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4" r:id="rId3"/>
    <p:sldId id="268" r:id="rId4"/>
    <p:sldId id="269" r:id="rId5"/>
    <p:sldId id="267" r:id="rId6"/>
    <p:sldId id="257" r:id="rId7"/>
    <p:sldId id="258" r:id="rId8"/>
    <p:sldId id="259" r:id="rId9"/>
    <p:sldId id="260" r:id="rId10"/>
    <p:sldId id="261" r:id="rId11"/>
    <p:sldId id="262" r:id="rId12"/>
    <p:sldId id="263" r:id="rId13"/>
    <p:sldId id="265" r:id="rId14"/>
    <p:sldId id="266" r:id="rId15"/>
    <p:sldId id="270" r:id="rId16"/>
    <p:sldId id="271" r:id="rId17"/>
    <p:sldId id="275" r:id="rId18"/>
    <p:sldId id="272" r:id="rId19"/>
    <p:sldId id="273" r:id="rId20"/>
    <p:sldId id="274" r:id="rId21"/>
    <p:sldId id="276" r:id="rId22"/>
    <p:sldId id="299" r:id="rId23"/>
    <p:sldId id="277" r:id="rId24"/>
    <p:sldId id="278" r:id="rId25"/>
    <p:sldId id="279" r:id="rId26"/>
    <p:sldId id="280" r:id="rId27"/>
    <p:sldId id="281" r:id="rId28"/>
    <p:sldId id="314" r:id="rId29"/>
    <p:sldId id="300" r:id="rId30"/>
    <p:sldId id="282" r:id="rId31"/>
    <p:sldId id="315" r:id="rId32"/>
    <p:sldId id="283" r:id="rId33"/>
    <p:sldId id="316" r:id="rId34"/>
    <p:sldId id="284" r:id="rId35"/>
    <p:sldId id="317" r:id="rId36"/>
    <p:sldId id="301" r:id="rId37"/>
    <p:sldId id="318" r:id="rId38"/>
    <p:sldId id="285" r:id="rId39"/>
    <p:sldId id="319" r:id="rId40"/>
    <p:sldId id="313" r:id="rId41"/>
    <p:sldId id="320" r:id="rId42"/>
    <p:sldId id="286" r:id="rId43"/>
    <p:sldId id="321" r:id="rId44"/>
    <p:sldId id="302" r:id="rId45"/>
    <p:sldId id="322" r:id="rId46"/>
    <p:sldId id="303" r:id="rId47"/>
    <p:sldId id="323" r:id="rId48"/>
    <p:sldId id="287" r:id="rId49"/>
    <p:sldId id="304" r:id="rId50"/>
    <p:sldId id="329" r:id="rId51"/>
    <p:sldId id="288" r:id="rId52"/>
    <p:sldId id="330" r:id="rId53"/>
    <p:sldId id="307" r:id="rId54"/>
    <p:sldId id="306" r:id="rId55"/>
    <p:sldId id="331" r:id="rId56"/>
    <p:sldId id="305" r:id="rId57"/>
    <p:sldId id="332" r:id="rId58"/>
    <p:sldId id="289" r:id="rId59"/>
    <p:sldId id="309" r:id="rId60"/>
    <p:sldId id="308" r:id="rId61"/>
    <p:sldId id="324" r:id="rId62"/>
    <p:sldId id="290" r:id="rId63"/>
    <p:sldId id="310" r:id="rId64"/>
    <p:sldId id="291" r:id="rId65"/>
    <p:sldId id="311" r:id="rId66"/>
    <p:sldId id="325" r:id="rId67"/>
    <p:sldId id="312" r:id="rId68"/>
    <p:sldId id="326" r:id="rId69"/>
    <p:sldId id="292" r:id="rId70"/>
    <p:sldId id="327" r:id="rId71"/>
    <p:sldId id="293" r:id="rId72"/>
    <p:sldId id="328" r:id="rId73"/>
    <p:sldId id="294" r:id="rId74"/>
    <p:sldId id="295" r:id="rId7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3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Veri Yer Tutucusu"/>
          <p:cNvSpPr>
            <a:spLocks noGrp="1"/>
          </p:cNvSpPr>
          <p:nvPr>
            <p:ph type="dt" sz="half" idx="10"/>
          </p:nvPr>
        </p:nvSpPr>
        <p:spPr/>
        <p:txBody>
          <a:bodyPr/>
          <a:lstStyle/>
          <a:p>
            <a:fld id="{24968F30-F64C-4320-8518-731D984BF7E5}" type="datetimeFigureOut">
              <a:rPr lang="tr-TR" smtClean="0"/>
              <a:pPr/>
              <a:t>31.10.2011</a:t>
            </a:fld>
            <a:endParaRPr lang="tr-TR"/>
          </a:p>
        </p:txBody>
      </p:sp>
      <p:sp>
        <p:nvSpPr>
          <p:cNvPr id="16" name="15 Slayt Numarası Yer Tutucusu"/>
          <p:cNvSpPr>
            <a:spLocks noGrp="1"/>
          </p:cNvSpPr>
          <p:nvPr>
            <p:ph type="sldNum" sz="quarter" idx="11"/>
          </p:nvPr>
        </p:nvSpPr>
        <p:spPr/>
        <p:txBody>
          <a:bodyPr/>
          <a:lstStyle/>
          <a:p>
            <a:fld id="{9A974D6F-0F54-4FD3-953F-B35E34AA8D78}" type="slidenum">
              <a:rPr lang="tr-TR" smtClean="0"/>
              <a:pPr/>
              <a:t>‹#›</a:t>
            </a:fld>
            <a:endParaRPr lang="tr-TR"/>
          </a:p>
        </p:txBody>
      </p:sp>
      <p:sp>
        <p:nvSpPr>
          <p:cNvPr id="17" name="16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4968F30-F64C-4320-8518-731D984BF7E5}" type="datetimeFigureOut">
              <a:rPr lang="tr-TR" smtClean="0"/>
              <a:pPr/>
              <a:t>31.10.2011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A974D6F-0F54-4FD3-953F-B35E34AA8D78}"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4968F30-F64C-4320-8518-731D984BF7E5}" type="datetimeFigureOut">
              <a:rPr lang="tr-TR" smtClean="0"/>
              <a:pPr/>
              <a:t>31.10.2011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A974D6F-0F54-4FD3-953F-B35E34AA8D78}"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24968F30-F64C-4320-8518-731D984BF7E5}" type="datetimeFigureOut">
              <a:rPr lang="tr-TR" smtClean="0"/>
              <a:pPr/>
              <a:t>31.10.2011</a:t>
            </a:fld>
            <a:endParaRPr lang="tr-TR"/>
          </a:p>
        </p:txBody>
      </p:sp>
      <p:sp>
        <p:nvSpPr>
          <p:cNvPr id="15" name="14 Slayt Numarası Yer Tutucusu"/>
          <p:cNvSpPr>
            <a:spLocks noGrp="1"/>
          </p:cNvSpPr>
          <p:nvPr>
            <p:ph type="sldNum" sz="quarter" idx="15"/>
          </p:nvPr>
        </p:nvSpPr>
        <p:spPr/>
        <p:txBody>
          <a:bodyPr/>
          <a:lstStyle>
            <a:lvl1pPr algn="ctr">
              <a:defRPr/>
            </a:lvl1pPr>
          </a:lstStyle>
          <a:p>
            <a:fld id="{9A974D6F-0F54-4FD3-953F-B35E34AA8D78}" type="slidenum">
              <a:rPr lang="tr-TR" smtClean="0"/>
              <a:pPr/>
              <a:t>‹#›</a:t>
            </a:fld>
            <a:endParaRPr lang="tr-TR"/>
          </a:p>
        </p:txBody>
      </p:sp>
      <p:sp>
        <p:nvSpPr>
          <p:cNvPr id="16" name="15 Altbilgi Yer Tutucusu"/>
          <p:cNvSpPr>
            <a:spLocks noGrp="1"/>
          </p:cNvSpPr>
          <p:nvPr>
            <p:ph type="ftr" sz="quarter" idx="16"/>
          </p:nvPr>
        </p:nvSpPr>
        <p:spPr/>
        <p:txBody>
          <a:bodyPr/>
          <a:lstStyle/>
          <a:p>
            <a:endParaRPr lang="tr-T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24968F30-F64C-4320-8518-731D984BF7E5}" type="datetimeFigureOut">
              <a:rPr lang="tr-TR" smtClean="0"/>
              <a:pPr/>
              <a:t>31.10.2011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A974D6F-0F54-4FD3-953F-B35E34AA8D78}" type="slidenum">
              <a:rPr lang="tr-TR" smtClean="0"/>
              <a:pPr/>
              <a:t>‹#›</a:t>
            </a:fld>
            <a:endParaRPr lang="tr-T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24968F30-F64C-4320-8518-731D984BF7E5}" type="datetimeFigureOut">
              <a:rPr lang="tr-TR" smtClean="0"/>
              <a:pPr/>
              <a:t>31.10.2011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A974D6F-0F54-4FD3-953F-B35E34AA8D78}"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9A974D6F-0F54-4FD3-953F-B35E34AA8D78}" type="slidenum">
              <a:rPr lang="tr-TR" smtClean="0"/>
              <a:pPr/>
              <a:t>‹#›</a:t>
            </a:fld>
            <a:endParaRPr lang="tr-TR"/>
          </a:p>
        </p:txBody>
      </p:sp>
      <p:sp>
        <p:nvSpPr>
          <p:cNvPr id="8" name="7 Altbilgi Yer Tutucusu"/>
          <p:cNvSpPr>
            <a:spLocks noGrp="1"/>
          </p:cNvSpPr>
          <p:nvPr>
            <p:ph type="ftr" sz="quarter" idx="11"/>
          </p:nvPr>
        </p:nvSpPr>
        <p:spPr/>
        <p:txBody>
          <a:bodyPr/>
          <a:lstStyle/>
          <a:p>
            <a:endParaRPr lang="tr-TR"/>
          </a:p>
        </p:txBody>
      </p:sp>
      <p:sp>
        <p:nvSpPr>
          <p:cNvPr id="7" name="6 Veri Yer Tutucusu"/>
          <p:cNvSpPr>
            <a:spLocks noGrp="1"/>
          </p:cNvSpPr>
          <p:nvPr>
            <p:ph type="dt" sz="half" idx="10"/>
          </p:nvPr>
        </p:nvSpPr>
        <p:spPr/>
        <p:txBody>
          <a:bodyPr/>
          <a:lstStyle/>
          <a:p>
            <a:fld id="{24968F30-F64C-4320-8518-731D984BF7E5}" type="datetimeFigureOut">
              <a:rPr lang="tr-TR" smtClean="0"/>
              <a:pPr/>
              <a:t>31.10.2011</a:t>
            </a:fld>
            <a:endParaRPr lang="tr-T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24968F30-F64C-4320-8518-731D984BF7E5}" type="datetimeFigureOut">
              <a:rPr lang="tr-TR" smtClean="0"/>
              <a:pPr/>
              <a:t>31.10.2011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9A974D6F-0F54-4FD3-953F-B35E34AA8D78}"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4968F30-F64C-4320-8518-731D984BF7E5}" type="datetimeFigureOut">
              <a:rPr lang="tr-TR" smtClean="0"/>
              <a:pPr/>
              <a:t>31.10.2011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A974D6F-0F54-4FD3-953F-B35E34AA8D7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24968F30-F64C-4320-8518-731D984BF7E5}" type="datetimeFigureOut">
              <a:rPr lang="tr-TR" smtClean="0"/>
              <a:pPr/>
              <a:t>31.10.2011</a:t>
            </a:fld>
            <a:endParaRPr lang="tr-TR"/>
          </a:p>
        </p:txBody>
      </p:sp>
      <p:sp>
        <p:nvSpPr>
          <p:cNvPr id="9" name="8 Slayt Numarası Yer Tutucusu"/>
          <p:cNvSpPr>
            <a:spLocks noGrp="1"/>
          </p:cNvSpPr>
          <p:nvPr>
            <p:ph type="sldNum" sz="quarter" idx="15"/>
          </p:nvPr>
        </p:nvSpPr>
        <p:spPr/>
        <p:txBody>
          <a:bodyPr/>
          <a:lstStyle/>
          <a:p>
            <a:fld id="{9A974D6F-0F54-4FD3-953F-B35E34AA8D78}" type="slidenum">
              <a:rPr lang="tr-TR" smtClean="0"/>
              <a:pPr/>
              <a:t>‹#›</a:t>
            </a:fld>
            <a:endParaRPr lang="tr-TR"/>
          </a:p>
        </p:txBody>
      </p:sp>
      <p:sp>
        <p:nvSpPr>
          <p:cNvPr id="10" name="9 Altbilgi Yer Tutucusu"/>
          <p:cNvSpPr>
            <a:spLocks noGrp="1"/>
          </p:cNvSpPr>
          <p:nvPr>
            <p:ph type="ftr" sz="quarter" idx="16"/>
          </p:nvPr>
        </p:nvSpPr>
        <p:spPr/>
        <p:txBody>
          <a:bodyPr/>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24968F30-F64C-4320-8518-731D984BF7E5}" type="datetimeFigureOut">
              <a:rPr lang="tr-TR" smtClean="0"/>
              <a:pPr/>
              <a:t>31.10.2011</a:t>
            </a:fld>
            <a:endParaRPr lang="tr-TR"/>
          </a:p>
        </p:txBody>
      </p:sp>
      <p:sp>
        <p:nvSpPr>
          <p:cNvPr id="9" name="8 Slayt Numarası Yer Tutucusu"/>
          <p:cNvSpPr>
            <a:spLocks noGrp="1"/>
          </p:cNvSpPr>
          <p:nvPr>
            <p:ph type="sldNum" sz="quarter" idx="11"/>
          </p:nvPr>
        </p:nvSpPr>
        <p:spPr/>
        <p:txBody>
          <a:bodyPr/>
          <a:lstStyle/>
          <a:p>
            <a:fld id="{9A974D6F-0F54-4FD3-953F-B35E34AA8D78}" type="slidenum">
              <a:rPr lang="tr-TR" smtClean="0"/>
              <a:pPr/>
              <a:t>‹#›</a:t>
            </a:fld>
            <a:endParaRPr lang="tr-TR"/>
          </a:p>
        </p:txBody>
      </p:sp>
      <p:sp>
        <p:nvSpPr>
          <p:cNvPr id="10" name="9 Altbilgi Yer Tutucusu"/>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4968F30-F64C-4320-8518-731D984BF7E5}" type="datetimeFigureOut">
              <a:rPr lang="tr-TR" smtClean="0"/>
              <a:pPr/>
              <a:t>31.10.2011</a:t>
            </a:fld>
            <a:endParaRPr lang="tr-T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A974D6F-0F54-4FD3-953F-B35E34AA8D78}" type="slidenum">
              <a:rPr lang="tr-TR" smtClean="0"/>
              <a:pPr/>
              <a:t>‹#›</a:t>
            </a:fld>
            <a:endParaRPr lang="tr-T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duvardakiadam.com/Pages.asp?Pages=&amp;cat_id=2&amp;cat2_id=41&amp;wid=60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astronomi.gen.tr/bilgi-bankasi/astronomi-tarihi/"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tr.wikipedia.org/wiki/Madde"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tr.wikipedia.org/wiki/Enerji"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a:p>
        </p:txBody>
      </p:sp>
      <p:sp>
        <p:nvSpPr>
          <p:cNvPr id="2" name="1 Başlık"/>
          <p:cNvSpPr>
            <a:spLocks noGrp="1"/>
          </p:cNvSpPr>
          <p:nvPr>
            <p:ph type="ctrTitle"/>
          </p:nvPr>
        </p:nvSpPr>
        <p:spPr>
          <a:solidFill>
            <a:schemeClr val="accent2"/>
          </a:solidFill>
        </p:spPr>
        <p:txBody>
          <a:bodyPr/>
          <a:lstStyle/>
          <a:p>
            <a:r>
              <a:rPr lang="tr-TR" dirty="0" smtClean="0"/>
              <a:t>Astronominin Tanımı ve 	Gelişimi</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214942" y="1600200"/>
            <a:ext cx="3471858" cy="4525963"/>
          </a:xfrm>
        </p:spPr>
        <p:txBody>
          <a:bodyPr/>
          <a:lstStyle/>
          <a:p>
            <a:pPr>
              <a:buNone/>
            </a:pPr>
            <a:endParaRPr lang="tr-TR" dirty="0" smtClean="0"/>
          </a:p>
          <a:p>
            <a:pPr algn="ctr">
              <a:buNone/>
            </a:pPr>
            <a:r>
              <a:rPr lang="tr-TR" dirty="0" smtClean="0"/>
              <a:t>Hem </a:t>
            </a:r>
            <a:r>
              <a:rPr lang="tr-TR" dirty="0"/>
              <a:t>boşlukta hem de maddesel ortamda yayılabilen bir enerji türüdür.</a:t>
            </a:r>
          </a:p>
          <a:p>
            <a:pPr>
              <a:buNone/>
            </a:pPr>
            <a:endParaRPr lang="tr-TR" dirty="0"/>
          </a:p>
        </p:txBody>
      </p:sp>
      <p:sp>
        <p:nvSpPr>
          <p:cNvPr id="2" name="1 Başlık"/>
          <p:cNvSpPr>
            <a:spLocks noGrp="1"/>
          </p:cNvSpPr>
          <p:nvPr>
            <p:ph type="title"/>
          </p:nvPr>
        </p:nvSpPr>
        <p:spPr/>
        <p:txBody>
          <a:bodyPr/>
          <a:lstStyle/>
          <a:p>
            <a:r>
              <a:rPr lang="tr-TR" dirty="0" smtClean="0"/>
              <a:t>Işık</a:t>
            </a:r>
            <a:endParaRPr lang="tr-TR" dirty="0"/>
          </a:p>
        </p:txBody>
      </p:sp>
      <p:pic>
        <p:nvPicPr>
          <p:cNvPr id="7170" name="Picture 2" descr="http://ufoloji.net/sites/default/files/user_uploads/597/isik_hizi.jpg?1279988285"/>
          <p:cNvPicPr>
            <a:picLocks noChangeAspect="1" noChangeArrowheads="1"/>
          </p:cNvPicPr>
          <p:nvPr/>
        </p:nvPicPr>
        <p:blipFill>
          <a:blip r:embed="rId2"/>
          <a:srcRect/>
          <a:stretch>
            <a:fillRect/>
          </a:stretch>
        </p:blipFill>
        <p:spPr bwMode="auto">
          <a:xfrm>
            <a:off x="357158" y="2000240"/>
            <a:ext cx="4762500" cy="316230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72198" y="1600200"/>
            <a:ext cx="2857520" cy="4525963"/>
          </a:xfrm>
        </p:spPr>
        <p:txBody>
          <a:bodyPr/>
          <a:lstStyle/>
          <a:p>
            <a:pPr>
              <a:buNone/>
            </a:pPr>
            <a:r>
              <a:rPr lang="tr-TR" dirty="0" smtClean="0"/>
              <a:t>     </a:t>
            </a:r>
          </a:p>
          <a:p>
            <a:pPr>
              <a:buNone/>
            </a:pPr>
            <a:endParaRPr lang="tr-TR" dirty="0"/>
          </a:p>
          <a:p>
            <a:pPr algn="ctr">
              <a:buNone/>
            </a:pPr>
            <a:r>
              <a:rPr lang="tr-TR" dirty="0" smtClean="0"/>
              <a:t>   Dünya’nın tek doğal uydusudur.</a:t>
            </a:r>
            <a:endParaRPr lang="tr-TR" dirty="0"/>
          </a:p>
        </p:txBody>
      </p:sp>
      <p:sp>
        <p:nvSpPr>
          <p:cNvPr id="2" name="1 Başlık"/>
          <p:cNvSpPr>
            <a:spLocks noGrp="1"/>
          </p:cNvSpPr>
          <p:nvPr>
            <p:ph type="title"/>
          </p:nvPr>
        </p:nvSpPr>
        <p:spPr/>
        <p:txBody>
          <a:bodyPr/>
          <a:lstStyle/>
          <a:p>
            <a:r>
              <a:rPr lang="tr-TR" dirty="0" smtClean="0"/>
              <a:t>Ay</a:t>
            </a:r>
            <a:endParaRPr lang="tr-TR" dirty="0"/>
          </a:p>
        </p:txBody>
      </p:sp>
      <p:pic>
        <p:nvPicPr>
          <p:cNvPr id="6146" name="Picture 2" descr="http://1.bp.blogspot.com/_I5o_bfoSgGs/TFCND2jLz5I/AAAAAAAAABQ/UqsyTdm-tM0/s1600/247_www.siirsanati.com-1743d860684fdbc60-03-15-2010-11-38-59-gece-ay.gif"/>
          <p:cNvPicPr>
            <a:picLocks noChangeAspect="1" noChangeArrowheads="1"/>
          </p:cNvPicPr>
          <p:nvPr/>
        </p:nvPicPr>
        <p:blipFill>
          <a:blip r:embed="rId2"/>
          <a:srcRect/>
          <a:stretch>
            <a:fillRect/>
          </a:stretch>
        </p:blipFill>
        <p:spPr bwMode="auto">
          <a:xfrm>
            <a:off x="285720" y="1357298"/>
            <a:ext cx="6096000" cy="4572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Kopernik</a:t>
            </a:r>
            <a:endParaRPr lang="tr-TR" dirty="0"/>
          </a:p>
        </p:txBody>
      </p:sp>
      <p:pic>
        <p:nvPicPr>
          <p:cNvPr id="5122" name="Picture 2" descr="http://t2.gstatic.com/images?q=tbn:ANd9GcRVMHBfL4H2ImWJ_GAk5NrE7QACnYAKXZpryS-VhRDuujlODYAR"/>
          <p:cNvPicPr>
            <a:picLocks noChangeAspect="1" noChangeArrowheads="1"/>
          </p:cNvPicPr>
          <p:nvPr/>
        </p:nvPicPr>
        <p:blipFill>
          <a:blip r:embed="rId2"/>
          <a:srcRect/>
          <a:stretch>
            <a:fillRect/>
          </a:stretch>
        </p:blipFill>
        <p:spPr bwMode="auto">
          <a:xfrm>
            <a:off x="571472" y="1571612"/>
            <a:ext cx="2962284" cy="3857652"/>
          </a:xfrm>
          <a:prstGeom prst="rect">
            <a:avLst/>
          </a:prstGeom>
          <a:noFill/>
        </p:spPr>
      </p:pic>
      <p:sp>
        <p:nvSpPr>
          <p:cNvPr id="5" name="4 Dikdörtgen"/>
          <p:cNvSpPr/>
          <p:nvPr/>
        </p:nvSpPr>
        <p:spPr>
          <a:xfrm>
            <a:off x="3929058" y="1571612"/>
            <a:ext cx="4572000" cy="4031873"/>
          </a:xfrm>
          <a:prstGeom prst="rect">
            <a:avLst/>
          </a:prstGeom>
        </p:spPr>
        <p:txBody>
          <a:bodyPr wrap="square">
            <a:spAutoFit/>
          </a:bodyPr>
          <a:lstStyle/>
          <a:p>
            <a:r>
              <a:rPr lang="tr-TR" sz="3200" dirty="0" smtClean="0"/>
              <a:t>19 </a:t>
            </a:r>
            <a:r>
              <a:rPr lang="tr-TR" sz="3200" dirty="0" err="1" smtClean="0"/>
              <a:t>subat</a:t>
            </a:r>
            <a:r>
              <a:rPr lang="tr-TR" sz="3200" dirty="0" smtClean="0"/>
              <a:t> 1473 yılında Torun'da (Polonya) doğan </a:t>
            </a:r>
            <a:r>
              <a:rPr lang="tr-TR" sz="3200" dirty="0" err="1" smtClean="0"/>
              <a:t>Kopernik</a:t>
            </a:r>
            <a:r>
              <a:rPr lang="tr-TR" sz="3200" dirty="0" smtClean="0"/>
              <a:t> normal tahsilini yaptıktan sonra 1491 yılında </a:t>
            </a:r>
            <a:r>
              <a:rPr lang="tr-TR" sz="3200" dirty="0" err="1" smtClean="0"/>
              <a:t>Krakov'daki</a:t>
            </a:r>
            <a:r>
              <a:rPr lang="tr-TR" sz="3200" dirty="0" smtClean="0"/>
              <a:t> okula devam ederek matematik ve astronomi öğrenimini bitirdi.</a:t>
            </a:r>
            <a:endParaRPr lang="tr-TR"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Galileo</a:t>
            </a:r>
            <a:endParaRPr lang="tr-TR" dirty="0"/>
          </a:p>
        </p:txBody>
      </p:sp>
      <p:pic>
        <p:nvPicPr>
          <p:cNvPr id="22530" name="Picture 2" descr="http://www.teknik-bilim.com/wp-content/uploads/2009/10/galile.jpg"/>
          <p:cNvPicPr>
            <a:picLocks noChangeAspect="1" noChangeArrowheads="1"/>
          </p:cNvPicPr>
          <p:nvPr/>
        </p:nvPicPr>
        <p:blipFill>
          <a:blip r:embed="rId2"/>
          <a:srcRect/>
          <a:stretch>
            <a:fillRect/>
          </a:stretch>
        </p:blipFill>
        <p:spPr bwMode="auto">
          <a:xfrm>
            <a:off x="3000364" y="2143116"/>
            <a:ext cx="2857500" cy="3505200"/>
          </a:xfrm>
          <a:prstGeom prst="rect">
            <a:avLst/>
          </a:prstGeom>
          <a:noFill/>
        </p:spPr>
      </p:pic>
      <p:sp>
        <p:nvSpPr>
          <p:cNvPr id="5" name="4 Dikdörtgen"/>
          <p:cNvSpPr/>
          <p:nvPr/>
        </p:nvSpPr>
        <p:spPr>
          <a:xfrm>
            <a:off x="2500298" y="5786454"/>
            <a:ext cx="3849195" cy="369332"/>
          </a:xfrm>
          <a:prstGeom prst="rect">
            <a:avLst/>
          </a:prstGeom>
        </p:spPr>
        <p:txBody>
          <a:bodyPr wrap="none">
            <a:spAutoFit/>
          </a:bodyPr>
          <a:lstStyle/>
          <a:p>
            <a:r>
              <a:rPr lang="tr-TR" dirty="0" smtClean="0"/>
              <a:t>1564′</a:t>
            </a:r>
            <a:r>
              <a:rPr lang="tr-TR" dirty="0" err="1" smtClean="0"/>
              <a:t>te</a:t>
            </a:r>
            <a:r>
              <a:rPr lang="tr-TR" dirty="0" smtClean="0"/>
              <a:t> İtalya’nın </a:t>
            </a:r>
            <a:r>
              <a:rPr lang="tr-TR" dirty="0" err="1" smtClean="0"/>
              <a:t>Pisa</a:t>
            </a:r>
            <a:r>
              <a:rPr lang="tr-TR" dirty="0" smtClean="0"/>
              <a:t> şehrinde doğdu. </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Galile Galile">
            <a:hlinkClick r:id="rId2"/>
          </p:cNvPr>
          <p:cNvPicPr>
            <a:picLocks noChangeAspect="1" noChangeArrowheads="1"/>
          </p:cNvPicPr>
          <p:nvPr/>
        </p:nvPicPr>
        <p:blipFill>
          <a:blip r:embed="rId3"/>
          <a:srcRect/>
          <a:stretch>
            <a:fillRect/>
          </a:stretch>
        </p:blipFill>
        <p:spPr bwMode="auto">
          <a:xfrm>
            <a:off x="1571604" y="857232"/>
            <a:ext cx="5553075" cy="549592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upload.wikimedia.org/wikipedia/tr/3/32/Ali_kuscu.jpg"/>
          <p:cNvPicPr>
            <a:picLocks noChangeAspect="1" noChangeArrowheads="1"/>
          </p:cNvPicPr>
          <p:nvPr/>
        </p:nvPicPr>
        <p:blipFill>
          <a:blip r:embed="rId2"/>
          <a:srcRect/>
          <a:stretch>
            <a:fillRect/>
          </a:stretch>
        </p:blipFill>
        <p:spPr bwMode="auto">
          <a:xfrm>
            <a:off x="1785918" y="571480"/>
            <a:ext cx="4143404" cy="564360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TOSHIBA\Desktop\astronomi.jpg"/>
          <p:cNvPicPr>
            <a:picLocks noChangeAspect="1" noChangeArrowheads="1"/>
          </p:cNvPicPr>
          <p:nvPr/>
        </p:nvPicPr>
        <p:blipFill>
          <a:blip r:embed="rId2"/>
          <a:srcRect/>
          <a:stretch>
            <a:fillRect/>
          </a:stretch>
        </p:blipFill>
        <p:spPr bwMode="auto">
          <a:xfrm>
            <a:off x="2643174" y="1000108"/>
            <a:ext cx="3548083" cy="442915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ozgundurus.com/image/haber/2011/06/26/Resim_1309111931.jpg"/>
          <p:cNvPicPr>
            <a:picLocks noChangeAspect="1" noChangeArrowheads="1"/>
          </p:cNvPicPr>
          <p:nvPr/>
        </p:nvPicPr>
        <p:blipFill>
          <a:blip r:embed="rId2"/>
          <a:srcRect/>
          <a:stretch>
            <a:fillRect/>
          </a:stretch>
        </p:blipFill>
        <p:spPr bwMode="auto">
          <a:xfrm>
            <a:off x="1500166" y="1000108"/>
            <a:ext cx="5857916" cy="471490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928802"/>
            <a:ext cx="8472518" cy="4643470"/>
          </a:xfrm>
        </p:spPr>
        <p:txBody>
          <a:bodyPr>
            <a:normAutofit fontScale="92500" lnSpcReduction="10000"/>
          </a:bodyPr>
          <a:lstStyle/>
          <a:p>
            <a:pPr>
              <a:lnSpc>
                <a:spcPct val="160000"/>
              </a:lnSpc>
            </a:pPr>
            <a:r>
              <a:rPr lang="tr-TR" dirty="0" smtClean="0"/>
              <a:t>      Prof. Dr. Sezgin, "Müslümanlar, matematikte, astronomide, fizikte, tıpta çok büyük merhalelere ulaşmışlardır. Biz bunu gözden kaçırıyoruz. Gerçeğe yakın ilk dünya haritasının çizilmesi, dünyanın enlem ve boylam derecelerinin ölçümü, saatin 60 dakikaya bölünmesi, ilk rasathanenin kurulması Müslüman bilim adamları tarafından gerçekleştirilmiştir. </a:t>
            </a:r>
            <a:br>
              <a:rPr lang="tr-TR" dirty="0" smtClean="0"/>
            </a:br>
            <a:endParaRPr lang="tr-TR" dirty="0"/>
          </a:p>
        </p:txBody>
      </p:sp>
      <p:pic>
        <p:nvPicPr>
          <p:cNvPr id="1026" name="Picture 2" descr="C:\Users\TOSHIBA\Desktop\Astronomi ve Uzay Bilimleri\dibahaber0507.jpg"/>
          <p:cNvPicPr>
            <a:picLocks noChangeAspect="1" noChangeArrowheads="1"/>
          </p:cNvPicPr>
          <p:nvPr/>
        </p:nvPicPr>
        <p:blipFill>
          <a:blip r:embed="rId2"/>
          <a:srcRect/>
          <a:stretch>
            <a:fillRect/>
          </a:stretch>
        </p:blipFill>
        <p:spPr bwMode="auto">
          <a:xfrm>
            <a:off x="0" y="0"/>
            <a:ext cx="2381250" cy="180975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normAutofit/>
          </a:bodyPr>
          <a:lstStyle/>
          <a:p>
            <a:pPr>
              <a:lnSpc>
                <a:spcPct val="150000"/>
              </a:lnSpc>
            </a:pPr>
            <a:r>
              <a:rPr lang="tr-TR" dirty="0" smtClean="0"/>
              <a:t>   Müslümanların, İslam'ın doğuşunun ilk 20 ila 30 yılları arasında bütün Arap yarımadasını, Mısır, Suriye, Irak ve İran'ın büyük bir kısmını zapt etmekle, geç antik dünyasının kültür merkezlerini kazanmıştı. Dağınık kültür merkezlerinde beslenen bilimler, İslam dünyasında yeni bir kıvılcım noktası bulmuştur" dedi.</a:t>
            </a:r>
            <a:br>
              <a:rPr lang="tr-TR" dirty="0" smtClean="0"/>
            </a:b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ZİGGURAT</a:t>
            </a:r>
            <a:endParaRPr lang="tr-TR" dirty="0"/>
          </a:p>
        </p:txBody>
      </p:sp>
      <p:pic>
        <p:nvPicPr>
          <p:cNvPr id="12290" name="Picture 2" descr="http://upload.wikimedia.org/wikipedia/commons/thumb/9/93/Ancient_ziggurat_at_Ali_Air_Base_Iraq_2005.jpg/325px-Ancient_ziggurat_at_Ali_Air_Base_Iraq_2005.jpg"/>
          <p:cNvPicPr>
            <a:picLocks noChangeAspect="1" noChangeArrowheads="1"/>
          </p:cNvPicPr>
          <p:nvPr/>
        </p:nvPicPr>
        <p:blipFill>
          <a:blip r:embed="rId2"/>
          <a:srcRect/>
          <a:stretch>
            <a:fillRect/>
          </a:stretch>
        </p:blipFill>
        <p:spPr bwMode="auto">
          <a:xfrm>
            <a:off x="428596" y="1571612"/>
            <a:ext cx="3857652" cy="4000528"/>
          </a:xfrm>
          <a:prstGeom prst="rect">
            <a:avLst/>
          </a:prstGeom>
          <a:noFill/>
        </p:spPr>
      </p:pic>
      <p:pic>
        <p:nvPicPr>
          <p:cNvPr id="12292" name="Picture 4" descr="http://www.womeninthebible.net/images/3.2-7_RELIGION_The_ziggurat_of_Ur.jpg"/>
          <p:cNvPicPr>
            <a:picLocks noChangeAspect="1" noChangeArrowheads="1"/>
          </p:cNvPicPr>
          <p:nvPr/>
        </p:nvPicPr>
        <p:blipFill>
          <a:blip r:embed="rId3"/>
          <a:srcRect/>
          <a:stretch>
            <a:fillRect/>
          </a:stretch>
        </p:blipFill>
        <p:spPr bwMode="auto">
          <a:xfrm>
            <a:off x="4286248" y="1571612"/>
            <a:ext cx="4405310" cy="398145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928934"/>
            <a:ext cx="8229600" cy="3197229"/>
          </a:xfrm>
        </p:spPr>
        <p:txBody>
          <a:bodyPr>
            <a:normAutofit/>
          </a:bodyPr>
          <a:lstStyle/>
          <a:p>
            <a:pPr>
              <a:lnSpc>
                <a:spcPct val="150000"/>
              </a:lnSpc>
            </a:pPr>
            <a:r>
              <a:rPr lang="tr-TR" dirty="0" smtClean="0"/>
              <a:t>Prof. Fuat Sezgin'in astronomi, tıp, coğrafya, kimya, denizcilik, saatler, fizik dallarındaki tüm bu keşiflerle ilgili oluşturduğu eserler Gülhane Parkı'ndaki müzede sergileniyor.</a:t>
            </a:r>
          </a:p>
          <a:p>
            <a:pPr>
              <a:lnSpc>
                <a:spcPct val="150000"/>
              </a:lnSpc>
            </a:pPr>
            <a:endParaRPr lang="tr-TR" dirty="0"/>
          </a:p>
        </p:txBody>
      </p:sp>
      <p:pic>
        <p:nvPicPr>
          <p:cNvPr id="2050" name="Picture 2" descr="20080602_islam_bilim.jpg"/>
          <p:cNvPicPr>
            <a:picLocks noChangeAspect="1" noChangeArrowheads="1"/>
          </p:cNvPicPr>
          <p:nvPr/>
        </p:nvPicPr>
        <p:blipFill>
          <a:blip r:embed="rId2"/>
          <a:srcRect/>
          <a:stretch>
            <a:fillRect/>
          </a:stretch>
        </p:blipFill>
        <p:spPr bwMode="auto">
          <a:xfrm>
            <a:off x="0" y="0"/>
            <a:ext cx="3267075" cy="31051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071546"/>
            <a:ext cx="8229600" cy="5054617"/>
          </a:xfrm>
          <a:solidFill>
            <a:schemeClr val="accent1">
              <a:lumMod val="50000"/>
            </a:schemeClr>
          </a:solidFill>
          <a:ln>
            <a:solidFill>
              <a:schemeClr val="accent1"/>
            </a:solidFill>
          </a:ln>
        </p:spPr>
        <p:txBody>
          <a:bodyPr>
            <a:noAutofit/>
          </a:bodyPr>
          <a:lstStyle/>
          <a:p>
            <a:pPr>
              <a:lnSpc>
                <a:spcPct val="150000"/>
              </a:lnSpc>
            </a:pPr>
            <a:r>
              <a:rPr lang="tr-TR" sz="2800" dirty="0" smtClean="0"/>
              <a:t>Astronomlar tarihlerine bağlıdırlar. Uzun zamana yayılması gereken gözlemler nedeni ile geçmiş kayıtlara gereksinimleri vardır. Teknolojik gelişmelere rağmen </a:t>
            </a:r>
            <a:r>
              <a:rPr lang="tr-TR" sz="2800" dirty="0" err="1" smtClean="0">
                <a:solidFill>
                  <a:srgbClr val="FFFF00"/>
                </a:solidFill>
              </a:rPr>
              <a:t>Hipparchus’</a:t>
            </a:r>
            <a:r>
              <a:rPr lang="tr-TR" sz="2800" dirty="0" err="1" smtClean="0"/>
              <a:t>un</a:t>
            </a:r>
            <a:r>
              <a:rPr lang="tr-TR" sz="2800" dirty="0" smtClean="0"/>
              <a:t> görsel olarak yaptığı parlaklık sınıflamasını (kadir sınıflaması) hala kullanırlar. </a:t>
            </a:r>
            <a:br>
              <a:rPr lang="tr-TR" sz="2800" dirty="0" smtClean="0"/>
            </a:br>
            <a:endParaRPr lang="tr-TR" sz="2800" dirty="0"/>
          </a:p>
        </p:txBody>
      </p:sp>
      <p:sp>
        <p:nvSpPr>
          <p:cNvPr id="2" name="1 Başlık"/>
          <p:cNvSpPr>
            <a:spLocks noGrp="1"/>
          </p:cNvSpPr>
          <p:nvPr>
            <p:ph type="title"/>
          </p:nvPr>
        </p:nvSpPr>
        <p:spPr>
          <a:solidFill>
            <a:schemeClr val="accent1">
              <a:lumMod val="50000"/>
            </a:schemeClr>
          </a:solidFill>
        </p:spPr>
        <p:txBody>
          <a:bodyPr>
            <a:normAutofit fontScale="90000"/>
          </a:bodyPr>
          <a:lstStyle/>
          <a:p>
            <a:r>
              <a:rPr lang="tr-TR" b="1" dirty="0" smtClean="0">
                <a:solidFill>
                  <a:srgbClr val="FFFF00"/>
                </a:solidFill>
                <a:hlinkClick r:id="rId2"/>
              </a:rPr>
              <a:t>ASTRONOMİ TARİHİ</a:t>
            </a:r>
            <a:r>
              <a:rPr lang="tr-TR" dirty="0" smtClean="0">
                <a:solidFill>
                  <a:srgbClr val="FFFF00"/>
                </a:solidFill>
              </a:rPr>
              <a:t/>
            </a:r>
            <a:br>
              <a:rPr lang="tr-TR" dirty="0" smtClean="0">
                <a:solidFill>
                  <a:srgbClr val="FFFF00"/>
                </a:solidFill>
              </a:rPr>
            </a:br>
            <a:endParaRPr lang="tr-TR" dirty="0">
              <a:solidFill>
                <a:srgbClr val="FFFF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57232"/>
            <a:ext cx="8229600" cy="5268931"/>
          </a:xfrm>
          <a:solidFill>
            <a:schemeClr val="accent1">
              <a:lumMod val="50000"/>
            </a:schemeClr>
          </a:solidFill>
        </p:spPr>
        <p:txBody>
          <a:bodyPr>
            <a:normAutofit/>
          </a:bodyPr>
          <a:lstStyle/>
          <a:p>
            <a:pPr>
              <a:lnSpc>
                <a:spcPct val="150000"/>
              </a:lnSpc>
            </a:pPr>
            <a:r>
              <a:rPr lang="tr-TR" dirty="0" smtClean="0"/>
              <a:t>5000 yıl önce </a:t>
            </a:r>
            <a:r>
              <a:rPr lang="tr-TR" dirty="0" err="1" smtClean="0">
                <a:solidFill>
                  <a:srgbClr val="FFFF00"/>
                </a:solidFill>
              </a:rPr>
              <a:t>Babilliler</a:t>
            </a:r>
            <a:r>
              <a:rPr lang="tr-TR" dirty="0" smtClean="0">
                <a:solidFill>
                  <a:srgbClr val="FFFF00"/>
                </a:solidFill>
              </a:rPr>
              <a:t> </a:t>
            </a:r>
            <a:r>
              <a:rPr lang="tr-TR" dirty="0" smtClean="0"/>
              <a:t>tarafından yapılmış takım yıldız isimlendirmeleri hala geçerlidir Tabi ki bunlara gelişmelerin getirdiği yenilik ve düzeltmeleri de katarak uygularlar. Örneğin yıldızların kadir ölçüleri kesirsel değerlere kadar inmiştir veya </a:t>
            </a:r>
            <a:r>
              <a:rPr lang="tr-TR" dirty="0" err="1" smtClean="0"/>
              <a:t>Babillilerin</a:t>
            </a:r>
            <a:r>
              <a:rPr lang="tr-TR" dirty="0" smtClean="0"/>
              <a:t> göremediği güney yarı küre takım yıldızları eklenmiştir.</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58204" cy="5697559"/>
          </a:xfrm>
          <a:solidFill>
            <a:schemeClr val="accent1">
              <a:lumMod val="50000"/>
            </a:schemeClr>
          </a:solidFill>
          <a:ln>
            <a:solidFill>
              <a:schemeClr val="accent1"/>
            </a:solidFill>
          </a:ln>
        </p:spPr>
        <p:txBody>
          <a:bodyPr>
            <a:normAutofit/>
          </a:bodyPr>
          <a:lstStyle/>
          <a:p>
            <a:r>
              <a:rPr lang="tr-TR" b="1" dirty="0" smtClean="0"/>
              <a:t>İlkçağda </a:t>
            </a:r>
            <a:r>
              <a:rPr lang="tr-TR" b="1" dirty="0" err="1" smtClean="0"/>
              <a:t>Astonomi</a:t>
            </a:r>
            <a:r>
              <a:rPr lang="tr-TR" b="1" dirty="0" smtClean="0"/>
              <a:t> </a:t>
            </a:r>
          </a:p>
          <a:p>
            <a:pPr>
              <a:buNone/>
            </a:pPr>
            <a:endParaRPr lang="tr-TR" dirty="0" smtClean="0"/>
          </a:p>
          <a:p>
            <a:pPr>
              <a:lnSpc>
                <a:spcPct val="150000"/>
              </a:lnSpc>
            </a:pPr>
            <a:r>
              <a:rPr lang="tr-TR" dirty="0" smtClean="0"/>
              <a:t>İlk zamanlarda astronomi yıldız konumlarından yön bulmada, Ay ve Güneş’in konumlarından da zamanı belirlemede kullanılmıştır. Ay ve Güneş’in görünür hareketlerine dayalı olarak takvimler oluşturulmuş ve yıldızların tanrılarla ilgili olduğuna inanılması nedeniyle bu çağlarda astronomiye karşı ilgi artmıştır.</a:t>
            </a:r>
          </a:p>
          <a:p>
            <a:pPr>
              <a:lnSpc>
                <a:spcPct val="150000"/>
              </a:lnSpc>
            </a:pP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71546"/>
            <a:ext cx="6186502" cy="5429288"/>
          </a:xfrm>
          <a:solidFill>
            <a:schemeClr val="accent1">
              <a:lumMod val="50000"/>
            </a:schemeClr>
          </a:solidFill>
        </p:spPr>
        <p:txBody>
          <a:bodyPr>
            <a:normAutofit fontScale="70000" lnSpcReduction="20000"/>
          </a:bodyPr>
          <a:lstStyle/>
          <a:p>
            <a:pPr>
              <a:lnSpc>
                <a:spcPct val="220000"/>
              </a:lnSpc>
            </a:pPr>
            <a:r>
              <a:rPr lang="tr-TR" dirty="0" smtClean="0">
                <a:solidFill>
                  <a:srgbClr val="FFFF00"/>
                </a:solidFill>
              </a:rPr>
              <a:t>Modern astronominin temelinde Mezopotamya astronomisi yatar. </a:t>
            </a:r>
            <a:r>
              <a:rPr lang="tr-TR" dirty="0" smtClean="0"/>
              <a:t>Mezopotamyalılar mitolojiye ve dini inançlara dayanan astronomiden matematiksel astronomiye geçişi sağlamışlardır. Bunlara göre evren; yer, gök  ve ikisi arasında bulunan okyanustan oluşmakta idi. Merkür, Venüs, Mars, Jüpiter ve Satürn gezegenlerini, 12 takımyıldızı (burçlar) olarak tanıyorlardı,  bu 5 gezegenin </a:t>
            </a:r>
            <a:r>
              <a:rPr lang="tr-TR" dirty="0" err="1" smtClean="0"/>
              <a:t>ekliptiğe</a:t>
            </a:r>
            <a:r>
              <a:rPr lang="tr-TR" dirty="0" smtClean="0"/>
              <a:t> yakın dolaştıklarını biliyorlardı.</a:t>
            </a:r>
          </a:p>
          <a:p>
            <a:pPr>
              <a:lnSpc>
                <a:spcPct val="220000"/>
              </a:lnSpc>
            </a:pPr>
            <a:endParaRPr lang="tr-TR" dirty="0"/>
          </a:p>
        </p:txBody>
      </p:sp>
      <p:sp>
        <p:nvSpPr>
          <p:cNvPr id="2" name="1 Başlık"/>
          <p:cNvSpPr>
            <a:spLocks noGrp="1"/>
          </p:cNvSpPr>
          <p:nvPr>
            <p:ph type="title"/>
          </p:nvPr>
        </p:nvSpPr>
        <p:spPr/>
        <p:txBody>
          <a:bodyPr>
            <a:normAutofit fontScale="90000"/>
          </a:bodyPr>
          <a:lstStyle/>
          <a:p>
            <a:r>
              <a:rPr lang="tr-TR" b="1" dirty="0" smtClean="0"/>
              <a:t>Mezopotamya</a:t>
            </a:r>
            <a:r>
              <a:rPr lang="tr-TR" dirty="0" smtClean="0"/>
              <a:t/>
            </a:r>
            <a:br>
              <a:rPr lang="tr-TR" dirty="0" smtClean="0"/>
            </a:br>
            <a:endParaRPr lang="tr-TR" dirty="0"/>
          </a:p>
        </p:txBody>
      </p:sp>
      <p:pic>
        <p:nvPicPr>
          <p:cNvPr id="4" name="Picture 4"/>
          <p:cNvPicPr>
            <a:picLocks noChangeAspect="1" noChangeArrowheads="1"/>
          </p:cNvPicPr>
          <p:nvPr/>
        </p:nvPicPr>
        <p:blipFill>
          <a:blip r:embed="rId2"/>
          <a:srcRect/>
          <a:stretch>
            <a:fillRect/>
          </a:stretch>
        </p:blipFill>
        <p:spPr>
          <a:xfrm>
            <a:off x="6143636" y="0"/>
            <a:ext cx="2810215" cy="178593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24520"/>
          </a:xfrm>
          <a:solidFill>
            <a:schemeClr val="accent1">
              <a:lumMod val="50000"/>
            </a:schemeClr>
          </a:solidFill>
        </p:spPr>
        <p:txBody>
          <a:bodyPr>
            <a:normAutofit fontScale="92500" lnSpcReduction="20000"/>
          </a:bodyPr>
          <a:lstStyle/>
          <a:p>
            <a:pPr>
              <a:lnSpc>
                <a:spcPct val="200000"/>
              </a:lnSpc>
            </a:pPr>
            <a:r>
              <a:rPr lang="tr-TR" dirty="0" smtClean="0">
                <a:solidFill>
                  <a:srgbClr val="FFFF00"/>
                </a:solidFill>
              </a:rPr>
              <a:t>         İslam dünyasının Hicri takviminin temelinde Mezopotamyalıların Ay yılı esaslı takvimi yatar. </a:t>
            </a:r>
            <a:r>
              <a:rPr lang="tr-TR" dirty="0" smtClean="0"/>
              <a:t>Günü 12 saate, saati 60 dakikaya, dakikayı da 60 saniyeye bölmüşlerdi. Güneş, Ay ve 5 gezegene bağlı olarak 1 hafta 7 gün kabul edilmişlerdi. Bu 7 günlük hafta kavramı </a:t>
            </a:r>
            <a:r>
              <a:rPr lang="tr-TR" dirty="0" smtClean="0">
                <a:solidFill>
                  <a:srgbClr val="FFFF00"/>
                </a:solidFill>
              </a:rPr>
              <a:t>Romalılar  yoluyla Avrupa’ya geçip tüm dünyaya yayılmıştır. </a:t>
            </a:r>
            <a:r>
              <a:rPr lang="tr-TR" dirty="0" smtClean="0"/>
              <a:t>Ay ve Güneş tutulmalarının tahminlerini önceden yapabiliyorlardı.</a:t>
            </a:r>
          </a:p>
          <a:p>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42910" y="928670"/>
            <a:ext cx="8229600" cy="4572000"/>
          </a:xfrm>
          <a:solidFill>
            <a:schemeClr val="accent1">
              <a:lumMod val="50000"/>
            </a:schemeClr>
          </a:solidFill>
        </p:spPr>
        <p:txBody>
          <a:bodyPr>
            <a:normAutofit fontScale="92500"/>
          </a:bodyPr>
          <a:lstStyle/>
          <a:p>
            <a:pPr>
              <a:lnSpc>
                <a:spcPct val="200000"/>
              </a:lnSpc>
            </a:pPr>
            <a:r>
              <a:rPr lang="tr-TR" dirty="0" smtClean="0"/>
              <a:t>Mezopotamyalıların 60 tabanlı ve konumsal bir rakam sistemleri vardı. Dört işlem, kare ve karekök almayı biliyorlardı. </a:t>
            </a:r>
            <a:r>
              <a:rPr lang="tr-TR" dirty="0" err="1" smtClean="0"/>
              <a:t>Cebirin</a:t>
            </a:r>
            <a:r>
              <a:rPr lang="tr-TR" dirty="0" smtClean="0"/>
              <a:t> kurucusudurlar. 1. ve 2. derece denklemleri çözmüşlerdi. Dik üçgenler için </a:t>
            </a:r>
            <a:r>
              <a:rPr lang="tr-TR" dirty="0" err="1" smtClean="0"/>
              <a:t>Thales</a:t>
            </a:r>
            <a:r>
              <a:rPr lang="tr-TR" dirty="0" smtClean="0"/>
              <a:t> teoremini bulmuş ve kullanmışlardır. </a:t>
            </a:r>
            <a:r>
              <a:rPr lang="tr-TR" dirty="0" smtClean="0">
                <a:solidFill>
                  <a:srgbClr val="FFFF00"/>
                </a:solidFill>
              </a:rPr>
              <a:t>Daireyi 360 dereceye bölenler de yine Mezopotamyalılardır.</a:t>
            </a:r>
          </a:p>
          <a:p>
            <a:pPr>
              <a:lnSpc>
                <a:spcPct val="200000"/>
              </a:lnSpc>
            </a:pP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71546"/>
            <a:ext cx="8229600" cy="5054617"/>
          </a:xfrm>
          <a:solidFill>
            <a:schemeClr val="accent1">
              <a:lumMod val="50000"/>
            </a:schemeClr>
          </a:solidFill>
        </p:spPr>
        <p:txBody>
          <a:bodyPr>
            <a:normAutofit fontScale="85000" lnSpcReduction="10000"/>
          </a:bodyPr>
          <a:lstStyle/>
          <a:p>
            <a:pPr>
              <a:lnSpc>
                <a:spcPct val="200000"/>
              </a:lnSpc>
              <a:buNone/>
            </a:pPr>
            <a:r>
              <a:rPr lang="tr-TR" dirty="0" smtClean="0"/>
              <a:t>       </a:t>
            </a:r>
            <a:r>
              <a:rPr lang="tr-TR" dirty="0" err="1" smtClean="0"/>
              <a:t>Babilliler</a:t>
            </a:r>
            <a:r>
              <a:rPr lang="tr-TR" dirty="0" smtClean="0"/>
              <a:t>,  Fırat ile Dicle nehirleri arasında, Irak topraklarında yerleşmişlerdir. Tarımla uğraşırlar, Çin, Hint, Yunan ve Mısır ile ticaret yaptıklarından kültür alışverişinde de bulunuyorlardı. </a:t>
            </a:r>
            <a:r>
              <a:rPr lang="tr-TR" b="1" dirty="0" err="1" smtClean="0">
                <a:solidFill>
                  <a:srgbClr val="FFFF00"/>
                </a:solidFill>
              </a:rPr>
              <a:t>Babilliler</a:t>
            </a:r>
            <a:r>
              <a:rPr lang="tr-TR" dirty="0" smtClean="0"/>
              <a:t>,  M.Ö. 2000’li yıllarda çok sayıda yıldızın konum gözlemlerini yapmışlar ve bunları kaydetmişlerdir. Gökyüzünü, yıldızların biçimlerine göre çeşitli bölgelere ayırıp hayvan, eşya gibi isimler vermişlerdir. </a:t>
            </a:r>
            <a:r>
              <a:rPr lang="tr-TR" b="1" dirty="0" smtClean="0">
                <a:solidFill>
                  <a:srgbClr val="FFFF00"/>
                </a:solidFill>
              </a:rPr>
              <a:t>Merkür ve Venüs’ü  </a:t>
            </a:r>
            <a:r>
              <a:rPr lang="tr-TR" dirty="0" smtClean="0"/>
              <a:t>gözlemişler. </a:t>
            </a:r>
            <a:endParaRPr lang="tr-TR" dirty="0"/>
          </a:p>
        </p:txBody>
      </p:sp>
      <p:sp>
        <p:nvSpPr>
          <p:cNvPr id="2" name="1 Başlık"/>
          <p:cNvSpPr>
            <a:spLocks noGrp="1"/>
          </p:cNvSpPr>
          <p:nvPr>
            <p:ph type="title"/>
          </p:nvPr>
        </p:nvSpPr>
        <p:spPr>
          <a:xfrm>
            <a:off x="500034" y="214290"/>
            <a:ext cx="8229600" cy="1214422"/>
          </a:xfrm>
        </p:spPr>
        <p:txBody>
          <a:bodyPr>
            <a:normAutofit fontScale="90000"/>
          </a:bodyPr>
          <a:lstStyle/>
          <a:p>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err="1" smtClean="0">
                <a:solidFill>
                  <a:srgbClr val="FFFF00"/>
                </a:solidFill>
              </a:rPr>
              <a:t>Babilliler</a:t>
            </a:r>
            <a:r>
              <a:rPr lang="tr-TR" b="1" dirty="0" smtClean="0"/>
              <a:t> </a:t>
            </a:r>
            <a:r>
              <a:rPr lang="tr-TR" dirty="0" smtClean="0"/>
              <a:t/>
            </a:r>
            <a:br>
              <a:rPr lang="tr-TR" dirty="0" smtClean="0"/>
            </a:b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928670"/>
            <a:ext cx="8229600" cy="5167330"/>
          </a:xfrm>
          <a:solidFill>
            <a:schemeClr val="accent1">
              <a:lumMod val="50000"/>
            </a:schemeClr>
          </a:solidFill>
        </p:spPr>
        <p:txBody>
          <a:bodyPr>
            <a:normAutofit fontScale="85000" lnSpcReduction="20000"/>
          </a:bodyPr>
          <a:lstStyle/>
          <a:p>
            <a:pPr>
              <a:lnSpc>
                <a:spcPct val="200000"/>
              </a:lnSpc>
              <a:spcBef>
                <a:spcPts val="0"/>
              </a:spcBef>
            </a:pPr>
            <a:r>
              <a:rPr lang="tr-TR" dirty="0" smtClean="0"/>
              <a:t>  Venüs’ün evre gösterdiğini ortaya çıkarmışlardır. Bu gök olayı teleskopla ancak </a:t>
            </a:r>
            <a:r>
              <a:rPr lang="tr-TR" dirty="0" smtClean="0">
                <a:solidFill>
                  <a:srgbClr val="FFFF00"/>
                </a:solidFill>
              </a:rPr>
              <a:t>M.S. 1610 yılında </a:t>
            </a:r>
            <a:r>
              <a:rPr lang="tr-TR" dirty="0" err="1" smtClean="0">
                <a:solidFill>
                  <a:srgbClr val="FFFF00"/>
                </a:solidFill>
              </a:rPr>
              <a:t>Galile</a:t>
            </a:r>
            <a:r>
              <a:rPr lang="tr-TR" dirty="0" smtClean="0">
                <a:solidFill>
                  <a:srgbClr val="FFFF00"/>
                </a:solidFill>
              </a:rPr>
              <a:t> tarafından gözlenmiştir.</a:t>
            </a:r>
            <a:r>
              <a:rPr lang="tr-TR" dirty="0" smtClean="0"/>
              <a:t> O dönemde Venüs’ün evre göstermesinin Güneş ışığının yansımasıyla ilgili olduğunu bulmuşlar ve Venüs’ün Güneş etrafında yörünge hareketi yaptığını anlamışlardır. Gözlemleri astroloji amaçlı olduğundan </a:t>
            </a:r>
            <a:r>
              <a:rPr lang="tr-TR" dirty="0" smtClean="0">
                <a:solidFill>
                  <a:srgbClr val="FFFF00"/>
                </a:solidFill>
              </a:rPr>
              <a:t>Mars, Jüpiter ve Satürn gezegenlerinin</a:t>
            </a:r>
            <a:r>
              <a:rPr lang="tr-TR" dirty="0" smtClean="0"/>
              <a:t> hareketleri ile ilgili konum gözlemleri de yapmışlardır.</a:t>
            </a: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a:solidFill>
            <a:schemeClr val="accent1">
              <a:lumMod val="50000"/>
            </a:schemeClr>
          </a:solidFill>
        </p:spPr>
        <p:txBody>
          <a:bodyPr>
            <a:normAutofit/>
          </a:bodyPr>
          <a:lstStyle/>
          <a:p>
            <a:pPr>
              <a:lnSpc>
                <a:spcPct val="200000"/>
              </a:lnSpc>
              <a:spcBef>
                <a:spcPts val="0"/>
              </a:spcBef>
            </a:pPr>
            <a:r>
              <a:rPr lang="tr-TR" dirty="0" smtClean="0"/>
              <a:t>M.Ö. 5-6. yy astronomi konusunda en üst düzeye ulaşmışlar ve Ay ile Güneş tutulmalarının dönemli olduğunu, bir tutulmanın </a:t>
            </a:r>
            <a:r>
              <a:rPr lang="tr-TR" dirty="0" smtClean="0">
                <a:solidFill>
                  <a:srgbClr val="FFFF00"/>
                </a:solidFill>
              </a:rPr>
              <a:t>18 yıl 10 gün </a:t>
            </a:r>
            <a:r>
              <a:rPr lang="tr-TR" b="1" dirty="0" smtClean="0">
                <a:solidFill>
                  <a:srgbClr val="FFFF00"/>
                </a:solidFill>
              </a:rPr>
              <a:t>(gerçeği 18 yıl 11 gün) </a:t>
            </a:r>
            <a:r>
              <a:rPr lang="tr-TR" dirty="0" smtClean="0"/>
              <a:t>sonra tekrar oluşacağını saptamışlardır. Bu bilgiler eski Yunan astronomisinin temelini oluşturmuştur.</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TOSHIBA\Desktop\tr_1.jpg"/>
          <p:cNvPicPr>
            <a:picLocks noChangeAspect="1" noChangeArrowheads="1"/>
          </p:cNvPicPr>
          <p:nvPr/>
        </p:nvPicPr>
        <p:blipFill>
          <a:blip r:embed="rId2"/>
          <a:srcRect/>
          <a:stretch>
            <a:fillRect/>
          </a:stretch>
        </p:blipFill>
        <p:spPr bwMode="auto">
          <a:xfrm>
            <a:off x="428596" y="428604"/>
            <a:ext cx="8429684" cy="600079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357298"/>
            <a:ext cx="8229600" cy="5000660"/>
          </a:xfrm>
          <a:solidFill>
            <a:schemeClr val="accent1">
              <a:lumMod val="50000"/>
            </a:schemeClr>
          </a:solidFill>
        </p:spPr>
        <p:txBody>
          <a:bodyPr>
            <a:normAutofit fontScale="85000" lnSpcReduction="20000"/>
          </a:bodyPr>
          <a:lstStyle/>
          <a:p>
            <a:pPr>
              <a:lnSpc>
                <a:spcPct val="200000"/>
              </a:lnSpc>
            </a:pPr>
            <a:r>
              <a:rPr lang="tr-TR" dirty="0" smtClean="0"/>
              <a:t>     Çin’de kayıtlara göre </a:t>
            </a:r>
            <a:r>
              <a:rPr lang="tr-TR" b="1" dirty="0" smtClean="0">
                <a:solidFill>
                  <a:srgbClr val="FFFF00"/>
                </a:solidFill>
              </a:rPr>
              <a:t>M.Ö. 2300 yılında tutulmalar ve kuyruklu yıldız gözlemleri yapıldığı</a:t>
            </a:r>
            <a:r>
              <a:rPr lang="tr-TR" dirty="0" smtClean="0"/>
              <a:t> görülmektedir. M.Ö. 8. </a:t>
            </a:r>
            <a:r>
              <a:rPr lang="tr-TR" dirty="0" err="1" smtClean="0"/>
              <a:t>yy’larda</a:t>
            </a:r>
            <a:r>
              <a:rPr lang="tr-TR" dirty="0" smtClean="0"/>
              <a:t> tutulma, kuyruklu yıldız, meteor ve Güneş lekeleri gibi özel olayların gözlendiği bilinmektedir.</a:t>
            </a:r>
          </a:p>
          <a:p>
            <a:pPr>
              <a:lnSpc>
                <a:spcPct val="200000"/>
              </a:lnSpc>
            </a:pPr>
            <a:r>
              <a:rPr lang="tr-TR" dirty="0" smtClean="0"/>
              <a:t>Kapalı bir toplum yapısına sahip oldukları için bilimsel faaliyetin gelişmesinde doğrudan etkileri pek olmamıştır. Matbaa, barut gibi teknik bilgiler ilk kez burada görülmelerine rağmen, batıya ulaşması 12.yy ‘</a:t>
            </a:r>
            <a:r>
              <a:rPr lang="tr-TR" dirty="0" err="1" smtClean="0"/>
              <a:t>yi</a:t>
            </a:r>
            <a:r>
              <a:rPr lang="tr-TR" dirty="0" smtClean="0"/>
              <a:t> bulmuştur. </a:t>
            </a:r>
            <a:endParaRPr lang="tr-TR" dirty="0"/>
          </a:p>
        </p:txBody>
      </p:sp>
      <p:sp>
        <p:nvSpPr>
          <p:cNvPr id="2" name="1 Başlık"/>
          <p:cNvSpPr>
            <a:spLocks noGrp="1"/>
          </p:cNvSpPr>
          <p:nvPr>
            <p:ph type="title"/>
          </p:nvPr>
        </p:nvSpPr>
        <p:spPr>
          <a:xfrm>
            <a:off x="500034" y="285728"/>
            <a:ext cx="8229600" cy="919146"/>
          </a:xfrm>
        </p:spPr>
        <p:txBody>
          <a:bodyPr>
            <a:normAutofit fontScale="90000"/>
          </a:bodyPr>
          <a:lstStyle/>
          <a:p>
            <a:r>
              <a:rPr lang="tr-TR" b="1" dirty="0" smtClean="0">
                <a:solidFill>
                  <a:srgbClr val="FFFF00"/>
                </a:solidFill>
              </a:rPr>
              <a:t>Çin</a:t>
            </a:r>
            <a:r>
              <a:rPr lang="tr-TR" dirty="0" smtClean="0">
                <a:solidFill>
                  <a:srgbClr val="FFFF00"/>
                </a:solidFill>
              </a:rPr>
              <a:t/>
            </a:r>
            <a:br>
              <a:rPr lang="tr-TR" dirty="0" smtClean="0">
                <a:solidFill>
                  <a:srgbClr val="FFFF00"/>
                </a:solidFill>
              </a:rPr>
            </a:br>
            <a:endParaRPr lang="tr-TR" dirty="0">
              <a:solidFill>
                <a:srgbClr val="FFFF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solidFill>
            <a:schemeClr val="accent1">
              <a:lumMod val="50000"/>
            </a:schemeClr>
          </a:solidFill>
        </p:spPr>
        <p:txBody>
          <a:bodyPr/>
          <a:lstStyle/>
          <a:p>
            <a:pPr>
              <a:lnSpc>
                <a:spcPct val="170000"/>
              </a:lnSpc>
            </a:pPr>
            <a:r>
              <a:rPr lang="tr-TR" dirty="0" smtClean="0"/>
              <a:t>Matematik konusunda Hintlilerden etkilenen Çinliler, 12 hayvanlı Türk takvimini kullanmışlardır. Diğer uygarlıklarda Ay ve Güneş temel alınmasına karşın bu takvimde yıldızlar esas alınmıştır. Güneş takvimlerinde </a:t>
            </a:r>
            <a:r>
              <a:rPr lang="tr-TR" dirty="0" err="1" smtClean="0"/>
              <a:t>ekliptik</a:t>
            </a:r>
            <a:r>
              <a:rPr lang="tr-TR" dirty="0" smtClean="0"/>
              <a:t> düzlemi koordinat alınırken; burada ekvator düzlemi alınmıştır.</a:t>
            </a:r>
          </a:p>
          <a:p>
            <a:pPr>
              <a:lnSpc>
                <a:spcPct val="170000"/>
              </a:lnSpc>
            </a:pPr>
            <a:endParaRPr lang="tr-TR" dirty="0" smtClean="0"/>
          </a:p>
          <a:p>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472518" cy="5554683"/>
          </a:xfrm>
          <a:solidFill>
            <a:schemeClr val="accent1">
              <a:lumMod val="50000"/>
            </a:schemeClr>
          </a:solidFill>
        </p:spPr>
        <p:txBody>
          <a:bodyPr>
            <a:normAutofit/>
          </a:bodyPr>
          <a:lstStyle/>
          <a:p>
            <a:pPr>
              <a:lnSpc>
                <a:spcPct val="160000"/>
              </a:lnSpc>
            </a:pPr>
            <a:r>
              <a:rPr lang="tr-TR" dirty="0" smtClean="0"/>
              <a:t>Çin astronomisi bir yıldız astronomisidir. Kuyrukluyıldızlar, sabit yıldızlar ve kutup yıldızı hakkında ayrıntılı bilgileri vardı. Çin astronomisi </a:t>
            </a:r>
            <a:r>
              <a:rPr lang="tr-TR" dirty="0" err="1" smtClean="0"/>
              <a:t>Galile’den</a:t>
            </a:r>
            <a:r>
              <a:rPr lang="tr-TR" dirty="0" smtClean="0"/>
              <a:t> çok önce, Güneş lekelerini gözlemişlerdir. Ayrıca kalan metinlerde meteor, </a:t>
            </a:r>
            <a:r>
              <a:rPr lang="tr-TR" dirty="0" err="1" smtClean="0"/>
              <a:t>meteorid</a:t>
            </a:r>
            <a:r>
              <a:rPr lang="tr-TR" dirty="0" smtClean="0"/>
              <a:t>, nova ve süpernova hakkında bilgiler bulunmaktadır.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solidFill>
            <a:schemeClr val="accent1">
              <a:lumMod val="50000"/>
            </a:schemeClr>
          </a:solidFill>
        </p:spPr>
        <p:txBody>
          <a:bodyPr>
            <a:normAutofit fontScale="92500" lnSpcReduction="10000"/>
          </a:bodyPr>
          <a:lstStyle/>
          <a:p>
            <a:pPr>
              <a:lnSpc>
                <a:spcPct val="160000"/>
              </a:lnSpc>
            </a:pPr>
            <a:r>
              <a:rPr lang="tr-TR" dirty="0" smtClean="0"/>
              <a:t>10 tabanlı sayı sistemini kullanan Çinliler, işlemler için abaküs ve çarpım cetveli gibi aletler geliştirmişlerdir. Diğer uygarlıklardan farklı olarak daha çok aritmetik ve cebir ilerlemiş, geometri problemleri ise bu iki disiplinden yararlanılarak çözülmeye çalışılmıştır.</a:t>
            </a:r>
          </a:p>
          <a:p>
            <a:pPr>
              <a:lnSpc>
                <a:spcPct val="160000"/>
              </a:lnSpc>
            </a:pPr>
            <a:r>
              <a:rPr lang="tr-TR" dirty="0" smtClean="0"/>
              <a:t>Çinliler evrenin sürekli oluşum içinde olduğunu kabul eder ve insan ile doğa (evren) arasında sıkı bir ilişki olduğuna inanırlardı.</a:t>
            </a:r>
          </a:p>
          <a:p>
            <a:endParaRPr lang="tr-TR" dirty="0" smtClean="0"/>
          </a:p>
          <a:p>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42984"/>
            <a:ext cx="8229600" cy="5357850"/>
          </a:xfrm>
          <a:solidFill>
            <a:schemeClr val="accent1">
              <a:lumMod val="50000"/>
            </a:schemeClr>
          </a:solidFill>
        </p:spPr>
        <p:txBody>
          <a:bodyPr>
            <a:normAutofit/>
          </a:bodyPr>
          <a:lstStyle/>
          <a:p>
            <a:pPr>
              <a:lnSpc>
                <a:spcPct val="160000"/>
              </a:lnSpc>
            </a:pPr>
            <a:r>
              <a:rPr lang="tr-TR" dirty="0" smtClean="0"/>
              <a:t>Yer merkezli gök sistemi kullanmışlardır. </a:t>
            </a:r>
            <a:r>
              <a:rPr lang="tr-TR" b="1" dirty="0" smtClean="0">
                <a:solidFill>
                  <a:srgbClr val="FFFF00"/>
                </a:solidFill>
              </a:rPr>
              <a:t>Onların astronomi çalışmaları Ay’ın hareketleri, tutulması, Güneş, Merkür, Venüs, Mars, Jüpiter ve Satürn’ün hareketleri hakkında bilgiler içerir.</a:t>
            </a:r>
            <a:r>
              <a:rPr lang="tr-TR" dirty="0" smtClean="0"/>
              <a:t> Ayrıca Yer-Güneş uzaklığı hakkında tahminler yapmışlardır.</a:t>
            </a:r>
          </a:p>
        </p:txBody>
      </p:sp>
      <p:sp>
        <p:nvSpPr>
          <p:cNvPr id="2" name="1 Başlık"/>
          <p:cNvSpPr>
            <a:spLocks noGrp="1"/>
          </p:cNvSpPr>
          <p:nvPr>
            <p:ph type="title"/>
          </p:nvPr>
        </p:nvSpPr>
        <p:spPr/>
        <p:txBody>
          <a:bodyPr>
            <a:normAutofit fontScale="90000"/>
          </a:bodyPr>
          <a:lstStyle/>
          <a:p>
            <a:r>
              <a:rPr lang="tr-TR" b="1" dirty="0" smtClean="0"/>
              <a:t>Hindistan</a:t>
            </a:r>
            <a:r>
              <a:rPr lang="tr-TR" dirty="0" smtClean="0"/>
              <a:t/>
            </a:r>
            <a:br>
              <a:rPr lang="tr-TR" dirty="0" smtClean="0"/>
            </a:b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785794"/>
            <a:ext cx="8229600" cy="5310206"/>
          </a:xfrm>
          <a:solidFill>
            <a:schemeClr val="accent1">
              <a:lumMod val="50000"/>
            </a:schemeClr>
          </a:solidFill>
        </p:spPr>
        <p:txBody>
          <a:bodyPr/>
          <a:lstStyle/>
          <a:p>
            <a:pPr>
              <a:lnSpc>
                <a:spcPct val="160000"/>
              </a:lnSpc>
            </a:pPr>
            <a:r>
              <a:rPr lang="tr-TR" dirty="0" smtClean="0"/>
              <a:t>Çinliler gibi Hintliler de 10 tabanlı sayı sistemi kullanmışlardır. </a:t>
            </a:r>
            <a:r>
              <a:rPr lang="tr-TR" b="1" dirty="0" smtClean="0">
                <a:solidFill>
                  <a:srgbClr val="FFFF00"/>
                </a:solidFill>
              </a:rPr>
              <a:t>Sıfırı ilk defa Hintli matematikçilerin kullandığı bilinmektedir.</a:t>
            </a:r>
            <a:r>
              <a:rPr lang="tr-TR" dirty="0" smtClean="0"/>
              <a:t> İslam dünyasının trigonometri çalışmalarının temeli yine Hintlilerin trigonometride sinüs temeline dayalı kullandıkları sistemdir. (Klasik Yunan’da trigonometri kiriş sistemine dayanır.)</a:t>
            </a:r>
          </a:p>
          <a:p>
            <a:pPr>
              <a:lnSpc>
                <a:spcPct val="160000"/>
              </a:lnSpc>
            </a:pPr>
            <a:endParaRPr lang="tr-TR" dirty="0" smtClean="0"/>
          </a:p>
          <a:p>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71546"/>
            <a:ext cx="8229600" cy="5054617"/>
          </a:xfrm>
          <a:solidFill>
            <a:schemeClr val="accent1">
              <a:lumMod val="50000"/>
            </a:schemeClr>
          </a:solidFill>
        </p:spPr>
        <p:txBody>
          <a:bodyPr>
            <a:normAutofit/>
          </a:bodyPr>
          <a:lstStyle/>
          <a:p>
            <a:pPr>
              <a:lnSpc>
                <a:spcPct val="200000"/>
              </a:lnSpc>
              <a:spcBef>
                <a:spcPts val="0"/>
              </a:spcBef>
            </a:pPr>
            <a:r>
              <a:rPr lang="tr-TR" dirty="0" smtClean="0"/>
              <a:t>Hint felsefe anlayışı ve kozmolojisi iç içe gelişmiştir. Canlı, evrenin küçük bir modelidir. Canlıda doğadaki diğer cisimler gibi toprak, su, hava ve ateşten (bir de eterden) meydana gelmiştir.</a:t>
            </a:r>
          </a:p>
          <a:p>
            <a:pPr>
              <a:lnSpc>
                <a:spcPct val="200000"/>
              </a:lnSpc>
              <a:spcBef>
                <a:spcPts val="0"/>
              </a:spcBef>
            </a:pPr>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solidFill>
            <a:schemeClr val="accent1">
              <a:lumMod val="50000"/>
            </a:schemeClr>
          </a:solidFill>
        </p:spPr>
        <p:txBody>
          <a:bodyPr/>
          <a:lstStyle/>
          <a:p>
            <a:pPr>
              <a:lnSpc>
                <a:spcPct val="200000"/>
              </a:lnSpc>
              <a:spcBef>
                <a:spcPts val="0"/>
              </a:spcBef>
            </a:pPr>
            <a:r>
              <a:rPr lang="tr-TR" dirty="0" smtClean="0"/>
              <a:t>     Yaptıkları çalışmaların farklı dillere çevrilerek yayılması, Hint uygarlığındaki çalışmaların diğer toplumlardaki bilimsel faaliyetlere katkıda bulunmasını sağlamıştır.</a:t>
            </a:r>
          </a:p>
          <a:p>
            <a:pPr>
              <a:lnSpc>
                <a:spcPct val="200000"/>
              </a:lnSpc>
              <a:spcBef>
                <a:spcPts val="0"/>
              </a:spcBef>
            </a:pPr>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14422"/>
            <a:ext cx="8229600" cy="4911741"/>
          </a:xfrm>
          <a:solidFill>
            <a:schemeClr val="accent1">
              <a:lumMod val="50000"/>
            </a:schemeClr>
          </a:solidFill>
        </p:spPr>
        <p:txBody>
          <a:bodyPr>
            <a:normAutofit fontScale="77500" lnSpcReduction="20000"/>
          </a:bodyPr>
          <a:lstStyle/>
          <a:p>
            <a:pPr>
              <a:lnSpc>
                <a:spcPct val="200000"/>
              </a:lnSpc>
              <a:spcBef>
                <a:spcPts val="0"/>
              </a:spcBef>
            </a:pPr>
            <a:r>
              <a:rPr lang="tr-TR" dirty="0" smtClean="0"/>
              <a:t>Türklerde evren; </a:t>
            </a:r>
            <a:r>
              <a:rPr lang="tr-TR" b="1" dirty="0" smtClean="0">
                <a:solidFill>
                  <a:srgbClr val="FFFF00"/>
                </a:solidFill>
              </a:rPr>
              <a:t>altın veya demir bir kazık çevresinde muntazam hızla dönen bir kubbe olarak düşünülüyordu</a:t>
            </a:r>
            <a:r>
              <a:rPr lang="tr-TR" dirty="0" smtClean="0"/>
              <a:t> (dönenin yer değil evren olduğu düşünülüyordu). Burçları taşıdığı düşünülen </a:t>
            </a:r>
            <a:r>
              <a:rPr lang="tr-TR" dirty="0" err="1" smtClean="0">
                <a:solidFill>
                  <a:srgbClr val="FFFF00"/>
                </a:solidFill>
              </a:rPr>
              <a:t>ekliptik</a:t>
            </a:r>
            <a:r>
              <a:rPr lang="tr-TR" dirty="0" smtClean="0">
                <a:solidFill>
                  <a:srgbClr val="FFFF00"/>
                </a:solidFill>
              </a:rPr>
              <a:t> çarkı ise buna dik olarak dönmekte idi. </a:t>
            </a:r>
            <a:r>
              <a:rPr lang="tr-TR" dirty="0" smtClean="0"/>
              <a:t>Kutup yıldızının tam altında Hakan’ın oturduğu şehir vardı (bu şehrin planı toplumsal düzeni yansıtır; nasıl gök, kutup yıldızı çevresinde dönüyorsa toplumdaki işler de hükümdarın çevresinde döner) .</a:t>
            </a:r>
          </a:p>
        </p:txBody>
      </p:sp>
      <p:sp>
        <p:nvSpPr>
          <p:cNvPr id="2" name="1 Başlık"/>
          <p:cNvSpPr>
            <a:spLocks noGrp="1"/>
          </p:cNvSpPr>
          <p:nvPr>
            <p:ph type="title"/>
          </p:nvPr>
        </p:nvSpPr>
        <p:spPr>
          <a:xfrm>
            <a:off x="428596" y="357166"/>
            <a:ext cx="8229600" cy="919146"/>
          </a:xfrm>
        </p:spPr>
        <p:txBody>
          <a:bodyPr>
            <a:normAutofit fontScale="90000"/>
          </a:bodyPr>
          <a:lstStyle/>
          <a:p>
            <a:r>
              <a:rPr lang="tr-TR" b="1" dirty="0" smtClean="0">
                <a:solidFill>
                  <a:srgbClr val="FFFF00"/>
                </a:solidFill>
              </a:rPr>
              <a:t>Orta Asya</a:t>
            </a:r>
            <a:r>
              <a:rPr lang="tr-TR" dirty="0" smtClean="0">
                <a:solidFill>
                  <a:srgbClr val="FFFF00"/>
                </a:solidFill>
              </a:rPr>
              <a:t/>
            </a:r>
            <a:br>
              <a:rPr lang="tr-TR" dirty="0" smtClean="0">
                <a:solidFill>
                  <a:srgbClr val="FFFF00"/>
                </a:solidFill>
              </a:rPr>
            </a:br>
            <a:endParaRPr lang="tr-TR" dirty="0">
              <a:solidFill>
                <a:srgbClr val="FFFF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solidFill>
            <a:schemeClr val="accent1">
              <a:lumMod val="50000"/>
            </a:schemeClr>
          </a:solidFill>
        </p:spPr>
        <p:txBody>
          <a:bodyPr/>
          <a:lstStyle/>
          <a:p>
            <a:pPr>
              <a:lnSpc>
                <a:spcPct val="200000"/>
              </a:lnSpc>
              <a:spcBef>
                <a:spcPts val="0"/>
              </a:spcBef>
            </a:pPr>
            <a:r>
              <a:rPr lang="tr-TR" dirty="0" smtClean="0"/>
              <a:t>Göktürkler 12 hayvanlı Türk takvimi kullanmışlardır. Bunlar </a:t>
            </a:r>
            <a:r>
              <a:rPr lang="tr-TR" b="1" dirty="0" smtClean="0">
                <a:solidFill>
                  <a:srgbClr val="FFFF00"/>
                </a:solidFill>
              </a:rPr>
              <a:t>sıçan, öküz, kaplan, tavşan, ejder, yılan, at, koyun, maymun, tavuk, köpek, ve domuzdur. </a:t>
            </a:r>
            <a:r>
              <a:rPr lang="tr-TR" dirty="0" smtClean="0"/>
              <a:t>12 yıl süren her devrede hayvanlar ait oldukları yılların özelliklerini de belirliyordu.</a:t>
            </a:r>
          </a:p>
          <a:p>
            <a:pPr>
              <a:lnSpc>
                <a:spcPct val="200000"/>
              </a:lnSpc>
              <a:spcBef>
                <a:spcPts val="0"/>
              </a:spcBef>
            </a:pP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TOSHIBA\Desktop\tr_2.jpg"/>
          <p:cNvPicPr>
            <a:picLocks noChangeAspect="1" noChangeArrowheads="1"/>
          </p:cNvPicPr>
          <p:nvPr/>
        </p:nvPicPr>
        <p:blipFill>
          <a:blip r:embed="rId2"/>
          <a:srcRect/>
          <a:stretch>
            <a:fillRect/>
          </a:stretch>
        </p:blipFill>
        <p:spPr bwMode="auto">
          <a:xfrm>
            <a:off x="357158" y="357166"/>
            <a:ext cx="8358246" cy="5929354"/>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626121"/>
          </a:xfrm>
          <a:solidFill>
            <a:schemeClr val="accent1">
              <a:lumMod val="50000"/>
            </a:schemeClr>
          </a:solidFill>
        </p:spPr>
        <p:txBody>
          <a:bodyPr>
            <a:normAutofit/>
          </a:bodyPr>
          <a:lstStyle/>
          <a:p>
            <a:pPr>
              <a:lnSpc>
                <a:spcPct val="220000"/>
              </a:lnSpc>
              <a:spcBef>
                <a:spcPts val="0"/>
              </a:spcBef>
            </a:pPr>
            <a:r>
              <a:rPr lang="tr-TR" dirty="0" smtClean="0"/>
              <a:t>Bir gün, her birine “çağ” denilen 12 eşit kısma, her bir çağ da 2 saate karşılık geliyordu. Gün içindeki her bir çağ yine 12 hayvanın ismi ile anılmaktaydı. Gün; </a:t>
            </a:r>
            <a:r>
              <a:rPr lang="tr-TR" dirty="0" err="1" smtClean="0"/>
              <a:t>geceyarısı</a:t>
            </a:r>
            <a:r>
              <a:rPr lang="tr-TR" dirty="0" smtClean="0"/>
              <a:t>, yıl ise ilkbahar mevsimi ile başlardı. Bir yıl, 60 günlük 6 haftaya ayrılmış ve 4  mevsimden oluşuyordu.</a:t>
            </a:r>
          </a:p>
          <a:p>
            <a:endParaRPr lang="tr-TR" dirty="0" smtClean="0"/>
          </a:p>
          <a:p>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571480"/>
            <a:ext cx="8229600" cy="5524520"/>
          </a:xfrm>
          <a:solidFill>
            <a:schemeClr val="accent1">
              <a:lumMod val="50000"/>
            </a:schemeClr>
          </a:solidFill>
        </p:spPr>
        <p:txBody>
          <a:bodyPr>
            <a:normAutofit fontScale="85000" lnSpcReduction="10000"/>
          </a:bodyPr>
          <a:lstStyle/>
          <a:p>
            <a:pPr>
              <a:lnSpc>
                <a:spcPct val="220000"/>
              </a:lnSpc>
              <a:spcBef>
                <a:spcPts val="0"/>
              </a:spcBef>
            </a:pPr>
            <a:r>
              <a:rPr lang="tr-TR" dirty="0" smtClean="0"/>
              <a:t>Doğu Türkistan’daki kazılar sonucu bulunan, tahtadan oyulmuş harfler ve klişelerle basılan eserler daha o dönemlerde matbaa basım tekniğinin kullanılmış olduğunu göstermektedir.</a:t>
            </a:r>
          </a:p>
          <a:p>
            <a:pPr>
              <a:lnSpc>
                <a:spcPct val="220000"/>
              </a:lnSpc>
              <a:spcBef>
                <a:spcPts val="0"/>
              </a:spcBef>
            </a:pPr>
            <a:r>
              <a:rPr lang="tr-TR" dirty="0" smtClean="0"/>
              <a:t>1 yıl = 4 mevsim = 6 hafta ( 12 yıllık çevrimlerle)</a:t>
            </a:r>
            <a:br>
              <a:rPr lang="tr-TR" dirty="0" smtClean="0"/>
            </a:br>
            <a:r>
              <a:rPr lang="tr-TR" dirty="0" smtClean="0"/>
              <a:t>1 hafta = 60 gün (1 yıl = 6×60 = 360 gün)</a:t>
            </a:r>
            <a:br>
              <a:rPr lang="tr-TR" dirty="0" smtClean="0"/>
            </a:br>
            <a:r>
              <a:rPr lang="tr-TR" dirty="0" smtClean="0"/>
              <a:t>1 gün = 12 çağ ( 12 hayvan adı )</a:t>
            </a:r>
            <a:br>
              <a:rPr lang="tr-TR" dirty="0" smtClean="0"/>
            </a:br>
            <a:r>
              <a:rPr lang="tr-TR" dirty="0" smtClean="0"/>
              <a:t>1 çağ = 2 saat</a:t>
            </a:r>
          </a:p>
          <a:p>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5768997"/>
          </a:xfrm>
          <a:solidFill>
            <a:schemeClr val="accent1">
              <a:lumMod val="50000"/>
            </a:schemeClr>
          </a:solidFill>
        </p:spPr>
        <p:txBody>
          <a:bodyPr>
            <a:normAutofit fontScale="92500" lnSpcReduction="10000"/>
          </a:bodyPr>
          <a:lstStyle/>
          <a:p>
            <a:r>
              <a:rPr lang="tr-TR" b="1" dirty="0" smtClean="0"/>
              <a:t>Mısır</a:t>
            </a:r>
            <a:endParaRPr lang="tr-TR" dirty="0" smtClean="0"/>
          </a:p>
          <a:p>
            <a:pPr>
              <a:lnSpc>
                <a:spcPct val="160000"/>
              </a:lnSpc>
            </a:pPr>
            <a:r>
              <a:rPr lang="tr-TR" dirty="0" smtClean="0"/>
              <a:t>    İlgi alanları daha çok takvim ve zaman olduğundan, sık sık gerçekleşen </a:t>
            </a:r>
            <a:r>
              <a:rPr lang="tr-TR" b="1" dirty="0" smtClean="0">
                <a:solidFill>
                  <a:srgbClr val="FFFF00"/>
                </a:solidFill>
              </a:rPr>
              <a:t>Ay ve Güneş tutulmalarını düzenli gözlemlememişlerdir.</a:t>
            </a:r>
            <a:r>
              <a:rPr lang="tr-TR" dirty="0" smtClean="0"/>
              <a:t> İlgi alanlarının takvim olmasının nedeni, tarımın düzenli olarak yapılabilmesiydi. Nil nehrinin taşma zamanının tahmin edilmesi amacıyla Mısırlılar takvim yapmak için çalışmışlardır. Nil nehrinin taşma zamanı (göğün en parlak yıldızı) Ak yıldızın (</a:t>
            </a:r>
            <a:r>
              <a:rPr lang="tr-TR" dirty="0" err="1" smtClean="0"/>
              <a:t>Sirius</a:t>
            </a:r>
            <a:r>
              <a:rPr lang="tr-TR" dirty="0" smtClean="0"/>
              <a:t>: alfa </a:t>
            </a:r>
            <a:r>
              <a:rPr lang="tr-TR" dirty="0" err="1" smtClean="0"/>
              <a:t>CMa</a:t>
            </a:r>
            <a:r>
              <a:rPr lang="tr-TR" dirty="0" smtClean="0"/>
              <a:t>: büyük köpek) doğu yönünde görülme zamanına rastlıyordu (Ekim/Kasım ayları).</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solidFill>
            <a:schemeClr val="accent1">
              <a:lumMod val="50000"/>
            </a:schemeClr>
          </a:solidFill>
        </p:spPr>
        <p:txBody>
          <a:bodyPr/>
          <a:lstStyle/>
          <a:p>
            <a:pPr>
              <a:lnSpc>
                <a:spcPct val="200000"/>
              </a:lnSpc>
            </a:pPr>
            <a:r>
              <a:rPr lang="tr-TR" dirty="0" smtClean="0"/>
              <a:t>Piramitlerin yapımında astronomik amaçların bulunduğu görülmüştür. Yılın belli zamanlarında piramitler gökyüzünde önemli yönleri göstermektedir.</a:t>
            </a:r>
          </a:p>
          <a:p>
            <a:pPr>
              <a:lnSpc>
                <a:spcPct val="200000"/>
              </a:lnSpc>
            </a:pPr>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42984"/>
            <a:ext cx="8229600" cy="5286412"/>
          </a:xfrm>
          <a:solidFill>
            <a:schemeClr val="accent1">
              <a:lumMod val="50000"/>
            </a:schemeClr>
          </a:solidFill>
        </p:spPr>
        <p:txBody>
          <a:bodyPr>
            <a:normAutofit/>
          </a:bodyPr>
          <a:lstStyle/>
          <a:p>
            <a:pPr>
              <a:lnSpc>
                <a:spcPct val="200000"/>
              </a:lnSpc>
            </a:pPr>
            <a:r>
              <a:rPr lang="tr-TR" dirty="0" smtClean="0"/>
              <a:t>Matematikte 10 tabanlı rakamları kullanmışlardır. Cebir işlemine çok benzeyen bir hesaplama yöntemi geliştirmişlerdir. Geometride ise alan ve hacim hesapları yapmışlardır.</a:t>
            </a:r>
          </a:p>
          <a:p>
            <a:pPr>
              <a:lnSpc>
                <a:spcPct val="160000"/>
              </a:lnSpc>
            </a:pPr>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solidFill>
            <a:schemeClr val="accent1">
              <a:lumMod val="50000"/>
            </a:schemeClr>
          </a:solidFill>
        </p:spPr>
        <p:txBody>
          <a:bodyPr>
            <a:normAutofit fontScale="92500"/>
          </a:bodyPr>
          <a:lstStyle/>
          <a:p>
            <a:pPr>
              <a:lnSpc>
                <a:spcPct val="200000"/>
              </a:lnSpc>
              <a:spcBef>
                <a:spcPts val="0"/>
              </a:spcBef>
            </a:pPr>
            <a:r>
              <a:rPr lang="tr-TR" dirty="0" smtClean="0"/>
              <a:t>Gökyüzünü dini açıdan yorumlayan Mısırlılar, gök cisimlerinin hareketlerini tanrıların faaliyetleri olduğunu düşünerek gök cisimlerini tanrı olarak kabul etmişlerdir. Astronominin dini öğelerle iç içe olması çalışmaların sadece din adamı sınıfının tekelinde kalmasına neden olmuştur.</a:t>
            </a:r>
          </a:p>
          <a:p>
            <a:pPr>
              <a:lnSpc>
                <a:spcPct val="200000"/>
              </a:lnSpc>
              <a:spcBef>
                <a:spcPts val="0"/>
              </a:spcBef>
            </a:pPr>
            <a:endParaRPr lang="tr-T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28670"/>
            <a:ext cx="8229600" cy="5197493"/>
          </a:xfrm>
          <a:solidFill>
            <a:schemeClr val="accent1">
              <a:lumMod val="50000"/>
            </a:schemeClr>
          </a:solidFill>
        </p:spPr>
        <p:txBody>
          <a:bodyPr>
            <a:normAutofit/>
          </a:bodyPr>
          <a:lstStyle/>
          <a:p>
            <a:pPr>
              <a:lnSpc>
                <a:spcPct val="200000"/>
              </a:lnSpc>
            </a:pPr>
            <a:r>
              <a:rPr lang="tr-TR" dirty="0" smtClean="0"/>
              <a:t>Bir yılın uzunluğunu 365 gün kabul eden Güneş temeline dayalı bir takvim kullanmışlardı. Günün 24 saate bölünme geleneği Mısırlılardan günümüze ulaşmıştır.</a:t>
            </a:r>
          </a:p>
          <a:p>
            <a:pPr>
              <a:lnSpc>
                <a:spcPct val="200000"/>
              </a:lnSpc>
            </a:pPr>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solidFill>
            <a:schemeClr val="accent1">
              <a:lumMod val="50000"/>
            </a:schemeClr>
          </a:solidFill>
        </p:spPr>
        <p:txBody>
          <a:bodyPr>
            <a:normAutofit fontScale="85000" lnSpcReduction="10000"/>
          </a:bodyPr>
          <a:lstStyle/>
          <a:p>
            <a:pPr>
              <a:lnSpc>
                <a:spcPct val="200000"/>
              </a:lnSpc>
            </a:pPr>
            <a:r>
              <a:rPr lang="tr-TR" dirty="0" smtClean="0"/>
              <a:t>Mısır’da matematik, pratik problem çözme dışında, teorik nitelik taşımaktaydı. Kullandıkları sayı sistemi </a:t>
            </a:r>
            <a:r>
              <a:rPr lang="tr-TR" dirty="0" err="1" smtClean="0"/>
              <a:t>Babillilerden</a:t>
            </a:r>
            <a:r>
              <a:rPr lang="tr-TR" dirty="0" smtClean="0"/>
              <a:t> daha kaba, işlemleri daha karmaşıktı. Mısır’da gök bilgisinin, Mezopotamya’ya göre daha alt düzeyde olduğu görülür. Astronomi, takvim yapma ve astrolojik kehanetlerde bulunma amacı gütmektedir. Bize sağladıkları tek yarar günün 24 saate bölünmüş olmasıdır.</a:t>
            </a:r>
          </a:p>
          <a:p>
            <a:endParaRPr lang="tr-TR" dirty="0" smtClean="0"/>
          </a:p>
          <a:p>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42852"/>
            <a:ext cx="8258204" cy="6286544"/>
          </a:xfrm>
          <a:solidFill>
            <a:schemeClr val="accent6">
              <a:lumMod val="50000"/>
            </a:schemeClr>
          </a:solidFill>
        </p:spPr>
        <p:txBody>
          <a:bodyPr>
            <a:normAutofit fontScale="77500" lnSpcReduction="20000"/>
          </a:bodyPr>
          <a:lstStyle/>
          <a:p>
            <a:pPr>
              <a:lnSpc>
                <a:spcPct val="210000"/>
              </a:lnSpc>
            </a:pPr>
            <a:r>
              <a:rPr lang="tr-TR" b="1" dirty="0" smtClean="0">
                <a:solidFill>
                  <a:srgbClr val="FFFF00"/>
                </a:solidFill>
              </a:rPr>
              <a:t>Eski Yunanlılar</a:t>
            </a:r>
            <a:r>
              <a:rPr lang="tr-TR" dirty="0" smtClean="0">
                <a:solidFill>
                  <a:srgbClr val="FFFF00"/>
                </a:solidFill>
              </a:rPr>
              <a:t/>
            </a:r>
            <a:br>
              <a:rPr lang="tr-TR" dirty="0" smtClean="0">
                <a:solidFill>
                  <a:srgbClr val="FFFF00"/>
                </a:solidFill>
              </a:rPr>
            </a:br>
            <a:r>
              <a:rPr lang="tr-TR" dirty="0" smtClean="0"/>
              <a:t/>
            </a:r>
            <a:br>
              <a:rPr lang="tr-TR" dirty="0" smtClean="0"/>
            </a:br>
            <a:r>
              <a:rPr lang="tr-TR" dirty="0" smtClean="0"/>
              <a:t>Astronomik olaylardan çok onların nedenleri üzerinde durmuşlar ve ilk evren modelleri oluşturmuşlardır. Doğa filozofu </a:t>
            </a:r>
            <a:r>
              <a:rPr lang="tr-TR" b="1" i="1" dirty="0" err="1" smtClean="0">
                <a:solidFill>
                  <a:srgbClr val="FFFF00"/>
                </a:solidFill>
              </a:rPr>
              <a:t>Tales</a:t>
            </a:r>
            <a:r>
              <a:rPr lang="tr-TR" b="1" dirty="0" smtClean="0">
                <a:solidFill>
                  <a:srgbClr val="FFFF00"/>
                </a:solidFill>
              </a:rPr>
              <a:t>‘</a:t>
            </a:r>
            <a:r>
              <a:rPr lang="tr-TR" dirty="0" smtClean="0"/>
              <a:t>e göre; Yer, suda yüzen yassı bir diskti (gezegen ve yıldızların hareketlerini yorumlamamıştır). Aynı yıllarda </a:t>
            </a:r>
            <a:r>
              <a:rPr lang="tr-TR" b="1" i="1" dirty="0" err="1" smtClean="0">
                <a:solidFill>
                  <a:srgbClr val="FFFF00"/>
                </a:solidFill>
              </a:rPr>
              <a:t>Anaksimander</a:t>
            </a:r>
            <a:r>
              <a:rPr lang="tr-TR" b="1" i="1" dirty="0" smtClean="0">
                <a:solidFill>
                  <a:srgbClr val="FFFF00"/>
                </a:solidFill>
              </a:rPr>
              <a:t> </a:t>
            </a:r>
            <a:r>
              <a:rPr lang="tr-TR" dirty="0" smtClean="0"/>
              <a:t>ise Yer’in uzayda yüzen silindir olduğunu ileri sürmüştür. </a:t>
            </a:r>
            <a:r>
              <a:rPr lang="tr-TR" b="1" i="1" dirty="0" smtClean="0">
                <a:solidFill>
                  <a:srgbClr val="FFFF00"/>
                </a:solidFill>
              </a:rPr>
              <a:t>Pisagor</a:t>
            </a:r>
            <a:r>
              <a:rPr lang="tr-TR" dirty="0" smtClean="0"/>
              <a:t>, gözlemlere dayandırdığı bulgularından, Yer’in küre biçimli olduğuna inanmıştı ama döndüğünü kabul etmemişti.</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71546"/>
            <a:ext cx="8229600" cy="5054617"/>
          </a:xfrm>
          <a:solidFill>
            <a:schemeClr val="accent6">
              <a:lumMod val="50000"/>
            </a:schemeClr>
          </a:solidFill>
        </p:spPr>
        <p:txBody>
          <a:bodyPr>
            <a:normAutofit/>
          </a:bodyPr>
          <a:lstStyle/>
          <a:p>
            <a:pPr>
              <a:lnSpc>
                <a:spcPct val="200000"/>
              </a:lnSpc>
            </a:pPr>
            <a:r>
              <a:rPr lang="tr-TR" dirty="0" smtClean="0"/>
              <a:t>Yunanistan’a düşen demirli bir göktaşının, Güneşten geldiğine inanarak, Güneş’in yakın olduğuna, küçük olduğuna ve bileşiminde erimiş demir olduğuna inanılmıştır. </a:t>
            </a:r>
            <a:r>
              <a:rPr lang="tr-TR" b="1" i="1" dirty="0" err="1" smtClean="0">
                <a:solidFill>
                  <a:srgbClr val="FFFF00"/>
                </a:solidFill>
              </a:rPr>
              <a:t>Anaxagoros</a:t>
            </a:r>
            <a:r>
              <a:rPr lang="tr-TR" dirty="0" smtClean="0"/>
              <a:t>‘a göre Ay, Güneş kadardı ve Güneş’in ışığını yansıtıyordu.</a:t>
            </a:r>
          </a:p>
          <a:p>
            <a:pPr>
              <a:lnSpc>
                <a:spcPct val="200000"/>
              </a:lnSpc>
            </a:pPr>
            <a:endParaRPr lang="tr-TR" dirty="0" smtClean="0"/>
          </a:p>
          <a:p>
            <a:pPr>
              <a:lnSpc>
                <a:spcPct val="200000"/>
              </a:lnSpc>
            </a:pP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Grp="1" noChangeAspect="1" noChangeArrowheads="1"/>
          </p:cNvPicPr>
          <p:nvPr>
            <p:ph idx="1"/>
          </p:nvPr>
        </p:nvPicPr>
        <p:blipFill>
          <a:blip r:embed="rId2" cstate="print"/>
          <a:stretch>
            <a:fillRect/>
          </a:stretch>
        </p:blipFill>
        <p:spPr bwMode="auto">
          <a:xfrm>
            <a:off x="4239768" y="3314700"/>
            <a:ext cx="664464" cy="990600"/>
          </a:xfrm>
          <a:prstGeom prst="rect">
            <a:avLst/>
          </a:prstGeom>
          <a:noFill/>
          <a:ln w="9525">
            <a:noFill/>
            <a:miter lim="800000"/>
            <a:headEnd/>
            <a:tailEnd/>
          </a:ln>
          <a:effectLst/>
        </p:spPr>
      </p:pic>
      <p:sp>
        <p:nvSpPr>
          <p:cNvPr id="2" name="1 Başlık"/>
          <p:cNvSpPr>
            <a:spLocks noGrp="1"/>
          </p:cNvSpPr>
          <p:nvPr>
            <p:ph type="title"/>
          </p:nvPr>
        </p:nvSpPr>
        <p:spPr/>
        <p:txBody>
          <a:bodyPr/>
          <a:lstStyle/>
          <a:p>
            <a:r>
              <a:rPr lang="tr-TR" dirty="0" err="1" smtClean="0"/>
              <a:t>Caca</a:t>
            </a:r>
            <a:r>
              <a:rPr lang="tr-TR" dirty="0" smtClean="0"/>
              <a:t> Bey Medresesi</a:t>
            </a:r>
            <a:endParaRPr lang="tr-TR" dirty="0"/>
          </a:p>
        </p:txBody>
      </p:sp>
      <p:pic>
        <p:nvPicPr>
          <p:cNvPr id="24578" name="Picture 2"/>
          <p:cNvPicPr>
            <a:picLocks noChangeAspect="1" noChangeArrowheads="1"/>
          </p:cNvPicPr>
          <p:nvPr/>
        </p:nvPicPr>
        <p:blipFill>
          <a:blip r:embed="rId3"/>
          <a:srcRect/>
          <a:stretch>
            <a:fillRect/>
          </a:stretch>
        </p:blipFill>
        <p:spPr bwMode="auto">
          <a:xfrm>
            <a:off x="2071670" y="2428868"/>
            <a:ext cx="2324100" cy="3095625"/>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solidFill>
            <a:schemeClr val="accent6">
              <a:lumMod val="50000"/>
            </a:schemeClr>
          </a:solidFill>
        </p:spPr>
        <p:txBody>
          <a:bodyPr>
            <a:normAutofit fontScale="92500"/>
          </a:bodyPr>
          <a:lstStyle/>
          <a:p>
            <a:pPr>
              <a:lnSpc>
                <a:spcPct val="160000"/>
              </a:lnSpc>
            </a:pPr>
            <a:r>
              <a:rPr lang="tr-TR" b="1" i="1" dirty="0" smtClean="0">
                <a:solidFill>
                  <a:srgbClr val="FFFF00"/>
                </a:solidFill>
              </a:rPr>
              <a:t>Plato </a:t>
            </a:r>
            <a:r>
              <a:rPr lang="tr-TR" b="1" dirty="0" smtClean="0">
                <a:solidFill>
                  <a:srgbClr val="FFFF00"/>
                </a:solidFill>
              </a:rPr>
              <a:t>(Eflatun)</a:t>
            </a:r>
            <a:r>
              <a:rPr lang="tr-TR" dirty="0" smtClean="0"/>
              <a:t> evrende geometrik düzenin varlığına inanmıştır. Gökcisimleri (Ay, Güneş, Venüs, Merkür, Mars, Jüpiter, Satürn) arasındaki uzaklıkları geometrik seri ile göstermiştir.</a:t>
            </a:r>
          </a:p>
          <a:p>
            <a:pPr>
              <a:lnSpc>
                <a:spcPct val="160000"/>
              </a:lnSpc>
            </a:pPr>
            <a:r>
              <a:rPr lang="tr-TR" b="1" i="1" dirty="0" err="1" smtClean="0">
                <a:solidFill>
                  <a:srgbClr val="FFFF00"/>
                </a:solidFill>
              </a:rPr>
              <a:t>Eudoxus</a:t>
            </a:r>
            <a:r>
              <a:rPr lang="tr-TR" b="1" dirty="0" smtClean="0">
                <a:solidFill>
                  <a:srgbClr val="FFFF00"/>
                </a:solidFill>
              </a:rPr>
              <a:t>, </a:t>
            </a:r>
            <a:r>
              <a:rPr lang="tr-TR" dirty="0" smtClean="0"/>
              <a:t>Yer merkezli evren modelini kurma ve gezegenlerin düzensiz hareketlerini açıklayabilmek için ikincil çember (</a:t>
            </a:r>
            <a:r>
              <a:rPr lang="tr-TR" dirty="0" err="1" smtClean="0"/>
              <a:t>epicycle</a:t>
            </a:r>
            <a:r>
              <a:rPr lang="tr-TR" dirty="0" smtClean="0"/>
              <a:t>) kavramını ortaya atmıştır.</a:t>
            </a:r>
          </a:p>
          <a:p>
            <a:endParaRPr lang="tr-T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794"/>
            <a:ext cx="8229600" cy="5340369"/>
          </a:xfrm>
          <a:solidFill>
            <a:schemeClr val="accent6">
              <a:lumMod val="50000"/>
            </a:schemeClr>
          </a:solidFill>
        </p:spPr>
        <p:txBody>
          <a:bodyPr>
            <a:normAutofit/>
          </a:bodyPr>
          <a:lstStyle/>
          <a:p>
            <a:pPr>
              <a:lnSpc>
                <a:spcPct val="200000"/>
              </a:lnSpc>
            </a:pPr>
            <a:r>
              <a:rPr lang="tr-TR" b="1" i="1" dirty="0" smtClean="0">
                <a:solidFill>
                  <a:srgbClr val="FFFF00"/>
                </a:solidFill>
              </a:rPr>
              <a:t>Aristo, </a:t>
            </a:r>
            <a:r>
              <a:rPr lang="tr-TR" b="1" i="1" dirty="0" err="1" smtClean="0">
                <a:solidFill>
                  <a:srgbClr val="FFFF00"/>
                </a:solidFill>
              </a:rPr>
              <a:t>Hipparchus</a:t>
            </a:r>
            <a:r>
              <a:rPr lang="tr-TR" b="1" i="1" dirty="0" smtClean="0">
                <a:solidFill>
                  <a:srgbClr val="FFFF00"/>
                </a:solidFill>
              </a:rPr>
              <a:t>, </a:t>
            </a:r>
            <a:r>
              <a:rPr lang="tr-TR" b="1" i="1" dirty="0" err="1" smtClean="0">
                <a:solidFill>
                  <a:srgbClr val="FFFF00"/>
                </a:solidFill>
              </a:rPr>
              <a:t>Ptolemy</a:t>
            </a:r>
            <a:r>
              <a:rPr lang="tr-TR" b="1" i="1" dirty="0" smtClean="0">
                <a:solidFill>
                  <a:srgbClr val="FFFF00"/>
                </a:solidFill>
              </a:rPr>
              <a:t> </a:t>
            </a:r>
            <a:r>
              <a:rPr lang="tr-TR" b="1" dirty="0" smtClean="0">
                <a:solidFill>
                  <a:srgbClr val="FFFF00"/>
                </a:solidFill>
              </a:rPr>
              <a:t>(</a:t>
            </a:r>
            <a:r>
              <a:rPr lang="tr-TR" b="1" dirty="0" err="1" smtClean="0">
                <a:solidFill>
                  <a:srgbClr val="FFFF00"/>
                </a:solidFill>
              </a:rPr>
              <a:t>Batlamyus</a:t>
            </a:r>
            <a:r>
              <a:rPr lang="tr-TR" b="1" dirty="0" smtClean="0">
                <a:solidFill>
                  <a:srgbClr val="FFFF00"/>
                </a:solidFill>
              </a:rPr>
              <a:t>) </a:t>
            </a:r>
            <a:r>
              <a:rPr lang="tr-TR" dirty="0" smtClean="0"/>
              <a:t>tarafından geliştirilen bu modelde gezegenlerin görünen hareketi açıklanabiliyordu fakat zamanla gözlem duyarlılığı arttıkça, modelden olan sapmaları açıklamak için ikincil yörüngeleri artırmak gerekliliği ortaya çıkmıştır.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071546"/>
            <a:ext cx="8229600" cy="5024454"/>
          </a:xfrm>
          <a:solidFill>
            <a:schemeClr val="accent6">
              <a:lumMod val="50000"/>
            </a:schemeClr>
          </a:solidFill>
        </p:spPr>
        <p:txBody>
          <a:bodyPr>
            <a:normAutofit/>
          </a:bodyPr>
          <a:lstStyle/>
          <a:p>
            <a:pPr>
              <a:lnSpc>
                <a:spcPct val="200000"/>
              </a:lnSpc>
            </a:pPr>
            <a:r>
              <a:rPr lang="tr-TR" b="1" i="1" dirty="0" smtClean="0">
                <a:solidFill>
                  <a:srgbClr val="FFFF00"/>
                </a:solidFill>
              </a:rPr>
              <a:t>Aristo</a:t>
            </a:r>
            <a:r>
              <a:rPr lang="tr-TR" b="1" dirty="0" smtClean="0">
                <a:solidFill>
                  <a:srgbClr val="FFFF00"/>
                </a:solidFill>
              </a:rPr>
              <a:t>, </a:t>
            </a:r>
            <a:r>
              <a:rPr lang="tr-TR" dirty="0" smtClean="0"/>
              <a:t>Yer’in çok büyük küre olduğunu göstermiştir. Delil olarak,</a:t>
            </a:r>
            <a:br>
              <a:rPr lang="tr-TR" dirty="0" smtClean="0"/>
            </a:br>
            <a:r>
              <a:rPr lang="tr-TR" dirty="0" smtClean="0"/>
              <a:t>1- Ay tutulması sırasında, Yer’in Ay üzerindeki gölge sınırı geniş bir yay olmasını</a:t>
            </a:r>
            <a:br>
              <a:rPr lang="tr-TR" dirty="0" smtClean="0"/>
            </a:br>
            <a:r>
              <a:rPr lang="tr-TR" dirty="0" smtClean="0"/>
              <a:t>2- Yer üzerinde güneye gidildikçe yeni yıldızların görünür olmasını ileri sürmüştür.</a:t>
            </a:r>
          </a:p>
          <a:p>
            <a:pPr>
              <a:lnSpc>
                <a:spcPct val="200000"/>
              </a:lnSpc>
            </a:pPr>
            <a:endParaRPr lang="tr-T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a:solidFill>
            <a:schemeClr val="accent6">
              <a:lumMod val="50000"/>
            </a:schemeClr>
          </a:solidFill>
        </p:spPr>
        <p:txBody>
          <a:bodyPr>
            <a:normAutofit fontScale="92500"/>
          </a:bodyPr>
          <a:lstStyle/>
          <a:p>
            <a:pPr>
              <a:lnSpc>
                <a:spcPct val="200000"/>
              </a:lnSpc>
            </a:pPr>
            <a:r>
              <a:rPr lang="tr-TR" b="1" i="1" dirty="0" smtClean="0">
                <a:solidFill>
                  <a:srgbClr val="FFFF00"/>
                </a:solidFill>
              </a:rPr>
              <a:t>Aristo</a:t>
            </a:r>
            <a:r>
              <a:rPr lang="tr-TR" dirty="0" smtClean="0"/>
              <a:t>, Kutup ışıması, akan yıldız ve kuyruklu yıldızların Yer’in üst atmosferinde oluştuğunu ileri sürmüştür. </a:t>
            </a:r>
            <a:r>
              <a:rPr lang="tr-TR" i="1" dirty="0" smtClean="0"/>
              <a:t>Aristo </a:t>
            </a:r>
            <a:r>
              <a:rPr lang="tr-TR" dirty="0" smtClean="0"/>
              <a:t>döneminde </a:t>
            </a:r>
            <a:r>
              <a:rPr lang="tr-TR" b="1" i="1" dirty="0" err="1" smtClean="0">
                <a:solidFill>
                  <a:srgbClr val="FFFF00"/>
                </a:solidFill>
              </a:rPr>
              <a:t>Heraklit</a:t>
            </a:r>
            <a:r>
              <a:rPr lang="tr-TR" b="1" dirty="0" smtClean="0">
                <a:solidFill>
                  <a:srgbClr val="FFFF00"/>
                </a:solidFill>
              </a:rPr>
              <a:t>, </a:t>
            </a:r>
            <a:r>
              <a:rPr lang="tr-TR" dirty="0" smtClean="0"/>
              <a:t>Merkür ve Venüs’ün Güneş etrafında dolandığını, Yer’in kendi ekseni etrafında döndüğünü, evrenin somut olduğunu ileri sürmüştür, fakat </a:t>
            </a:r>
            <a:r>
              <a:rPr lang="tr-TR" b="1" i="1" dirty="0" smtClean="0">
                <a:solidFill>
                  <a:srgbClr val="FFFF00"/>
                </a:solidFill>
              </a:rPr>
              <a:t>Aristo</a:t>
            </a:r>
            <a:r>
              <a:rPr lang="tr-TR" b="1" dirty="0" smtClean="0">
                <a:solidFill>
                  <a:srgbClr val="FFFF00"/>
                </a:solidFill>
              </a:rPr>
              <a:t>‘</a:t>
            </a:r>
            <a:r>
              <a:rPr lang="tr-TR" dirty="0" err="1" smtClean="0"/>
              <a:t>nun</a:t>
            </a:r>
            <a:r>
              <a:rPr lang="tr-TR" dirty="0" smtClean="0"/>
              <a:t> inandırıcı, süslü filozofik görüşleri arasında bu düşünce kabul görememiştir.</a:t>
            </a:r>
          </a:p>
          <a:p>
            <a:pPr>
              <a:lnSpc>
                <a:spcPct val="200000"/>
              </a:lnSpc>
            </a:pPr>
            <a:endParaRPr lang="tr-T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00108"/>
            <a:ext cx="8229600" cy="5126055"/>
          </a:xfrm>
          <a:solidFill>
            <a:schemeClr val="accent6">
              <a:lumMod val="50000"/>
            </a:schemeClr>
          </a:solidFill>
        </p:spPr>
        <p:txBody>
          <a:bodyPr>
            <a:normAutofit/>
          </a:bodyPr>
          <a:lstStyle/>
          <a:p>
            <a:pPr>
              <a:lnSpc>
                <a:spcPct val="200000"/>
              </a:lnSpc>
            </a:pPr>
            <a:r>
              <a:rPr lang="tr-TR" b="1" i="1" dirty="0" err="1" smtClean="0">
                <a:solidFill>
                  <a:srgbClr val="FFFF00"/>
                </a:solidFill>
              </a:rPr>
              <a:t>Aristarchus</a:t>
            </a:r>
            <a:r>
              <a:rPr lang="tr-TR" b="1" dirty="0" smtClean="0">
                <a:solidFill>
                  <a:srgbClr val="FFFF00"/>
                </a:solidFill>
              </a:rPr>
              <a:t>, </a:t>
            </a:r>
            <a:r>
              <a:rPr lang="tr-TR" dirty="0" smtClean="0"/>
              <a:t>Güneş merkezli evren modelini savunmuştur. Güneş’in Ay’a göre 20 kat daha uzakta olduğunu, doğru bir düşünce ama yanlış açı ölçümü ile hesaplamıştır.</a:t>
            </a:r>
          </a:p>
          <a:p>
            <a:endParaRPr lang="tr-T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solidFill>
            <a:schemeClr val="accent6">
              <a:lumMod val="50000"/>
            </a:schemeClr>
          </a:solidFill>
        </p:spPr>
        <p:txBody>
          <a:bodyPr>
            <a:normAutofit fontScale="92500"/>
          </a:bodyPr>
          <a:lstStyle/>
          <a:p>
            <a:pPr>
              <a:lnSpc>
                <a:spcPct val="200000"/>
              </a:lnSpc>
            </a:pPr>
            <a:r>
              <a:rPr lang="tr-TR" dirty="0" smtClean="0"/>
              <a:t>Çağdaş </a:t>
            </a:r>
            <a:r>
              <a:rPr lang="tr-TR" dirty="0" err="1" smtClean="0"/>
              <a:t>astrominin</a:t>
            </a:r>
            <a:r>
              <a:rPr lang="tr-TR" dirty="0" smtClean="0"/>
              <a:t> babası sayılan </a:t>
            </a:r>
            <a:r>
              <a:rPr lang="tr-TR" b="1" i="1" dirty="0" err="1" smtClean="0">
                <a:solidFill>
                  <a:srgbClr val="FFFF00"/>
                </a:solidFill>
              </a:rPr>
              <a:t>Hipparchus</a:t>
            </a:r>
            <a:r>
              <a:rPr lang="tr-TR" dirty="0" smtClean="0"/>
              <a:t>, gezegen parlaklıklarının yıl boyunca değiştiğini görerek, gezegen-Yer uzaklığının yıl boyunca değiştiğini düşünmüştür. </a:t>
            </a:r>
            <a:r>
              <a:rPr lang="tr-TR" i="1" dirty="0" err="1" smtClean="0"/>
              <a:t>Hipparchus</a:t>
            </a:r>
            <a:r>
              <a:rPr lang="tr-TR" dirty="0" smtClean="0"/>
              <a:t>‘un astronomiye asıl katkısı yıldız parlaklıklarının ölçüm sistemini geliştirmiş olmasıdır.</a:t>
            </a:r>
          </a:p>
          <a:p>
            <a:pPr>
              <a:lnSpc>
                <a:spcPct val="200000"/>
              </a:lnSpc>
            </a:pPr>
            <a:endParaRPr lang="tr-TR" dirty="0" smtClean="0"/>
          </a:p>
          <a:p>
            <a:endParaRPr lang="tr-T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14422"/>
            <a:ext cx="8229600" cy="4911741"/>
          </a:xfrm>
          <a:solidFill>
            <a:schemeClr val="accent6">
              <a:lumMod val="50000"/>
            </a:schemeClr>
          </a:solidFill>
        </p:spPr>
        <p:txBody>
          <a:bodyPr>
            <a:normAutofit/>
          </a:bodyPr>
          <a:lstStyle/>
          <a:p>
            <a:pPr>
              <a:lnSpc>
                <a:spcPct val="200000"/>
              </a:lnSpc>
            </a:pPr>
            <a:r>
              <a:rPr lang="tr-TR" dirty="0" smtClean="0"/>
              <a:t>Görülebilen yıldızların parlaklıklarını altı büyüklük içinde değerlendirmiştir. 1. derece en parlak 20 yıldızdan, 6. derece ise çıplak gözle oldukça zor görülen yıldızlardan oluşacak şekilde sınıflandırmıştır. </a:t>
            </a:r>
            <a:endParaRPr lang="tr-T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solidFill>
            <a:schemeClr val="accent6">
              <a:lumMod val="50000"/>
            </a:schemeClr>
          </a:solidFill>
        </p:spPr>
        <p:txBody>
          <a:bodyPr/>
          <a:lstStyle/>
          <a:p>
            <a:pPr>
              <a:lnSpc>
                <a:spcPct val="200000"/>
              </a:lnSpc>
            </a:pPr>
            <a:r>
              <a:rPr lang="tr-TR" dirty="0" smtClean="0"/>
              <a:t>Astronomide bu parlaklık sınıflarına “kadir” adı verilir. </a:t>
            </a:r>
            <a:r>
              <a:rPr lang="tr-TR" dirty="0" err="1" smtClean="0"/>
              <a:t>Hipparchus’un</a:t>
            </a:r>
            <a:r>
              <a:rPr lang="tr-TR" dirty="0" smtClean="0"/>
              <a:t> sınıflamasında yıldız sönükleştikçe kadir sayısı büyümektedir. 850 yıldızdan fazla yıldızın göreli parlaklıklarını içeren ilk </a:t>
            </a:r>
            <a:r>
              <a:rPr lang="tr-TR" dirty="0" err="1" smtClean="0"/>
              <a:t>kataloğu</a:t>
            </a:r>
            <a:r>
              <a:rPr lang="tr-TR" dirty="0" smtClean="0"/>
              <a:t> ve yıldız haritasını yapmıştır.</a:t>
            </a:r>
          </a:p>
          <a:p>
            <a:pPr>
              <a:lnSpc>
                <a:spcPct val="200000"/>
              </a:lnSpc>
            </a:pPr>
            <a:endParaRPr lang="tr-T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42918"/>
            <a:ext cx="8229600" cy="5483245"/>
          </a:xfrm>
          <a:solidFill>
            <a:schemeClr val="accent1">
              <a:lumMod val="50000"/>
            </a:schemeClr>
          </a:solidFill>
        </p:spPr>
        <p:txBody>
          <a:bodyPr>
            <a:normAutofit lnSpcReduction="10000"/>
          </a:bodyPr>
          <a:lstStyle/>
          <a:p>
            <a:pPr>
              <a:lnSpc>
                <a:spcPct val="150000"/>
              </a:lnSpc>
            </a:pPr>
            <a:r>
              <a:rPr lang="tr-TR" b="1" dirty="0" smtClean="0">
                <a:solidFill>
                  <a:srgbClr val="FFFF00"/>
                </a:solidFill>
              </a:rPr>
              <a:t>İslam Astronomisi </a:t>
            </a:r>
          </a:p>
          <a:p>
            <a:pPr>
              <a:lnSpc>
                <a:spcPct val="150000"/>
              </a:lnSpc>
            </a:pPr>
            <a:r>
              <a:rPr lang="tr-TR" dirty="0" smtClean="0"/>
              <a:t>      Müslümanlık ortaya çıkmadan önce Araplar, </a:t>
            </a:r>
            <a:r>
              <a:rPr lang="tr-TR" b="1" dirty="0" smtClean="0">
                <a:solidFill>
                  <a:srgbClr val="FFFF00"/>
                </a:solidFill>
              </a:rPr>
              <a:t>Romalılarla yani Yunan kültürü </a:t>
            </a:r>
            <a:r>
              <a:rPr lang="tr-TR" dirty="0" smtClean="0"/>
              <a:t>ile temas içindeydiler. Bu dönemde Latince eserler Arapçaya çevrilmiştir. Müslümanlığın ilk yıllarından itibaren dini günlerin, namaz ve oruç zamanlarının hesaplamasına yarayacak astronomi bilgisi daha da önem kazanmıştır (Kıble doğrultusunun belirlenmesi vs). </a:t>
            </a:r>
            <a:endParaRPr lang="tr-T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785794"/>
            <a:ext cx="4786346" cy="5143536"/>
          </a:xfrm>
          <a:solidFill>
            <a:schemeClr val="accent1">
              <a:lumMod val="50000"/>
            </a:schemeClr>
          </a:solidFill>
        </p:spPr>
        <p:txBody>
          <a:bodyPr>
            <a:normAutofit fontScale="92500" lnSpcReduction="20000"/>
          </a:bodyPr>
          <a:lstStyle/>
          <a:p>
            <a:pPr>
              <a:lnSpc>
                <a:spcPct val="150000"/>
              </a:lnSpc>
            </a:pPr>
            <a:r>
              <a:rPr lang="tr-TR" dirty="0" smtClean="0"/>
              <a:t>Bu dönemde çalışılan astronomi konuları:</a:t>
            </a:r>
          </a:p>
          <a:p>
            <a:pPr>
              <a:lnSpc>
                <a:spcPct val="150000"/>
              </a:lnSpc>
            </a:pPr>
            <a:r>
              <a:rPr lang="tr-TR" dirty="0" smtClean="0"/>
              <a:t>1. Coğrafi astronomi</a:t>
            </a:r>
            <a:br>
              <a:rPr lang="tr-TR" dirty="0" smtClean="0"/>
            </a:br>
            <a:r>
              <a:rPr lang="tr-TR" dirty="0" smtClean="0"/>
              <a:t>2. Konum astronomisi (</a:t>
            </a:r>
            <a:r>
              <a:rPr lang="tr-TR" dirty="0" err="1" smtClean="0"/>
              <a:t>İlm</a:t>
            </a:r>
            <a:r>
              <a:rPr lang="tr-TR" dirty="0" smtClean="0"/>
              <a:t>-</a:t>
            </a:r>
            <a:r>
              <a:rPr lang="tr-TR" dirty="0" err="1" smtClean="0"/>
              <a:t>ül</a:t>
            </a:r>
            <a:r>
              <a:rPr lang="tr-TR" dirty="0" smtClean="0"/>
              <a:t>-eflak) Güneş, Ay, gezegen ve yıldızların görünür hareketleri.</a:t>
            </a:r>
            <a:br>
              <a:rPr lang="tr-TR" dirty="0" smtClean="0"/>
            </a:br>
            <a:r>
              <a:rPr lang="tr-TR" dirty="0" smtClean="0"/>
              <a:t>3. Astroloji (</a:t>
            </a:r>
            <a:r>
              <a:rPr lang="tr-TR" dirty="0" err="1" smtClean="0"/>
              <a:t>İlm</a:t>
            </a:r>
            <a:r>
              <a:rPr lang="tr-TR" dirty="0" smtClean="0"/>
              <a:t>-i ahkam-ı </a:t>
            </a:r>
            <a:r>
              <a:rPr lang="tr-TR" dirty="0" err="1" smtClean="0"/>
              <a:t>nücum</a:t>
            </a:r>
            <a:r>
              <a:rPr lang="tr-TR" dirty="0" smtClean="0"/>
              <a:t>)</a:t>
            </a:r>
            <a:br>
              <a:rPr lang="tr-TR" dirty="0" smtClean="0"/>
            </a:br>
            <a:r>
              <a:rPr lang="tr-TR" dirty="0" smtClean="0"/>
              <a:t>4. Zaman hesapları (</a:t>
            </a:r>
            <a:r>
              <a:rPr lang="tr-TR" dirty="0" err="1" smtClean="0"/>
              <a:t>İlm</a:t>
            </a:r>
            <a:r>
              <a:rPr lang="tr-TR" dirty="0" smtClean="0"/>
              <a:t>-</a:t>
            </a:r>
            <a:r>
              <a:rPr lang="tr-TR" dirty="0" err="1" smtClean="0"/>
              <a:t>ül</a:t>
            </a:r>
            <a:r>
              <a:rPr lang="tr-TR" dirty="0" smtClean="0"/>
              <a:t> </a:t>
            </a:r>
            <a:r>
              <a:rPr lang="tr-TR" dirty="0" err="1" smtClean="0"/>
              <a:t>rükat</a:t>
            </a:r>
            <a:r>
              <a:rPr lang="tr-TR" dirty="0" smtClean="0"/>
              <a:t>)</a:t>
            </a:r>
          </a:p>
          <a:p>
            <a:pPr>
              <a:lnSpc>
                <a:spcPct val="150000"/>
              </a:lnSpc>
            </a:pPr>
            <a:endParaRPr lang="tr-TR" dirty="0"/>
          </a:p>
        </p:txBody>
      </p:sp>
      <p:pic>
        <p:nvPicPr>
          <p:cNvPr id="5" name="4 Resim"/>
          <p:cNvPicPr/>
          <p:nvPr/>
        </p:nvPicPr>
        <p:blipFill>
          <a:blip r:embed="rId2"/>
          <a:srcRect/>
          <a:stretch>
            <a:fillRect/>
          </a:stretch>
        </p:blipFill>
        <p:spPr bwMode="auto">
          <a:xfrm>
            <a:off x="5357818" y="785794"/>
            <a:ext cx="3786182" cy="42630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orfingen.com/wp-content/uploads/evren1.jpg"/>
          <p:cNvPicPr>
            <a:picLocks noGrp="1" noChangeAspect="1" noChangeArrowheads="1"/>
          </p:cNvPicPr>
          <p:nvPr>
            <p:ph idx="1"/>
          </p:nvPr>
        </p:nvPicPr>
        <p:blipFill>
          <a:blip r:embed="rId2"/>
          <a:srcRect/>
          <a:stretch>
            <a:fillRect/>
          </a:stretch>
        </p:blipFill>
        <p:spPr bwMode="auto">
          <a:xfrm>
            <a:off x="428596" y="1428736"/>
            <a:ext cx="4929222" cy="4572032"/>
          </a:xfrm>
          <a:prstGeom prst="rect">
            <a:avLst/>
          </a:prstGeom>
          <a:noFill/>
        </p:spPr>
      </p:pic>
      <p:sp>
        <p:nvSpPr>
          <p:cNvPr id="2" name="1 Başlık"/>
          <p:cNvSpPr>
            <a:spLocks noGrp="1"/>
          </p:cNvSpPr>
          <p:nvPr>
            <p:ph type="title"/>
          </p:nvPr>
        </p:nvSpPr>
        <p:spPr/>
        <p:txBody>
          <a:bodyPr/>
          <a:lstStyle/>
          <a:p>
            <a:r>
              <a:rPr lang="tr-TR" dirty="0" smtClean="0"/>
              <a:t>Evren</a:t>
            </a:r>
            <a:endParaRPr lang="tr-TR" dirty="0"/>
          </a:p>
        </p:txBody>
      </p:sp>
      <p:sp>
        <p:nvSpPr>
          <p:cNvPr id="5" name="4 Dikdörtgen"/>
          <p:cNvSpPr/>
          <p:nvPr/>
        </p:nvSpPr>
        <p:spPr>
          <a:xfrm>
            <a:off x="5429256" y="1357298"/>
            <a:ext cx="3357586" cy="5016758"/>
          </a:xfrm>
          <a:prstGeom prst="rect">
            <a:avLst/>
          </a:prstGeom>
        </p:spPr>
        <p:txBody>
          <a:bodyPr wrap="square">
            <a:spAutoFit/>
          </a:bodyPr>
          <a:lstStyle/>
          <a:p>
            <a:r>
              <a:rPr lang="tr-TR" sz="4000" b="1" dirty="0"/>
              <a:t>Evren</a:t>
            </a:r>
            <a:r>
              <a:rPr lang="tr-TR" sz="4000" dirty="0"/>
              <a:t> ya da </a:t>
            </a:r>
            <a:r>
              <a:rPr lang="tr-TR" sz="4000" b="1" dirty="0"/>
              <a:t>Kâinat</a:t>
            </a:r>
            <a:r>
              <a:rPr lang="tr-TR" sz="4000" dirty="0"/>
              <a:t>, uzayda bulunan tüm </a:t>
            </a:r>
            <a:r>
              <a:rPr lang="tr-TR" sz="4000" u="sng" dirty="0">
                <a:hlinkClick r:id="rId3" tooltip="Madde"/>
              </a:rPr>
              <a:t>madde</a:t>
            </a:r>
            <a:r>
              <a:rPr lang="tr-TR" sz="4000" dirty="0"/>
              <a:t> ve </a:t>
            </a:r>
            <a:r>
              <a:rPr lang="tr-TR" sz="4000" u="sng" dirty="0">
                <a:hlinkClick r:id="rId4" tooltip="Enerji"/>
              </a:rPr>
              <a:t>enerji</a:t>
            </a:r>
            <a:r>
              <a:rPr lang="tr-TR" sz="4000" dirty="0"/>
              <a:t> biçimlerini içeren bütünün adıdır.</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4972056" cy="5697559"/>
          </a:xfrm>
          <a:solidFill>
            <a:schemeClr val="accent6">
              <a:lumMod val="50000"/>
            </a:schemeClr>
          </a:solidFill>
        </p:spPr>
        <p:txBody>
          <a:bodyPr>
            <a:normAutofit fontScale="92500"/>
          </a:bodyPr>
          <a:lstStyle/>
          <a:p>
            <a:pPr>
              <a:lnSpc>
                <a:spcPct val="160000"/>
              </a:lnSpc>
            </a:pPr>
            <a:r>
              <a:rPr lang="tr-TR" dirty="0" smtClean="0"/>
              <a:t>İlk dönemlerdeki en önemli çalışmalar; Ay hareketine dayalı bir takvimin oluşturulması ve yıldızların çok daha uzakta uzaya yayılmış olduğuna inanılmasıdır. Yunanlılar ise o dönemde yıldızların Satürn gezegenin dışında bir küre üzerinde bulunduğuna inanılıyordu.</a:t>
            </a:r>
          </a:p>
          <a:p>
            <a:pPr>
              <a:lnSpc>
                <a:spcPct val="160000"/>
              </a:lnSpc>
            </a:pPr>
            <a:endParaRPr lang="tr-TR" dirty="0"/>
          </a:p>
        </p:txBody>
      </p:sp>
      <p:pic>
        <p:nvPicPr>
          <p:cNvPr id="4" name="3 Resim"/>
          <p:cNvPicPr/>
          <p:nvPr/>
        </p:nvPicPr>
        <p:blipFill>
          <a:blip r:embed="rId2"/>
          <a:srcRect/>
          <a:stretch>
            <a:fillRect/>
          </a:stretch>
        </p:blipFill>
        <p:spPr bwMode="auto">
          <a:xfrm>
            <a:off x="5692136" y="1643050"/>
            <a:ext cx="3451864" cy="32397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solidFill>
            <a:schemeClr val="accent6">
              <a:lumMod val="50000"/>
            </a:schemeClr>
          </a:solidFill>
        </p:spPr>
        <p:txBody>
          <a:bodyPr>
            <a:normAutofit fontScale="92500"/>
          </a:bodyPr>
          <a:lstStyle/>
          <a:p>
            <a:pPr>
              <a:lnSpc>
                <a:spcPct val="200000"/>
              </a:lnSpc>
            </a:pPr>
            <a:r>
              <a:rPr lang="tr-TR" dirty="0" smtClean="0"/>
              <a:t>İslam dünyasının astronomiye en önemli katkısı modern gözlemevlerinin kurulmasıdır. Ayrıca bu gözlemevlerinde yeni gözlem aletleri geliştirilmiş ve çok sayıda astronom yetiştirilmiştir. Bugün de gözlemevinin önemi ve sayısı dünyada gittikçe artmaktadır.</a:t>
            </a:r>
          </a:p>
          <a:p>
            <a:endParaRPr lang="tr-T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a:solidFill>
            <a:schemeClr val="accent6">
              <a:lumMod val="50000"/>
            </a:schemeClr>
          </a:solidFill>
        </p:spPr>
        <p:txBody>
          <a:bodyPr>
            <a:normAutofit fontScale="85000" lnSpcReduction="10000"/>
          </a:bodyPr>
          <a:lstStyle/>
          <a:p>
            <a:pPr>
              <a:lnSpc>
                <a:spcPct val="200000"/>
              </a:lnSpc>
            </a:pPr>
            <a:r>
              <a:rPr lang="tr-TR" dirty="0" smtClean="0"/>
              <a:t>Bağdat’ta </a:t>
            </a:r>
            <a:r>
              <a:rPr lang="tr-TR" i="1" dirty="0" smtClean="0"/>
              <a:t>5. Abbasi Halifesi Harun el-</a:t>
            </a:r>
            <a:r>
              <a:rPr lang="tr-TR" i="1" dirty="0" err="1" smtClean="0"/>
              <a:t>Re</a:t>
            </a:r>
            <a:r>
              <a:rPr lang="tr-TR" dirty="0" err="1" smtClean="0"/>
              <a:t>ş</a:t>
            </a:r>
            <a:r>
              <a:rPr lang="tr-TR" i="1" dirty="0" err="1" smtClean="0"/>
              <a:t>id</a:t>
            </a:r>
            <a:r>
              <a:rPr lang="tr-TR" i="1" dirty="0" smtClean="0"/>
              <a:t> </a:t>
            </a:r>
            <a:r>
              <a:rPr lang="tr-TR" dirty="0" smtClean="0"/>
              <a:t>zamanında gelişmeye başlayan </a:t>
            </a:r>
            <a:r>
              <a:rPr lang="tr-TR" b="1" dirty="0" smtClean="0">
                <a:solidFill>
                  <a:srgbClr val="FFFF00"/>
                </a:solidFill>
              </a:rPr>
              <a:t>gözlemsel astronomi</a:t>
            </a:r>
            <a:r>
              <a:rPr lang="tr-TR" dirty="0" smtClean="0"/>
              <a:t>, </a:t>
            </a:r>
            <a:r>
              <a:rPr lang="tr-TR" i="1" dirty="0" smtClean="0"/>
              <a:t>7. halife El-</a:t>
            </a:r>
            <a:r>
              <a:rPr lang="tr-TR" i="1" dirty="0" err="1" smtClean="0"/>
              <a:t>Memun</a:t>
            </a:r>
            <a:r>
              <a:rPr lang="tr-TR" i="1" dirty="0" smtClean="0"/>
              <a:t> </a:t>
            </a:r>
            <a:r>
              <a:rPr lang="tr-TR" dirty="0" smtClean="0"/>
              <a:t>zamanında daha fazla destek görmüştür. Dönemin büyük astronomu </a:t>
            </a:r>
            <a:r>
              <a:rPr lang="tr-TR" b="1" i="1" dirty="0" smtClean="0">
                <a:solidFill>
                  <a:srgbClr val="FFFF00"/>
                </a:solidFill>
              </a:rPr>
              <a:t>El-</a:t>
            </a:r>
            <a:r>
              <a:rPr lang="tr-TR" b="1" i="1" dirty="0" err="1" smtClean="0">
                <a:solidFill>
                  <a:srgbClr val="FFFF00"/>
                </a:solidFill>
              </a:rPr>
              <a:t>Battani</a:t>
            </a:r>
            <a:r>
              <a:rPr lang="tr-TR" b="1" i="1" dirty="0" smtClean="0">
                <a:solidFill>
                  <a:srgbClr val="FFFF00"/>
                </a:solidFill>
              </a:rPr>
              <a:t> </a:t>
            </a:r>
            <a:r>
              <a:rPr lang="tr-TR" dirty="0" smtClean="0"/>
              <a:t>yaptığı çok duyarlı gözlemlerle, Güneş’in görünen hareketindeki düzensizlikleri incelemiş, düğümler noktasının yılda 54″.5 kaydığını, </a:t>
            </a:r>
            <a:r>
              <a:rPr lang="tr-TR" dirty="0" err="1" smtClean="0"/>
              <a:t>ekliptiğin</a:t>
            </a:r>
            <a:r>
              <a:rPr lang="tr-TR" dirty="0" smtClean="0"/>
              <a:t> ekvator düzlemiyle </a:t>
            </a:r>
            <a:r>
              <a:rPr lang="tr-TR" b="1" dirty="0" smtClean="0">
                <a:solidFill>
                  <a:srgbClr val="FFFF00"/>
                </a:solidFill>
              </a:rPr>
              <a:t>23° 35′ </a:t>
            </a:r>
            <a:r>
              <a:rPr lang="tr-TR" dirty="0" smtClean="0"/>
              <a:t>(doğrusu 23° 27′) açı yaptığını hesaplamıştır. Ayrıca “</a:t>
            </a:r>
            <a:r>
              <a:rPr lang="tr-TR" b="1" dirty="0" smtClean="0">
                <a:solidFill>
                  <a:srgbClr val="FFFF00"/>
                </a:solidFill>
              </a:rPr>
              <a:t>Yıldızlar Bilimi”</a:t>
            </a:r>
            <a:r>
              <a:rPr lang="tr-TR" dirty="0" smtClean="0"/>
              <a:t> adlı bir astronomi kitabı yazmıştır.</a:t>
            </a:r>
          </a:p>
          <a:p>
            <a:pPr>
              <a:lnSpc>
                <a:spcPct val="200000"/>
              </a:lnSpc>
            </a:pPr>
            <a:endParaRPr lang="tr-T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14356"/>
            <a:ext cx="8229600" cy="5381644"/>
          </a:xfrm>
          <a:solidFill>
            <a:schemeClr val="accent6">
              <a:lumMod val="50000"/>
            </a:schemeClr>
          </a:solidFill>
        </p:spPr>
        <p:txBody>
          <a:bodyPr>
            <a:normAutofit fontScale="85000" lnSpcReduction="10000"/>
          </a:bodyPr>
          <a:lstStyle/>
          <a:p>
            <a:pPr>
              <a:lnSpc>
                <a:spcPct val="200000"/>
              </a:lnSpc>
            </a:pPr>
            <a:r>
              <a:rPr lang="tr-TR" dirty="0" smtClean="0"/>
              <a:t>Bu dönemin (10. ve 11. yy) meşhur iki astronomu </a:t>
            </a:r>
            <a:r>
              <a:rPr lang="tr-TR" i="1" dirty="0" smtClean="0"/>
              <a:t>El-</a:t>
            </a:r>
            <a:r>
              <a:rPr lang="tr-TR" i="1" dirty="0" err="1" smtClean="0"/>
              <a:t>Sufi</a:t>
            </a:r>
            <a:r>
              <a:rPr lang="tr-TR" i="1" dirty="0" smtClean="0"/>
              <a:t> </a:t>
            </a:r>
            <a:r>
              <a:rPr lang="tr-TR" dirty="0" smtClean="0"/>
              <a:t>ve </a:t>
            </a:r>
            <a:r>
              <a:rPr lang="tr-TR" i="1" dirty="0" smtClean="0"/>
              <a:t>El-</a:t>
            </a:r>
            <a:r>
              <a:rPr lang="tr-TR" i="1" dirty="0" err="1" smtClean="0"/>
              <a:t>Biruni</a:t>
            </a:r>
            <a:r>
              <a:rPr lang="tr-TR" dirty="0" smtClean="0"/>
              <a:t>‘</a:t>
            </a:r>
            <a:r>
              <a:rPr lang="tr-TR" dirty="0" err="1" smtClean="0"/>
              <a:t>dir</a:t>
            </a:r>
            <a:r>
              <a:rPr lang="tr-TR" dirty="0" smtClean="0"/>
              <a:t>. Mısırda ise </a:t>
            </a:r>
            <a:r>
              <a:rPr lang="tr-TR" dirty="0" err="1" smtClean="0"/>
              <a:t>İ</a:t>
            </a:r>
            <a:r>
              <a:rPr lang="tr-TR" i="1" dirty="0" err="1" smtClean="0"/>
              <a:t>bn</a:t>
            </a:r>
            <a:r>
              <a:rPr lang="tr-TR" i="1" dirty="0" smtClean="0"/>
              <a:t>-Yunus </a:t>
            </a:r>
            <a:r>
              <a:rPr lang="tr-TR" dirty="0" smtClean="0"/>
              <a:t>yetişmiştir. 1260 yılında </a:t>
            </a:r>
            <a:r>
              <a:rPr lang="tr-TR" b="1" i="1" dirty="0" err="1" smtClean="0">
                <a:solidFill>
                  <a:srgbClr val="FFFF00"/>
                </a:solidFill>
              </a:rPr>
              <a:t>Hilagü</a:t>
            </a:r>
            <a:r>
              <a:rPr lang="tr-TR" b="1" i="1" dirty="0" smtClean="0">
                <a:solidFill>
                  <a:srgbClr val="FFFF00"/>
                </a:solidFill>
              </a:rPr>
              <a:t> Han </a:t>
            </a:r>
            <a:r>
              <a:rPr lang="tr-TR" dirty="0" smtClean="0"/>
              <a:t>desteğiyle </a:t>
            </a:r>
            <a:r>
              <a:rPr lang="tr-TR" b="1" i="1" dirty="0" smtClean="0">
                <a:solidFill>
                  <a:srgbClr val="FFFF00"/>
                </a:solidFill>
              </a:rPr>
              <a:t>Nasir-El </a:t>
            </a:r>
            <a:r>
              <a:rPr lang="tr-TR" b="1" i="1" dirty="0" err="1" smtClean="0">
                <a:solidFill>
                  <a:srgbClr val="FFFF00"/>
                </a:solidFill>
              </a:rPr>
              <a:t>Tusi</a:t>
            </a:r>
            <a:r>
              <a:rPr lang="tr-TR" b="1" i="1" dirty="0" smtClean="0">
                <a:solidFill>
                  <a:srgbClr val="FFFF00"/>
                </a:solidFill>
              </a:rPr>
              <a:t> </a:t>
            </a:r>
            <a:r>
              <a:rPr lang="tr-TR" dirty="0" smtClean="0"/>
              <a:t>tarafından </a:t>
            </a:r>
            <a:r>
              <a:rPr lang="tr-TR" b="1" i="1" dirty="0" err="1" smtClean="0">
                <a:solidFill>
                  <a:srgbClr val="FFFF00"/>
                </a:solidFill>
              </a:rPr>
              <a:t>Meraga</a:t>
            </a:r>
            <a:r>
              <a:rPr lang="tr-TR" dirty="0" smtClean="0"/>
              <a:t>‘da büyük bir gözlemevi kurulmuştur. Bu gözlemevi </a:t>
            </a:r>
            <a:r>
              <a:rPr lang="tr-TR" b="1" dirty="0" smtClean="0">
                <a:solidFill>
                  <a:srgbClr val="FFFF00"/>
                </a:solidFill>
              </a:rPr>
              <a:t>50 yıl </a:t>
            </a:r>
            <a:r>
              <a:rPr lang="tr-TR" dirty="0" smtClean="0"/>
              <a:t>aktif hizmet etmiştir. Bunu gören İlhanlı </a:t>
            </a:r>
            <a:r>
              <a:rPr lang="tr-TR" dirty="0" err="1" smtClean="0"/>
              <a:t>Hümümdarı</a:t>
            </a:r>
            <a:r>
              <a:rPr lang="tr-TR" dirty="0" smtClean="0"/>
              <a:t> </a:t>
            </a:r>
            <a:r>
              <a:rPr lang="tr-TR" i="1" dirty="0" smtClean="0"/>
              <a:t>Gazan Han, </a:t>
            </a:r>
            <a:r>
              <a:rPr lang="tr-TR" dirty="0" smtClean="0"/>
              <a:t>1300 yılında T</a:t>
            </a:r>
            <a:r>
              <a:rPr lang="tr-TR" b="1" dirty="0" smtClean="0">
                <a:solidFill>
                  <a:srgbClr val="FFFF00"/>
                </a:solidFill>
              </a:rPr>
              <a:t>ebriz</a:t>
            </a:r>
            <a:r>
              <a:rPr lang="tr-TR" dirty="0" smtClean="0"/>
              <a:t>’de giderleri Vakıf tarafından karşılanan bir gözlemevi kurmuştur. Burada Güneş gözlemleri için yeni gözlem aletleri geliştirilip kullanılmıştır.</a:t>
            </a:r>
          </a:p>
          <a:p>
            <a:pPr>
              <a:lnSpc>
                <a:spcPct val="200000"/>
              </a:lnSpc>
            </a:pPr>
            <a:endParaRPr lang="tr-T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28670"/>
            <a:ext cx="8229600" cy="5197493"/>
          </a:xfrm>
          <a:solidFill>
            <a:schemeClr val="accent6">
              <a:lumMod val="50000"/>
            </a:schemeClr>
          </a:solidFill>
        </p:spPr>
        <p:txBody>
          <a:bodyPr>
            <a:normAutofit fontScale="92500" lnSpcReduction="10000"/>
          </a:bodyPr>
          <a:lstStyle/>
          <a:p>
            <a:pPr>
              <a:lnSpc>
                <a:spcPct val="200000"/>
              </a:lnSpc>
            </a:pPr>
            <a:r>
              <a:rPr lang="tr-TR" dirty="0" smtClean="0"/>
              <a:t>Yine </a:t>
            </a:r>
            <a:r>
              <a:rPr lang="tr-TR" i="1" dirty="0" err="1" smtClean="0"/>
              <a:t>Meraga</a:t>
            </a:r>
            <a:r>
              <a:rPr lang="tr-TR" i="1" dirty="0" smtClean="0"/>
              <a:t> </a:t>
            </a:r>
            <a:r>
              <a:rPr lang="tr-TR" dirty="0" smtClean="0"/>
              <a:t>gözlemevini inceleyen </a:t>
            </a:r>
            <a:r>
              <a:rPr lang="tr-TR" i="1" dirty="0" smtClean="0"/>
              <a:t>Muhammed Turgay </a:t>
            </a:r>
            <a:r>
              <a:rPr lang="tr-TR" b="1" i="1" dirty="0" err="1" smtClean="0">
                <a:solidFill>
                  <a:srgbClr val="FFFF00"/>
                </a:solidFill>
              </a:rPr>
              <a:t>Ulu</a:t>
            </a:r>
            <a:r>
              <a:rPr lang="tr-TR" b="1" dirty="0" err="1" smtClean="0">
                <a:solidFill>
                  <a:srgbClr val="FFFF00"/>
                </a:solidFill>
              </a:rPr>
              <a:t>ğ</a:t>
            </a:r>
            <a:r>
              <a:rPr lang="tr-TR" b="1" i="1" dirty="0" err="1" smtClean="0">
                <a:solidFill>
                  <a:srgbClr val="FFFF00"/>
                </a:solidFill>
              </a:rPr>
              <a:t>bey</a:t>
            </a:r>
            <a:r>
              <a:rPr lang="tr-TR" i="1" dirty="0" smtClean="0"/>
              <a:t> </a:t>
            </a:r>
            <a:r>
              <a:rPr lang="tr-TR" dirty="0" smtClean="0"/>
              <a:t>(</a:t>
            </a:r>
            <a:r>
              <a:rPr lang="tr-TR" i="1" dirty="0" smtClean="0"/>
              <a:t>Timur </a:t>
            </a:r>
            <a:r>
              <a:rPr lang="tr-TR" i="1" dirty="0" err="1" smtClean="0"/>
              <a:t>Lenk</a:t>
            </a:r>
            <a:r>
              <a:rPr lang="tr-TR" dirty="0" smtClean="0"/>
              <a:t>‘in torunu) </a:t>
            </a:r>
            <a:r>
              <a:rPr lang="tr-TR" b="1" i="1" dirty="0" err="1" smtClean="0">
                <a:solidFill>
                  <a:srgbClr val="FFFF00"/>
                </a:solidFill>
              </a:rPr>
              <a:t>Semerkand</a:t>
            </a:r>
            <a:r>
              <a:rPr lang="tr-TR" dirty="0" smtClean="0"/>
              <a:t>‘ta başka bir gözlemevi kurmuştur. Burada büyük bir yıldız </a:t>
            </a:r>
            <a:r>
              <a:rPr lang="tr-TR" dirty="0" err="1" smtClean="0"/>
              <a:t>kataloğu</a:t>
            </a:r>
            <a:r>
              <a:rPr lang="tr-TR" dirty="0" smtClean="0"/>
              <a:t> (1018 yıldızın adı,  parlaklığı, konumu) yayınlanmıştır. Arapça yayınlanan kitap Farsça ve İngilizce dillerine çevrilmiştir. Burada </a:t>
            </a:r>
            <a:r>
              <a:rPr lang="tr-TR" b="1" i="1" dirty="0" smtClean="0">
                <a:solidFill>
                  <a:srgbClr val="FFFF00"/>
                </a:solidFill>
              </a:rPr>
              <a:t>Kadı Zade Rumi </a:t>
            </a:r>
            <a:r>
              <a:rPr lang="tr-TR" b="1" dirty="0" smtClean="0">
                <a:solidFill>
                  <a:srgbClr val="FFFF00"/>
                </a:solidFill>
              </a:rPr>
              <a:t>ve </a:t>
            </a:r>
            <a:r>
              <a:rPr lang="tr-TR" b="1" i="1" dirty="0" smtClean="0">
                <a:solidFill>
                  <a:srgbClr val="FFFF00"/>
                </a:solidFill>
              </a:rPr>
              <a:t>Ali </a:t>
            </a:r>
            <a:r>
              <a:rPr lang="tr-TR" b="1" i="1" dirty="0" err="1" smtClean="0">
                <a:solidFill>
                  <a:srgbClr val="FFFF00"/>
                </a:solidFill>
              </a:rPr>
              <a:t>Ku</a:t>
            </a:r>
            <a:r>
              <a:rPr lang="tr-TR" b="1" dirty="0" err="1" smtClean="0">
                <a:solidFill>
                  <a:srgbClr val="FFFF00"/>
                </a:solidFill>
              </a:rPr>
              <a:t>ş</a:t>
            </a:r>
            <a:r>
              <a:rPr lang="tr-TR" b="1" i="1" dirty="0" err="1" smtClean="0">
                <a:solidFill>
                  <a:srgbClr val="FFFF00"/>
                </a:solidFill>
              </a:rPr>
              <a:t>cu</a:t>
            </a:r>
            <a:r>
              <a:rPr lang="tr-TR" b="1" i="1" dirty="0" smtClean="0">
                <a:solidFill>
                  <a:srgbClr val="FFFF00"/>
                </a:solidFill>
              </a:rPr>
              <a:t> </a:t>
            </a:r>
            <a:r>
              <a:rPr lang="tr-TR" dirty="0" smtClean="0"/>
              <a:t>gibi bilim adamları çalışmıştır.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a:solidFill>
            <a:schemeClr val="accent6">
              <a:lumMod val="50000"/>
            </a:schemeClr>
          </a:solidFill>
        </p:spPr>
        <p:txBody>
          <a:bodyPr>
            <a:normAutofit/>
          </a:bodyPr>
          <a:lstStyle/>
          <a:p>
            <a:pPr>
              <a:lnSpc>
                <a:spcPct val="170000"/>
              </a:lnSpc>
            </a:pPr>
            <a:r>
              <a:rPr lang="tr-TR" dirty="0" smtClean="0"/>
              <a:t>Aslında, eski İslam dünyasındaki çalışmalar yeterince gün ışığına çıkarılmamıştır. Bugün parlak yıldızların bütün dünyada kullanılan isimleri genellikle Arapçadır. </a:t>
            </a:r>
            <a:r>
              <a:rPr lang="tr-TR" b="1" dirty="0" err="1" smtClean="0">
                <a:solidFill>
                  <a:srgbClr val="FFFF00"/>
                </a:solidFill>
              </a:rPr>
              <a:t>Algol</a:t>
            </a:r>
            <a:r>
              <a:rPr lang="tr-TR" b="1" dirty="0" smtClean="0">
                <a:solidFill>
                  <a:srgbClr val="FFFF00"/>
                </a:solidFill>
              </a:rPr>
              <a:t>, </a:t>
            </a:r>
            <a:r>
              <a:rPr lang="tr-TR" b="1" dirty="0" err="1" smtClean="0">
                <a:solidFill>
                  <a:srgbClr val="FFFF00"/>
                </a:solidFill>
              </a:rPr>
              <a:t>Aldebaran</a:t>
            </a:r>
            <a:r>
              <a:rPr lang="tr-TR" b="1" dirty="0" smtClean="0">
                <a:solidFill>
                  <a:srgbClr val="FFFF00"/>
                </a:solidFill>
              </a:rPr>
              <a:t>, </a:t>
            </a:r>
            <a:r>
              <a:rPr lang="tr-TR" b="1" dirty="0" err="1" smtClean="0">
                <a:solidFill>
                  <a:srgbClr val="FFFF00"/>
                </a:solidFill>
              </a:rPr>
              <a:t>Adhara</a:t>
            </a:r>
            <a:r>
              <a:rPr lang="tr-TR" b="1" dirty="0" smtClean="0">
                <a:solidFill>
                  <a:srgbClr val="FFFF00"/>
                </a:solidFill>
              </a:rPr>
              <a:t>, </a:t>
            </a:r>
            <a:r>
              <a:rPr lang="tr-TR" b="1" dirty="0" err="1" smtClean="0">
                <a:solidFill>
                  <a:srgbClr val="FFFF00"/>
                </a:solidFill>
              </a:rPr>
              <a:t>Almach</a:t>
            </a:r>
            <a:r>
              <a:rPr lang="tr-TR" b="1" dirty="0" smtClean="0">
                <a:solidFill>
                  <a:srgbClr val="FFFF00"/>
                </a:solidFill>
              </a:rPr>
              <a:t> </a:t>
            </a:r>
            <a:r>
              <a:rPr lang="tr-TR" dirty="0" smtClean="0"/>
              <a:t>sadece “A” karakteri ile başlayan birkaç örnektir. Ayrıca Astronomik terimlerin birçoğu da İslam kaynaklıdır, </a:t>
            </a:r>
            <a:r>
              <a:rPr lang="tr-TR" b="1" dirty="0" err="1" smtClean="0">
                <a:solidFill>
                  <a:srgbClr val="FFFF00"/>
                </a:solidFill>
              </a:rPr>
              <a:t>Zenit</a:t>
            </a:r>
            <a:r>
              <a:rPr lang="tr-TR" b="1" dirty="0" smtClean="0">
                <a:solidFill>
                  <a:srgbClr val="FFFF00"/>
                </a:solidFill>
              </a:rPr>
              <a:t>, Nadir, Azimut </a:t>
            </a:r>
            <a:r>
              <a:rPr lang="tr-TR" dirty="0" smtClean="0"/>
              <a:t>gibi.</a:t>
            </a:r>
          </a:p>
          <a:p>
            <a:pPr>
              <a:lnSpc>
                <a:spcPct val="170000"/>
              </a:lnSpc>
            </a:pPr>
            <a:endParaRPr lang="tr-T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solidFill>
            <a:schemeClr val="accent6">
              <a:lumMod val="50000"/>
            </a:schemeClr>
          </a:solidFill>
        </p:spPr>
        <p:txBody>
          <a:bodyPr/>
          <a:lstStyle/>
          <a:p>
            <a:pPr>
              <a:lnSpc>
                <a:spcPct val="200000"/>
              </a:lnSpc>
            </a:pPr>
            <a:r>
              <a:rPr lang="tr-TR" dirty="0" smtClean="0"/>
              <a:t>Astronominin medresede eğitimi yoktu, ancak özel ders ve kişisel çabalarla bu eğitim gerçekleşebiliyordu (çıraklık </a:t>
            </a:r>
            <a:r>
              <a:rPr lang="tr-TR" dirty="0" err="1" smtClean="0"/>
              <a:t>usulu</a:t>
            </a:r>
            <a:r>
              <a:rPr lang="tr-TR" dirty="0" smtClean="0"/>
              <a:t>). </a:t>
            </a:r>
            <a:r>
              <a:rPr lang="tr-TR" b="1" i="1" dirty="0" smtClean="0">
                <a:solidFill>
                  <a:srgbClr val="FFFF00"/>
                </a:solidFill>
              </a:rPr>
              <a:t>Fatih Sultan </a:t>
            </a:r>
            <a:r>
              <a:rPr lang="tr-TR" b="1" i="1" dirty="0" err="1" smtClean="0">
                <a:solidFill>
                  <a:srgbClr val="FFFF00"/>
                </a:solidFill>
              </a:rPr>
              <a:t>Mehmed</a:t>
            </a:r>
            <a:r>
              <a:rPr lang="tr-TR" b="1" i="1" dirty="0" smtClean="0">
                <a:solidFill>
                  <a:srgbClr val="FFFF00"/>
                </a:solidFill>
              </a:rPr>
              <a:t> </a:t>
            </a:r>
            <a:r>
              <a:rPr lang="tr-TR" dirty="0" smtClean="0"/>
              <a:t>döneminde İstanbul medreselerinde </a:t>
            </a:r>
            <a:r>
              <a:rPr lang="tr-TR" b="1" dirty="0" smtClean="0">
                <a:solidFill>
                  <a:srgbClr val="FFFF00"/>
                </a:solidFill>
              </a:rPr>
              <a:t>Matematik ve </a:t>
            </a:r>
            <a:r>
              <a:rPr lang="tr-TR" b="1" dirty="0" err="1" smtClean="0">
                <a:solidFill>
                  <a:srgbClr val="FFFF00"/>
                </a:solidFill>
              </a:rPr>
              <a:t>Astromomi</a:t>
            </a:r>
            <a:r>
              <a:rPr lang="tr-TR" b="1" dirty="0" smtClean="0">
                <a:solidFill>
                  <a:srgbClr val="FFFF00"/>
                </a:solidFill>
              </a:rPr>
              <a:t> </a:t>
            </a:r>
            <a:r>
              <a:rPr lang="tr-TR" dirty="0" smtClean="0"/>
              <a:t>dersleri okutulmuştur.</a:t>
            </a:r>
          </a:p>
          <a:p>
            <a:pPr>
              <a:lnSpc>
                <a:spcPct val="200000"/>
              </a:lnSpc>
            </a:pPr>
            <a:endParaRPr lang="tr-T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14356"/>
            <a:ext cx="8229600" cy="5411807"/>
          </a:xfrm>
          <a:solidFill>
            <a:schemeClr val="accent6">
              <a:lumMod val="50000"/>
            </a:schemeClr>
          </a:solidFill>
        </p:spPr>
        <p:txBody>
          <a:bodyPr>
            <a:normAutofit/>
          </a:bodyPr>
          <a:lstStyle/>
          <a:p>
            <a:pPr>
              <a:lnSpc>
                <a:spcPct val="160000"/>
              </a:lnSpc>
            </a:pPr>
            <a:r>
              <a:rPr lang="tr-TR" dirty="0" smtClean="0"/>
              <a:t>1610 yılında </a:t>
            </a:r>
            <a:r>
              <a:rPr lang="tr-TR" dirty="0" err="1" smtClean="0"/>
              <a:t>teleskobun</a:t>
            </a:r>
            <a:r>
              <a:rPr lang="tr-TR" dirty="0" smtClean="0"/>
              <a:t> icadından önce son İslam gözlemevi </a:t>
            </a:r>
            <a:r>
              <a:rPr lang="tr-TR" i="1" dirty="0" smtClean="0"/>
              <a:t>III. Murat </a:t>
            </a:r>
            <a:r>
              <a:rPr lang="tr-TR" dirty="0" smtClean="0"/>
              <a:t>emriyle </a:t>
            </a:r>
            <a:r>
              <a:rPr lang="tr-TR" i="1" dirty="0" err="1" smtClean="0">
                <a:solidFill>
                  <a:srgbClr val="FFFF00"/>
                </a:solidFill>
              </a:rPr>
              <a:t>Takiyyüddin</a:t>
            </a:r>
            <a:r>
              <a:rPr lang="tr-TR" i="1" dirty="0" smtClean="0"/>
              <a:t> </a:t>
            </a:r>
            <a:r>
              <a:rPr lang="tr-TR" dirty="0" smtClean="0"/>
              <a:t>tarafından </a:t>
            </a:r>
            <a:r>
              <a:rPr lang="tr-TR" b="1" dirty="0" smtClean="0">
                <a:solidFill>
                  <a:srgbClr val="FFFF00"/>
                </a:solidFill>
              </a:rPr>
              <a:t>İstanbul Tophane’de kurulan (1577) İstanbul Gözlemevi’dir. </a:t>
            </a:r>
            <a:r>
              <a:rPr lang="tr-TR" dirty="0" smtClean="0"/>
              <a:t>Bu gözlemevi 2 yıl sonra yıkılmıştır. </a:t>
            </a:r>
            <a:r>
              <a:rPr lang="tr-TR" i="1" dirty="0" smtClean="0"/>
              <a:t>Kanuni Sultan Süleyman</a:t>
            </a:r>
            <a:r>
              <a:rPr lang="tr-TR" dirty="0" smtClean="0"/>
              <a:t>’ın ölümünden sonra Osmanlılarda astronomların yerini </a:t>
            </a:r>
            <a:r>
              <a:rPr lang="tr-TR" b="1" dirty="0" err="1" smtClean="0">
                <a:solidFill>
                  <a:srgbClr val="FFFF00"/>
                </a:solidFill>
              </a:rPr>
              <a:t>musakkitler</a:t>
            </a:r>
            <a:r>
              <a:rPr lang="tr-TR" b="1" dirty="0" smtClean="0">
                <a:solidFill>
                  <a:srgbClr val="FFFF00"/>
                </a:solidFill>
              </a:rPr>
              <a:t> </a:t>
            </a:r>
            <a:r>
              <a:rPr lang="tr-TR" dirty="0" smtClean="0"/>
              <a:t>(namaz saati, dini günler vb.) zaman hesaplayıcıları almıştır. </a:t>
            </a:r>
          </a:p>
          <a:p>
            <a:endParaRPr lang="tr-T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857232"/>
            <a:ext cx="8229600" cy="5238768"/>
          </a:xfrm>
          <a:solidFill>
            <a:schemeClr val="accent6">
              <a:lumMod val="50000"/>
            </a:schemeClr>
          </a:solidFill>
        </p:spPr>
        <p:txBody>
          <a:bodyPr>
            <a:normAutofit/>
          </a:bodyPr>
          <a:lstStyle/>
          <a:p>
            <a:pPr>
              <a:lnSpc>
                <a:spcPct val="200000"/>
              </a:lnSpc>
            </a:pPr>
            <a:r>
              <a:rPr lang="tr-TR" dirty="0" smtClean="0"/>
              <a:t>Bunlar halk için takvim, Padişah için ahkam (bir çeşit yıllık yıldız falı) hazırlarlardı. Astrolojiye verilen önem o kadar büyüktü ki, Osmanlı idare teşkilatında bir </a:t>
            </a:r>
            <a:r>
              <a:rPr lang="tr-TR" b="1" dirty="0" smtClean="0">
                <a:solidFill>
                  <a:srgbClr val="FFFF00"/>
                </a:solidFill>
              </a:rPr>
              <a:t>“Mektebi </a:t>
            </a:r>
            <a:r>
              <a:rPr lang="tr-TR" b="1" dirty="0" err="1" smtClean="0">
                <a:solidFill>
                  <a:srgbClr val="FFFF00"/>
                </a:solidFill>
              </a:rPr>
              <a:t>Fünunu</a:t>
            </a:r>
            <a:r>
              <a:rPr lang="tr-TR" b="1" dirty="0" smtClean="0">
                <a:solidFill>
                  <a:srgbClr val="FFFF00"/>
                </a:solidFill>
              </a:rPr>
              <a:t> </a:t>
            </a:r>
            <a:r>
              <a:rPr lang="tr-TR" b="1" dirty="0" err="1" smtClean="0">
                <a:solidFill>
                  <a:srgbClr val="FFFF00"/>
                </a:solidFill>
              </a:rPr>
              <a:t>Nücum</a:t>
            </a:r>
            <a:r>
              <a:rPr lang="tr-TR" b="1" dirty="0" smtClean="0">
                <a:solidFill>
                  <a:srgbClr val="FFFF00"/>
                </a:solidFill>
              </a:rPr>
              <a:t>”</a:t>
            </a:r>
            <a:r>
              <a:rPr lang="tr-TR" dirty="0" smtClean="0"/>
              <a:t> bile bulunmaktaydı. 1870 yılında </a:t>
            </a:r>
            <a:r>
              <a:rPr lang="tr-TR" i="1" dirty="0" err="1" smtClean="0"/>
              <a:t>Abdüllaziz</a:t>
            </a:r>
            <a:r>
              <a:rPr lang="tr-TR" i="1" dirty="0" smtClean="0"/>
              <a:t> </a:t>
            </a:r>
            <a:r>
              <a:rPr lang="tr-TR" dirty="0" smtClean="0"/>
              <a:t>zamanında bir Gece Üniversitesi açılmıştır ve ilk konulan ders </a:t>
            </a:r>
            <a:r>
              <a:rPr lang="tr-TR" b="1" dirty="0" smtClean="0">
                <a:solidFill>
                  <a:srgbClr val="FFFF00"/>
                </a:solidFill>
              </a:rPr>
              <a:t>Astronomi</a:t>
            </a:r>
            <a:r>
              <a:rPr lang="tr-TR" dirty="0" smtClean="0"/>
              <a:t> olmuştur.</a:t>
            </a:r>
          </a:p>
          <a:p>
            <a:pPr>
              <a:lnSpc>
                <a:spcPct val="200000"/>
              </a:lnSpc>
            </a:pPr>
            <a:endParaRPr lang="tr-T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00792"/>
          </a:xfrm>
          <a:solidFill>
            <a:schemeClr val="accent1">
              <a:lumMod val="50000"/>
            </a:schemeClr>
          </a:solidFill>
        </p:spPr>
        <p:txBody>
          <a:bodyPr>
            <a:normAutofit fontScale="70000" lnSpcReduction="20000"/>
          </a:bodyPr>
          <a:lstStyle/>
          <a:p>
            <a:pPr>
              <a:lnSpc>
                <a:spcPct val="170000"/>
              </a:lnSpc>
            </a:pPr>
            <a:r>
              <a:rPr lang="tr-TR" sz="3300" b="1" dirty="0" smtClean="0">
                <a:solidFill>
                  <a:srgbClr val="FFFF00"/>
                </a:solidFill>
              </a:rPr>
              <a:t>Avrupa’da Astronominin Yeniden Gelişmesi </a:t>
            </a:r>
          </a:p>
          <a:p>
            <a:pPr>
              <a:lnSpc>
                <a:spcPct val="170000"/>
              </a:lnSpc>
              <a:spcBef>
                <a:spcPts val="0"/>
              </a:spcBef>
            </a:pPr>
            <a:r>
              <a:rPr lang="tr-TR" sz="3600" dirty="0" smtClean="0"/>
              <a:t>        </a:t>
            </a:r>
            <a:r>
              <a:rPr lang="tr-TR" sz="3600" dirty="0" smtClean="0">
                <a:solidFill>
                  <a:srgbClr val="FFFF00"/>
                </a:solidFill>
              </a:rPr>
              <a:t>İslam dünyasında astronomi</a:t>
            </a:r>
            <a:r>
              <a:rPr lang="tr-TR" sz="3600" dirty="0" smtClean="0"/>
              <a:t> çalışmaları önemini yitirmeye başladığı sıralarda </a:t>
            </a:r>
            <a:r>
              <a:rPr lang="tr-TR" sz="3600" dirty="0" err="1" smtClean="0">
                <a:solidFill>
                  <a:srgbClr val="FFFF00"/>
                </a:solidFill>
              </a:rPr>
              <a:t>Rönesansla</a:t>
            </a:r>
            <a:r>
              <a:rPr lang="tr-TR" sz="3600" dirty="0" smtClean="0"/>
              <a:t> beraber, Orta Avrupa bilim merkezi olma yolunda idi. Latinceye çevrilen kitaplardan astronomi öğrenilip, üniversitelerde okutuluyordu. Amaç denizcilerin yön ve konum saptama ihtiyaçları, dini günlerin belirlenmesi ve genel olarak takvimde düzenlemelerin yapılması ihtiyacıydı. Bu dönemde asıl gelişme gözlemsel değil kuramsal çalışmalarda olmuştur.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285721" y="1643051"/>
            <a:ext cx="4786346" cy="4214842"/>
          </a:xfrm>
          <a:prstGeom prst="rect">
            <a:avLst/>
          </a:prstGeom>
          <a:noFill/>
          <a:ln w="9525">
            <a:noFill/>
            <a:miter lim="800000"/>
            <a:headEnd/>
            <a:tailEnd/>
          </a:ln>
          <a:effectLst/>
        </p:spPr>
      </p:pic>
      <p:sp>
        <p:nvSpPr>
          <p:cNvPr id="2" name="1 Başlık"/>
          <p:cNvSpPr>
            <a:spLocks noGrp="1"/>
          </p:cNvSpPr>
          <p:nvPr>
            <p:ph type="title"/>
          </p:nvPr>
        </p:nvSpPr>
        <p:spPr/>
        <p:txBody>
          <a:bodyPr/>
          <a:lstStyle/>
          <a:p>
            <a:r>
              <a:rPr lang="tr-TR" dirty="0" smtClean="0"/>
              <a:t>Uzay</a:t>
            </a:r>
            <a:endParaRPr lang="tr-TR" dirty="0"/>
          </a:p>
        </p:txBody>
      </p:sp>
      <p:sp>
        <p:nvSpPr>
          <p:cNvPr id="4099" name="Rectangle 3"/>
          <p:cNvSpPr>
            <a:spLocks noChangeArrowheads="1"/>
          </p:cNvSpPr>
          <p:nvPr/>
        </p:nvSpPr>
        <p:spPr bwMode="auto">
          <a:xfrm rot="10800000" flipV="1">
            <a:off x="5214942" y="2219775"/>
            <a:ext cx="392905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36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B</a:t>
            </a:r>
            <a:r>
              <a:rPr kumimoji="0" lang="tr-TR" sz="3600" b="0" i="0" u="none" strike="noStrike" cap="none" normalizeH="0" baseline="0" dirty="0" smtClean="0">
                <a:ln>
                  <a:noFill/>
                </a:ln>
                <a:solidFill>
                  <a:srgbClr val="000000"/>
                </a:solidFill>
                <a:effectLst/>
                <a:latin typeface="Calibri"/>
                <a:ea typeface="Calibri" pitchFamily="34" charset="0"/>
                <a:cs typeface="Times New Roman" pitchFamily="18" charset="0"/>
              </a:rPr>
              <a:t>ü</a:t>
            </a:r>
            <a:r>
              <a:rPr kumimoji="0" lang="tr-TR" sz="36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t</a:t>
            </a:r>
            <a:r>
              <a:rPr kumimoji="0" lang="tr-TR" sz="3600" b="0" i="0" u="none" strike="noStrike" cap="none" normalizeH="0" baseline="0" dirty="0" smtClean="0">
                <a:ln>
                  <a:noFill/>
                </a:ln>
                <a:solidFill>
                  <a:srgbClr val="000000"/>
                </a:solidFill>
                <a:effectLst/>
                <a:latin typeface="Calibri"/>
                <a:ea typeface="Calibri" pitchFamily="34" charset="0"/>
                <a:cs typeface="Times New Roman" pitchFamily="18" charset="0"/>
              </a:rPr>
              <a:t>ü</a:t>
            </a:r>
            <a:r>
              <a:rPr kumimoji="0" lang="tr-TR" sz="36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n g</a:t>
            </a:r>
            <a:r>
              <a:rPr kumimoji="0" lang="tr-TR" sz="3600" b="0" i="0" u="none" strike="noStrike" cap="none" normalizeH="0" baseline="0" dirty="0" smtClean="0">
                <a:ln>
                  <a:noFill/>
                </a:ln>
                <a:solidFill>
                  <a:srgbClr val="000000"/>
                </a:solidFill>
                <a:effectLst/>
                <a:latin typeface="Calibri"/>
                <a:ea typeface="Calibri" pitchFamily="34" charset="0"/>
                <a:cs typeface="Times New Roman" pitchFamily="18" charset="0"/>
              </a:rPr>
              <a:t>ö</a:t>
            </a:r>
            <a:r>
              <a:rPr kumimoji="0" lang="tr-TR" sz="36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kcisimlerinin bulunduğu boşluğa uzay denir.</a:t>
            </a:r>
            <a:endParaRPr kumimoji="0" lang="tr-TR"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solidFill>
            <a:schemeClr val="accent6">
              <a:lumMod val="50000"/>
            </a:schemeClr>
          </a:solidFill>
        </p:spPr>
        <p:txBody>
          <a:bodyPr>
            <a:normAutofit fontScale="92500"/>
          </a:bodyPr>
          <a:lstStyle/>
          <a:p>
            <a:pPr>
              <a:lnSpc>
                <a:spcPct val="170000"/>
              </a:lnSpc>
              <a:spcBef>
                <a:spcPts val="0"/>
              </a:spcBef>
            </a:pPr>
            <a:r>
              <a:rPr lang="tr-TR" sz="2800" i="1" dirty="0" smtClean="0">
                <a:solidFill>
                  <a:srgbClr val="FFFF00"/>
                </a:solidFill>
              </a:rPr>
              <a:t>N. </a:t>
            </a:r>
            <a:r>
              <a:rPr lang="tr-TR" sz="2800" i="1" dirty="0" err="1" smtClean="0">
                <a:solidFill>
                  <a:srgbClr val="FFFF00"/>
                </a:solidFill>
              </a:rPr>
              <a:t>Copernicus</a:t>
            </a:r>
            <a:r>
              <a:rPr lang="tr-TR" sz="2800" dirty="0" smtClean="0">
                <a:solidFill>
                  <a:srgbClr val="FFFF00"/>
                </a:solidFill>
              </a:rPr>
              <a:t>, </a:t>
            </a:r>
            <a:r>
              <a:rPr lang="tr-TR" sz="2800" dirty="0" smtClean="0"/>
              <a:t>Yer ve diğer gezegenlerin Güneş etrafında düzgün dairesel hareket yaptıklarını, gök cisimlerinin günlük görünür hareketlerinin Yer’in dönmesinden kaynaklandığını düşünmüştür. Dairesel hareketin gözlemleri tam sağlamaması nedeniyle Güneş’in tam merkezde olmadığı yargısına varmıştır.</a:t>
            </a:r>
          </a:p>
          <a:p>
            <a:pPr>
              <a:lnSpc>
                <a:spcPct val="170000"/>
              </a:lnSpc>
            </a:pPr>
            <a:endParaRPr lang="tr-TR" dirty="0" smtClean="0"/>
          </a:p>
          <a:p>
            <a:endParaRPr lang="tr-T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42984"/>
            <a:ext cx="8229600" cy="5214974"/>
          </a:xfrm>
          <a:solidFill>
            <a:schemeClr val="accent6">
              <a:lumMod val="50000"/>
            </a:schemeClr>
          </a:solidFill>
        </p:spPr>
        <p:txBody>
          <a:bodyPr>
            <a:normAutofit/>
          </a:bodyPr>
          <a:lstStyle/>
          <a:p>
            <a:pPr>
              <a:lnSpc>
                <a:spcPct val="200000"/>
              </a:lnSpc>
              <a:spcBef>
                <a:spcPts val="0"/>
              </a:spcBef>
            </a:pPr>
            <a:r>
              <a:rPr lang="tr-TR" dirty="0" smtClean="0"/>
              <a:t>Ünlü astronom </a:t>
            </a:r>
            <a:r>
              <a:rPr lang="tr-TR" b="1" i="1" dirty="0" err="1" smtClean="0">
                <a:solidFill>
                  <a:srgbClr val="FFFF00"/>
                </a:solidFill>
              </a:rPr>
              <a:t>Tycho</a:t>
            </a:r>
            <a:r>
              <a:rPr lang="tr-TR" b="1" i="1" dirty="0" smtClean="0">
                <a:solidFill>
                  <a:srgbClr val="FFFF00"/>
                </a:solidFill>
              </a:rPr>
              <a:t> </a:t>
            </a:r>
            <a:r>
              <a:rPr lang="tr-TR" b="1" i="1" dirty="0" err="1" smtClean="0">
                <a:solidFill>
                  <a:srgbClr val="FFFF00"/>
                </a:solidFill>
              </a:rPr>
              <a:t>Brahe</a:t>
            </a:r>
            <a:r>
              <a:rPr lang="tr-TR" b="1" i="1" dirty="0" smtClean="0">
                <a:solidFill>
                  <a:srgbClr val="FFFF00"/>
                </a:solidFill>
              </a:rPr>
              <a:t> </a:t>
            </a:r>
            <a:r>
              <a:rPr lang="tr-TR" dirty="0" smtClean="0"/>
              <a:t>doğru bir Güneş sistemi modeli için çok duyarlı gözlemlere ihtiyaç olduğunu vurgulamıştır. Kendi modeline göre, Ay ve Güneş, Yer’in etrafında, diğer gezegenler ise Güneş etrafında düzgün dairesel yörüngelerde dolanıyorlardı.</a:t>
            </a:r>
          </a:p>
          <a:p>
            <a:pPr>
              <a:lnSpc>
                <a:spcPct val="200000"/>
              </a:lnSpc>
              <a:spcBef>
                <a:spcPts val="0"/>
              </a:spcBef>
            </a:pPr>
            <a:endParaRPr lang="tr-T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solidFill>
            <a:schemeClr val="accent6">
              <a:lumMod val="50000"/>
            </a:schemeClr>
          </a:solidFill>
        </p:spPr>
        <p:txBody>
          <a:bodyPr>
            <a:normAutofit fontScale="92500"/>
          </a:bodyPr>
          <a:lstStyle/>
          <a:p>
            <a:pPr>
              <a:lnSpc>
                <a:spcPct val="200000"/>
              </a:lnSpc>
            </a:pPr>
            <a:r>
              <a:rPr lang="tr-TR" b="1" i="1" dirty="0" smtClean="0">
                <a:solidFill>
                  <a:srgbClr val="FFFF00"/>
                </a:solidFill>
              </a:rPr>
              <a:t>T.</a:t>
            </a:r>
            <a:r>
              <a:rPr lang="tr-TR" b="1" i="1" dirty="0" err="1" smtClean="0">
                <a:solidFill>
                  <a:srgbClr val="FFFF00"/>
                </a:solidFill>
              </a:rPr>
              <a:t>Brache</a:t>
            </a:r>
            <a:r>
              <a:rPr lang="tr-TR" b="1" dirty="0" smtClean="0">
                <a:solidFill>
                  <a:srgbClr val="FFFF00"/>
                </a:solidFill>
              </a:rPr>
              <a:t>‘</a:t>
            </a:r>
            <a:r>
              <a:rPr lang="tr-TR" dirty="0" err="1" smtClean="0"/>
              <a:t>nin</a:t>
            </a:r>
            <a:r>
              <a:rPr lang="tr-TR" dirty="0" smtClean="0"/>
              <a:t> öğrencisi </a:t>
            </a:r>
            <a:r>
              <a:rPr lang="tr-TR" b="1" i="1" dirty="0" smtClean="0">
                <a:solidFill>
                  <a:srgbClr val="FFFF00"/>
                </a:solidFill>
              </a:rPr>
              <a:t>J.Kepler</a:t>
            </a:r>
            <a:r>
              <a:rPr lang="tr-TR" dirty="0" smtClean="0"/>
              <a:t>, </a:t>
            </a:r>
            <a:r>
              <a:rPr lang="tr-TR" dirty="0" err="1" smtClean="0"/>
              <a:t>Brahe’nin</a:t>
            </a:r>
            <a:r>
              <a:rPr lang="tr-TR" dirty="0" smtClean="0"/>
              <a:t> gözlemlerini kullanarak Mars’ın yörüngesinin (odaklarından birinde Güneş olan) elips olduğunu bulmuştur. Sonradan tüm gezegenlerin böyle davrandığını hesaplamıştır. </a:t>
            </a:r>
            <a:r>
              <a:rPr lang="tr-TR" b="1" i="1" dirty="0" smtClean="0">
                <a:solidFill>
                  <a:srgbClr val="FFFF00"/>
                </a:solidFill>
              </a:rPr>
              <a:t>Kepler</a:t>
            </a:r>
            <a:r>
              <a:rPr lang="tr-TR" b="1" dirty="0" smtClean="0">
                <a:solidFill>
                  <a:srgbClr val="FFFF00"/>
                </a:solidFill>
              </a:rPr>
              <a:t>, </a:t>
            </a:r>
            <a:r>
              <a:rPr lang="tr-TR" dirty="0" smtClean="0"/>
              <a:t>halen yıldızların, Satürn yörüngesinin ötesinde dar bir bölgede olduklarına inanıyordu.</a:t>
            </a:r>
          </a:p>
          <a:p>
            <a:endParaRPr lang="tr-T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626121"/>
          </a:xfrm>
          <a:solidFill>
            <a:schemeClr val="accent6">
              <a:lumMod val="50000"/>
            </a:schemeClr>
          </a:solidFill>
        </p:spPr>
        <p:txBody>
          <a:bodyPr>
            <a:normAutofit fontScale="92500"/>
          </a:bodyPr>
          <a:lstStyle/>
          <a:p>
            <a:pPr>
              <a:lnSpc>
                <a:spcPct val="150000"/>
              </a:lnSpc>
              <a:spcBef>
                <a:spcPts val="0"/>
              </a:spcBef>
            </a:pPr>
            <a:r>
              <a:rPr lang="tr-TR" dirty="0" smtClean="0"/>
              <a:t>1608 yılında teleskop keşfedilmiştir. Mekaniğin kurucularından </a:t>
            </a:r>
            <a:r>
              <a:rPr lang="tr-TR" b="1" i="1" dirty="0" err="1" smtClean="0">
                <a:solidFill>
                  <a:srgbClr val="FFFF00"/>
                </a:solidFill>
              </a:rPr>
              <a:t>Galile</a:t>
            </a:r>
            <a:r>
              <a:rPr lang="tr-TR" b="1" i="1" dirty="0" smtClean="0">
                <a:solidFill>
                  <a:srgbClr val="FFFF00"/>
                </a:solidFill>
              </a:rPr>
              <a:t> </a:t>
            </a:r>
            <a:r>
              <a:rPr lang="tr-TR" dirty="0" smtClean="0"/>
              <a:t>kendi </a:t>
            </a:r>
            <a:r>
              <a:rPr lang="tr-TR" dirty="0" err="1" smtClean="0"/>
              <a:t>teleskobunu</a:t>
            </a:r>
            <a:r>
              <a:rPr lang="tr-TR" dirty="0" smtClean="0"/>
              <a:t> kullanarak,</a:t>
            </a:r>
            <a:br>
              <a:rPr lang="tr-TR" dirty="0" smtClean="0"/>
            </a:br>
            <a:r>
              <a:rPr lang="tr-TR" dirty="0" smtClean="0"/>
              <a:t>1) Jüpiter’in 4 uydusunu keşfetti</a:t>
            </a:r>
            <a:br>
              <a:rPr lang="tr-TR" dirty="0" smtClean="0"/>
            </a:br>
            <a:r>
              <a:rPr lang="tr-TR" dirty="0" smtClean="0"/>
              <a:t>2) Ay’ın haritasını yaparak yüzey şekillerini isimlendirdi</a:t>
            </a:r>
            <a:br>
              <a:rPr lang="tr-TR" dirty="0" smtClean="0"/>
            </a:br>
            <a:r>
              <a:rPr lang="tr-TR" dirty="0" smtClean="0"/>
              <a:t>3) Venüs’ün evrelerini gözledi</a:t>
            </a:r>
            <a:br>
              <a:rPr lang="tr-TR" dirty="0" smtClean="0"/>
            </a:br>
            <a:r>
              <a:rPr lang="tr-TR" dirty="0" smtClean="0"/>
              <a:t>4) </a:t>
            </a:r>
            <a:r>
              <a:rPr lang="tr-TR" dirty="0" err="1" smtClean="0"/>
              <a:t>Samanyolunun</a:t>
            </a:r>
            <a:r>
              <a:rPr lang="tr-TR" dirty="0" smtClean="0"/>
              <a:t> yıldızlardan oluştuğunu gördü</a:t>
            </a:r>
            <a:br>
              <a:rPr lang="tr-TR" dirty="0" smtClean="0"/>
            </a:br>
            <a:r>
              <a:rPr lang="tr-TR" dirty="0" smtClean="0"/>
              <a:t>5) Satürn gezegenini kenarında çıkıntılar olduğunu gözledi (halka olduğunu </a:t>
            </a:r>
            <a:r>
              <a:rPr lang="tr-TR" dirty="0" err="1" smtClean="0"/>
              <a:t>farkedemedi</a:t>
            </a:r>
            <a:r>
              <a:rPr lang="tr-TR" dirty="0" smtClean="0"/>
              <a:t>)</a:t>
            </a:r>
            <a:br>
              <a:rPr lang="tr-TR" dirty="0" smtClean="0"/>
            </a:br>
            <a:r>
              <a:rPr lang="tr-TR" dirty="0" smtClean="0"/>
              <a:t>6) Güneş lekelerinin gözlemlerinden, Güneş’in 26 günde bir dönme hareketi yaptığını buldu.</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794"/>
            <a:ext cx="8229600" cy="5340369"/>
          </a:xfrm>
          <a:solidFill>
            <a:schemeClr val="accent6">
              <a:lumMod val="50000"/>
            </a:schemeClr>
          </a:solidFill>
        </p:spPr>
        <p:txBody>
          <a:bodyPr>
            <a:normAutofit fontScale="92500"/>
          </a:bodyPr>
          <a:lstStyle/>
          <a:p>
            <a:pPr>
              <a:lnSpc>
                <a:spcPct val="200000"/>
              </a:lnSpc>
            </a:pPr>
            <a:r>
              <a:rPr lang="tr-TR" dirty="0" smtClean="0"/>
              <a:t>18. yüzyılda modern teleskoplar geliştirilmiş ve </a:t>
            </a:r>
            <a:r>
              <a:rPr lang="tr-TR" dirty="0" err="1" smtClean="0"/>
              <a:t>Paris’de</a:t>
            </a:r>
            <a:r>
              <a:rPr lang="tr-TR" dirty="0" smtClean="0"/>
              <a:t>, </a:t>
            </a:r>
            <a:r>
              <a:rPr lang="tr-TR" b="1" dirty="0" err="1" smtClean="0">
                <a:solidFill>
                  <a:srgbClr val="FFFF00"/>
                </a:solidFill>
              </a:rPr>
              <a:t>Greenwich</a:t>
            </a:r>
            <a:r>
              <a:rPr lang="tr-TR" dirty="0" err="1" smtClean="0"/>
              <a:t>’de</a:t>
            </a:r>
            <a:r>
              <a:rPr lang="tr-TR" dirty="0" smtClean="0"/>
              <a:t> ve </a:t>
            </a:r>
            <a:r>
              <a:rPr lang="tr-TR" b="1" dirty="0" smtClean="0">
                <a:solidFill>
                  <a:srgbClr val="FFFF00"/>
                </a:solidFill>
              </a:rPr>
              <a:t>Berlin</a:t>
            </a:r>
            <a:r>
              <a:rPr lang="tr-TR" dirty="0" smtClean="0"/>
              <a:t>’de gözlemevleri kurulmuştur. Yer-Güneş ve Mars-Güneş uzaklıkları hesaplanmıştır. </a:t>
            </a:r>
            <a:r>
              <a:rPr lang="tr-TR" b="1" dirty="0" smtClean="0">
                <a:solidFill>
                  <a:srgbClr val="FFFF00"/>
                </a:solidFill>
              </a:rPr>
              <a:t>1706 </a:t>
            </a:r>
            <a:r>
              <a:rPr lang="tr-TR" dirty="0" smtClean="0"/>
              <a:t>yılında ilk kez bir kuyruklu yıldızın yörüngesi hesaplanarak kuyruklu yıldızların atmosferik olmadıkları onun bir gökcismi olduğu bulunmuştur.</a:t>
            </a:r>
          </a:p>
          <a:p>
            <a:pPr>
              <a:lnSpc>
                <a:spcPct val="200000"/>
              </a:lnSpc>
            </a:pPr>
            <a:endParaRPr lang="tr-TR" dirty="0" smtClean="0"/>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Grp="1" noChangeAspect="1" noChangeArrowheads="1"/>
          </p:cNvPicPr>
          <p:nvPr>
            <p:ph idx="1"/>
          </p:nvPr>
        </p:nvPicPr>
        <p:blipFill>
          <a:blip r:embed="rId2"/>
          <a:srcRect/>
          <a:stretch>
            <a:fillRect/>
          </a:stretch>
        </p:blipFill>
        <p:spPr bwMode="auto">
          <a:xfrm>
            <a:off x="1071538" y="2143116"/>
            <a:ext cx="3143272" cy="3429024"/>
          </a:xfrm>
          <a:prstGeom prst="rect">
            <a:avLst/>
          </a:prstGeom>
          <a:noFill/>
          <a:ln w="9525">
            <a:noFill/>
            <a:miter lim="800000"/>
            <a:headEnd/>
            <a:tailEnd/>
          </a:ln>
          <a:effectLst/>
        </p:spPr>
      </p:pic>
      <p:sp>
        <p:nvSpPr>
          <p:cNvPr id="2" name="1 Başlık"/>
          <p:cNvSpPr>
            <a:spLocks noGrp="1"/>
          </p:cNvSpPr>
          <p:nvPr>
            <p:ph type="title"/>
          </p:nvPr>
        </p:nvSpPr>
        <p:spPr/>
        <p:txBody>
          <a:bodyPr/>
          <a:lstStyle/>
          <a:p>
            <a:r>
              <a:rPr lang="tr-TR" dirty="0" smtClean="0"/>
              <a:t>Göktaşı</a:t>
            </a:r>
            <a:endParaRPr lang="tr-TR" dirty="0"/>
          </a:p>
        </p:txBody>
      </p:sp>
      <p:sp>
        <p:nvSpPr>
          <p:cNvPr id="9218" name="Rectangle 2"/>
          <p:cNvSpPr>
            <a:spLocks noChangeArrowheads="1"/>
          </p:cNvSpPr>
          <p:nvPr/>
        </p:nvSpPr>
        <p:spPr bwMode="auto">
          <a:xfrm>
            <a:off x="4357686" y="2285992"/>
            <a:ext cx="414340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4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Uzaydan Dünya atmosferine düşen yabancı cisimdir.</a:t>
            </a:r>
            <a:endParaRPr kumimoji="0" lang="tr-TR"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643570" y="1600200"/>
            <a:ext cx="3043230" cy="4525963"/>
          </a:xfrm>
        </p:spPr>
        <p:txBody>
          <a:bodyPr/>
          <a:lstStyle/>
          <a:p>
            <a:pPr algn="ctr">
              <a:buNone/>
            </a:pPr>
            <a:r>
              <a:rPr lang="tr-TR" dirty="0" smtClean="0"/>
              <a:t>                                        </a:t>
            </a:r>
            <a:r>
              <a:rPr lang="tr-TR" sz="4000" dirty="0" smtClean="0"/>
              <a:t>Dünyaya  en yakın yıldızdır.</a:t>
            </a:r>
            <a:endParaRPr lang="tr-TR" sz="4000" dirty="0"/>
          </a:p>
        </p:txBody>
      </p:sp>
      <p:sp>
        <p:nvSpPr>
          <p:cNvPr id="2" name="1 Başlık"/>
          <p:cNvSpPr>
            <a:spLocks noGrp="1"/>
          </p:cNvSpPr>
          <p:nvPr>
            <p:ph type="title"/>
          </p:nvPr>
        </p:nvSpPr>
        <p:spPr/>
        <p:txBody>
          <a:bodyPr/>
          <a:lstStyle/>
          <a:p>
            <a:r>
              <a:rPr lang="tr-TR" dirty="0" smtClean="0"/>
              <a:t>Güneş</a:t>
            </a:r>
            <a:endParaRPr lang="tr-TR" dirty="0"/>
          </a:p>
        </p:txBody>
      </p:sp>
      <p:pic>
        <p:nvPicPr>
          <p:cNvPr id="8194" name="Picture 2" descr="http://www.hayalci.net/wp-content/uploads/2010/06/gunes.jpg"/>
          <p:cNvPicPr>
            <a:picLocks noChangeAspect="1" noChangeArrowheads="1"/>
          </p:cNvPicPr>
          <p:nvPr/>
        </p:nvPicPr>
        <p:blipFill>
          <a:blip r:embed="rId2"/>
          <a:srcRect/>
          <a:stretch>
            <a:fillRect/>
          </a:stretch>
        </p:blipFill>
        <p:spPr bwMode="auto">
          <a:xfrm>
            <a:off x="928662" y="1428736"/>
            <a:ext cx="4786346" cy="444817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193</TotalTime>
  <Words>2468</Words>
  <Application>Microsoft Office PowerPoint</Application>
  <PresentationFormat>Ekran Gösterisi (4:3)</PresentationFormat>
  <Paragraphs>95</Paragraphs>
  <Slides>74</Slides>
  <Notes>0</Notes>
  <HiddenSlides>0</HiddenSlides>
  <MMClips>0</MMClips>
  <ScaleCrop>false</ScaleCrop>
  <HeadingPairs>
    <vt:vector size="4" baseType="variant">
      <vt:variant>
        <vt:lpstr>Tema</vt:lpstr>
      </vt:variant>
      <vt:variant>
        <vt:i4>1</vt:i4>
      </vt:variant>
      <vt:variant>
        <vt:lpstr>Slayt Başlıkları</vt:lpstr>
      </vt:variant>
      <vt:variant>
        <vt:i4>74</vt:i4>
      </vt:variant>
    </vt:vector>
  </HeadingPairs>
  <TitlesOfParts>
    <vt:vector size="75" baseType="lpstr">
      <vt:lpstr>Kağıt</vt:lpstr>
      <vt:lpstr>Astronominin Tanımı ve  Gelişimi</vt:lpstr>
      <vt:lpstr>ZİGGURAT</vt:lpstr>
      <vt:lpstr>Slayt 3</vt:lpstr>
      <vt:lpstr>Slayt 4</vt:lpstr>
      <vt:lpstr>Caca Bey Medresesi</vt:lpstr>
      <vt:lpstr>Evren</vt:lpstr>
      <vt:lpstr>Uzay</vt:lpstr>
      <vt:lpstr>Göktaşı</vt:lpstr>
      <vt:lpstr>Güneş</vt:lpstr>
      <vt:lpstr>Işık</vt:lpstr>
      <vt:lpstr>Ay</vt:lpstr>
      <vt:lpstr>Kopernik</vt:lpstr>
      <vt:lpstr>Galileo</vt:lpstr>
      <vt:lpstr>Slayt 14</vt:lpstr>
      <vt:lpstr>Slayt 15</vt:lpstr>
      <vt:lpstr>Slayt 16</vt:lpstr>
      <vt:lpstr>Slayt 17</vt:lpstr>
      <vt:lpstr>Slayt 18</vt:lpstr>
      <vt:lpstr>Slayt 19</vt:lpstr>
      <vt:lpstr>Slayt 20</vt:lpstr>
      <vt:lpstr>ASTRONOMİ TARİHİ </vt:lpstr>
      <vt:lpstr>Slayt 22</vt:lpstr>
      <vt:lpstr>Slayt 23</vt:lpstr>
      <vt:lpstr>Mezopotamya </vt:lpstr>
      <vt:lpstr>Slayt 25</vt:lpstr>
      <vt:lpstr>Slayt 26</vt:lpstr>
      <vt:lpstr>   Babilliler  </vt:lpstr>
      <vt:lpstr>Slayt 28</vt:lpstr>
      <vt:lpstr>Slayt 29</vt:lpstr>
      <vt:lpstr>Çin </vt:lpstr>
      <vt:lpstr>Slayt 31</vt:lpstr>
      <vt:lpstr>Slayt 32</vt:lpstr>
      <vt:lpstr>Slayt 33</vt:lpstr>
      <vt:lpstr>Hindistan </vt:lpstr>
      <vt:lpstr>Slayt 35</vt:lpstr>
      <vt:lpstr>Slayt 36</vt:lpstr>
      <vt:lpstr>Slayt 37</vt:lpstr>
      <vt:lpstr>Orta Asya </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TOSHIBA</dc:creator>
  <cp:lastModifiedBy>TOSHIBA</cp:lastModifiedBy>
  <cp:revision>15</cp:revision>
  <dcterms:created xsi:type="dcterms:W3CDTF">2011-09-21T18:33:54Z</dcterms:created>
  <dcterms:modified xsi:type="dcterms:W3CDTF">2011-10-31T09:26:43Z</dcterms:modified>
</cp:coreProperties>
</file>