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80" r:id="rId3"/>
    <p:sldId id="257" r:id="rId4"/>
    <p:sldId id="258" r:id="rId5"/>
    <p:sldId id="259" r:id="rId6"/>
    <p:sldId id="260" r:id="rId7"/>
    <p:sldId id="261" r:id="rId8"/>
    <p:sldId id="262" r:id="rId9"/>
    <p:sldId id="263" r:id="rId10"/>
    <p:sldId id="282" r:id="rId11"/>
    <p:sldId id="28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4" r:id="rId28"/>
    <p:sldId id="285" r:id="rId29"/>
    <p:sldId id="279" r:id="rId30"/>
    <p:sldId id="281" r:id="rId31"/>
    <p:sldId id="286" r:id="rId32"/>
    <p:sldId id="287"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8494-780D-420F-99CB-3E764F2CE3BB}" type="datetimeFigureOut">
              <a:rPr lang="tr-TR" smtClean="0"/>
              <a:t>16.08.2017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BD3F7-39AE-41DB-A671-F8F8E932CE8B}" type="slidenum">
              <a:rPr lang="tr-TR" smtClean="0"/>
              <a:t>‹#›</a:t>
            </a:fld>
            <a:endParaRPr lang="tr-TR"/>
          </a:p>
        </p:txBody>
      </p:sp>
    </p:spTree>
    <p:extLst>
      <p:ext uri="{BB962C8B-B14F-4D97-AF65-F5344CB8AC3E}">
        <p14:creationId xmlns:p14="http://schemas.microsoft.com/office/powerpoint/2010/main" val="166171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B016DCB-8A01-41E8-BD58-17D86E38B72A}" type="slidenum">
              <a:rPr lang="tr-TR">
                <a:solidFill>
                  <a:srgbClr val="000000"/>
                </a:solidFill>
                <a:latin typeface="Arial" panose="020B0604020202020204" pitchFamily="34" charset="0"/>
              </a:rPr>
              <a:pPr eaLnBrk="1" hangingPunct="1"/>
              <a:t>2</a:t>
            </a:fld>
            <a:endParaRPr lang="tr-TR">
              <a:solidFill>
                <a:srgbClr val="000000"/>
              </a:solidFill>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407953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DE2DFD7B-39C5-41A0-9F18-98FD195622AF}"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18174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5621407-0715-435D-9646-CB3C59378482}"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836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BC0F789-6CFF-4B01-9BB2-F71BEBDDC32D}"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20836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457200" y="1600200"/>
            <a:ext cx="4038600" cy="4525963"/>
          </a:xfrm>
        </p:spPr>
        <p:txBody>
          <a:bodyPr/>
          <a:lstStyle/>
          <a:p>
            <a:pPr lvl="0"/>
            <a:endParaRPr lang="tr-TR" noProof="0" smtClean="0"/>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7F60C2-D6FF-4D55-A521-344631FDF513}"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552495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solidFill>
                  <a:prstClr val="white"/>
                </a:solidFill>
              </a:rPr>
              <a:pPr/>
              <a:t>16.08.2017</a:t>
            </a:fld>
            <a:endParaRPr lang="tr-TR">
              <a:solidFill>
                <a:prstClr val="white"/>
              </a:solidFill>
            </a:endParaRP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extLst>
      <p:ext uri="{BB962C8B-B14F-4D97-AF65-F5344CB8AC3E}">
        <p14:creationId xmlns:p14="http://schemas.microsoft.com/office/powerpoint/2010/main" val="3613388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5" name="4 Altbilgi Yer Tutucusu"/>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5 Slayt Numarası Yer Tutucusu"/>
          <p:cNvSpPr>
            <a:spLocks noGrp="1"/>
          </p:cNvSpPr>
          <p:nvPr>
            <p:ph type="sldNum" sz="quarter" idx="12"/>
          </p:nvPr>
        </p:nvSpPr>
        <p:spPr/>
        <p:txBody>
          <a:body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933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5" name="4 Altbilgi Yer Tutucusu"/>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solidFill>
                  <a:prstClr val="white"/>
                </a:solidFill>
              </a:rPr>
              <a:pPr/>
              <a:t>‹#›</a:t>
            </a:fld>
            <a:endParaRPr lang="tr-TR">
              <a:solidFill>
                <a:prstClr val="white"/>
              </a:solidFill>
            </a:endParaRP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2666449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6" name="5 Altbilgi Yer Tutucusu"/>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4939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8" name="7 Altbilgi Yer Tutucusu"/>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410704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4" name="3 Altbilgi Yer Tutucusu"/>
          <p:cNvSpPr>
            <a:spLocks noGrp="1"/>
          </p:cNvSpPr>
          <p:nvPr>
            <p:ph type="ftr" sz="quarter" idx="11"/>
          </p:nvPr>
        </p:nvSpPr>
        <p:spPr/>
        <p:txBody>
          <a:bodyPr/>
          <a:lstStyle/>
          <a:p>
            <a:endParaRPr lang="tr-TR">
              <a:solidFill>
                <a:prstClr val="white"/>
              </a:solidFill>
            </a:endParaRPr>
          </a:p>
        </p:txBody>
      </p:sp>
      <p:sp>
        <p:nvSpPr>
          <p:cNvPr id="5" name="4 Slayt Numarası Yer Tutucusu"/>
          <p:cNvSpPr>
            <a:spLocks noGrp="1"/>
          </p:cNvSpPr>
          <p:nvPr>
            <p:ph type="sldNum" sz="quarter" idx="12"/>
          </p:nvPr>
        </p:nvSpPr>
        <p:spPr/>
        <p:txBody>
          <a:body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2011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3" name="2 Altbilgi Yer Tutucusu"/>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622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ADBC2200-2244-49A4-8B8B-FDB083276548}"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01808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solidFill>
                  <a:prstClr val="white"/>
                </a:solidFill>
              </a:rPr>
              <a:pPr/>
              <a:t>16.08.2017</a:t>
            </a:fld>
            <a:endParaRPr lang="tr-TR">
              <a:solidFill>
                <a:prstClr val="white"/>
              </a:solidFill>
            </a:endParaRP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641154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solidFill>
                  <a:prstClr val="white"/>
                </a:solidFill>
              </a:rPr>
              <a:pPr/>
              <a:t>16.08.2017</a:t>
            </a:fld>
            <a:endParaRPr lang="tr-TR">
              <a:solidFill>
                <a:prstClr val="white"/>
              </a:solidFill>
            </a:endParaRP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2062399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5" name="4 Altbilgi Yer Tutucusu"/>
          <p:cNvSpPr>
            <a:spLocks noGrp="1"/>
          </p:cNvSpPr>
          <p:nvPr>
            <p:ph type="ftr" sz="quarter" idx="11"/>
          </p:nvPr>
        </p:nvSpPr>
        <p:spPr/>
        <p:txBody>
          <a:bodyPr/>
          <a:lstStyle/>
          <a:p>
            <a:endParaRPr lang="tr-TR">
              <a:solidFill>
                <a:prstClr val="white"/>
              </a:solidFill>
            </a:endParaRPr>
          </a:p>
        </p:txBody>
      </p:sp>
      <p:sp>
        <p:nvSpPr>
          <p:cNvPr id="6" name="5 Slayt Numarası Yer Tutucusu"/>
          <p:cNvSpPr>
            <a:spLocks noGrp="1"/>
          </p:cNvSpPr>
          <p:nvPr>
            <p:ph type="sldNum" sz="quarter" idx="12"/>
          </p:nvPr>
        </p:nvSpPr>
        <p:spPr/>
        <p:txBody>
          <a:body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35782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solidFill>
                  <a:prstClr val="white"/>
                </a:solidFill>
              </a:rPr>
              <a:pPr/>
              <a:t>16.08.2017</a:t>
            </a:fld>
            <a:endParaRPr lang="tr-TR">
              <a:solidFill>
                <a:prstClr val="white"/>
              </a:solidFill>
            </a:endParaRPr>
          </a:p>
        </p:txBody>
      </p:sp>
      <p:sp>
        <p:nvSpPr>
          <p:cNvPr id="5" name="4 Altbilgi Yer Tutucusu"/>
          <p:cNvSpPr>
            <a:spLocks noGrp="1"/>
          </p:cNvSpPr>
          <p:nvPr>
            <p:ph type="ftr" sz="quarter" idx="11"/>
          </p:nvPr>
        </p:nvSpPr>
        <p:spPr/>
        <p:txBody>
          <a:bodyPr/>
          <a:lstStyle/>
          <a:p>
            <a:endParaRPr lang="tr-TR">
              <a:solidFill>
                <a:prstClr val="white"/>
              </a:solidFill>
            </a:endParaRPr>
          </a:p>
        </p:txBody>
      </p:sp>
      <p:sp>
        <p:nvSpPr>
          <p:cNvPr id="6" name="5 Slayt Numarası Yer Tutucusu"/>
          <p:cNvSpPr>
            <a:spLocks noGrp="1"/>
          </p:cNvSpPr>
          <p:nvPr>
            <p:ph type="sldNum" sz="quarter" idx="12"/>
          </p:nvPr>
        </p:nvSpPr>
        <p:spPr/>
        <p:txBody>
          <a:body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6960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9B5FFDC-4733-411A-80D1-59FB67C4CB25}"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66540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D7B39EE-E6F9-4FCB-AF56-1F59A293539F}"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78744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5D56FC0E-5055-41C9-9920-1D210B125237}" type="slidenum">
              <a:rPr lang="tr-TR">
                <a:solidFill>
                  <a:srgbClr val="FFFFFF"/>
                </a:solidFill>
              </a: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611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FF4DDAA9-569A-4AE4-8DE3-1AC0528BA911}" type="slidenum">
              <a:rPr lang="tr-TR">
                <a:solidFill>
                  <a:srgbClr val="FFFFFF"/>
                </a:solidFill>
              </a: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66836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B6764CAA-9B88-4FD4-B290-90D422E8F876}" type="slidenum">
              <a:rPr lang="tr-TR">
                <a:solidFill>
                  <a:srgbClr val="FFFFFF"/>
                </a:solidFill>
              </a: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43689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34D48085-6989-4F38-8935-CDF62F7E7632}"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9927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DD83568-0B11-45A8-A1B3-ABFE6C4262DB}"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95612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F1511425-4AA9-4AFF-BE52-6E0B14D9DFA1}" type="slidenum">
              <a:rPr lang="tr-TR" smtClean="0">
                <a:solidFill>
                  <a:srgbClr val="FFFFFF"/>
                </a:solidFill>
              </a:rPr>
              <a:pPr fontAlgn="base">
                <a:spcBef>
                  <a:spcPct val="0"/>
                </a:spcBef>
                <a:spcAft>
                  <a:spcPct val="0"/>
                </a:spcAft>
              </a:pPr>
              <a:t>‹#›</a:t>
            </a:fld>
            <a:endParaRPr lang="tr-TR" smtClean="0">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66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303348920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solidFill>
                  <a:prstClr val="white"/>
                </a:solidFill>
              </a:rPr>
              <a:pPr/>
              <a:t>16.08.2017</a:t>
            </a:fld>
            <a:endParaRPr lang="tr-TR">
              <a:solidFill>
                <a:prstClr val="white"/>
              </a:solidFill>
            </a:endParaRP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2974842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0" lvl="0" indent="0" algn="ctr" fontAlgn="base">
              <a:spcBef>
                <a:spcPct val="0"/>
              </a:spcBef>
              <a:spcAft>
                <a:spcPct val="0"/>
              </a:spcAft>
              <a:buClrTx/>
              <a:buSzTx/>
              <a:buNone/>
              <a:defRPr/>
            </a:pPr>
            <a:r>
              <a:rPr lang="tr-TR" sz="4800" b="1" kern="0" dirty="0" smtClean="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smtClean="0">
                <a:solidFill>
                  <a:srgbClr val="FFFF66"/>
                </a:solidFill>
                <a:latin typeface="Tahoma"/>
              </a:rPr>
              <a:t>ARİF ÖZBEYLİ</a:t>
            </a:r>
          </a:p>
          <a:p>
            <a:pPr marL="0" lvl="0" indent="0" algn="ctr" fontAlgn="base">
              <a:spcBef>
                <a:spcPct val="0"/>
              </a:spcBef>
              <a:spcAft>
                <a:spcPct val="0"/>
              </a:spcAft>
              <a:buClrTx/>
              <a:buSzTx/>
              <a:buNone/>
              <a:defRPr/>
            </a:pPr>
            <a:endParaRPr lang="tr-TR" sz="4800" kern="0" dirty="0" smtClean="0">
              <a:solidFill>
                <a:srgbClr val="FFFF66"/>
              </a:solidFill>
              <a:latin typeface="Tahoma"/>
            </a:endParaRPr>
          </a:p>
          <a:p>
            <a:pPr marL="0" lvl="0" indent="0" algn="ctr" fontAlgn="base">
              <a:spcBef>
                <a:spcPct val="0"/>
              </a:spcBef>
              <a:spcAft>
                <a:spcPct val="0"/>
              </a:spcAft>
              <a:buClrTx/>
              <a:buSzTx/>
              <a:buNone/>
              <a:defRPr/>
            </a:pPr>
            <a:r>
              <a:rPr lang="tr-TR" sz="4800" b="1" kern="0" dirty="0" smtClean="0">
                <a:solidFill>
                  <a:srgbClr val="FFFF66"/>
                </a:solidFill>
                <a:effectLst>
                  <a:outerShdw blurRad="38100" dist="38100" dir="2700000" algn="tl">
                    <a:srgbClr val="000000"/>
                  </a:outerShdw>
                </a:effectLst>
                <a:latin typeface="Tahoma"/>
                <a:hlinkClick r:id="rId2"/>
              </a:rPr>
              <a:t>www.tariheglencesi.com</a:t>
            </a:r>
            <a:endParaRPr lang="tr-TR" sz="4800" b="1" kern="0" dirty="0" smtClean="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smtClean="0">
                <a:solidFill>
                  <a:srgbClr val="FFFF66"/>
                </a:solidFill>
                <a:latin typeface="Tahoma"/>
              </a:rPr>
              <a:t>Youtube Kanalı: </a:t>
            </a:r>
            <a:r>
              <a:rPr lang="tr-TR" sz="4800" kern="0" dirty="0" err="1" smtClean="0">
                <a:solidFill>
                  <a:srgbClr val="FFFF66"/>
                </a:solidFill>
                <a:latin typeface="Tahoma"/>
              </a:rPr>
              <a:t>tariheglencesi</a:t>
            </a:r>
            <a:endParaRPr lang="tr-TR" sz="4800" b="1" kern="0" dirty="0" smtClean="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solidFill>
                  <a:prstClr val="white"/>
                </a:solidFill>
              </a:rPr>
              <a:pPr/>
              <a:t>16.08.2017</a:t>
            </a:fld>
            <a:endParaRPr lang="tr-TR">
              <a:solidFill>
                <a:prstClr val="white"/>
              </a:solidFill>
            </a:endParaRPr>
          </a:p>
        </p:txBody>
      </p:sp>
    </p:spTree>
    <p:extLst>
      <p:ext uri="{BB962C8B-B14F-4D97-AF65-F5344CB8AC3E}">
        <p14:creationId xmlns:p14="http://schemas.microsoft.com/office/powerpoint/2010/main" val="10398679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B050"/>
          </a:solidFill>
        </p:spPr>
        <p:txBody>
          <a:bodyPr/>
          <a:lstStyle/>
          <a:p>
            <a:endParaRPr lang="tr-TR" dirty="0" smtClean="0"/>
          </a:p>
          <a:p>
            <a:endParaRPr lang="tr-TR" dirty="0"/>
          </a:p>
          <a:p>
            <a:endParaRPr lang="tr-TR" dirty="0" smtClean="0"/>
          </a:p>
          <a:p>
            <a:pPr algn="ctr"/>
            <a:r>
              <a:rPr lang="tr-TR" b="1" dirty="0" smtClean="0"/>
              <a:t>CEVAP: A</a:t>
            </a:r>
            <a:endParaRPr lang="tr-TR" b="1"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4180750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179388" y="260350"/>
            <a:ext cx="4843462" cy="6500813"/>
          </a:xfrm>
          <a:solidFill>
            <a:schemeClr val="accent4">
              <a:lumMod val="10000"/>
            </a:schemeClr>
          </a:solidFill>
        </p:spPr>
        <p:txBody>
          <a:bodyPr/>
          <a:lstStyle/>
          <a:p>
            <a:pPr eaLnBrk="1" hangingPunct="1">
              <a:lnSpc>
                <a:spcPct val="150000"/>
              </a:lnSpc>
              <a:spcBef>
                <a:spcPts val="0"/>
              </a:spcBef>
              <a:defRPr/>
            </a:pPr>
            <a:r>
              <a:rPr lang="tr-TR" sz="2800" dirty="0" smtClean="0"/>
              <a:t> Resmi adı </a:t>
            </a:r>
            <a:r>
              <a:rPr lang="tr-TR" sz="2800" dirty="0" smtClean="0">
                <a:solidFill>
                  <a:srgbClr val="FFFF00"/>
                </a:solidFill>
              </a:rPr>
              <a:t>9. Ordu Müfettişliği </a:t>
            </a:r>
            <a:r>
              <a:rPr lang="tr-TR" sz="2800" dirty="0" smtClean="0"/>
              <a:t>idi. Merkezi Erzurum idi. Erzurum İtilaf Devleri tarafından işgal edilmemişti. </a:t>
            </a:r>
            <a:r>
              <a:rPr lang="tr-TR" sz="2800" dirty="0" smtClean="0">
                <a:solidFill>
                  <a:srgbClr val="FFFF00"/>
                </a:solidFill>
              </a:rPr>
              <a:t>Erzurum’da 15.Kolordu’nun </a:t>
            </a:r>
            <a:r>
              <a:rPr lang="tr-TR" sz="2800" dirty="0" smtClean="0"/>
              <a:t>komutanı olan </a:t>
            </a:r>
            <a:r>
              <a:rPr lang="tr-TR" sz="2800" dirty="0" smtClean="0">
                <a:solidFill>
                  <a:srgbClr val="FFFF00"/>
                </a:solidFill>
              </a:rPr>
              <a:t>Kazım Karabekir </a:t>
            </a:r>
            <a:r>
              <a:rPr lang="tr-TR" sz="2800" dirty="0" smtClean="0"/>
              <a:t>de ordusunu terhis etmemişti.</a:t>
            </a:r>
          </a:p>
          <a:p>
            <a:pPr eaLnBrk="1" hangingPunct="1">
              <a:defRPr/>
            </a:pPr>
            <a:endParaRPr lang="tr-TR" sz="2800" dirty="0" smtClean="0"/>
          </a:p>
        </p:txBody>
      </p:sp>
      <p:sp>
        <p:nvSpPr>
          <p:cNvPr id="10243"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0244" name="Picture 4" descr="C:\Users\arif\Desktop\Dıs politika foto\5000000002342345qb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295400"/>
            <a:ext cx="3238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6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250825" y="549275"/>
            <a:ext cx="8569325" cy="5927725"/>
          </a:xfrm>
          <a:solidFill>
            <a:schemeClr val="accent4">
              <a:lumMod val="10000"/>
            </a:schemeClr>
          </a:solidFill>
        </p:spPr>
        <p:txBody>
          <a:bodyPr/>
          <a:lstStyle/>
          <a:p>
            <a:pPr eaLnBrk="1" hangingPunct="1">
              <a:lnSpc>
                <a:spcPct val="150000"/>
              </a:lnSpc>
              <a:spcBef>
                <a:spcPts val="0"/>
              </a:spcBef>
              <a:defRPr/>
            </a:pPr>
            <a:r>
              <a:rPr lang="tr-TR" dirty="0" smtClean="0"/>
              <a:t>Mustafa Kemal’in görevi sadece askerlik alanı değil, yönetim alanını da içermekte idi. Görev alanındaki </a:t>
            </a:r>
            <a:r>
              <a:rPr lang="tr-TR" dirty="0" smtClean="0">
                <a:solidFill>
                  <a:srgbClr val="FFFF00"/>
                </a:solidFill>
              </a:rPr>
              <a:t>Trabzon, Erzurum. Sivas , Van, Erzincan, Samsun illeriyle bunlara komşu olan Diyarbakır, Bitlis, Elazığ, Ankara, Kastamonu</a:t>
            </a:r>
            <a:r>
              <a:rPr lang="tr-TR" dirty="0" smtClean="0"/>
              <a:t> illerinin </a:t>
            </a:r>
            <a:r>
              <a:rPr lang="tr-TR" dirty="0" smtClean="0">
                <a:solidFill>
                  <a:srgbClr val="FFFF00"/>
                </a:solidFill>
              </a:rPr>
              <a:t>sivil</a:t>
            </a:r>
            <a:r>
              <a:rPr lang="tr-TR" dirty="0" smtClean="0"/>
              <a:t> ve </a:t>
            </a:r>
            <a:r>
              <a:rPr lang="tr-TR" dirty="0" smtClean="0">
                <a:solidFill>
                  <a:srgbClr val="FFFF00"/>
                </a:solidFill>
              </a:rPr>
              <a:t>asker</a:t>
            </a:r>
            <a:r>
              <a:rPr lang="tr-TR" dirty="0" smtClean="0"/>
              <a:t> tüm yöneticileri ,müfettişliğin emir ve başvurularını yerine getirmekle yükümlü tutuldular. </a:t>
            </a:r>
          </a:p>
          <a:p>
            <a:pPr eaLnBrk="1" hangingPunct="1">
              <a:defRPr/>
            </a:pPr>
            <a:endParaRPr lang="tr-TR" sz="4000" dirty="0" smtClean="0"/>
          </a:p>
          <a:p>
            <a:pPr eaLnBrk="1" hangingPunct="1">
              <a:defRPr/>
            </a:pPr>
            <a:endParaRPr lang="tr-TR" sz="4000" dirty="0" smtClean="0"/>
          </a:p>
        </p:txBody>
      </p:sp>
      <p:sp>
        <p:nvSpPr>
          <p:cNvPr id="11267"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179730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pPr eaLnBrk="1" hangingPunct="1">
              <a:defRPr/>
            </a:pPr>
            <a:endParaRPr lang="tr-TR" smtClean="0"/>
          </a:p>
        </p:txBody>
      </p:sp>
      <p:sp>
        <p:nvSpPr>
          <p:cNvPr id="189443" name="Rectangle 3"/>
          <p:cNvSpPr>
            <a:spLocks noGrp="1" noChangeArrowheads="1"/>
          </p:cNvSpPr>
          <p:nvPr>
            <p:ph type="body" idx="1"/>
          </p:nvPr>
        </p:nvSpPr>
        <p:spPr>
          <a:xfrm>
            <a:off x="838200" y="533400"/>
            <a:ext cx="8305800" cy="5562600"/>
          </a:xfrm>
        </p:spPr>
        <p:txBody>
          <a:bodyPr/>
          <a:lstStyle/>
          <a:p>
            <a:pPr eaLnBrk="1" hangingPunct="1">
              <a:defRPr/>
            </a:pPr>
            <a:endParaRPr lang="tr-TR"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5"/>
          <p:cNvSpPr>
            <a:spLocks noChangeArrowheads="1"/>
          </p:cNvSpPr>
          <p:nvPr/>
        </p:nvSpPr>
        <p:spPr bwMode="auto">
          <a:xfrm>
            <a:off x="1905000" y="914400"/>
            <a:ext cx="7010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50000"/>
              </a:spcBef>
              <a:spcAft>
                <a:spcPct val="0"/>
              </a:spcAft>
              <a:buClr>
                <a:srgbClr val="FFCC00"/>
              </a:buClr>
              <a:buSzPct val="60000"/>
              <a:buFont typeface="Wingdings" panose="05000000000000000000" pitchFamily="2" charset="2"/>
              <a:buNone/>
            </a:pPr>
            <a:r>
              <a:rPr lang="tr-TR" sz="4000" smtClean="0">
                <a:solidFill>
                  <a:srgbClr val="FFFFFF"/>
                </a:solidFill>
                <a:latin typeface="Arial" panose="020B0604020202020204" pitchFamily="34" charset="0"/>
              </a:rPr>
              <a:t>Tarih yazmak tarih yapmak kadar zordur, yazan yapana sadık kalmazsa değişmeyen hakikatler   insanlığı şaşırtacak bir mahiyet alır.</a:t>
            </a:r>
          </a:p>
          <a:p>
            <a:pPr algn="ctr" eaLnBrk="1" fontAlgn="base" hangingPunct="1">
              <a:spcBef>
                <a:spcPct val="50000"/>
              </a:spcBef>
              <a:spcAft>
                <a:spcPct val="0"/>
              </a:spcAft>
              <a:buClr>
                <a:srgbClr val="FFCC00"/>
              </a:buClr>
              <a:buSzPct val="60000"/>
              <a:buFont typeface="Wingdings" panose="05000000000000000000" pitchFamily="2" charset="2"/>
              <a:buNone/>
            </a:pPr>
            <a:r>
              <a:rPr lang="tr-TR" sz="4000" smtClean="0">
                <a:solidFill>
                  <a:srgbClr val="FFFFFF"/>
                </a:solidFill>
                <a:latin typeface="Arial" panose="020B0604020202020204" pitchFamily="34" charset="0"/>
              </a:rPr>
              <a:t>                     Mustafa KEMAL</a:t>
            </a:r>
          </a:p>
        </p:txBody>
      </p:sp>
      <p:sp>
        <p:nvSpPr>
          <p:cNvPr id="12294"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1813673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323850" y="260350"/>
            <a:ext cx="4895850" cy="5835650"/>
          </a:xfrm>
          <a:solidFill>
            <a:schemeClr val="accent4">
              <a:lumMod val="10000"/>
            </a:schemeClr>
          </a:solidFill>
        </p:spPr>
        <p:txBody>
          <a:bodyPr/>
          <a:lstStyle/>
          <a:p>
            <a:pPr eaLnBrk="1" hangingPunct="1">
              <a:defRPr/>
            </a:pPr>
            <a:endParaRPr lang="tr-TR" sz="3600" dirty="0" smtClean="0"/>
          </a:p>
          <a:p>
            <a:pPr marL="0" indent="0" eaLnBrk="1" hangingPunct="1">
              <a:lnSpc>
                <a:spcPct val="150000"/>
              </a:lnSpc>
              <a:spcBef>
                <a:spcPts val="0"/>
              </a:spcBef>
              <a:buFont typeface="Wingdings" panose="05000000000000000000" pitchFamily="2" charset="2"/>
              <a:buNone/>
              <a:defRPr/>
            </a:pPr>
            <a:r>
              <a:rPr lang="tr-TR" sz="4400" dirty="0"/>
              <a:t> </a:t>
            </a:r>
            <a:r>
              <a:rPr lang="tr-TR" sz="4400" dirty="0" smtClean="0"/>
              <a:t> </a:t>
            </a:r>
            <a:r>
              <a:rPr lang="tr-TR" dirty="0" smtClean="0"/>
              <a:t>16 Mayıs’ta İstanbul’dan hareket eden Mustafa Kemal 19 Mayıs 1919’ da Samsun’a ulaştı. Samsun’a gelen Mustafa Kemal mücadelesini iki temel altında başlattı.</a:t>
            </a:r>
          </a:p>
        </p:txBody>
      </p:sp>
      <p:sp>
        <p:nvSpPr>
          <p:cNvPr id="13315"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3316" name="Picture 4" descr="C:\Users\arif\Desktop\Dıs politika foto\7517819mayis00122495lot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281113"/>
            <a:ext cx="33543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3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7">
                                            <p:txEl>
                                              <p:pRg st="1" end="1"/>
                                            </p:txEl>
                                          </p:spTgt>
                                        </p:tgtEl>
                                        <p:attrNameLst>
                                          <p:attrName>style.visibility</p:attrName>
                                        </p:attrNameLst>
                                      </p:cBhvr>
                                      <p:to>
                                        <p:strVal val="visible"/>
                                      </p:to>
                                    </p:set>
                                    <p:anim calcmode="lin" valueType="num">
                                      <p:cBhvr additive="base">
                                        <p:cTn id="7" dur="500" fill="hold"/>
                                        <p:tgtEl>
                                          <p:spTgt spid="1904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04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if\Desktop\Dıs politika foto\akhari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0000"/>
                </a:solidFill>
                <a:latin typeface="Arial" panose="020B0604020202020204" pitchFamily="34" charset="0"/>
              </a:rPr>
              <a:t>www.tariheglencesi.com</a:t>
            </a:r>
          </a:p>
        </p:txBody>
      </p:sp>
    </p:spTree>
    <p:extLst>
      <p:ext uri="{BB962C8B-B14F-4D97-AF65-F5344CB8AC3E}">
        <p14:creationId xmlns:p14="http://schemas.microsoft.com/office/powerpoint/2010/main" val="230414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304800" y="381000"/>
            <a:ext cx="5275263" cy="6143625"/>
          </a:xfrm>
          <a:solidFill>
            <a:schemeClr val="accent4">
              <a:lumMod val="10000"/>
            </a:schemeClr>
          </a:solidFill>
        </p:spPr>
        <p:txBody>
          <a:bodyPr/>
          <a:lstStyle/>
          <a:p>
            <a:pPr eaLnBrk="1" hangingPunct="1">
              <a:lnSpc>
                <a:spcPct val="150000"/>
              </a:lnSpc>
              <a:spcBef>
                <a:spcPts val="0"/>
              </a:spcBef>
              <a:defRPr/>
            </a:pPr>
            <a:r>
              <a:rPr lang="tr-TR" sz="4400" dirty="0" smtClean="0"/>
              <a:t> </a:t>
            </a:r>
            <a:r>
              <a:rPr lang="tr-TR" sz="2800" dirty="0" smtClean="0">
                <a:solidFill>
                  <a:srgbClr val="FF0000"/>
                </a:solidFill>
              </a:rPr>
              <a:t>Birincisi</a:t>
            </a:r>
            <a:r>
              <a:rPr lang="tr-TR" sz="2800" dirty="0" smtClean="0"/>
              <a:t>  yalnızca kendi bölge-sine değil bütün yurttaki askeri birliklerle ilişki kurarak birliklerin dağıtılması ve silahların İtilaf Devletlerine teslimini önlemeye çalıştı. </a:t>
            </a:r>
            <a:r>
              <a:rPr lang="tr-TR" sz="2800" dirty="0" smtClean="0">
                <a:solidFill>
                  <a:srgbClr val="FF0000"/>
                </a:solidFill>
              </a:rPr>
              <a:t>İkinci</a:t>
            </a:r>
            <a:r>
              <a:rPr lang="tr-TR" sz="2800" dirty="0" smtClean="0"/>
              <a:t> olarak ta </a:t>
            </a:r>
            <a:r>
              <a:rPr lang="tr-TR" sz="2800" dirty="0" err="1" smtClean="0"/>
              <a:t>Müdafa</a:t>
            </a:r>
            <a:r>
              <a:rPr lang="tr-TR" sz="2800" dirty="0" smtClean="0"/>
              <a:t>-i Hukuk cemiyetlerini bölgesel mücadele anlayışından kurtar-maya çalıştı. </a:t>
            </a:r>
          </a:p>
          <a:p>
            <a:pPr eaLnBrk="1" hangingPunct="1">
              <a:lnSpc>
                <a:spcPct val="150000"/>
              </a:lnSpc>
              <a:spcBef>
                <a:spcPts val="0"/>
              </a:spcBef>
              <a:defRPr/>
            </a:pPr>
            <a:endParaRPr lang="tr-TR" dirty="0" smtClean="0"/>
          </a:p>
        </p:txBody>
      </p:sp>
      <p:sp>
        <p:nvSpPr>
          <p:cNvPr id="15363"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5364" name="Picture 4" descr="C:\Users\arif\Desktop\Dıs politika foto\samsun-atatuerk-heykeli-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2205038"/>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64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Grp="1" noChangeArrowheads="1"/>
          </p:cNvSpPr>
          <p:nvPr>
            <p:ph type="body" idx="1"/>
          </p:nvPr>
        </p:nvSpPr>
        <p:spPr>
          <a:xfrm>
            <a:off x="228600" y="476250"/>
            <a:ext cx="4559300" cy="5976938"/>
          </a:xfrm>
          <a:solidFill>
            <a:schemeClr val="accent4">
              <a:lumMod val="10000"/>
            </a:schemeClr>
          </a:solidFill>
        </p:spPr>
        <p:txBody>
          <a:bodyPr/>
          <a:lstStyle/>
          <a:p>
            <a:pPr eaLnBrk="1" hangingPunct="1">
              <a:lnSpc>
                <a:spcPct val="150000"/>
              </a:lnSpc>
              <a:spcBef>
                <a:spcPts val="0"/>
              </a:spcBef>
              <a:defRPr/>
            </a:pPr>
            <a:r>
              <a:rPr lang="tr-TR" sz="2800" dirty="0" smtClean="0">
                <a:latin typeface="Times New Roman" pitchFamily="18" charset="0"/>
                <a:cs typeface="Times New Roman" pitchFamily="18" charset="0"/>
              </a:rPr>
              <a:t>   19 Mayıs 1919’ da Samsun’a çıkan Mustafa Kemal </a:t>
            </a:r>
            <a:r>
              <a:rPr lang="tr-TR" sz="2800" dirty="0" smtClean="0">
                <a:solidFill>
                  <a:srgbClr val="FFFF00"/>
                </a:solidFill>
                <a:latin typeface="Times New Roman" pitchFamily="18" charset="0"/>
                <a:cs typeface="Times New Roman" pitchFamily="18" charset="0"/>
              </a:rPr>
              <a:t>25 Mayıs</a:t>
            </a:r>
            <a:r>
              <a:rPr lang="tr-TR" sz="2800" dirty="0" smtClean="0">
                <a:latin typeface="Times New Roman" pitchFamily="18" charset="0"/>
                <a:cs typeface="Times New Roman" pitchFamily="18" charset="0"/>
              </a:rPr>
              <a:t>’ta geldiği </a:t>
            </a:r>
            <a:r>
              <a:rPr lang="tr-TR" sz="2800" dirty="0" smtClean="0">
                <a:solidFill>
                  <a:srgbClr val="FFFF00"/>
                </a:solidFill>
                <a:latin typeface="Times New Roman" pitchFamily="18" charset="0"/>
                <a:cs typeface="Times New Roman" pitchFamily="18" charset="0"/>
              </a:rPr>
              <a:t>Havza</a:t>
            </a:r>
            <a:r>
              <a:rPr lang="tr-TR" sz="2800" dirty="0" smtClean="0">
                <a:latin typeface="Times New Roman" pitchFamily="18" charset="0"/>
                <a:cs typeface="Times New Roman" pitchFamily="18" charset="0"/>
              </a:rPr>
              <a:t>’da bütün memlekette milli teşkilatlar kurulması konusunda iş başındaki sivil memurlara ve komutanlara haberler gönderdi.</a:t>
            </a:r>
          </a:p>
          <a:p>
            <a:pPr eaLnBrk="1" hangingPunct="1">
              <a:defRPr/>
            </a:pPr>
            <a:endParaRPr lang="tr-TR" sz="4800" dirty="0" smtClean="0">
              <a:latin typeface="Times New Roman" pitchFamily="18" charset="0"/>
            </a:endParaRPr>
          </a:p>
        </p:txBody>
      </p:sp>
      <p:sp>
        <p:nvSpPr>
          <p:cNvPr id="16387"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6388" name="Picture 4" descr="C:\Users\arif\Desktop\Dıs politika foto\pr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2276475"/>
            <a:ext cx="44164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44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2708275"/>
            <a:ext cx="8229600" cy="1152525"/>
          </a:xfrm>
          <a:solidFill>
            <a:schemeClr val="accent4">
              <a:lumMod val="10000"/>
            </a:schemeClr>
          </a:solidFill>
        </p:spPr>
        <p:txBody>
          <a:bodyPr/>
          <a:lstStyle/>
          <a:p>
            <a:pPr marL="0" indent="0">
              <a:buFont typeface="Wingdings" panose="05000000000000000000" pitchFamily="2" charset="2"/>
              <a:buNone/>
              <a:defRPr/>
            </a:pPr>
            <a:r>
              <a:rPr lang="tr-TR" sz="3600" dirty="0" smtClean="0"/>
              <a:t>   Amasya Genelgesi (22 Haziran 1919)</a:t>
            </a:r>
            <a:endParaRPr lang="tr-TR" sz="3600" dirty="0"/>
          </a:p>
        </p:txBody>
      </p:sp>
      <p:sp>
        <p:nvSpPr>
          <p:cNvPr id="17411"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236335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if\Desktop\Dıs politika foto\akhari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0000"/>
                </a:solidFill>
                <a:latin typeface="Arial" panose="020B0604020202020204" pitchFamily="34" charset="0"/>
              </a:rPr>
              <a:t>www.tariheglencesi.com</a:t>
            </a:r>
          </a:p>
        </p:txBody>
      </p:sp>
    </p:spTree>
    <p:extLst>
      <p:ext uri="{BB962C8B-B14F-4D97-AF65-F5344CB8AC3E}">
        <p14:creationId xmlns:p14="http://schemas.microsoft.com/office/powerpoint/2010/main" val="36789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solidFill>
            <a:schemeClr val="accent4">
              <a:lumMod val="10000"/>
            </a:schemeClr>
          </a:solidFill>
        </p:spPr>
        <p:txBody>
          <a:bodyPr/>
          <a:lstStyle/>
          <a:p>
            <a:pPr eaLnBrk="1" hangingPunct="1">
              <a:defRPr/>
            </a:pPr>
            <a:r>
              <a:rPr lang="tr-TR" dirty="0" smtClean="0"/>
              <a:t>T.C İnkılap Tarihi Ve Atatürkçülük</a:t>
            </a:r>
          </a:p>
        </p:txBody>
      </p:sp>
      <p:sp>
        <p:nvSpPr>
          <p:cNvPr id="3076" name="Altbilgi Yer Tutucusu 1"/>
          <p:cNvSpPr>
            <a:spLocks noGrp="1"/>
          </p:cNvSpPr>
          <p:nvPr>
            <p:ph type="ftr" sz="quarter" idx="11"/>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4" name="Resim 3"/>
          <p:cNvPicPr>
            <a:picLocks noChangeAspect="1"/>
          </p:cNvPicPr>
          <p:nvPr/>
        </p:nvPicPr>
        <p:blipFill>
          <a:blip r:embed="rId3"/>
          <a:stretch>
            <a:fillRect/>
          </a:stretch>
        </p:blipFill>
        <p:spPr>
          <a:xfrm>
            <a:off x="1371322" y="3960853"/>
            <a:ext cx="6401355" cy="1987468"/>
          </a:xfrm>
          <a:prstGeom prst="rect">
            <a:avLst/>
          </a:prstGeom>
        </p:spPr>
      </p:pic>
    </p:spTree>
    <p:extLst>
      <p:ext uri="{BB962C8B-B14F-4D97-AF65-F5344CB8AC3E}">
        <p14:creationId xmlns:p14="http://schemas.microsoft.com/office/powerpoint/2010/main" val="3517867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304800" y="476250"/>
            <a:ext cx="3546475" cy="5619750"/>
          </a:xfrm>
          <a:solidFill>
            <a:schemeClr val="accent4">
              <a:lumMod val="10000"/>
            </a:schemeClr>
          </a:solidFill>
        </p:spPr>
        <p:txBody>
          <a:bodyPr/>
          <a:lstStyle/>
          <a:p>
            <a:pPr marL="0" indent="0" eaLnBrk="1" hangingPunct="1">
              <a:lnSpc>
                <a:spcPct val="150000"/>
              </a:lnSpc>
              <a:spcBef>
                <a:spcPts val="0"/>
              </a:spcBef>
              <a:buFont typeface="Wingdings" panose="05000000000000000000" pitchFamily="2" charset="2"/>
              <a:buNone/>
              <a:defRPr/>
            </a:pPr>
            <a:r>
              <a:rPr lang="tr-TR" sz="4800" dirty="0" smtClean="0">
                <a:cs typeface="Arial" charset="0"/>
              </a:rPr>
              <a:t>    </a:t>
            </a:r>
            <a:r>
              <a:rPr lang="tr-TR" sz="2400" dirty="0" smtClean="0">
                <a:cs typeface="Arial" charset="0"/>
              </a:rPr>
              <a:t>12 Haziran ‘da Amasya’ya gelen </a:t>
            </a:r>
            <a:r>
              <a:rPr lang="tr-TR" sz="2400" dirty="0" smtClean="0">
                <a:solidFill>
                  <a:srgbClr val="FFFF00"/>
                </a:solidFill>
                <a:cs typeface="Arial" charset="0"/>
              </a:rPr>
              <a:t>Mustafa Kemal</a:t>
            </a:r>
            <a:r>
              <a:rPr lang="tr-TR" sz="2400" dirty="0" smtClean="0">
                <a:cs typeface="Arial" charset="0"/>
              </a:rPr>
              <a:t> 22 Haziran’ da </a:t>
            </a:r>
            <a:r>
              <a:rPr lang="tr-TR" sz="2400" dirty="0" smtClean="0">
                <a:solidFill>
                  <a:srgbClr val="FFFF00"/>
                </a:solidFill>
                <a:cs typeface="Arial" charset="0"/>
              </a:rPr>
              <a:t>Rauf Orbay, Ali Fuat ve Refet beylerle </a:t>
            </a:r>
            <a:r>
              <a:rPr lang="tr-TR" sz="2400" dirty="0" smtClean="0">
                <a:cs typeface="Arial" charset="0"/>
              </a:rPr>
              <a:t>birlikte Amasya </a:t>
            </a:r>
            <a:r>
              <a:rPr lang="tr-TR" sz="2400" dirty="0" err="1" smtClean="0">
                <a:cs typeface="Arial" charset="0"/>
              </a:rPr>
              <a:t>Tamimi’ni</a:t>
            </a:r>
            <a:r>
              <a:rPr lang="tr-TR" sz="2400" dirty="0" smtClean="0">
                <a:cs typeface="Arial" charset="0"/>
              </a:rPr>
              <a:t> h</a:t>
            </a:r>
            <a:r>
              <a:rPr lang="tr-TR" sz="2400" dirty="0" smtClean="0"/>
              <a:t>a</a:t>
            </a:r>
            <a:r>
              <a:rPr lang="tr-TR" sz="2400" dirty="0" smtClean="0">
                <a:cs typeface="Arial" charset="0"/>
              </a:rPr>
              <a:t>zırladı. Ayrıca </a:t>
            </a:r>
            <a:r>
              <a:rPr lang="tr-TR" sz="2400" dirty="0" smtClean="0">
                <a:solidFill>
                  <a:srgbClr val="FFFF00"/>
                </a:solidFill>
                <a:cs typeface="Arial" charset="0"/>
              </a:rPr>
              <a:t>Kazım Karabekir</a:t>
            </a:r>
            <a:r>
              <a:rPr lang="tr-TR" sz="2400" dirty="0" smtClean="0">
                <a:cs typeface="Arial" charset="0"/>
              </a:rPr>
              <a:t>’inde görüşü alındı.  </a:t>
            </a:r>
            <a:endParaRPr lang="tr-TR" sz="2400" dirty="0" smtClean="0">
              <a:cs typeface="Times New Roman" pitchFamily="18" charset="0"/>
            </a:endParaRPr>
          </a:p>
          <a:p>
            <a:pPr eaLnBrk="1" hangingPunct="1">
              <a:defRPr/>
            </a:pPr>
            <a:endParaRPr lang="tr-TR" sz="4800" dirty="0" smtClean="0"/>
          </a:p>
        </p:txBody>
      </p:sp>
      <p:sp>
        <p:nvSpPr>
          <p:cNvPr id="1945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9460" name="Picture 4" descr="C:\Users\arif\Desktop\Dıs politika foto\amasya_genelges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666750"/>
            <a:ext cx="4787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0087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304800" y="260350"/>
            <a:ext cx="4627563" cy="6140450"/>
          </a:xfrm>
          <a:solidFill>
            <a:schemeClr val="accent4">
              <a:lumMod val="10000"/>
            </a:schemeClr>
          </a:solidFill>
        </p:spPr>
        <p:txBody>
          <a:bodyPr/>
          <a:lstStyle/>
          <a:p>
            <a:pPr eaLnBrk="1" hangingPunct="1">
              <a:lnSpc>
                <a:spcPct val="90000"/>
              </a:lnSpc>
              <a:buFont typeface="Wingdings" panose="05000000000000000000" pitchFamily="2" charset="2"/>
              <a:buNone/>
              <a:defRPr/>
            </a:pPr>
            <a:r>
              <a:rPr lang="tr-TR" sz="3600" dirty="0" smtClean="0"/>
              <a:t>     </a:t>
            </a:r>
            <a:r>
              <a:rPr lang="tr-TR" sz="2400" dirty="0" smtClean="0">
                <a:solidFill>
                  <a:srgbClr val="FFFF00"/>
                </a:solidFill>
                <a:cs typeface="Arial" charset="0"/>
              </a:rPr>
              <a:t>Amasya Tamimine göre;</a:t>
            </a:r>
            <a:endParaRPr lang="tr-TR" sz="2400" dirty="0" smtClean="0">
              <a:solidFill>
                <a:srgbClr val="FFFF00"/>
              </a:solidFill>
              <a:cs typeface="Times New Roman" pitchFamily="18" charset="0"/>
            </a:endParaRPr>
          </a:p>
          <a:p>
            <a:pPr eaLnBrk="1" hangingPunct="1">
              <a:lnSpc>
                <a:spcPct val="150000"/>
              </a:lnSpc>
              <a:spcBef>
                <a:spcPts val="0"/>
              </a:spcBef>
              <a:defRPr/>
            </a:pPr>
            <a:r>
              <a:rPr lang="tr-TR" sz="2400" dirty="0" smtClean="0">
                <a:cs typeface="Arial" charset="0"/>
              </a:rPr>
              <a:t>  Vatanın bütünlüğü ve milletin bağımsızlığı tehlikededir. İstanbul hükümeti galip devletlerin etkisi altında bulunduğundan yüklendiği sorumlulukların gereğini yerine getirememektedir. Bu durum, milletimizi yok olmuş tanıtıyor. Milletin bağımsızlığını yine milletin azmi ve kararı kurtaracaktır.</a:t>
            </a:r>
            <a:endParaRPr lang="tr-TR" sz="2400" dirty="0" smtClean="0">
              <a:cs typeface="Times New Roman" pitchFamily="18" charset="0"/>
            </a:endParaRPr>
          </a:p>
          <a:p>
            <a:pPr eaLnBrk="1" hangingPunct="1">
              <a:lnSpc>
                <a:spcPct val="90000"/>
              </a:lnSpc>
              <a:buFont typeface="Wingdings" panose="05000000000000000000" pitchFamily="2" charset="2"/>
              <a:buNone/>
              <a:defRPr/>
            </a:pPr>
            <a:endParaRPr lang="tr-TR" sz="2400" dirty="0" smtClean="0"/>
          </a:p>
        </p:txBody>
      </p:sp>
      <p:sp>
        <p:nvSpPr>
          <p:cNvPr id="20483"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0484" name="Picture 5" descr="http://upload.wikimedia.org/wikipedia/commons/thumb/f/f5/SarayduzuKislasi.jpg/250px-SarayduzuKisl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2205038"/>
            <a:ext cx="4137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26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179388" y="476250"/>
            <a:ext cx="5611812" cy="5976938"/>
          </a:xfrm>
          <a:solidFill>
            <a:schemeClr val="accent4">
              <a:lumMod val="10000"/>
            </a:schemeClr>
          </a:solidFill>
        </p:spPr>
        <p:txBody>
          <a:bodyPr/>
          <a:lstStyle/>
          <a:p>
            <a:pPr eaLnBrk="1" hangingPunct="1">
              <a:lnSpc>
                <a:spcPct val="150000"/>
              </a:lnSpc>
              <a:spcBef>
                <a:spcPts val="0"/>
              </a:spcBef>
              <a:defRPr/>
            </a:pPr>
            <a:r>
              <a:rPr lang="tr-TR" dirty="0" smtClean="0"/>
              <a:t> </a:t>
            </a:r>
            <a:r>
              <a:rPr lang="tr-TR" sz="2800" dirty="0" smtClean="0">
                <a:cs typeface="Arial" charset="0"/>
              </a:rPr>
              <a:t>Her türlü etki ve denetimden uzak bir kurul oluşturulacaktır. Bunun için de her </a:t>
            </a:r>
            <a:r>
              <a:rPr lang="tr-TR" sz="2800" dirty="0" smtClean="0">
                <a:solidFill>
                  <a:srgbClr val="FFFF00"/>
                </a:solidFill>
                <a:cs typeface="Arial" charset="0"/>
              </a:rPr>
              <a:t>Liva</a:t>
            </a:r>
            <a:r>
              <a:rPr lang="tr-TR" sz="2800" dirty="0" smtClean="0">
                <a:cs typeface="Arial" charset="0"/>
              </a:rPr>
              <a:t>dan herkesin güvenini kazanmış </a:t>
            </a:r>
            <a:r>
              <a:rPr lang="tr-TR" sz="2800" dirty="0" smtClean="0">
                <a:solidFill>
                  <a:srgbClr val="FFFF00"/>
                </a:solidFill>
                <a:cs typeface="Arial" charset="0"/>
              </a:rPr>
              <a:t>üç kişi </a:t>
            </a:r>
            <a:r>
              <a:rPr lang="tr-TR" sz="2800" dirty="0" smtClean="0">
                <a:cs typeface="Arial" charset="0"/>
              </a:rPr>
              <a:t>seçilecektir.</a:t>
            </a:r>
            <a:r>
              <a:rPr lang="tr-TR" sz="2800" dirty="0" smtClean="0"/>
              <a:t> </a:t>
            </a:r>
            <a:r>
              <a:rPr lang="tr-TR" sz="2800" dirty="0" smtClean="0">
                <a:cs typeface="Arial" charset="0"/>
              </a:rPr>
              <a:t>Seçimde parti çekişmeleri dikkate alınmayacaktır. Bu temsilciler, Anadolu’nun en güvenilir yeri olan </a:t>
            </a:r>
            <a:r>
              <a:rPr lang="tr-TR" sz="2800" dirty="0" smtClean="0">
                <a:solidFill>
                  <a:srgbClr val="FFFF00"/>
                </a:solidFill>
                <a:cs typeface="Arial" charset="0"/>
              </a:rPr>
              <a:t>Sivas</a:t>
            </a:r>
            <a:r>
              <a:rPr lang="tr-TR" sz="2800" dirty="0" smtClean="0">
                <a:cs typeface="Arial" charset="0"/>
              </a:rPr>
              <a:t>’a sessiz ve gizlice geleceklerdir.</a:t>
            </a:r>
            <a:endParaRPr lang="tr-TR" sz="2800" dirty="0" smtClean="0"/>
          </a:p>
        </p:txBody>
      </p:sp>
      <p:sp>
        <p:nvSpPr>
          <p:cNvPr id="21507"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1508" name="Picture 4" descr="C:\Users\arif\Desktop\Dıs politika foto\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916113"/>
            <a:ext cx="35798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555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a:xfrm>
            <a:off x="241300" y="98425"/>
            <a:ext cx="8443913" cy="3311525"/>
          </a:xfrm>
          <a:solidFill>
            <a:schemeClr val="accent4">
              <a:lumMod val="10000"/>
            </a:schemeClr>
          </a:solidFill>
        </p:spPr>
        <p:txBody>
          <a:bodyPr/>
          <a:lstStyle/>
          <a:p>
            <a:pPr marL="0" indent="0" eaLnBrk="1" hangingPunct="1">
              <a:lnSpc>
                <a:spcPct val="150000"/>
              </a:lnSpc>
              <a:spcBef>
                <a:spcPts val="0"/>
              </a:spcBef>
              <a:buFont typeface="Wingdings" panose="05000000000000000000" pitchFamily="2" charset="2"/>
              <a:buNone/>
              <a:defRPr/>
            </a:pPr>
            <a:r>
              <a:rPr lang="tr-TR" sz="3600" dirty="0"/>
              <a:t> </a:t>
            </a:r>
            <a:r>
              <a:rPr lang="tr-TR" sz="3600" dirty="0" smtClean="0"/>
              <a:t>   </a:t>
            </a:r>
            <a:r>
              <a:rPr lang="tr-TR" sz="3600" dirty="0" smtClean="0">
                <a:cs typeface="Arial" charset="0"/>
              </a:rPr>
              <a:t>Doğu illeri ise daha önce yapılacak </a:t>
            </a:r>
            <a:r>
              <a:rPr lang="tr-TR" sz="3600" dirty="0" smtClean="0">
                <a:solidFill>
                  <a:srgbClr val="FFFF00"/>
                </a:solidFill>
                <a:cs typeface="Arial" charset="0"/>
              </a:rPr>
              <a:t>Erzurum Kongresi’ne</a:t>
            </a:r>
            <a:r>
              <a:rPr lang="tr-TR" sz="3600" dirty="0" smtClean="0">
                <a:cs typeface="Arial" charset="0"/>
              </a:rPr>
              <a:t> seçilecek kişiler tarafından temsil edilecekti.</a:t>
            </a:r>
            <a:r>
              <a:rPr lang="tr-TR" sz="3600" dirty="0" smtClean="0"/>
              <a:t> </a:t>
            </a:r>
            <a:r>
              <a:rPr lang="tr-TR" sz="3600" dirty="0" smtClean="0">
                <a:cs typeface="Arial" charset="0"/>
              </a:rPr>
              <a:t>İstanbul hükümetinin bu işleri önlemek için alacağı tedbirlere uyulmayacaktır. </a:t>
            </a:r>
            <a:endParaRPr lang="tr-TR" sz="3600" dirty="0" smtClean="0">
              <a:cs typeface="Times New Roman" pitchFamily="18" charset="0"/>
            </a:endParaRPr>
          </a:p>
          <a:p>
            <a:pPr eaLnBrk="1" hangingPunct="1">
              <a:defRPr/>
            </a:pPr>
            <a:endParaRPr lang="tr-TR" sz="4400" dirty="0" smtClean="0"/>
          </a:p>
        </p:txBody>
      </p:sp>
      <p:sp>
        <p:nvSpPr>
          <p:cNvPr id="22531"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2532" name="Picture 5" descr="http://www.addbornova.org.tr/wp-content/uploads/2012/06/103_33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440113"/>
            <a:ext cx="55435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884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endParaRPr lang="tr-TR" smtClean="0"/>
          </a:p>
        </p:txBody>
      </p:sp>
      <p:sp>
        <p:nvSpPr>
          <p:cNvPr id="197635" name="Rectangle 3"/>
          <p:cNvSpPr>
            <a:spLocks noGrp="1" noChangeArrowheads="1"/>
          </p:cNvSpPr>
          <p:nvPr>
            <p:ph type="body" idx="1"/>
          </p:nvPr>
        </p:nvSpPr>
        <p:spPr>
          <a:xfrm>
            <a:off x="762000" y="533400"/>
            <a:ext cx="8153400" cy="76200"/>
          </a:xfrm>
        </p:spPr>
        <p:txBody>
          <a:bodyPr/>
          <a:lstStyle/>
          <a:p>
            <a:pPr algn="ctr" eaLnBrk="1" hangingPunct="1">
              <a:lnSpc>
                <a:spcPct val="90000"/>
              </a:lnSpc>
              <a:buFont typeface="Wingdings" panose="05000000000000000000" pitchFamily="2" charset="2"/>
              <a:buNone/>
              <a:defRPr/>
            </a:pPr>
            <a:endParaRPr lang="tr-TR" sz="4000" b="1" i="1"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Rectangle 6"/>
          <p:cNvSpPr>
            <a:spLocks noChangeArrowheads="1"/>
          </p:cNvSpPr>
          <p:nvPr/>
        </p:nvSpPr>
        <p:spPr bwMode="auto">
          <a:xfrm>
            <a:off x="685800" y="1447800"/>
            <a:ext cx="7848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fontAlgn="base" hangingPunct="1">
              <a:spcBef>
                <a:spcPct val="50000"/>
              </a:spcBef>
              <a:spcAft>
                <a:spcPct val="0"/>
              </a:spcAft>
              <a:buClr>
                <a:srgbClr val="FFCC00"/>
              </a:buClr>
              <a:buSzPct val="60000"/>
              <a:buFont typeface="Wingdings" panose="05000000000000000000" pitchFamily="2" charset="2"/>
              <a:buNone/>
            </a:pPr>
            <a:r>
              <a:rPr lang="tr-TR" sz="4000" b="1" i="1" smtClean="0">
                <a:solidFill>
                  <a:srgbClr val="E5E5FF"/>
                </a:solidFill>
                <a:latin typeface="Arial" panose="020B0604020202020204" pitchFamily="34" charset="0"/>
              </a:rPr>
              <a:t>Eğitimdir ki, bir milleti ya hür, bağımsız, şanlı, yüce bir toplum halinde yaşatır, ya da bir milleti esarete ve sefalete terk eder.</a:t>
            </a:r>
          </a:p>
          <a:p>
            <a:pPr eaLnBrk="1" fontAlgn="base" hangingPunct="1">
              <a:spcBef>
                <a:spcPct val="50000"/>
              </a:spcBef>
              <a:spcAft>
                <a:spcPct val="0"/>
              </a:spcAft>
              <a:buClr>
                <a:srgbClr val="FFCC00"/>
              </a:buClr>
              <a:buSzPct val="60000"/>
              <a:buFont typeface="Wingdings" panose="05000000000000000000" pitchFamily="2" charset="2"/>
              <a:buNone/>
            </a:pPr>
            <a:endParaRPr lang="tr-TR" sz="4000" b="1" i="1" smtClean="0">
              <a:solidFill>
                <a:srgbClr val="E5E5FF"/>
              </a:solidFill>
              <a:latin typeface="Arial" panose="020B0604020202020204" pitchFamily="34" charset="0"/>
            </a:endParaRPr>
          </a:p>
          <a:p>
            <a:pPr algn="r" eaLnBrk="1" fontAlgn="base" hangingPunct="1">
              <a:spcBef>
                <a:spcPct val="50000"/>
              </a:spcBef>
              <a:spcAft>
                <a:spcPct val="0"/>
              </a:spcAft>
              <a:buClr>
                <a:srgbClr val="FFCC00"/>
              </a:buClr>
              <a:buSzPct val="60000"/>
              <a:buFont typeface="Wingdings" panose="05000000000000000000" pitchFamily="2" charset="2"/>
              <a:buNone/>
            </a:pPr>
            <a:r>
              <a:rPr lang="tr-TR" sz="4000" b="1" i="1" smtClean="0">
                <a:solidFill>
                  <a:srgbClr val="FFFFFF"/>
                </a:solidFill>
                <a:latin typeface="Arial" panose="020B0604020202020204" pitchFamily="34" charset="0"/>
              </a:rPr>
              <a:t>M.Kemal ATATÜRK</a:t>
            </a:r>
          </a:p>
        </p:txBody>
      </p:sp>
      <p:sp>
        <p:nvSpPr>
          <p:cNvPr id="2355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997836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type="body" idx="1"/>
          </p:nvPr>
        </p:nvSpPr>
        <p:spPr>
          <a:xfrm>
            <a:off x="152400" y="638175"/>
            <a:ext cx="5427663" cy="6219825"/>
          </a:xfrm>
          <a:solidFill>
            <a:schemeClr val="accent4">
              <a:lumMod val="10000"/>
            </a:schemeClr>
          </a:solidFill>
        </p:spPr>
        <p:txBody>
          <a:bodyPr/>
          <a:lstStyle/>
          <a:p>
            <a:pPr eaLnBrk="1" hangingPunct="1">
              <a:lnSpc>
                <a:spcPct val="150000"/>
              </a:lnSpc>
              <a:spcBef>
                <a:spcPts val="0"/>
              </a:spcBef>
              <a:defRPr/>
            </a:pPr>
            <a:r>
              <a:rPr lang="tr-TR" sz="2400" dirty="0" smtClean="0">
                <a:cs typeface="Arial" charset="0"/>
              </a:rPr>
              <a:t>Amasya Tamimi Milli Mücadele’de hazırlanan ilk ciddi belgedir. </a:t>
            </a:r>
            <a:endParaRPr lang="tr-TR" sz="2400" dirty="0" smtClean="0"/>
          </a:p>
          <a:p>
            <a:pPr eaLnBrk="1" hangingPunct="1">
              <a:lnSpc>
                <a:spcPct val="150000"/>
              </a:lnSpc>
              <a:spcBef>
                <a:spcPts val="0"/>
              </a:spcBef>
              <a:defRPr/>
            </a:pPr>
            <a:r>
              <a:rPr lang="tr-TR" sz="2400" dirty="0" smtClean="0"/>
              <a:t>Kurtuluş Savaşı’nın amacını ve gerekçesini açıklamıştır.</a:t>
            </a:r>
          </a:p>
          <a:p>
            <a:pPr eaLnBrk="1" hangingPunct="1">
              <a:lnSpc>
                <a:spcPct val="150000"/>
              </a:lnSpc>
              <a:spcBef>
                <a:spcPts val="0"/>
              </a:spcBef>
              <a:defRPr/>
            </a:pPr>
            <a:r>
              <a:rPr lang="tr-TR" sz="2400" dirty="0" smtClean="0"/>
              <a:t>Türk milletini, milli bağımsızlık ve egemenlik savaşına çağıran bir milli uyanış alarmı olan bu genelge ile Mustafa Kemal, Türk milletini ortak bir dava için birleştirmek ve ona egemenlik hakkını sağlamak amacı ile büyük bir adım atmıştır. </a:t>
            </a:r>
          </a:p>
          <a:p>
            <a:pPr eaLnBrk="1" hangingPunct="1">
              <a:lnSpc>
                <a:spcPct val="150000"/>
              </a:lnSpc>
              <a:spcBef>
                <a:spcPts val="0"/>
              </a:spcBef>
              <a:buFont typeface="Wingdings" panose="05000000000000000000" pitchFamily="2" charset="2"/>
              <a:buNone/>
              <a:defRPr/>
            </a:pPr>
            <a:r>
              <a:rPr lang="tr-TR" sz="2400" dirty="0" smtClean="0">
                <a:cs typeface="Times New Roman" pitchFamily="18" charset="0"/>
              </a:rPr>
              <a:t> </a:t>
            </a:r>
          </a:p>
          <a:p>
            <a:pPr eaLnBrk="1" hangingPunct="1">
              <a:lnSpc>
                <a:spcPct val="90000"/>
              </a:lnSpc>
              <a:buFont typeface="Wingdings" panose="05000000000000000000" pitchFamily="2" charset="2"/>
              <a:buNone/>
              <a:defRPr/>
            </a:pPr>
            <a:endParaRPr lang="tr-TR" sz="2400" dirty="0" smtClean="0"/>
          </a:p>
        </p:txBody>
      </p:sp>
      <p:sp>
        <p:nvSpPr>
          <p:cNvPr id="2" name="Metin kutusu 1"/>
          <p:cNvSpPr txBox="1"/>
          <p:nvPr/>
        </p:nvSpPr>
        <p:spPr>
          <a:xfrm>
            <a:off x="193675" y="115888"/>
            <a:ext cx="8208963" cy="522287"/>
          </a:xfrm>
          <a:prstGeom prst="rect">
            <a:avLst/>
          </a:prstGeom>
          <a:solidFill>
            <a:schemeClr val="tx2">
              <a:lumMod val="75000"/>
            </a:schemeClr>
          </a:solidFill>
        </p:spPr>
        <p:txBody>
          <a:bodyPr>
            <a:spAutoFit/>
          </a:bodyPr>
          <a:lstStyle/>
          <a:p>
            <a:pPr algn="ctr" fontAlgn="base">
              <a:spcBef>
                <a:spcPct val="0"/>
              </a:spcBef>
              <a:spcAft>
                <a:spcPct val="0"/>
              </a:spcAft>
              <a:defRPr/>
            </a:pPr>
            <a:r>
              <a:rPr lang="tr-TR" sz="2800" dirty="0">
                <a:solidFill>
                  <a:srgbClr val="FFFFFF"/>
                </a:solidFill>
              </a:rPr>
              <a:t>Amasya Tamimi (Genelgesi)’</a:t>
            </a:r>
            <a:r>
              <a:rPr lang="tr-TR" sz="2800" dirty="0" err="1">
                <a:solidFill>
                  <a:srgbClr val="FFFFFF"/>
                </a:solidFill>
              </a:rPr>
              <a:t>nin</a:t>
            </a:r>
            <a:r>
              <a:rPr lang="tr-TR" sz="2800" dirty="0">
                <a:solidFill>
                  <a:srgbClr val="FFFFFF"/>
                </a:solidFill>
              </a:rPr>
              <a:t> Önemi</a:t>
            </a:r>
          </a:p>
        </p:txBody>
      </p:sp>
      <p:sp>
        <p:nvSpPr>
          <p:cNvPr id="24580" name="Altbilgi Yer Tutucusu 2"/>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4581" name="Picture 6" descr="http://www.tankutoktem.com/eserler/1970-1980/amasya-tamimi/amasy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1484313"/>
            <a:ext cx="3427413"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1264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2006-KPSS-ORTAÖĞRETİM</a:t>
            </a:r>
            <a:endParaRPr lang="tr-TR" dirty="0"/>
          </a:p>
        </p:txBody>
      </p:sp>
      <p:pic>
        <p:nvPicPr>
          <p:cNvPr id="5" name="İçerik Yer Tutucusu 4"/>
          <p:cNvPicPr>
            <a:picLocks noGrp="1" noChangeAspect="1"/>
          </p:cNvPicPr>
          <p:nvPr>
            <p:ph idx="1"/>
          </p:nvPr>
        </p:nvPicPr>
        <p:blipFill rotWithShape="1">
          <a:blip r:embed="rId2"/>
          <a:srcRect l="37477" t="29270" r="31215" b="42092"/>
          <a:stretch/>
        </p:blipFill>
        <p:spPr>
          <a:xfrm>
            <a:off x="457200" y="1700808"/>
            <a:ext cx="8260918" cy="4248472"/>
          </a:xfrm>
          <a:prstGeom prst="rect">
            <a:avLst/>
          </a:prstGeom>
        </p:spPr>
      </p:pic>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82217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B050"/>
          </a:solidFill>
        </p:spPr>
        <p:txBody>
          <a:bodyPr/>
          <a:lstStyle/>
          <a:p>
            <a:endParaRPr lang="tr-TR" dirty="0" smtClean="0"/>
          </a:p>
          <a:p>
            <a:endParaRPr lang="tr-TR" dirty="0"/>
          </a:p>
          <a:p>
            <a:endParaRPr lang="tr-TR" dirty="0" smtClean="0"/>
          </a:p>
          <a:p>
            <a:pPr algn="ctr"/>
            <a:r>
              <a:rPr lang="tr-TR" b="1" dirty="0" smtClean="0"/>
              <a:t>CEVAP: </a:t>
            </a:r>
            <a:r>
              <a:rPr lang="tr-TR" b="1" dirty="0" smtClean="0"/>
              <a:t>B</a:t>
            </a:r>
            <a:endParaRPr lang="tr-TR" b="1"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6267297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92D050"/>
          </a:solidFill>
        </p:spPr>
        <p:txBody>
          <a:bodyPr/>
          <a:lstStyle/>
          <a:p>
            <a:pPr>
              <a:defRPr/>
            </a:pPr>
            <a:r>
              <a:rPr lang="tr-TR" dirty="0" smtClean="0"/>
              <a:t>2013-YGS</a:t>
            </a:r>
            <a:endParaRPr lang="tr-TR" dirty="0"/>
          </a:p>
        </p:txBody>
      </p:sp>
      <p:sp>
        <p:nvSpPr>
          <p:cNvPr id="25603"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5604" name="İçerik Yer Tutucusu 4"/>
          <p:cNvPicPr>
            <a:picLocks noGrp="1"/>
          </p:cNvPicPr>
          <p:nvPr>
            <p:ph idx="1"/>
          </p:nvPr>
        </p:nvPicPr>
        <p:blipFill>
          <a:blip r:embed="rId2">
            <a:extLst>
              <a:ext uri="{28A0092B-C50C-407E-A947-70E740481C1C}">
                <a14:useLocalDpi xmlns:a14="http://schemas.microsoft.com/office/drawing/2010/main" val="0"/>
              </a:ext>
            </a:extLst>
          </a:blip>
          <a:srcRect l="8636" t="16560" r="50471" b="12740"/>
          <a:stretch>
            <a:fillRect/>
          </a:stretch>
        </p:blipFill>
        <p:spPr>
          <a:xfrm>
            <a:off x="1619250" y="1600200"/>
            <a:ext cx="6553200" cy="4852988"/>
          </a:xfrm>
        </p:spPr>
      </p:pic>
    </p:spTree>
    <p:extLst>
      <p:ext uri="{BB962C8B-B14F-4D97-AF65-F5344CB8AC3E}">
        <p14:creationId xmlns:p14="http://schemas.microsoft.com/office/powerpoint/2010/main" val="2049750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B050"/>
          </a:solidFill>
        </p:spPr>
        <p:txBody>
          <a:bodyPr/>
          <a:lstStyle/>
          <a:p>
            <a:endParaRPr lang="tr-TR" dirty="0" smtClean="0"/>
          </a:p>
          <a:p>
            <a:endParaRPr lang="tr-TR" dirty="0"/>
          </a:p>
          <a:p>
            <a:endParaRPr lang="tr-TR" dirty="0" smtClean="0"/>
          </a:p>
          <a:p>
            <a:pPr algn="ctr"/>
            <a:r>
              <a:rPr lang="tr-TR" b="1" dirty="0" smtClean="0"/>
              <a:t>CEVAP: C</a:t>
            </a:r>
            <a:endParaRPr lang="tr-TR" b="1"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5024511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468313" y="2133600"/>
            <a:ext cx="8229600" cy="2159000"/>
          </a:xfrm>
          <a:solidFill>
            <a:schemeClr val="accent4">
              <a:lumMod val="10000"/>
            </a:schemeClr>
          </a:solidFill>
        </p:spPr>
        <p:txBody>
          <a:bodyPr/>
          <a:lstStyle/>
          <a:p>
            <a:pPr marL="0" indent="0" algn="ctr" eaLnBrk="1" hangingPunct="1">
              <a:buFont typeface="Wingdings" panose="05000000000000000000" pitchFamily="2" charset="2"/>
              <a:buNone/>
              <a:defRPr/>
            </a:pPr>
            <a:endParaRPr lang="tr-TR" sz="4400" b="1" dirty="0" smtClean="0">
              <a:solidFill>
                <a:schemeClr val="tx2"/>
              </a:solidFill>
            </a:endParaRPr>
          </a:p>
          <a:p>
            <a:pPr marL="0" indent="0" algn="ctr" eaLnBrk="1" hangingPunct="1">
              <a:buFont typeface="Wingdings" panose="05000000000000000000" pitchFamily="2" charset="2"/>
              <a:buNone/>
              <a:defRPr/>
            </a:pPr>
            <a:r>
              <a:rPr lang="tr-TR" sz="4400" b="1" dirty="0" smtClean="0">
                <a:solidFill>
                  <a:schemeClr val="tx2"/>
                </a:solidFill>
              </a:rPr>
              <a:t>KURTULUŞ SAVAŞI</a:t>
            </a:r>
          </a:p>
        </p:txBody>
      </p:sp>
      <p:sp>
        <p:nvSpPr>
          <p:cNvPr id="409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1706231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2016-KPSS-LİSANS</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5" name="Resim 4"/>
          <p:cNvPicPr/>
          <p:nvPr/>
        </p:nvPicPr>
        <p:blipFill rotWithShape="1">
          <a:blip r:embed="rId2"/>
          <a:srcRect l="39187" t="17810" r="31169" b="40026"/>
          <a:stretch/>
        </p:blipFill>
        <p:spPr bwMode="auto">
          <a:xfrm>
            <a:off x="489694" y="1628800"/>
            <a:ext cx="8197106"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70271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B050"/>
          </a:solidFill>
        </p:spPr>
        <p:txBody>
          <a:bodyPr/>
          <a:lstStyle/>
          <a:p>
            <a:endParaRPr lang="tr-TR" dirty="0" smtClean="0"/>
          </a:p>
          <a:p>
            <a:endParaRPr lang="tr-TR" dirty="0"/>
          </a:p>
          <a:p>
            <a:endParaRPr lang="tr-TR" dirty="0" smtClean="0"/>
          </a:p>
          <a:p>
            <a:pPr algn="ctr"/>
            <a:r>
              <a:rPr lang="tr-TR" b="1" dirty="0" smtClean="0"/>
              <a:t>CEVAP: </a:t>
            </a:r>
            <a:r>
              <a:rPr lang="tr-TR" b="1" dirty="0" smtClean="0"/>
              <a:t>E</a:t>
            </a:r>
            <a:endParaRPr lang="tr-TR" b="1"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3139697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60000"/>
              <a:lumOff val="40000"/>
            </a:schemeClr>
          </a:solidFill>
        </p:spPr>
        <p:txBody>
          <a:bodyPr/>
          <a:lstStyle/>
          <a:p>
            <a:pPr>
              <a:defRPr/>
            </a:pPr>
            <a:r>
              <a:rPr lang="tr-TR" sz="3600" dirty="0">
                <a:solidFill>
                  <a:schemeClr val="tx1"/>
                </a:solidFill>
                <a:effectLst/>
                <a:latin typeface="Times New Roman" pitchFamily="18" charset="0"/>
                <a:cs typeface="Times New Roman" pitchFamily="18" charset="0"/>
              </a:rPr>
              <a:t>Mustafa Kemal’in İstanbul’a Gelişi ve Duruma Bakışı</a:t>
            </a:r>
          </a:p>
        </p:txBody>
      </p:sp>
      <p:sp>
        <p:nvSpPr>
          <p:cNvPr id="3" name="İçerik Yer Tutucusu 2"/>
          <p:cNvSpPr>
            <a:spLocks noGrp="1"/>
          </p:cNvSpPr>
          <p:nvPr>
            <p:ph idx="1"/>
          </p:nvPr>
        </p:nvSpPr>
        <p:spPr>
          <a:xfrm>
            <a:off x="457200" y="1600200"/>
            <a:ext cx="5267325" cy="4525963"/>
          </a:xfrm>
          <a:solidFill>
            <a:schemeClr val="accent4">
              <a:lumMod val="10000"/>
            </a:schemeClr>
          </a:solidFill>
        </p:spPr>
        <p:txBody>
          <a:bodyPr/>
          <a:lstStyle/>
          <a:p>
            <a:pPr>
              <a:lnSpc>
                <a:spcPct val="150000"/>
              </a:lnSpc>
              <a:spcBef>
                <a:spcPts val="0"/>
              </a:spcBef>
              <a:defRPr/>
            </a:pPr>
            <a:r>
              <a:rPr lang="tr-TR" sz="2400" dirty="0" smtClean="0">
                <a:effectLst/>
              </a:rPr>
              <a:t>Mondros </a:t>
            </a:r>
            <a:r>
              <a:rPr lang="tr-TR" sz="2400" dirty="0">
                <a:effectLst/>
              </a:rPr>
              <a:t>Ateşkes Antlaşması’nın imzasından sonra ayrılan </a:t>
            </a:r>
            <a:r>
              <a:rPr lang="tr-TR" sz="2400" dirty="0">
                <a:solidFill>
                  <a:srgbClr val="FFFF00"/>
                </a:solidFill>
                <a:effectLst/>
              </a:rPr>
              <a:t>Liman </a:t>
            </a:r>
            <a:r>
              <a:rPr lang="tr-TR" sz="2400" dirty="0" err="1">
                <a:solidFill>
                  <a:srgbClr val="FFFF00"/>
                </a:solidFill>
                <a:effectLst/>
              </a:rPr>
              <a:t>Von</a:t>
            </a:r>
            <a:r>
              <a:rPr lang="tr-TR" sz="2400" dirty="0">
                <a:solidFill>
                  <a:srgbClr val="FFFF00"/>
                </a:solidFill>
                <a:effectLst/>
              </a:rPr>
              <a:t> </a:t>
            </a:r>
            <a:r>
              <a:rPr lang="tr-TR" sz="2400" dirty="0" err="1">
                <a:solidFill>
                  <a:srgbClr val="FFFF00"/>
                </a:solidFill>
                <a:effectLst/>
              </a:rPr>
              <a:t>Sanders’in</a:t>
            </a:r>
            <a:r>
              <a:rPr lang="tr-TR" sz="2400" dirty="0">
                <a:solidFill>
                  <a:srgbClr val="FFFF00"/>
                </a:solidFill>
                <a:effectLst/>
              </a:rPr>
              <a:t> </a:t>
            </a:r>
            <a:r>
              <a:rPr lang="tr-TR" sz="2400" dirty="0">
                <a:effectLst/>
              </a:rPr>
              <a:t>yerine Yıldırım Orduları Grup Kumandanı olarak atanan Mustafa Kemal, </a:t>
            </a:r>
            <a:r>
              <a:rPr lang="tr-TR" sz="2400" dirty="0">
                <a:solidFill>
                  <a:srgbClr val="FFFF00"/>
                </a:solidFill>
                <a:effectLst/>
              </a:rPr>
              <a:t>13 Kasım 1918’de </a:t>
            </a:r>
            <a:r>
              <a:rPr lang="tr-TR" sz="2400" dirty="0">
                <a:effectLst/>
              </a:rPr>
              <a:t>İstanbul’a döndüğü zaman aynı gün İstanbul’a gelen İtilaf Devletleri’nin savaş gemileri ile karşılaştı. </a:t>
            </a:r>
            <a:endParaRPr lang="tr-TR" dirty="0"/>
          </a:p>
        </p:txBody>
      </p:sp>
      <p:sp>
        <p:nvSpPr>
          <p:cNvPr id="5124"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5125" name="Picture 5" descr="C:\Users\arif\Desktop\Dıs politika foto\19-may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92375"/>
            <a:ext cx="31210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714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aleri3.uludagsozluk.com/139/istanbul-un-i%C5%9Fgali_243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0" y="6350"/>
            <a:ext cx="9144000" cy="2663825"/>
          </a:xfrm>
          <a:solidFill>
            <a:schemeClr val="bg2"/>
          </a:solidFill>
        </p:spPr>
        <p:txBody>
          <a:bodyPr/>
          <a:lstStyle/>
          <a:p>
            <a:pPr marL="0" indent="0">
              <a:lnSpc>
                <a:spcPct val="150000"/>
              </a:lnSpc>
              <a:spcBef>
                <a:spcPts val="0"/>
              </a:spcBef>
              <a:buFont typeface="Wingdings" panose="05000000000000000000" pitchFamily="2" charset="2"/>
              <a:buNone/>
              <a:defRPr/>
            </a:pPr>
            <a:r>
              <a:rPr lang="tr-TR" dirty="0">
                <a:effectLst/>
              </a:rPr>
              <a:t> </a:t>
            </a:r>
            <a:r>
              <a:rPr lang="tr-TR" dirty="0" smtClean="0">
                <a:effectLst/>
              </a:rPr>
              <a:t>   </a:t>
            </a:r>
            <a:r>
              <a:rPr lang="tr-TR" sz="2400" dirty="0" smtClean="0">
                <a:effectLst/>
              </a:rPr>
              <a:t>O zaman şu sözü söyledi: </a:t>
            </a:r>
            <a:r>
              <a:rPr lang="tr-TR" sz="2400" dirty="0" smtClean="0">
                <a:solidFill>
                  <a:srgbClr val="FFFF00"/>
                </a:solidFill>
                <a:effectLst/>
              </a:rPr>
              <a:t>“Geldikleri gibi giderler.”  </a:t>
            </a:r>
            <a:r>
              <a:rPr lang="tr-TR" sz="2400" dirty="0" smtClean="0">
                <a:effectLst/>
              </a:rPr>
              <a:t>İstanbul’da bazı girişimlerde bulunan Mustafa Kemal, bunlardan sonuç alınamadığını gördüğü için mücadelenin ancak Anadolu’da yapılabileceği kararına vardı. Bu yöndeki çalışmalarına hız verdi.</a:t>
            </a:r>
          </a:p>
          <a:p>
            <a:pPr>
              <a:defRPr/>
            </a:pPr>
            <a:endParaRPr lang="tr-TR" sz="2400" dirty="0"/>
          </a:p>
        </p:txBody>
      </p:sp>
      <p:sp>
        <p:nvSpPr>
          <p:cNvPr id="6148"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297470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228600" y="188913"/>
            <a:ext cx="8915400" cy="1189037"/>
          </a:xfrm>
          <a:solidFill>
            <a:schemeClr val="accent2"/>
          </a:solidFill>
        </p:spPr>
        <p:txBody>
          <a:bodyPr/>
          <a:lstStyle/>
          <a:p>
            <a:pPr eaLnBrk="1" hangingPunct="1">
              <a:defRPr/>
            </a:pPr>
            <a:r>
              <a:rPr lang="tr-TR" sz="2800" dirty="0" smtClean="0"/>
              <a:t>Mustafa Kemal’in Samsun’a Çıkışı ve Milli Bilinci Uyandırması</a:t>
            </a:r>
            <a:r>
              <a:rPr lang="tr-TR" dirty="0" smtClean="0"/>
              <a:t> </a:t>
            </a:r>
          </a:p>
        </p:txBody>
      </p:sp>
      <p:sp>
        <p:nvSpPr>
          <p:cNvPr id="184323" name="Rectangle 3"/>
          <p:cNvSpPr>
            <a:spLocks noGrp="1" noChangeArrowheads="1"/>
          </p:cNvSpPr>
          <p:nvPr>
            <p:ph type="body" idx="1"/>
          </p:nvPr>
        </p:nvSpPr>
        <p:spPr>
          <a:xfrm>
            <a:off x="228600" y="1557338"/>
            <a:ext cx="5999163" cy="4919662"/>
          </a:xfrm>
          <a:solidFill>
            <a:schemeClr val="accent4">
              <a:lumMod val="10000"/>
            </a:schemeClr>
          </a:solidFill>
        </p:spPr>
        <p:txBody>
          <a:bodyPr/>
          <a:lstStyle/>
          <a:p>
            <a:pPr eaLnBrk="1" hangingPunct="1">
              <a:lnSpc>
                <a:spcPct val="150000"/>
              </a:lnSpc>
              <a:spcBef>
                <a:spcPts val="0"/>
              </a:spcBef>
              <a:defRPr/>
            </a:pPr>
            <a:r>
              <a:rPr lang="tr-TR" sz="3600" dirty="0" smtClean="0"/>
              <a:t> </a:t>
            </a:r>
            <a:r>
              <a:rPr lang="tr-TR" sz="2800" dirty="0" smtClean="0"/>
              <a:t>Anadolu’nun yer yer İtilaf Devletleri tarafından işgal edildiğini gören Mustafa Kemal Anadolu’nun kurtuluşu için İstanbul’daki  teşebbüslerinden sonuç alamayınca Anadolu’ya geçmeye karar verdi. </a:t>
            </a:r>
          </a:p>
        </p:txBody>
      </p:sp>
      <p:sp>
        <p:nvSpPr>
          <p:cNvPr id="7172"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7173" name="Picture 4" descr="ATA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636838"/>
            <a:ext cx="29162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870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457200" y="333375"/>
            <a:ext cx="4114800" cy="5975350"/>
          </a:xfrm>
          <a:solidFill>
            <a:schemeClr val="accent4">
              <a:lumMod val="10000"/>
            </a:schemeClr>
          </a:solidFill>
        </p:spPr>
        <p:txBody>
          <a:bodyPr/>
          <a:lstStyle/>
          <a:p>
            <a:pPr eaLnBrk="1" hangingPunct="1">
              <a:lnSpc>
                <a:spcPct val="150000"/>
              </a:lnSpc>
              <a:defRPr/>
            </a:pPr>
            <a:r>
              <a:rPr lang="tr-TR" dirty="0" smtClean="0"/>
              <a:t> </a:t>
            </a:r>
            <a:r>
              <a:rPr lang="tr-TR" sz="2800" dirty="0" smtClean="0"/>
              <a:t>O tarihlerde Orta ve Doğu Karadeniz’de Rum çetelerinin faaliyetlerine karşı Türk çeteleri direniş gösteriyorlar, bu durum Yunanlılar tarafından İtilaf Devletlerine Rumlar katlediliyor diye lanse ediliyordu. </a:t>
            </a:r>
          </a:p>
          <a:p>
            <a:pPr eaLnBrk="1" hangingPunct="1">
              <a:defRPr/>
            </a:pPr>
            <a:endParaRPr lang="tr-TR" sz="2800" dirty="0" smtClean="0"/>
          </a:p>
        </p:txBody>
      </p:sp>
      <p:sp>
        <p:nvSpPr>
          <p:cNvPr id="8195"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8196" name="Picture 4" descr="C:\Users\arif\Desktop\Dıs politika foto\7517819mayis00122495lot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12875"/>
            <a:ext cx="2922588"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87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179388" y="0"/>
            <a:ext cx="4464050" cy="6858000"/>
          </a:xfrm>
          <a:solidFill>
            <a:schemeClr val="accent4">
              <a:lumMod val="10000"/>
            </a:schemeClr>
          </a:solidFill>
        </p:spPr>
        <p:txBody>
          <a:bodyPr/>
          <a:lstStyle/>
          <a:p>
            <a:pPr marL="0" indent="0" eaLnBrk="1" hangingPunct="1">
              <a:lnSpc>
                <a:spcPct val="150000"/>
              </a:lnSpc>
              <a:spcBef>
                <a:spcPts val="0"/>
              </a:spcBef>
              <a:buFont typeface="Wingdings" panose="05000000000000000000" pitchFamily="2" charset="2"/>
              <a:buNone/>
              <a:defRPr/>
            </a:pPr>
            <a:r>
              <a:rPr lang="tr-TR" sz="4000" dirty="0"/>
              <a:t> </a:t>
            </a:r>
            <a:r>
              <a:rPr lang="tr-TR" sz="4000" dirty="0" smtClean="0"/>
              <a:t>  </a:t>
            </a:r>
            <a:r>
              <a:rPr lang="tr-TR" dirty="0" smtClean="0"/>
              <a:t>İtilaf Devletlerinin isteği üzerine bu olayları soruşturmak için bu bölgeye bir müfettiş gönderilmesine karar verildi. Mustafa Kemal bu durumdan yararlanarak kendisinin bu göreve getirilmesini sağlamıştır.</a:t>
            </a:r>
          </a:p>
        </p:txBody>
      </p:sp>
      <p:sp>
        <p:nvSpPr>
          <p:cNvPr id="921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9220" name="Picture 4" descr="C:\Users\arif\Desktop\Dıs politika foto\431006612a7a089d18bob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052513"/>
            <a:ext cx="45847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53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2">
              <a:lumMod val="90000"/>
              <a:lumOff val="10000"/>
            </a:schemeClr>
          </a:solidFill>
        </p:spPr>
        <p:txBody>
          <a:bodyPr/>
          <a:lstStyle/>
          <a:p>
            <a:r>
              <a:rPr lang="tr-TR" dirty="0" smtClean="0"/>
              <a:t>2010-KPSS-ORTAÖĞRETİM</a:t>
            </a:r>
            <a:endParaRPr lang="tr-TR" dirty="0"/>
          </a:p>
        </p:txBody>
      </p:sp>
      <p:pic>
        <p:nvPicPr>
          <p:cNvPr id="5" name="İçerik Yer Tutucusu 4"/>
          <p:cNvPicPr>
            <a:picLocks noGrp="1" noChangeAspect="1"/>
          </p:cNvPicPr>
          <p:nvPr>
            <p:ph idx="1"/>
          </p:nvPr>
        </p:nvPicPr>
        <p:blipFill rotWithShape="1">
          <a:blip r:embed="rId2"/>
          <a:srcRect l="9747" t="43589" r="61629" b="21409"/>
          <a:stretch/>
        </p:blipFill>
        <p:spPr>
          <a:xfrm>
            <a:off x="457200" y="1628800"/>
            <a:ext cx="8229600" cy="4710134"/>
          </a:xfrm>
          <a:prstGeom prst="rect">
            <a:avLst/>
          </a:prstGeom>
        </p:spPr>
      </p:pic>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355810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673</Words>
  <Application>Microsoft Office PowerPoint</Application>
  <PresentationFormat>Ekran Gösterisi (4:3)</PresentationFormat>
  <Paragraphs>89</Paragraphs>
  <Slides>31</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31</vt:i4>
      </vt:variant>
    </vt:vector>
  </HeadingPairs>
  <TitlesOfParts>
    <vt:vector size="42" baseType="lpstr">
      <vt:lpstr>Arial</vt:lpstr>
      <vt:lpstr>Calibri</vt:lpstr>
      <vt:lpstr>Century Gothic</vt:lpstr>
      <vt:lpstr>Garamond</vt:lpstr>
      <vt:lpstr>Tahoma</vt:lpstr>
      <vt:lpstr>Times New Roman</vt:lpstr>
      <vt:lpstr>Verdana</vt:lpstr>
      <vt:lpstr>Wingdings</vt:lpstr>
      <vt:lpstr>Wingdings 2</vt:lpstr>
      <vt:lpstr>Dere</vt:lpstr>
      <vt:lpstr>Canlı</vt:lpstr>
      <vt:lpstr>PowerPoint Sunusu</vt:lpstr>
      <vt:lpstr>T.C İnkılap Tarihi Ve Atatürkçülük</vt:lpstr>
      <vt:lpstr>PowerPoint Sunusu</vt:lpstr>
      <vt:lpstr>Mustafa Kemal’in İstanbul’a Gelişi ve Duruma Bakışı</vt:lpstr>
      <vt:lpstr>PowerPoint Sunusu</vt:lpstr>
      <vt:lpstr>Mustafa Kemal’in Samsun’a Çıkışı ve Milli Bilinci Uyandırması </vt:lpstr>
      <vt:lpstr>PowerPoint Sunusu</vt:lpstr>
      <vt:lpstr>PowerPoint Sunusu</vt:lpstr>
      <vt:lpstr>2010-KPSS-ORTAÖĞRETİM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2006-KPSS-ORTAÖĞRETİM</vt:lpstr>
      <vt:lpstr>PowerPoint Sunusu</vt:lpstr>
      <vt:lpstr>2013-YGS</vt:lpstr>
      <vt:lpstr>PowerPoint Sunusu</vt:lpstr>
      <vt:lpstr>2016-KPSS-LİSANS</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19</cp:revision>
  <dcterms:created xsi:type="dcterms:W3CDTF">2012-09-20T18:33:41Z</dcterms:created>
  <dcterms:modified xsi:type="dcterms:W3CDTF">2017-08-16T18:18:25Z</dcterms:modified>
</cp:coreProperties>
</file>