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46"/>
  </p:notesMasterIdLst>
  <p:sldIdLst>
    <p:sldId id="425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8" r:id="rId13"/>
    <p:sldId id="457" r:id="rId14"/>
    <p:sldId id="427" r:id="rId15"/>
    <p:sldId id="428" r:id="rId16"/>
    <p:sldId id="429" r:id="rId17"/>
    <p:sldId id="441" r:id="rId18"/>
    <p:sldId id="430" r:id="rId19"/>
    <p:sldId id="458" r:id="rId20"/>
    <p:sldId id="431" r:id="rId21"/>
    <p:sldId id="432" r:id="rId22"/>
    <p:sldId id="433" r:id="rId23"/>
    <p:sldId id="434" r:id="rId24"/>
    <p:sldId id="442" r:id="rId25"/>
    <p:sldId id="435" r:id="rId26"/>
    <p:sldId id="436" r:id="rId27"/>
    <p:sldId id="437" r:id="rId28"/>
    <p:sldId id="438" r:id="rId29"/>
    <p:sldId id="439" r:id="rId30"/>
    <p:sldId id="443" r:id="rId31"/>
    <p:sldId id="460" r:id="rId32"/>
    <p:sldId id="444" r:id="rId33"/>
    <p:sldId id="445" r:id="rId34"/>
    <p:sldId id="446" r:id="rId35"/>
    <p:sldId id="447" r:id="rId36"/>
    <p:sldId id="461" r:id="rId37"/>
    <p:sldId id="448" r:id="rId38"/>
    <p:sldId id="449" r:id="rId39"/>
    <p:sldId id="451" r:id="rId40"/>
    <p:sldId id="452" r:id="rId41"/>
    <p:sldId id="453" r:id="rId42"/>
    <p:sldId id="454" r:id="rId43"/>
    <p:sldId id="459" r:id="rId44"/>
    <p:sldId id="426" r:id="rId4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6DBD"/>
    <a:srgbClr val="0081E2"/>
    <a:srgbClr val="09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 varScale="1">
        <p:scale>
          <a:sx n="70" d="100"/>
          <a:sy n="70" d="100"/>
        </p:scale>
        <p:origin x="141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41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7DAE4-F726-4E69-A7A4-8557E9488E15}" type="datetimeFigureOut">
              <a:rPr lang="tr-TR" smtClean="0"/>
              <a:t>20.10.2026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0F92B-3008-4912-931B-395365247D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2516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12493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8274FBE-C1CF-49C0-BAE1-E554A7B0B2B1}" type="slidenum">
              <a:rPr lang="tr-TR">
                <a:solidFill>
                  <a:prstClr val="black"/>
                </a:solidFill>
              </a:rPr>
              <a:pPr eaLnBrk="1" hangingPunct="1"/>
              <a:t>8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458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D6E4F424-615A-471D-869D-549F3CDC5930}" type="datetime1">
              <a:rPr lang="tr-TR" smtClean="0">
                <a:solidFill>
                  <a:prstClr val="white">
                    <a:alpha val="60000"/>
                  </a:prstClr>
                </a:solidFill>
              </a:rPr>
              <a:pPr/>
              <a:t>20.10.2026</a:t>
            </a:fld>
            <a:endParaRPr lang="tr-TR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tr-TR" smtClean="0">
                <a:solidFill>
                  <a:prstClr val="white">
                    <a:alpha val="60000"/>
                  </a:prstClr>
                </a:solidFill>
              </a:rPr>
              <a:t>www.tariheglencesi.com</a:t>
            </a:r>
            <a:endParaRPr lang="tr-TR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66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121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8EE0B-AE63-46B9-80E1-BDF721989646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807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E903-BB97-49AC-A6BB-EEA0F9734C3A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922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53DD-089E-4837-B44F-02FAA5661909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829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C114F-6608-43DA-A765-90A2188BD1D2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87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536B3-001F-4C85-B0B1-EAF6529E51C2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920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95722-EF24-400E-B698-A27FC9074767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062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38CF-C1AC-4532-831B-27DF17AA02BC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860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4866-6571-402E-8F1F-0932EE85C0CE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008090"/>
      </p:ext>
    </p:extLst>
  </p:cSld>
  <p:clrMapOvr>
    <a:masterClrMapping/>
  </p:clrMapOvr>
  <p:hf sldNum="0"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4866-6571-402E-8F1F-0932EE85C0CE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383082"/>
      </p:ext>
    </p:extLst>
  </p:cSld>
  <p:clrMapOvr>
    <a:masterClrMapping/>
  </p:clrMapOvr>
  <p:hf sldNum="0"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4866-6571-402E-8F1F-0932EE85C0CE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763138"/>
      </p:ext>
    </p:extLst>
  </p:cSld>
  <p:clrMapOvr>
    <a:masterClrMapping/>
  </p:clrMapOvr>
  <p:hf sldNum="0"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4866-6571-402E-8F1F-0932EE85C0CE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360604"/>
      </p:ext>
    </p:extLst>
  </p:cSld>
  <p:clrMapOvr>
    <a:masterClrMapping/>
  </p:clrMapOvr>
  <p:hf sldNum="0"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4866-6571-402E-8F1F-0932EE85C0CE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065440"/>
      </p:ext>
    </p:extLst>
  </p:cSld>
  <p:clrMapOvr>
    <a:masterClrMapping/>
  </p:clrMapOvr>
  <p:hf sldNum="0"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4866-6571-402E-8F1F-0932EE85C0CE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071840"/>
      </p:ext>
    </p:extLst>
  </p:cSld>
  <p:clrMapOvr>
    <a:masterClrMapping/>
  </p:clrMapOvr>
  <p:hf sldNum="0"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D7D23E44-E49C-4254-9B7A-2B321ABD5431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4841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30DEF-F0DA-441F-9BEB-92DC5A358015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549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121C7-F38B-4060-8E09-72BC2842B3D6}" type="slidenum">
              <a:rPr lang="tr-T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623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355D4866-6571-402E-8F1F-0932EE85C0CE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4ED3B027-68F6-4AC4-A6DC-70ECA4128519}" type="slidenum">
              <a:rPr lang="tr-TR" smtClean="0">
                <a:solidFill>
                  <a:prstClr val="white"/>
                </a:solidFill>
              </a:rPr>
              <a:pPr/>
              <a:t>‹#›</a:t>
            </a:fld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89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5747198" y="1736233"/>
            <a:ext cx="2588268" cy="772400"/>
          </a:xfrm>
          <a:solidFill>
            <a:schemeClr val="accent1"/>
          </a:solidFill>
        </p:spPr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TARİH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rgbClr val="FFFF00"/>
                </a:solidFill>
              </a:rPr>
              <a:t>10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747198" y="4920459"/>
            <a:ext cx="2588267" cy="481348"/>
          </a:xfrm>
          <a:solidFill>
            <a:srgbClr val="00B050"/>
          </a:solidFill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ARİF ÖZBEYLİ</a:t>
            </a:r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845812"/>
            <a:ext cx="4732498" cy="457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76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04800"/>
            <a:ext cx="8569325" cy="1431925"/>
          </a:xfrm>
          <a:solidFill>
            <a:srgbClr val="0070C0"/>
          </a:solidFill>
        </p:spPr>
        <p:txBody>
          <a:bodyPr/>
          <a:lstStyle/>
          <a:p>
            <a:pPr algn="ctr" eaLnBrk="1" hangingPunct="1">
              <a:defRPr/>
            </a:pPr>
            <a:r>
              <a:rPr lang="tr-TR" sz="3200" dirty="0" smtClean="0">
                <a:solidFill>
                  <a:srgbClr val="FFFF66"/>
                </a:solidFill>
              </a:rPr>
              <a:t>2. ÜNİTE</a:t>
            </a:r>
            <a:br>
              <a:rPr lang="tr-TR" sz="3200" dirty="0" smtClean="0">
                <a:solidFill>
                  <a:srgbClr val="FFFF66"/>
                </a:solidFill>
              </a:rPr>
            </a:br>
            <a:r>
              <a:rPr lang="tr-TR" sz="3200" dirty="0" smtClean="0">
                <a:solidFill>
                  <a:srgbClr val="FFFF66"/>
                </a:solidFill>
              </a:rPr>
              <a:t>BEYLİKTEN DEVLETE OSMANLI </a:t>
            </a:r>
            <a:br>
              <a:rPr lang="tr-TR" sz="3200" dirty="0" smtClean="0">
                <a:solidFill>
                  <a:srgbClr val="FFFF66"/>
                </a:solidFill>
              </a:rPr>
            </a:br>
            <a:r>
              <a:rPr lang="tr-TR" sz="3200" dirty="0" smtClean="0">
                <a:solidFill>
                  <a:srgbClr val="FFFF66"/>
                </a:solidFill>
              </a:rPr>
              <a:t>(1299-1453)</a:t>
            </a:r>
          </a:p>
        </p:txBody>
      </p:sp>
      <p:pic>
        <p:nvPicPr>
          <p:cNvPr id="409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1981200"/>
            <a:ext cx="7129462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26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25136" y="927099"/>
            <a:ext cx="8151321" cy="709865"/>
          </a:xfrm>
          <a:solidFill>
            <a:srgbClr val="002060"/>
          </a:solidFill>
        </p:spPr>
        <p:txBody>
          <a:bodyPr/>
          <a:lstStyle/>
          <a:p>
            <a:pPr>
              <a:defRPr/>
            </a:pPr>
            <a:r>
              <a:rPr lang="tr-TR" b="1" dirty="0">
                <a:solidFill>
                  <a:srgbClr val="FFFF66"/>
                </a:solidFill>
              </a:rPr>
              <a:t>OSMAN BEY (1281-1324)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tr-TR"/>
              <a:t> 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859339" y="1844675"/>
            <a:ext cx="3817118" cy="4479925"/>
          </a:xfrm>
          <a:solidFill>
            <a:srgbClr val="002060"/>
          </a:solidFill>
        </p:spPr>
        <p:txBody>
          <a:bodyPr/>
          <a:lstStyle/>
          <a:p>
            <a:pPr marL="0"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tr-TR" sz="3200" b="1" dirty="0" smtClean="0">
                <a:solidFill>
                  <a:schemeClr val="bg1"/>
                </a:solidFill>
              </a:rPr>
              <a:t>Tahta </a:t>
            </a:r>
            <a:r>
              <a:rPr lang="tr-TR" sz="3200" b="1" dirty="0">
                <a:solidFill>
                  <a:schemeClr val="bg1"/>
                </a:solidFill>
              </a:rPr>
              <a:t>Geçme Yaşı: 23</a:t>
            </a:r>
            <a:br>
              <a:rPr lang="tr-TR" sz="3200" b="1" dirty="0">
                <a:solidFill>
                  <a:schemeClr val="bg1"/>
                </a:solidFill>
              </a:rPr>
            </a:br>
            <a:r>
              <a:rPr lang="tr-TR" sz="3200" b="1" dirty="0">
                <a:solidFill>
                  <a:schemeClr val="bg1"/>
                </a:solidFill>
              </a:rPr>
              <a:t>Saltanat Süresi:43</a:t>
            </a:r>
            <a:br>
              <a:rPr lang="tr-TR" sz="3200" b="1" dirty="0">
                <a:solidFill>
                  <a:schemeClr val="bg1"/>
                </a:solidFill>
              </a:rPr>
            </a:br>
            <a:r>
              <a:rPr lang="tr-TR" sz="3200" b="1" dirty="0">
                <a:solidFill>
                  <a:schemeClr val="bg1"/>
                </a:solidFill>
              </a:rPr>
              <a:t>Ölüm Yaşı:66</a:t>
            </a:r>
          </a:p>
        </p:txBody>
      </p:sp>
      <p:pic>
        <p:nvPicPr>
          <p:cNvPr id="5125" name="Picture 5" descr="Osman B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36" y="1844674"/>
            <a:ext cx="4319588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96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476672"/>
            <a:ext cx="8496300" cy="972021"/>
          </a:xfrm>
          <a:solidFill>
            <a:srgbClr val="002060"/>
          </a:solidFill>
        </p:spPr>
        <p:txBody>
          <a:bodyPr/>
          <a:lstStyle/>
          <a:p>
            <a:pPr algn="ctr" eaLnBrk="1" hangingPunct="1">
              <a:defRPr/>
            </a:pPr>
            <a:r>
              <a:rPr lang="tr-TR" b="1" dirty="0" smtClean="0">
                <a:solidFill>
                  <a:srgbClr val="FFFF66"/>
                </a:solidFill>
              </a:rPr>
              <a:t>ORHAN BEY (1324-1361)</a:t>
            </a:r>
            <a:r>
              <a:rPr lang="tr-TR" b="1" dirty="0" smtClean="0"/>
              <a:t> 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endParaRPr lang="tr-TR" smtClean="0"/>
          </a:p>
          <a:p>
            <a:pPr eaLnBrk="1" hangingPunct="1">
              <a:buFont typeface="Wingdings" pitchFamily="2" charset="2"/>
              <a:buNone/>
              <a:defRPr/>
            </a:pPr>
            <a:endParaRPr lang="tr-TR" smtClean="0"/>
          </a:p>
        </p:txBody>
      </p:sp>
      <p:sp>
        <p:nvSpPr>
          <p:cNvPr id="38195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435600" y="1844824"/>
            <a:ext cx="3384550" cy="4237038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4800" dirty="0" smtClean="0">
                <a:solidFill>
                  <a:schemeClr val="bg1"/>
                </a:solidFill>
              </a:rPr>
              <a:t>  </a:t>
            </a:r>
            <a:r>
              <a:rPr lang="tr-TR" sz="3600" dirty="0" smtClean="0">
                <a:solidFill>
                  <a:schemeClr val="bg1"/>
                </a:solidFill>
              </a:rPr>
              <a:t>Saltanat Yaşı: 36</a:t>
            </a:r>
            <a:br>
              <a:rPr lang="tr-TR" sz="3600" dirty="0" smtClean="0">
                <a:solidFill>
                  <a:schemeClr val="bg1"/>
                </a:solidFill>
              </a:rPr>
            </a:br>
            <a:r>
              <a:rPr lang="tr-TR" sz="3600" dirty="0" smtClean="0">
                <a:solidFill>
                  <a:schemeClr val="bg1"/>
                </a:solidFill>
              </a:rPr>
              <a:t>Saltanat Süresi: 36</a:t>
            </a:r>
            <a:br>
              <a:rPr lang="tr-TR" sz="3600" dirty="0" smtClean="0">
                <a:solidFill>
                  <a:schemeClr val="bg1"/>
                </a:solidFill>
              </a:rPr>
            </a:br>
            <a:endParaRPr lang="tr-TR" sz="3600" dirty="0" smtClean="0">
              <a:solidFill>
                <a:schemeClr val="bg1"/>
              </a:solidFill>
            </a:endParaRPr>
          </a:p>
        </p:txBody>
      </p:sp>
      <p:pic>
        <p:nvPicPr>
          <p:cNvPr id="6149" name="Picture 5" descr="orh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44824"/>
            <a:ext cx="49530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38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mtClean="0"/>
              <a:t> 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8914" y="333375"/>
            <a:ext cx="8439622" cy="863600"/>
          </a:xfrm>
          <a:solidFill>
            <a:srgbClr val="002060"/>
          </a:solidFill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tr-TR" sz="4000" b="1" dirty="0" smtClean="0">
                <a:solidFill>
                  <a:srgbClr val="FFFF66"/>
                </a:solidFill>
              </a:rPr>
              <a:t>I. MURAT(1361-1389)</a:t>
            </a:r>
          </a:p>
        </p:txBody>
      </p:sp>
      <p:pic>
        <p:nvPicPr>
          <p:cNvPr id="7172" name="Picture 4" descr="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166" y="1736726"/>
            <a:ext cx="4806369" cy="427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88913" y="1765300"/>
            <a:ext cx="3032125" cy="4246563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8E58B6"/>
              </a:buClr>
              <a:buSzPct val="60000"/>
              <a:buFont typeface="Wingdings" pitchFamily="2" charset="2"/>
              <a:buNone/>
            </a:pPr>
            <a:r>
              <a:rPr lang="tr-TR" sz="3600" b="1" smtClean="0">
                <a:solidFill>
                  <a:srgbClr val="FEFAC9"/>
                </a:solidFill>
                <a:latin typeface="Arial Narrow" pitchFamily="34" charset="0"/>
              </a:rPr>
              <a:t>Saltanat Yaşı:34</a:t>
            </a:r>
            <a:br>
              <a:rPr lang="tr-TR" sz="3600" b="1" smtClean="0">
                <a:solidFill>
                  <a:srgbClr val="FEFAC9"/>
                </a:solidFill>
                <a:latin typeface="Arial Narrow" pitchFamily="34" charset="0"/>
              </a:rPr>
            </a:br>
            <a:r>
              <a:rPr lang="tr-TR" sz="3600" b="1" smtClean="0">
                <a:solidFill>
                  <a:srgbClr val="FEFAC9"/>
                </a:solidFill>
                <a:latin typeface="Arial Narrow" pitchFamily="34" charset="0"/>
              </a:rPr>
              <a:t>Saltanat Süresi:29.2</a:t>
            </a:r>
            <a:br>
              <a:rPr lang="tr-TR" sz="3600" b="1" smtClean="0">
                <a:solidFill>
                  <a:srgbClr val="FEFAC9"/>
                </a:solidFill>
                <a:latin typeface="Arial Narrow" pitchFamily="34" charset="0"/>
              </a:rPr>
            </a:br>
            <a:r>
              <a:rPr lang="tr-TR" sz="3600" b="1" smtClean="0">
                <a:solidFill>
                  <a:srgbClr val="FEFAC9"/>
                </a:solidFill>
                <a:latin typeface="Arial Narrow" pitchFamily="34" charset="0"/>
              </a:rPr>
              <a:t>Ölüm yaşı: 63.2</a:t>
            </a:r>
          </a:p>
        </p:txBody>
      </p:sp>
    </p:spTree>
    <p:extLst>
      <p:ext uri="{BB962C8B-B14F-4D97-AF65-F5344CB8AC3E}">
        <p14:creationId xmlns:p14="http://schemas.microsoft.com/office/powerpoint/2010/main" val="162761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4" y="274638"/>
            <a:ext cx="8785225" cy="1143000"/>
          </a:xfrm>
          <a:solidFill>
            <a:srgbClr val="002060"/>
          </a:solidFill>
        </p:spPr>
        <p:txBody>
          <a:bodyPr/>
          <a:lstStyle/>
          <a:p>
            <a:pPr algn="ctr" eaLnBrk="1" hangingPunct="1">
              <a:defRPr/>
            </a:pPr>
            <a:r>
              <a:rPr lang="tr-TR" sz="3600" b="1" dirty="0" smtClean="0">
                <a:solidFill>
                  <a:srgbClr val="FFFF66"/>
                </a:solidFill>
              </a:rPr>
              <a:t>YILDIRIM BAYEZİT (1389-1402)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981200"/>
            <a:ext cx="370205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tr-TR" sz="2800" smtClean="0"/>
              <a:t> </a:t>
            </a:r>
          </a:p>
        </p:txBody>
      </p:sp>
      <p:pic>
        <p:nvPicPr>
          <p:cNvPr id="8196" name="Picture 4" descr="YI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57338"/>
            <a:ext cx="4549775" cy="504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932039" y="1593056"/>
            <a:ext cx="4104009" cy="4972515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  <a:t>Tahta Geçme Yaşı: 29</a:t>
            </a:r>
            <a:b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</a:br>
            <a: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  <a:t>Saltanat Süresi:13.1</a:t>
            </a:r>
            <a:b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</a:br>
            <a: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  <a:t>Saltanat Sonundaki Yaşı:42</a:t>
            </a:r>
            <a:b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</a:br>
            <a: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  <a:t>Ölüm Yaşı:43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tr-TR" sz="3600" b="1" dirty="0" smtClean="0">
              <a:solidFill>
                <a:srgbClr val="FEFAC9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02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60350"/>
            <a:ext cx="8736013" cy="1008063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tr-TR" sz="4000" b="1" smtClean="0">
                <a:solidFill>
                  <a:srgbClr val="FFFF66"/>
                </a:solidFill>
                <a:effectLst/>
              </a:rPr>
              <a:t>ÇELEBİ MEHMET (1413-1421)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981200"/>
            <a:ext cx="370205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tr-TR" sz="2800" smtClean="0">
                <a:effectLst/>
              </a:rPr>
              <a:t> </a:t>
            </a:r>
          </a:p>
        </p:txBody>
      </p:sp>
      <p:pic>
        <p:nvPicPr>
          <p:cNvPr id="9220" name="Picture 4" descr="ç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57337"/>
            <a:ext cx="4703763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059281" y="1557338"/>
            <a:ext cx="3888557" cy="5078313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  <a:t>Tahta Geçme Yaşı: 24</a:t>
            </a:r>
            <a:b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</a:br>
            <a: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  <a:t>Saltanat Süresi:7.11</a:t>
            </a:r>
            <a:b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</a:br>
            <a: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  <a:t>Saltanat Sonundaki Yaşı:32</a:t>
            </a:r>
            <a:b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</a:br>
            <a: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  <a:t>Ölüm Yaşı:32</a:t>
            </a:r>
          </a:p>
        </p:txBody>
      </p:sp>
    </p:spTree>
    <p:extLst>
      <p:ext uri="{BB962C8B-B14F-4D97-AF65-F5344CB8AC3E}">
        <p14:creationId xmlns:p14="http://schemas.microsoft.com/office/powerpoint/2010/main" val="169010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820472" cy="706437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tr-TR" sz="4000" b="1" dirty="0" smtClean="0">
                <a:solidFill>
                  <a:srgbClr val="FFFF00"/>
                </a:solidFill>
                <a:effectLst/>
              </a:rPr>
              <a:t>II. MURAT (1421-1451)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981200"/>
            <a:ext cx="370205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sz="2800" smtClean="0">
                <a:effectLst/>
              </a:rPr>
              <a:t> </a:t>
            </a:r>
          </a:p>
        </p:txBody>
      </p:sp>
      <p:pic>
        <p:nvPicPr>
          <p:cNvPr id="10244" name="Picture 4" descr="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1425"/>
            <a:ext cx="4427984" cy="510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4499992" y="1268413"/>
            <a:ext cx="4320480" cy="5078313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  <a:t>Tahta Geçme Yaşı: 17.4</a:t>
            </a:r>
            <a:endParaRPr lang="tr-TR" sz="3600" b="1" dirty="0" smtClean="0">
              <a:solidFill>
                <a:srgbClr val="FEFAC9"/>
              </a:solidFill>
              <a:latin typeface="Arial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  <a:t>Saltanat Süresi:23.7,4.4</a:t>
            </a:r>
            <a:b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</a:br>
            <a: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  <a:t>Saltanat Sonundaki Yaşı: 40, 47</a:t>
            </a:r>
            <a:b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</a:br>
            <a:r>
              <a:rPr lang="tr-TR" sz="3600" b="1" dirty="0" smtClean="0">
                <a:solidFill>
                  <a:srgbClr val="FEFAC9"/>
                </a:solidFill>
                <a:latin typeface="Arial Narrow" pitchFamily="34" charset="0"/>
              </a:rPr>
              <a:t>Ölüm Yaşı: 49</a:t>
            </a:r>
          </a:p>
        </p:txBody>
      </p:sp>
    </p:spTree>
    <p:extLst>
      <p:ext uri="{BB962C8B-B14F-4D97-AF65-F5344CB8AC3E}">
        <p14:creationId xmlns:p14="http://schemas.microsoft.com/office/powerpoint/2010/main" val="137069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R1_6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252413"/>
            <a:ext cx="4762500" cy="635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902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144000" cy="1296987"/>
          </a:xfrm>
          <a:solidFill>
            <a:srgbClr val="0070C0"/>
          </a:solidFill>
        </p:spPr>
        <p:txBody>
          <a:bodyPr/>
          <a:lstStyle/>
          <a:p>
            <a:pPr>
              <a:defRPr/>
            </a:pPr>
            <a:r>
              <a:rPr lang="tr-TR" sz="2400" b="1" dirty="0" smtClean="0">
                <a:solidFill>
                  <a:srgbClr val="FFFF66"/>
                </a:solidFill>
              </a:rPr>
              <a:t>2.3. </a:t>
            </a:r>
            <a:r>
              <a:rPr lang="tr-TR" sz="2400" b="1" dirty="0">
                <a:solidFill>
                  <a:srgbClr val="FFFF66"/>
                </a:solidFill>
              </a:rPr>
              <a:t>OSMANLI </a:t>
            </a:r>
            <a:r>
              <a:rPr lang="tr-TR" sz="2400" b="1" dirty="0" smtClean="0">
                <a:solidFill>
                  <a:srgbClr val="FFFF66"/>
                </a:solidFill>
              </a:rPr>
              <a:t>DEVLETİ’NDE ORDU, HUKUK VE TOPRAK SİSTEMİ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84313"/>
            <a:ext cx="9144000" cy="5373687"/>
          </a:xfrm>
          <a:solidFill>
            <a:srgbClr val="002060"/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endParaRPr lang="tr-TR" sz="2400" dirty="0" smtClean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Anadolu’nun kuzeybatı ucunda kurulan Osmanlı Beyliği’nin kısa sürede </a:t>
            </a:r>
            <a:r>
              <a:rPr lang="tr-TR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büyümesinde 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üç kıtada hâkimiyet kurmasındaki en önemli etkenlerden biri, askerî </a:t>
            </a:r>
            <a:r>
              <a:rPr lang="tr-TR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organizasyonda 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gösterdiği başarıydı. Doğu Roma sınırında bir </a:t>
            </a:r>
            <a:r>
              <a:rPr lang="tr-TR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beyi olan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 Gazi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kendisine bağlı aşiret kuvvetleriyle ve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Akça Koca, Abdurrahman Gazi,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Konur Alp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Turgut Alp, Köse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Mihal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gazi ve alpların desteğiyle gaza ve cihat </a:t>
            </a:r>
            <a:r>
              <a:rPr lang="tr-TR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anlayışı doğrultusunda 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hareket etti.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Doğu Roma’ya karşı kazanılan zaferler Osman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Bey’in </a:t>
            </a:r>
            <a:r>
              <a:rPr lang="tr-TR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itibarını 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artırdı ve etrafında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gaza ve ganimet 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amacıyla Türkmen beyliklerine </a:t>
            </a:r>
            <a:r>
              <a:rPr lang="tr-TR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mensup </a:t>
            </a:r>
            <a:r>
              <a:rPr lang="tr-TR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aşiret kuvvetleri ve birçok gönüllü savaşçı </a:t>
            </a:r>
            <a:r>
              <a:rPr lang="tr-TR" sz="2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toplandı.</a:t>
            </a:r>
            <a:endParaRPr lang="tr-TR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21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pic>
        <p:nvPicPr>
          <p:cNvPr id="13317" name="Picture 4" descr="1356 TARİHİNDE ANADOLU VE BALKANL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1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88640"/>
            <a:ext cx="8784975" cy="6408711"/>
          </a:xfrm>
          <a:solidFill>
            <a:srgbClr val="002060"/>
          </a:solidFill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tr-TR" sz="3600" dirty="0">
                <a:solidFill>
                  <a:schemeClr val="bg1"/>
                </a:solidFill>
              </a:rPr>
              <a:t>Kuruluş Dönemi’nde </a:t>
            </a:r>
            <a:r>
              <a:rPr lang="tr-TR" sz="3600" dirty="0">
                <a:solidFill>
                  <a:srgbClr val="FFFF00"/>
                </a:solidFill>
              </a:rPr>
              <a:t>Osmanlıların daimî ve düzenli askerî birlikleri </a:t>
            </a:r>
            <a:r>
              <a:rPr lang="tr-TR" sz="3600" dirty="0">
                <a:solidFill>
                  <a:schemeClr val="bg1"/>
                </a:solidFill>
              </a:rPr>
              <a:t>yoktu. </a:t>
            </a:r>
            <a:r>
              <a:rPr lang="tr-TR" sz="3600" dirty="0" smtClean="0">
                <a:solidFill>
                  <a:schemeClr val="bg1"/>
                </a:solidFill>
              </a:rPr>
              <a:t>Sınırları korumak </a:t>
            </a:r>
            <a:r>
              <a:rPr lang="tr-TR" sz="3600" dirty="0">
                <a:solidFill>
                  <a:schemeClr val="bg1"/>
                </a:solidFill>
              </a:rPr>
              <a:t>ve Doğu Roma’ya karşı akın düzenlemek, </a:t>
            </a:r>
            <a:r>
              <a:rPr lang="tr-TR" sz="3600" dirty="0" err="1">
                <a:solidFill>
                  <a:srgbClr val="FFFF00"/>
                </a:solidFill>
              </a:rPr>
              <a:t>uc</a:t>
            </a:r>
            <a:r>
              <a:rPr lang="tr-TR" sz="3600" dirty="0">
                <a:solidFill>
                  <a:srgbClr val="FFFF00"/>
                </a:solidFill>
              </a:rPr>
              <a:t> kuvvetleri </a:t>
            </a:r>
            <a:r>
              <a:rPr lang="tr-TR" sz="3600" dirty="0">
                <a:solidFill>
                  <a:schemeClr val="bg1"/>
                </a:solidFill>
              </a:rPr>
              <a:t>olarak da </a:t>
            </a:r>
            <a:r>
              <a:rPr lang="tr-TR" sz="3600" dirty="0" smtClean="0">
                <a:solidFill>
                  <a:schemeClr val="bg1"/>
                </a:solidFill>
              </a:rPr>
              <a:t>adlandırılan </a:t>
            </a:r>
            <a:r>
              <a:rPr lang="tr-TR" sz="3600" dirty="0">
                <a:solidFill>
                  <a:srgbClr val="FFFF00"/>
                </a:solidFill>
              </a:rPr>
              <a:t>aşiret güçleri </a:t>
            </a:r>
            <a:r>
              <a:rPr lang="tr-TR" sz="3600" dirty="0">
                <a:solidFill>
                  <a:schemeClr val="bg1"/>
                </a:solidFill>
              </a:rPr>
              <a:t>ile </a:t>
            </a:r>
            <a:r>
              <a:rPr lang="tr-TR" sz="3600" dirty="0">
                <a:solidFill>
                  <a:srgbClr val="FFFF00"/>
                </a:solidFill>
              </a:rPr>
              <a:t>alpların ve gazilerin </a:t>
            </a:r>
            <a:r>
              <a:rPr lang="tr-TR" sz="3600" dirty="0">
                <a:solidFill>
                  <a:schemeClr val="bg1"/>
                </a:solidFill>
              </a:rPr>
              <a:t>göreviydi. Ayrıca ihtiyaç </a:t>
            </a:r>
            <a:r>
              <a:rPr lang="tr-TR" sz="3600" dirty="0" smtClean="0">
                <a:solidFill>
                  <a:schemeClr val="bg1"/>
                </a:solidFill>
              </a:rPr>
              <a:t>durumlarında </a:t>
            </a:r>
            <a:r>
              <a:rPr lang="tr-TR" sz="3600" dirty="0" smtClean="0">
                <a:solidFill>
                  <a:srgbClr val="FFFF00"/>
                </a:solidFill>
              </a:rPr>
              <a:t>ücretli </a:t>
            </a:r>
            <a:r>
              <a:rPr lang="tr-TR" sz="3600" dirty="0">
                <a:solidFill>
                  <a:srgbClr val="FFFF00"/>
                </a:solidFill>
              </a:rPr>
              <a:t>savaşçılar</a:t>
            </a:r>
            <a:r>
              <a:rPr lang="tr-TR" sz="3600" dirty="0">
                <a:solidFill>
                  <a:schemeClr val="bg1"/>
                </a:solidFill>
              </a:rPr>
              <a:t> ve </a:t>
            </a:r>
            <a:r>
              <a:rPr lang="tr-TR" sz="3600" dirty="0">
                <a:solidFill>
                  <a:srgbClr val="FFFF00"/>
                </a:solidFill>
              </a:rPr>
              <a:t>din uğruna savaşan sivil topluluklar </a:t>
            </a:r>
            <a:r>
              <a:rPr lang="tr-TR" sz="3600" dirty="0">
                <a:solidFill>
                  <a:schemeClr val="bg1"/>
                </a:solidFill>
              </a:rPr>
              <a:t>da akınlara katılırdı. </a:t>
            </a:r>
            <a:r>
              <a:rPr lang="tr-TR" sz="3600" dirty="0" smtClean="0">
                <a:solidFill>
                  <a:schemeClr val="bg1"/>
                </a:solidFill>
              </a:rPr>
              <a:t>Ünlü tarihçi </a:t>
            </a:r>
            <a:r>
              <a:rPr lang="tr-TR" sz="3600" dirty="0" err="1">
                <a:solidFill>
                  <a:srgbClr val="FFFF00"/>
                </a:solidFill>
              </a:rPr>
              <a:t>Âşıkpaşazade</a:t>
            </a:r>
            <a:r>
              <a:rPr lang="tr-TR" sz="3600" dirty="0" err="1">
                <a:solidFill>
                  <a:schemeClr val="bg1"/>
                </a:solidFill>
              </a:rPr>
              <a:t>’ye</a:t>
            </a:r>
            <a:r>
              <a:rPr lang="tr-TR" sz="3600" dirty="0">
                <a:solidFill>
                  <a:schemeClr val="bg1"/>
                </a:solidFill>
              </a:rPr>
              <a:t> göre bu sivil topluluklar; </a:t>
            </a:r>
            <a:r>
              <a:rPr lang="tr-TR" sz="3600" dirty="0" err="1">
                <a:solidFill>
                  <a:srgbClr val="FFFF00"/>
                </a:solidFill>
              </a:rPr>
              <a:t>Gaziyân</a:t>
            </a:r>
            <a:r>
              <a:rPr lang="tr-TR" sz="3600" dirty="0">
                <a:solidFill>
                  <a:srgbClr val="FFFF00"/>
                </a:solidFill>
              </a:rPr>
              <a:t>-ı Rum (Anadolu </a:t>
            </a:r>
            <a:r>
              <a:rPr lang="tr-TR" sz="3600" dirty="0" smtClean="0">
                <a:solidFill>
                  <a:srgbClr val="FFFF00"/>
                </a:solidFill>
              </a:rPr>
              <a:t>gazileri</a:t>
            </a:r>
            <a:r>
              <a:rPr lang="tr-TR" sz="3600" dirty="0">
                <a:solidFill>
                  <a:srgbClr val="FFFF00"/>
                </a:solidFill>
              </a:rPr>
              <a:t>), </a:t>
            </a:r>
            <a:r>
              <a:rPr lang="tr-TR" sz="3600" dirty="0" err="1">
                <a:solidFill>
                  <a:srgbClr val="FFFF00"/>
                </a:solidFill>
              </a:rPr>
              <a:t>Ahiyân</a:t>
            </a:r>
            <a:r>
              <a:rPr lang="tr-TR" sz="3600" dirty="0">
                <a:solidFill>
                  <a:srgbClr val="FFFF00"/>
                </a:solidFill>
              </a:rPr>
              <a:t>-ı Rum (Anadolu ahileri), </a:t>
            </a:r>
            <a:r>
              <a:rPr lang="tr-TR" sz="3600" dirty="0" err="1">
                <a:solidFill>
                  <a:srgbClr val="FFFF00"/>
                </a:solidFill>
              </a:rPr>
              <a:t>Baciyân</a:t>
            </a:r>
            <a:r>
              <a:rPr lang="tr-TR" sz="3600" dirty="0">
                <a:solidFill>
                  <a:srgbClr val="FFFF00"/>
                </a:solidFill>
              </a:rPr>
              <a:t>-ı Rum (Anadolu bacıları) ve </a:t>
            </a:r>
            <a:r>
              <a:rPr lang="tr-TR" sz="3600" dirty="0" err="1" smtClean="0">
                <a:solidFill>
                  <a:srgbClr val="FFFF00"/>
                </a:solidFill>
              </a:rPr>
              <a:t>Abdalân</a:t>
            </a:r>
            <a:r>
              <a:rPr lang="tr-TR" sz="3600" dirty="0" smtClean="0">
                <a:solidFill>
                  <a:srgbClr val="FFFF00"/>
                </a:solidFill>
              </a:rPr>
              <a:t>-ı Rum </a:t>
            </a:r>
            <a:r>
              <a:rPr lang="tr-TR" sz="3600" dirty="0">
                <a:solidFill>
                  <a:srgbClr val="FFFF00"/>
                </a:solidFill>
              </a:rPr>
              <a:t>(Anadolu abdalları) </a:t>
            </a:r>
            <a:r>
              <a:rPr lang="tr-TR" sz="3600" dirty="0">
                <a:solidFill>
                  <a:schemeClr val="bg1"/>
                </a:solidFill>
              </a:rPr>
              <a:t>idi. </a:t>
            </a:r>
            <a:endParaRPr lang="tr-TR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15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179513" y="260648"/>
            <a:ext cx="4752528" cy="6336703"/>
          </a:xfrm>
          <a:solidFill>
            <a:srgbClr val="002060"/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tr-TR" sz="2800" dirty="0" smtClean="0">
                <a:solidFill>
                  <a:schemeClr val="bg1"/>
                </a:solidFill>
              </a:rPr>
              <a:t>Bunların </a:t>
            </a:r>
            <a:r>
              <a:rPr lang="tr-TR" sz="2800" dirty="0">
                <a:solidFill>
                  <a:schemeClr val="bg1"/>
                </a:solidFill>
              </a:rPr>
              <a:t>yanı sıra </a:t>
            </a:r>
            <a:r>
              <a:rPr lang="tr-TR" sz="2800" dirty="0">
                <a:solidFill>
                  <a:srgbClr val="FFFF00"/>
                </a:solidFill>
              </a:rPr>
              <a:t>Anadolu beylikleri </a:t>
            </a:r>
            <a:r>
              <a:rPr lang="tr-TR" sz="2800" dirty="0">
                <a:solidFill>
                  <a:schemeClr val="bg1"/>
                </a:solidFill>
              </a:rPr>
              <a:t>de </a:t>
            </a:r>
            <a:r>
              <a:rPr lang="tr-TR" sz="2800" dirty="0">
                <a:solidFill>
                  <a:srgbClr val="FFFF00"/>
                </a:solidFill>
              </a:rPr>
              <a:t>Doğu </a:t>
            </a:r>
            <a:r>
              <a:rPr lang="tr-TR" sz="2800" dirty="0" smtClean="0">
                <a:solidFill>
                  <a:srgbClr val="FFFF00"/>
                </a:solidFill>
              </a:rPr>
              <a:t>Roma </a:t>
            </a:r>
            <a:r>
              <a:rPr lang="tr-TR" sz="2800" dirty="0" smtClean="0">
                <a:solidFill>
                  <a:schemeClr val="bg1"/>
                </a:solidFill>
              </a:rPr>
              <a:t>üzerine </a:t>
            </a:r>
            <a:r>
              <a:rPr lang="tr-TR" sz="2800" dirty="0">
                <a:solidFill>
                  <a:schemeClr val="bg1"/>
                </a:solidFill>
              </a:rPr>
              <a:t>düzenlenen bazı seferlere destek kuvvet gönderirdi. Tamamı </a:t>
            </a:r>
            <a:r>
              <a:rPr lang="tr-TR" sz="2800" dirty="0">
                <a:solidFill>
                  <a:srgbClr val="FFFF00"/>
                </a:solidFill>
              </a:rPr>
              <a:t>atlı </a:t>
            </a:r>
            <a:r>
              <a:rPr lang="tr-TR" sz="2800" dirty="0" smtClean="0">
                <a:solidFill>
                  <a:srgbClr val="FFFF00"/>
                </a:solidFill>
              </a:rPr>
              <a:t>gazilerden </a:t>
            </a:r>
            <a:r>
              <a:rPr lang="tr-TR" sz="2800" dirty="0">
                <a:solidFill>
                  <a:schemeClr val="bg1"/>
                </a:solidFill>
              </a:rPr>
              <a:t>oluşan aşiret kuvvetleri bu birliklerle birlikte sefere çıkar, seferlerden </a:t>
            </a:r>
            <a:r>
              <a:rPr lang="tr-TR" sz="2800" dirty="0" smtClean="0">
                <a:solidFill>
                  <a:schemeClr val="bg1"/>
                </a:solidFill>
              </a:rPr>
              <a:t>sonra ise </a:t>
            </a:r>
            <a:r>
              <a:rPr lang="tr-TR" sz="2800" dirty="0">
                <a:solidFill>
                  <a:schemeClr val="bg1"/>
                </a:solidFill>
              </a:rPr>
              <a:t>geçimlerini sağladıkları işlerinin başına dönerdi.</a:t>
            </a:r>
            <a:endParaRPr lang="tr-TR" sz="2800" dirty="0" smtClean="0">
              <a:solidFill>
                <a:schemeClr val="bg1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500823"/>
            <a:ext cx="3194581" cy="609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44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0"/>
            <a:ext cx="5292080" cy="6858000"/>
          </a:xfrm>
          <a:solidFill>
            <a:srgbClr val="002060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2000" dirty="0">
                <a:solidFill>
                  <a:srgbClr val="FFFF00"/>
                </a:solidFill>
              </a:rPr>
              <a:t>Orhan Bey </a:t>
            </a:r>
            <a:r>
              <a:rPr lang="tr-TR" sz="2000" dirty="0">
                <a:solidFill>
                  <a:schemeClr val="bg1"/>
                </a:solidFill>
              </a:rPr>
              <a:t>Dönemi’nin ilk yıllarında Osmanlı askerî kuvvetleri önceki dönemden farklı değildi. Bu yıllarda </a:t>
            </a:r>
            <a:r>
              <a:rPr lang="tr-TR" sz="2000" dirty="0" smtClean="0">
                <a:solidFill>
                  <a:schemeClr val="bg1"/>
                </a:solidFill>
              </a:rPr>
              <a:t>devlet</a:t>
            </a:r>
            <a:r>
              <a:rPr lang="tr-TR" sz="2000" dirty="0">
                <a:solidFill>
                  <a:schemeClr val="bg1"/>
                </a:solidFill>
              </a:rPr>
              <a:t>, bir yandan fetihlerle topraklarını genişletmeye devam etti, bir yandan da yeni koşullar ve ihtiyaçlar </a:t>
            </a:r>
            <a:r>
              <a:rPr lang="tr-TR" sz="2000" dirty="0" smtClean="0">
                <a:solidFill>
                  <a:schemeClr val="bg1"/>
                </a:solidFill>
              </a:rPr>
              <a:t>doğrultusunda </a:t>
            </a:r>
            <a:r>
              <a:rPr lang="tr-TR" sz="2000" dirty="0">
                <a:solidFill>
                  <a:schemeClr val="bg1"/>
                </a:solidFill>
              </a:rPr>
              <a:t>teşkilatlanmayı sürdürdü. Orhan Bey Dönemi’nde </a:t>
            </a:r>
            <a:r>
              <a:rPr lang="tr-TR" sz="2000" dirty="0">
                <a:solidFill>
                  <a:srgbClr val="FFFF00"/>
                </a:solidFill>
              </a:rPr>
              <a:t>fetihlerin artması ve sınırların genişlemes</a:t>
            </a:r>
            <a:r>
              <a:rPr lang="tr-TR" sz="2000" dirty="0">
                <a:solidFill>
                  <a:schemeClr val="bg1"/>
                </a:solidFill>
              </a:rPr>
              <a:t>i </a:t>
            </a:r>
            <a:r>
              <a:rPr lang="tr-TR" sz="2000" dirty="0" smtClean="0">
                <a:solidFill>
                  <a:schemeClr val="bg1"/>
                </a:solidFill>
              </a:rPr>
              <a:t>üzerine </a:t>
            </a:r>
            <a:r>
              <a:rPr lang="tr-TR" sz="2000" dirty="0" smtClean="0">
                <a:solidFill>
                  <a:srgbClr val="FFFF00"/>
                </a:solidFill>
              </a:rPr>
              <a:t>daimî  </a:t>
            </a:r>
            <a:r>
              <a:rPr lang="tr-TR" sz="2000" dirty="0">
                <a:solidFill>
                  <a:srgbClr val="FFFF00"/>
                </a:solidFill>
              </a:rPr>
              <a:t>bir orduya </a:t>
            </a:r>
            <a:r>
              <a:rPr lang="tr-TR" sz="2000" dirty="0">
                <a:solidFill>
                  <a:schemeClr val="bg1"/>
                </a:solidFill>
              </a:rPr>
              <a:t>ihtiyaç duyuldu. Bursa’nın Fethi’nden sonra oluşturulan ilk düzenli birlikler güçlü ve kalıcı </a:t>
            </a:r>
            <a:r>
              <a:rPr lang="tr-TR" sz="2000" dirty="0" smtClean="0">
                <a:solidFill>
                  <a:schemeClr val="bg1"/>
                </a:solidFill>
              </a:rPr>
              <a:t>bir yönetim </a:t>
            </a:r>
            <a:r>
              <a:rPr lang="tr-TR" sz="2000" dirty="0">
                <a:solidFill>
                  <a:schemeClr val="bg1"/>
                </a:solidFill>
              </a:rPr>
              <a:t>yapısı oluşturulmasında önemli rol oynadı.</a:t>
            </a:r>
            <a:endParaRPr lang="tr-TR" sz="2200" dirty="0">
              <a:solidFill>
                <a:schemeClr val="bg1"/>
              </a:solidFill>
            </a:endParaRP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275239"/>
            <a:ext cx="3194581" cy="609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35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260647"/>
            <a:ext cx="5472608" cy="6480721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chemeClr val="bg1"/>
                </a:solidFill>
              </a:rPr>
              <a:t>Osmanlı Devleti’nin ilk düzenli askerî birlikleri olan </a:t>
            </a:r>
            <a:r>
              <a:rPr lang="tr-TR" sz="2000" dirty="0">
                <a:solidFill>
                  <a:srgbClr val="FFFF00"/>
                </a:solidFill>
              </a:rPr>
              <a:t>yaya </a:t>
            </a:r>
            <a:r>
              <a:rPr lang="tr-TR" sz="2000" dirty="0" smtClean="0">
                <a:solidFill>
                  <a:srgbClr val="FFFF00"/>
                </a:solidFill>
              </a:rPr>
              <a:t>ve müsellemler</a:t>
            </a:r>
            <a:r>
              <a:rPr lang="tr-TR" sz="2000" dirty="0">
                <a:solidFill>
                  <a:schemeClr val="bg1"/>
                </a:solidFill>
              </a:rPr>
              <a:t>, doğrudan padişaha bağlı olan hassa ordusunu </a:t>
            </a:r>
            <a:r>
              <a:rPr lang="tr-TR" sz="2000" dirty="0" smtClean="0">
                <a:solidFill>
                  <a:schemeClr val="bg1"/>
                </a:solidFill>
              </a:rPr>
              <a:t>oluşturuyordu. Yaya </a:t>
            </a:r>
            <a:r>
              <a:rPr lang="tr-TR" sz="2000" dirty="0">
                <a:solidFill>
                  <a:schemeClr val="bg1"/>
                </a:solidFill>
              </a:rPr>
              <a:t>ve müsellemler, kapıkulu ocaklarının kurulmasının ardından geri </a:t>
            </a:r>
            <a:r>
              <a:rPr lang="tr-TR" sz="2000" dirty="0" smtClean="0">
                <a:solidFill>
                  <a:schemeClr val="bg1"/>
                </a:solidFill>
              </a:rPr>
              <a:t>hizmete çekilerek </a:t>
            </a:r>
            <a:r>
              <a:rPr lang="tr-TR" sz="2000" dirty="0">
                <a:solidFill>
                  <a:schemeClr val="bg1"/>
                </a:solidFill>
              </a:rPr>
              <a:t>nakliye işlerinde, maden ocaklarında, kale inşaatlarında ve </a:t>
            </a:r>
            <a:r>
              <a:rPr lang="tr-TR" sz="2000" dirty="0" smtClean="0">
                <a:solidFill>
                  <a:schemeClr val="bg1"/>
                </a:solidFill>
              </a:rPr>
              <a:t>tersane hizmetlerinde </a:t>
            </a:r>
            <a:r>
              <a:rPr lang="tr-TR" sz="2000" dirty="0">
                <a:solidFill>
                  <a:schemeClr val="bg1"/>
                </a:solidFill>
              </a:rPr>
              <a:t>görevlendirildi. Orhan Bey Dönemi’nde yaya ve </a:t>
            </a:r>
            <a:r>
              <a:rPr lang="tr-TR" sz="2000" dirty="0" smtClean="0">
                <a:solidFill>
                  <a:schemeClr val="bg1"/>
                </a:solidFill>
              </a:rPr>
              <a:t>müsellemlere ek </a:t>
            </a:r>
            <a:r>
              <a:rPr lang="tr-TR" sz="2000" dirty="0">
                <a:solidFill>
                  <a:schemeClr val="bg1"/>
                </a:solidFill>
              </a:rPr>
              <a:t>olarak </a:t>
            </a:r>
            <a:r>
              <a:rPr lang="tr-TR" sz="2000" dirty="0">
                <a:solidFill>
                  <a:srgbClr val="FFFF00"/>
                </a:solidFill>
              </a:rPr>
              <a:t>bekâr Türk gençleri </a:t>
            </a:r>
            <a:r>
              <a:rPr lang="tr-TR" sz="2000" dirty="0">
                <a:solidFill>
                  <a:schemeClr val="bg1"/>
                </a:solidFill>
              </a:rPr>
              <a:t>arasından seçilen ve </a:t>
            </a:r>
            <a:r>
              <a:rPr lang="tr-TR" sz="2000" dirty="0">
                <a:solidFill>
                  <a:srgbClr val="FFFF00"/>
                </a:solidFill>
              </a:rPr>
              <a:t>ücret karşılığında </a:t>
            </a:r>
            <a:r>
              <a:rPr lang="tr-TR" sz="2000" dirty="0" smtClean="0">
                <a:solidFill>
                  <a:srgbClr val="FFFF00"/>
                </a:solidFill>
              </a:rPr>
              <a:t>askerlik </a:t>
            </a:r>
            <a:r>
              <a:rPr lang="tr-TR" sz="2000" dirty="0" smtClean="0">
                <a:solidFill>
                  <a:schemeClr val="bg1"/>
                </a:solidFill>
              </a:rPr>
              <a:t>yapan </a:t>
            </a:r>
            <a:r>
              <a:rPr lang="tr-TR" sz="2000" dirty="0">
                <a:solidFill>
                  <a:srgbClr val="FFFF00"/>
                </a:solidFill>
              </a:rPr>
              <a:t>azapla</a:t>
            </a:r>
            <a:r>
              <a:rPr lang="tr-TR" sz="2000" dirty="0">
                <a:solidFill>
                  <a:schemeClr val="bg1"/>
                </a:solidFill>
              </a:rPr>
              <a:t>r da </a:t>
            </a:r>
            <a:r>
              <a:rPr lang="tr-TR" sz="2000" dirty="0">
                <a:solidFill>
                  <a:srgbClr val="FFFF00"/>
                </a:solidFill>
              </a:rPr>
              <a:t>(yaya ve atlı birlikler) </a:t>
            </a:r>
            <a:r>
              <a:rPr lang="tr-TR" sz="2000" dirty="0">
                <a:solidFill>
                  <a:schemeClr val="bg1"/>
                </a:solidFill>
              </a:rPr>
              <a:t>orduya alındı.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168841"/>
            <a:ext cx="3043014" cy="466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42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260647"/>
            <a:ext cx="8640960" cy="6333509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</a:rPr>
              <a:t>Osmanlı Devleti’nin toprak sisteminde araziler genel olarak </a:t>
            </a:r>
            <a:r>
              <a:rPr lang="tr-TR" sz="2400" b="1" dirty="0">
                <a:solidFill>
                  <a:srgbClr val="FFFF00"/>
                </a:solidFill>
              </a:rPr>
              <a:t>mirî, mülk ve </a:t>
            </a:r>
            <a:r>
              <a:rPr lang="tr-TR" sz="2400" b="1" dirty="0" smtClean="0">
                <a:solidFill>
                  <a:srgbClr val="FFFF00"/>
                </a:solidFill>
              </a:rPr>
              <a:t>vakıf </a:t>
            </a:r>
            <a:r>
              <a:rPr lang="tr-TR" sz="2400" dirty="0" smtClean="0">
                <a:solidFill>
                  <a:schemeClr val="bg1"/>
                </a:solidFill>
              </a:rPr>
              <a:t>olmak </a:t>
            </a:r>
            <a:r>
              <a:rPr lang="tr-TR" sz="2400" dirty="0">
                <a:solidFill>
                  <a:schemeClr val="bg1"/>
                </a:solidFill>
              </a:rPr>
              <a:t>üzere üç başlıkta sınıflandırıldı. Kuruluş Dönemi’nden itibaren yeni </a:t>
            </a:r>
            <a:r>
              <a:rPr lang="tr-TR" sz="2400" dirty="0" smtClean="0">
                <a:solidFill>
                  <a:schemeClr val="bg1"/>
                </a:solidFill>
              </a:rPr>
              <a:t>fethedilen toprakların </a:t>
            </a:r>
            <a:r>
              <a:rPr lang="tr-TR" sz="2400" dirty="0">
                <a:solidFill>
                  <a:schemeClr val="bg1"/>
                </a:solidFill>
              </a:rPr>
              <a:t>büyük bölümü mirî arazi olarak ayrıldı ve yönetildi. </a:t>
            </a:r>
            <a:r>
              <a:rPr lang="tr-TR" sz="2400" b="1" dirty="0">
                <a:solidFill>
                  <a:srgbClr val="FFFF00"/>
                </a:solidFill>
              </a:rPr>
              <a:t>Mirî araziler</a:t>
            </a:r>
            <a:r>
              <a:rPr lang="tr-TR" sz="2400" dirty="0">
                <a:solidFill>
                  <a:srgbClr val="FFFF00"/>
                </a:solidFill>
              </a:rPr>
              <a:t> </a:t>
            </a:r>
            <a:r>
              <a:rPr lang="tr-TR" sz="2400" dirty="0" smtClean="0">
                <a:solidFill>
                  <a:srgbClr val="FFFF00"/>
                </a:solidFill>
              </a:rPr>
              <a:t>özellikle tahıl </a:t>
            </a:r>
            <a:r>
              <a:rPr lang="tr-TR" sz="2400" dirty="0">
                <a:solidFill>
                  <a:srgbClr val="FFFF00"/>
                </a:solidFill>
              </a:rPr>
              <a:t>üretimi yapılan ve tarla olarak kullanılan arazilerdi. </a:t>
            </a:r>
            <a:r>
              <a:rPr lang="tr-TR" sz="2400" dirty="0">
                <a:solidFill>
                  <a:schemeClr val="bg1"/>
                </a:solidFill>
              </a:rPr>
              <a:t>Bunun dışında kalan </a:t>
            </a:r>
            <a:r>
              <a:rPr lang="tr-TR" sz="2400" dirty="0" smtClean="0">
                <a:solidFill>
                  <a:srgbClr val="FFFF00"/>
                </a:solidFill>
              </a:rPr>
              <a:t>bağ ve </a:t>
            </a:r>
            <a:r>
              <a:rPr lang="tr-TR" sz="2400" dirty="0">
                <a:solidFill>
                  <a:srgbClr val="FFFF00"/>
                </a:solidFill>
              </a:rPr>
              <a:t>bahçeler ise </a:t>
            </a:r>
            <a:r>
              <a:rPr lang="tr-TR" sz="2400" b="1" dirty="0">
                <a:solidFill>
                  <a:srgbClr val="FFFF00"/>
                </a:solidFill>
              </a:rPr>
              <a:t>mülk </a:t>
            </a:r>
            <a:r>
              <a:rPr lang="tr-TR" sz="2400" dirty="0">
                <a:solidFill>
                  <a:srgbClr val="FFFF00"/>
                </a:solidFill>
              </a:rPr>
              <a:t>arazi olarak </a:t>
            </a:r>
            <a:r>
              <a:rPr lang="tr-TR" sz="2400" dirty="0">
                <a:solidFill>
                  <a:schemeClr val="bg1"/>
                </a:solidFill>
              </a:rPr>
              <a:t>şahıslara bırakıldı. Aynı zamanda </a:t>
            </a:r>
            <a:r>
              <a:rPr lang="tr-TR" sz="2400" dirty="0">
                <a:solidFill>
                  <a:srgbClr val="FFFF00"/>
                </a:solidFill>
              </a:rPr>
              <a:t>fetihten </a:t>
            </a:r>
            <a:r>
              <a:rPr lang="tr-TR" sz="2400" dirty="0" smtClean="0">
                <a:solidFill>
                  <a:srgbClr val="FFFF00"/>
                </a:solidFill>
              </a:rPr>
              <a:t>sonra mevcut </a:t>
            </a:r>
            <a:r>
              <a:rPr lang="tr-TR" sz="2400" dirty="0">
                <a:solidFill>
                  <a:srgbClr val="FFFF00"/>
                </a:solidFill>
              </a:rPr>
              <a:t>sahiplerine bırakılan topraklar da </a:t>
            </a:r>
            <a:r>
              <a:rPr lang="tr-TR" sz="2400" b="1" dirty="0">
                <a:solidFill>
                  <a:srgbClr val="FFFF00"/>
                </a:solidFill>
              </a:rPr>
              <a:t>mülk </a:t>
            </a:r>
            <a:r>
              <a:rPr lang="tr-TR" sz="2400" dirty="0">
                <a:solidFill>
                  <a:srgbClr val="FFFF00"/>
                </a:solidFill>
              </a:rPr>
              <a:t>olarak </a:t>
            </a:r>
            <a:r>
              <a:rPr lang="tr-TR" sz="2400" dirty="0">
                <a:solidFill>
                  <a:schemeClr val="bg1"/>
                </a:solidFill>
              </a:rPr>
              <a:t>adlandırıldı. </a:t>
            </a:r>
            <a:r>
              <a:rPr lang="tr-TR" sz="2400" dirty="0">
                <a:solidFill>
                  <a:srgbClr val="FFFF00"/>
                </a:solidFill>
              </a:rPr>
              <a:t>Geliriyle </a:t>
            </a:r>
            <a:r>
              <a:rPr lang="tr-TR" sz="2400" dirty="0" smtClean="0">
                <a:solidFill>
                  <a:srgbClr val="FFFF00"/>
                </a:solidFill>
              </a:rPr>
              <a:t>hayır işleri </a:t>
            </a:r>
            <a:r>
              <a:rPr lang="tr-TR" sz="2400" dirty="0">
                <a:solidFill>
                  <a:srgbClr val="FFFF00"/>
                </a:solidFill>
              </a:rPr>
              <a:t>yapılan araziler </a:t>
            </a:r>
            <a:r>
              <a:rPr lang="tr-TR" sz="2400" dirty="0">
                <a:solidFill>
                  <a:schemeClr val="bg1"/>
                </a:solidFill>
              </a:rPr>
              <a:t>ise </a:t>
            </a:r>
            <a:r>
              <a:rPr lang="tr-TR" sz="2400" b="1" dirty="0">
                <a:solidFill>
                  <a:srgbClr val="FFFF00"/>
                </a:solidFill>
              </a:rPr>
              <a:t>vakıf arazisi</a:t>
            </a:r>
            <a:r>
              <a:rPr lang="tr-TR" sz="2400" dirty="0">
                <a:solidFill>
                  <a:schemeClr val="bg1"/>
                </a:solidFill>
              </a:rPr>
              <a:t> olarak kurumlara tahsis edildi.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793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/>
          <a:srcRect l="35611" t="18500" r="14580" b="13578"/>
          <a:stretch/>
        </p:blipFill>
        <p:spPr>
          <a:xfrm>
            <a:off x="0" y="4924"/>
            <a:ext cx="9144000" cy="692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900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88640"/>
            <a:ext cx="5616624" cy="6552728"/>
          </a:xfrm>
          <a:solidFill>
            <a:srgbClr val="002060"/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rgbClr val="FFFF00"/>
                </a:solidFill>
              </a:rPr>
              <a:t>Osmanlı ekonomisinin temeli tarımsal üretime </a:t>
            </a:r>
            <a:r>
              <a:rPr lang="tr-TR" sz="2000" dirty="0">
                <a:solidFill>
                  <a:schemeClr val="bg1"/>
                </a:solidFill>
              </a:rPr>
              <a:t>dayalıydı. Devlet, tarımsal </a:t>
            </a:r>
            <a:r>
              <a:rPr lang="tr-TR" sz="2000" dirty="0" smtClean="0">
                <a:solidFill>
                  <a:schemeClr val="bg1"/>
                </a:solidFill>
              </a:rPr>
              <a:t>üretimin ana </a:t>
            </a:r>
            <a:r>
              <a:rPr lang="tr-TR" sz="2000" dirty="0">
                <a:solidFill>
                  <a:schemeClr val="bg1"/>
                </a:solidFill>
              </a:rPr>
              <a:t>kaynağı olan </a:t>
            </a:r>
            <a:r>
              <a:rPr lang="tr-TR" sz="2000" dirty="0">
                <a:solidFill>
                  <a:srgbClr val="FFFF00"/>
                </a:solidFill>
              </a:rPr>
              <a:t>mirî arazileri </a:t>
            </a:r>
            <a:r>
              <a:rPr lang="tr-TR" sz="2000" dirty="0">
                <a:solidFill>
                  <a:schemeClr val="bg1"/>
                </a:solidFill>
              </a:rPr>
              <a:t>işletmek için </a:t>
            </a:r>
            <a:r>
              <a:rPr lang="tr-TR" sz="2000" dirty="0">
                <a:solidFill>
                  <a:srgbClr val="FFFF00"/>
                </a:solidFill>
              </a:rPr>
              <a:t>ilk Türk-İslam </a:t>
            </a:r>
            <a:r>
              <a:rPr lang="tr-TR" sz="2000" dirty="0">
                <a:solidFill>
                  <a:schemeClr val="bg1"/>
                </a:solidFill>
              </a:rPr>
              <a:t>devletlerindeki </a:t>
            </a:r>
            <a:r>
              <a:rPr lang="tr-TR" sz="2000" dirty="0" err="1">
                <a:solidFill>
                  <a:srgbClr val="FFFF00"/>
                </a:solidFill>
              </a:rPr>
              <a:t>ikta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 smtClean="0">
                <a:solidFill>
                  <a:srgbClr val="FFFF00"/>
                </a:solidFill>
              </a:rPr>
              <a:t>sistemi </a:t>
            </a:r>
            <a:r>
              <a:rPr lang="tr-TR" sz="2000" dirty="0" smtClean="0">
                <a:solidFill>
                  <a:schemeClr val="bg1"/>
                </a:solidFill>
              </a:rPr>
              <a:t>ile </a:t>
            </a:r>
            <a:r>
              <a:rPr lang="tr-TR" sz="2000" dirty="0">
                <a:solidFill>
                  <a:schemeClr val="bg1"/>
                </a:solidFill>
              </a:rPr>
              <a:t>yeni fethedilen bölgelerdeki geçmiş uygulamaları sentezleyerek </a:t>
            </a:r>
            <a:r>
              <a:rPr lang="tr-TR" sz="2000" dirty="0">
                <a:solidFill>
                  <a:srgbClr val="FFFF00"/>
                </a:solidFill>
              </a:rPr>
              <a:t>tımar </a:t>
            </a:r>
            <a:r>
              <a:rPr lang="tr-TR" sz="2000" dirty="0" smtClean="0">
                <a:solidFill>
                  <a:srgbClr val="FFFF00"/>
                </a:solidFill>
              </a:rPr>
              <a:t>sistemi </a:t>
            </a:r>
            <a:r>
              <a:rPr lang="tr-TR" sz="2000" dirty="0" smtClean="0">
                <a:solidFill>
                  <a:schemeClr val="bg1"/>
                </a:solidFill>
              </a:rPr>
              <a:t>adı </a:t>
            </a:r>
            <a:r>
              <a:rPr lang="tr-TR" sz="2000" dirty="0">
                <a:solidFill>
                  <a:schemeClr val="bg1"/>
                </a:solidFill>
              </a:rPr>
              <a:t>verilen bir düzen kurdu. </a:t>
            </a:r>
            <a:r>
              <a:rPr lang="tr-TR" sz="2000" b="1" dirty="0">
                <a:solidFill>
                  <a:srgbClr val="FFFF00"/>
                </a:solidFill>
              </a:rPr>
              <a:t>Tımar, belli bir bölgedeki vergi toplama yetkisinin </a:t>
            </a:r>
            <a:r>
              <a:rPr lang="tr-TR" sz="2000" b="1" dirty="0" smtClean="0">
                <a:solidFill>
                  <a:srgbClr val="FFFF00"/>
                </a:solidFill>
              </a:rPr>
              <a:t>hizmet karşılığında </a:t>
            </a:r>
            <a:r>
              <a:rPr lang="tr-TR" sz="2000" b="1" dirty="0">
                <a:solidFill>
                  <a:srgbClr val="FFFF00"/>
                </a:solidFill>
              </a:rPr>
              <a:t>devlet görevlilerine tahsis edilmesiydi.</a:t>
            </a:r>
            <a:r>
              <a:rPr lang="tr-TR" sz="2000" dirty="0">
                <a:solidFill>
                  <a:schemeClr val="bg1"/>
                </a:solidFill>
              </a:rPr>
              <a:t> Tımar sisteminin temel </a:t>
            </a:r>
            <a:r>
              <a:rPr lang="tr-TR" sz="2000" dirty="0" smtClean="0">
                <a:solidFill>
                  <a:schemeClr val="bg1"/>
                </a:solidFill>
              </a:rPr>
              <a:t>unsuru ise </a:t>
            </a:r>
            <a:r>
              <a:rPr lang="tr-TR" sz="2000" dirty="0" err="1">
                <a:solidFill>
                  <a:schemeClr val="bg1"/>
                </a:solidFill>
              </a:rPr>
              <a:t>çifthane</a:t>
            </a:r>
            <a:r>
              <a:rPr lang="tr-TR" sz="2000" dirty="0">
                <a:solidFill>
                  <a:schemeClr val="bg1"/>
                </a:solidFill>
              </a:rPr>
              <a:t> uygulamasıydı. Osmanlı toplumu, </a:t>
            </a:r>
            <a:r>
              <a:rPr lang="tr-TR" sz="2000" b="1" dirty="0">
                <a:solidFill>
                  <a:srgbClr val="FFFF00"/>
                </a:solidFill>
              </a:rPr>
              <a:t>yönetenler (askerî) ve </a:t>
            </a:r>
            <a:r>
              <a:rPr lang="tr-TR" sz="2000" b="1" dirty="0" smtClean="0">
                <a:solidFill>
                  <a:srgbClr val="FFFF00"/>
                </a:solidFill>
              </a:rPr>
              <a:t>yönetilenler (reaya</a:t>
            </a:r>
            <a:r>
              <a:rPr lang="tr-TR" sz="2000" b="1" dirty="0">
                <a:solidFill>
                  <a:srgbClr val="FFFF00"/>
                </a:solidFill>
              </a:rPr>
              <a:t>)</a:t>
            </a:r>
            <a:r>
              <a:rPr lang="tr-TR" sz="2000" dirty="0">
                <a:solidFill>
                  <a:schemeClr val="bg1"/>
                </a:solidFill>
              </a:rPr>
              <a:t> olarak ikiye ayrılmıştı. </a:t>
            </a:r>
            <a:r>
              <a:rPr lang="tr-TR" sz="2000" dirty="0">
                <a:solidFill>
                  <a:srgbClr val="FFFF00"/>
                </a:solidFill>
              </a:rPr>
              <a:t>Askerîler yönetici sınıftı </a:t>
            </a:r>
            <a:r>
              <a:rPr lang="tr-TR" sz="2000" dirty="0">
                <a:solidFill>
                  <a:schemeClr val="bg1"/>
                </a:solidFill>
              </a:rPr>
              <a:t>ve </a:t>
            </a:r>
            <a:r>
              <a:rPr lang="tr-TR" sz="2000" dirty="0">
                <a:solidFill>
                  <a:srgbClr val="FFFF00"/>
                </a:solidFill>
              </a:rPr>
              <a:t>vergiden muaftı. 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105747" y="3465004"/>
            <a:ext cx="3024336" cy="2585323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tr-TR" dirty="0" err="1">
                <a:solidFill>
                  <a:srgbClr val="FFFF00"/>
                </a:solidFill>
              </a:rPr>
              <a:t>Çifthane</a:t>
            </a:r>
            <a:r>
              <a:rPr lang="tr-TR" dirty="0">
                <a:solidFill>
                  <a:srgbClr val="FFFF00"/>
                </a:solidFill>
              </a:rPr>
              <a:t> sistemi</a:t>
            </a:r>
          </a:p>
          <a:p>
            <a:r>
              <a:rPr lang="tr-TR" dirty="0">
                <a:solidFill>
                  <a:schemeClr val="bg1"/>
                </a:solidFill>
              </a:rPr>
              <a:t>Köylü ailelere bir çift</a:t>
            </a:r>
          </a:p>
          <a:p>
            <a:r>
              <a:rPr lang="tr-TR" dirty="0">
                <a:solidFill>
                  <a:schemeClr val="bg1"/>
                </a:solidFill>
              </a:rPr>
              <a:t>öküzün işleyebileceği</a:t>
            </a:r>
          </a:p>
          <a:p>
            <a:r>
              <a:rPr lang="tr-TR" dirty="0">
                <a:solidFill>
                  <a:schemeClr val="bg1"/>
                </a:solidFill>
              </a:rPr>
              <a:t>büyüklükte miri arazinin</a:t>
            </a:r>
          </a:p>
          <a:p>
            <a:r>
              <a:rPr lang="tr-TR" dirty="0">
                <a:solidFill>
                  <a:schemeClr val="bg1"/>
                </a:solidFill>
              </a:rPr>
              <a:t>tahsis edilmesine dayalı</a:t>
            </a:r>
          </a:p>
          <a:p>
            <a:r>
              <a:rPr lang="tr-TR" dirty="0">
                <a:solidFill>
                  <a:schemeClr val="bg1"/>
                </a:solidFill>
              </a:rPr>
              <a:t>uygulama. Köylüler, bu</a:t>
            </a:r>
          </a:p>
          <a:p>
            <a:r>
              <a:rPr lang="tr-TR" dirty="0">
                <a:solidFill>
                  <a:schemeClr val="bg1"/>
                </a:solidFill>
              </a:rPr>
              <a:t>toprak karşılığında </a:t>
            </a:r>
            <a:r>
              <a:rPr lang="tr-TR" dirty="0" smtClean="0">
                <a:solidFill>
                  <a:schemeClr val="bg1"/>
                </a:solidFill>
              </a:rPr>
              <a:t>devlete </a:t>
            </a:r>
            <a:r>
              <a:rPr lang="tr-TR" dirty="0" smtClean="0">
                <a:solidFill>
                  <a:srgbClr val="FFFF00"/>
                </a:solidFill>
              </a:rPr>
              <a:t>“çift resmi</a:t>
            </a:r>
            <a:r>
              <a:rPr lang="tr-TR" dirty="0">
                <a:solidFill>
                  <a:srgbClr val="FFFF00"/>
                </a:solidFill>
              </a:rPr>
              <a:t>” </a:t>
            </a:r>
            <a:r>
              <a:rPr lang="tr-TR" dirty="0">
                <a:solidFill>
                  <a:schemeClr val="bg1"/>
                </a:solidFill>
              </a:rPr>
              <a:t>adı </a:t>
            </a:r>
            <a:r>
              <a:rPr lang="tr-TR" dirty="0" smtClean="0">
                <a:solidFill>
                  <a:schemeClr val="bg1"/>
                </a:solidFill>
              </a:rPr>
              <a:t>verilen bir</a:t>
            </a:r>
            <a:r>
              <a:rPr lang="tr-TR" dirty="0">
                <a:solidFill>
                  <a:schemeClr val="bg1"/>
                </a:solidFill>
              </a:rPr>
              <a:t> vergi öderdi.</a:t>
            </a:r>
          </a:p>
        </p:txBody>
      </p:sp>
    </p:spTree>
    <p:extLst>
      <p:ext uri="{BB962C8B-B14F-4D97-AF65-F5344CB8AC3E}">
        <p14:creationId xmlns:p14="http://schemas.microsoft.com/office/powerpoint/2010/main" val="29442749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 smtClean="0">
                <a:solidFill>
                  <a:srgbClr val="FFFF00"/>
                </a:solidFill>
              </a:rPr>
              <a:t>Reaya</a:t>
            </a:r>
            <a:r>
              <a:rPr lang="tr-TR" sz="2000" dirty="0" smtClean="0">
                <a:solidFill>
                  <a:schemeClr val="bg1"/>
                </a:solidFill>
              </a:rPr>
              <a:t> ise </a:t>
            </a:r>
            <a:r>
              <a:rPr lang="tr-TR" sz="2000" dirty="0">
                <a:solidFill>
                  <a:srgbClr val="FFFF00"/>
                </a:solidFill>
              </a:rPr>
              <a:t>vergi ödemekle yükümlü yönetilenlerden oluşuyordu. </a:t>
            </a:r>
            <a:r>
              <a:rPr lang="tr-TR" sz="2000" dirty="0">
                <a:solidFill>
                  <a:schemeClr val="bg1"/>
                </a:solidFill>
              </a:rPr>
              <a:t>Bu sayede devlet </a:t>
            </a:r>
            <a:r>
              <a:rPr lang="tr-TR" sz="2000" dirty="0" smtClean="0">
                <a:solidFill>
                  <a:schemeClr val="bg1"/>
                </a:solidFill>
              </a:rPr>
              <a:t>büyük bir </a:t>
            </a:r>
            <a:r>
              <a:rPr lang="tr-TR" sz="2000" dirty="0">
                <a:solidFill>
                  <a:schemeClr val="bg1"/>
                </a:solidFill>
              </a:rPr>
              <a:t>kısmı ayni olan </a:t>
            </a:r>
            <a:r>
              <a:rPr lang="tr-TR" sz="2000" dirty="0">
                <a:solidFill>
                  <a:srgbClr val="FFFF00"/>
                </a:solidFill>
              </a:rPr>
              <a:t>tarımsal vergileri topladı </a:t>
            </a:r>
            <a:r>
              <a:rPr lang="tr-TR" sz="2000" dirty="0">
                <a:solidFill>
                  <a:schemeClr val="bg1"/>
                </a:solidFill>
              </a:rPr>
              <a:t>ve </a:t>
            </a:r>
            <a:r>
              <a:rPr lang="tr-TR" sz="2000" dirty="0">
                <a:solidFill>
                  <a:srgbClr val="FFFF00"/>
                </a:solidFill>
              </a:rPr>
              <a:t>savaşa her an hazır</a:t>
            </a:r>
            <a:r>
              <a:rPr lang="tr-TR" sz="2000" dirty="0">
                <a:solidFill>
                  <a:schemeClr val="bg1"/>
                </a:solidFill>
              </a:rPr>
              <a:t>, </a:t>
            </a:r>
            <a:r>
              <a:rPr lang="tr-TR" sz="2000" dirty="0">
                <a:solidFill>
                  <a:srgbClr val="FFFF00"/>
                </a:solidFill>
              </a:rPr>
              <a:t>mali açıdan yük oluşturmayan büyük </a:t>
            </a:r>
            <a:r>
              <a:rPr lang="tr-TR" sz="2000" dirty="0" smtClean="0">
                <a:solidFill>
                  <a:srgbClr val="FFFF00"/>
                </a:solidFill>
              </a:rPr>
              <a:t>bir orduya </a:t>
            </a:r>
            <a:r>
              <a:rPr lang="tr-TR" sz="2000" dirty="0">
                <a:solidFill>
                  <a:srgbClr val="FFFF00"/>
                </a:solidFill>
              </a:rPr>
              <a:t>sahip oldu. </a:t>
            </a:r>
            <a:r>
              <a:rPr lang="tr-TR" sz="2000" dirty="0">
                <a:solidFill>
                  <a:schemeClr val="bg1"/>
                </a:solidFill>
              </a:rPr>
              <a:t>Devletin idari birimi olan </a:t>
            </a:r>
            <a:r>
              <a:rPr lang="tr-TR" sz="2000" dirty="0">
                <a:solidFill>
                  <a:srgbClr val="FFFF00"/>
                </a:solidFill>
              </a:rPr>
              <a:t>eyalet idaresi </a:t>
            </a:r>
            <a:r>
              <a:rPr lang="tr-TR" sz="2000" dirty="0">
                <a:solidFill>
                  <a:schemeClr val="bg1"/>
                </a:solidFill>
              </a:rPr>
              <a:t>de tımar sistemine dayanıyordu. Ancak bu </a:t>
            </a:r>
            <a:r>
              <a:rPr lang="tr-TR" sz="2000" dirty="0" smtClean="0">
                <a:solidFill>
                  <a:schemeClr val="bg1"/>
                </a:solidFill>
              </a:rPr>
              <a:t>sistem bütün </a:t>
            </a:r>
            <a:r>
              <a:rPr lang="tr-TR" sz="2000" dirty="0">
                <a:solidFill>
                  <a:schemeClr val="bg1"/>
                </a:solidFill>
              </a:rPr>
              <a:t>eyaletlerde değil özellikle </a:t>
            </a:r>
            <a:r>
              <a:rPr lang="tr-TR" sz="2000" dirty="0">
                <a:solidFill>
                  <a:srgbClr val="FFFF00"/>
                </a:solidFill>
              </a:rPr>
              <a:t>Rumeli, Anadolu, Kuzey Suriye </a:t>
            </a:r>
            <a:r>
              <a:rPr lang="tr-TR" sz="2000" dirty="0">
                <a:solidFill>
                  <a:schemeClr val="bg1"/>
                </a:solidFill>
              </a:rPr>
              <a:t>gibi merkeze yakın eyaletlerde uygulandı.</a:t>
            </a:r>
            <a:endParaRPr lang="tr-TR" sz="2000" dirty="0">
              <a:solidFill>
                <a:srgbClr val="FFFF00"/>
              </a:solidFill>
            </a:endParaRP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214" y="3167908"/>
            <a:ext cx="6096528" cy="342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00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260647"/>
            <a:ext cx="4199118" cy="6480721"/>
          </a:xfrm>
          <a:solidFill>
            <a:srgbClr val="002060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chemeClr val="bg1"/>
                </a:solidFill>
              </a:rPr>
              <a:t>Osmanlı Devleti’nde </a:t>
            </a:r>
            <a:r>
              <a:rPr lang="tr-TR" sz="2000" dirty="0">
                <a:solidFill>
                  <a:srgbClr val="FFFF00"/>
                </a:solidFill>
              </a:rPr>
              <a:t>toprağın devlete ait olduğu ilkesi </a:t>
            </a:r>
            <a:r>
              <a:rPr lang="tr-TR" sz="2000" dirty="0" smtClean="0">
                <a:solidFill>
                  <a:schemeClr val="bg1"/>
                </a:solidFill>
              </a:rPr>
              <a:t>hâkimdi. Fetihlerden </a:t>
            </a:r>
            <a:r>
              <a:rPr lang="tr-TR" sz="2000" dirty="0">
                <a:solidFill>
                  <a:schemeClr val="bg1"/>
                </a:solidFill>
              </a:rPr>
              <a:t>hemen sonra </a:t>
            </a:r>
            <a:r>
              <a:rPr lang="tr-TR" sz="2000" dirty="0">
                <a:solidFill>
                  <a:srgbClr val="FFFF00"/>
                </a:solidFill>
              </a:rPr>
              <a:t>kadı nezaretinde </a:t>
            </a:r>
            <a:r>
              <a:rPr lang="tr-TR" sz="2000" dirty="0">
                <a:solidFill>
                  <a:schemeClr val="bg1"/>
                </a:solidFill>
              </a:rPr>
              <a:t>nüfus sayımı </a:t>
            </a:r>
            <a:r>
              <a:rPr lang="tr-TR" sz="2000" dirty="0" smtClean="0">
                <a:solidFill>
                  <a:schemeClr val="bg1"/>
                </a:solidFill>
              </a:rPr>
              <a:t>yapılarak bölgenin </a:t>
            </a:r>
            <a:r>
              <a:rPr lang="tr-TR" sz="2000" dirty="0">
                <a:solidFill>
                  <a:srgbClr val="FFFF00"/>
                </a:solidFill>
              </a:rPr>
              <a:t>vergi mükellefleri ve gelir kaynakları </a:t>
            </a:r>
            <a:r>
              <a:rPr lang="tr-TR" sz="2000" dirty="0">
                <a:solidFill>
                  <a:schemeClr val="bg1"/>
                </a:solidFill>
              </a:rPr>
              <a:t>tespit edilir, </a:t>
            </a:r>
            <a:r>
              <a:rPr lang="tr-TR" sz="2000" dirty="0" smtClean="0">
                <a:solidFill>
                  <a:schemeClr val="bg1"/>
                </a:solidFill>
              </a:rPr>
              <a:t>ardından bu </a:t>
            </a:r>
            <a:r>
              <a:rPr lang="tr-TR" sz="2000" dirty="0">
                <a:solidFill>
                  <a:schemeClr val="bg1"/>
                </a:solidFill>
              </a:rPr>
              <a:t>veriler </a:t>
            </a:r>
            <a:r>
              <a:rPr lang="tr-TR" sz="2000" b="1" dirty="0">
                <a:solidFill>
                  <a:srgbClr val="FFFF00"/>
                </a:solidFill>
              </a:rPr>
              <a:t>tahrir defterlerine </a:t>
            </a:r>
            <a:r>
              <a:rPr lang="tr-TR" sz="2000" dirty="0">
                <a:solidFill>
                  <a:schemeClr val="bg1"/>
                </a:solidFill>
              </a:rPr>
              <a:t>kaydedilirdi.</a:t>
            </a:r>
            <a:endParaRPr lang="tr-TR" sz="2000" i="1" dirty="0">
              <a:solidFill>
                <a:schemeClr val="bg1"/>
              </a:solidFill>
            </a:endParaRP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384" y="1480008"/>
            <a:ext cx="4712616" cy="40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95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404664"/>
            <a:ext cx="8640960" cy="5615136"/>
          </a:xfrm>
          <a:solidFill>
            <a:srgbClr val="002060"/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</a:rPr>
              <a:t>Tımar sistemine dair belgeye dayalı ilk bilgi, Orhan Bey zamanına </a:t>
            </a:r>
            <a:r>
              <a:rPr lang="tr-TR" sz="2400" dirty="0" smtClean="0">
                <a:solidFill>
                  <a:schemeClr val="bg1"/>
                </a:solidFill>
              </a:rPr>
              <a:t>kadar </a:t>
            </a:r>
            <a:r>
              <a:rPr lang="tr-TR" sz="2400" dirty="0">
                <a:solidFill>
                  <a:schemeClr val="bg1"/>
                </a:solidFill>
              </a:rPr>
              <a:t>uzanmaktadır. </a:t>
            </a:r>
            <a:r>
              <a:rPr lang="tr-TR" sz="2400" dirty="0">
                <a:solidFill>
                  <a:srgbClr val="FFFF00"/>
                </a:solidFill>
              </a:rPr>
              <a:t>Tımarla ilgili ilk kayıt ise I. Murad </a:t>
            </a:r>
            <a:r>
              <a:rPr lang="tr-TR" sz="2400" dirty="0" err="1" smtClean="0">
                <a:solidFill>
                  <a:srgbClr val="FFFF00"/>
                </a:solidFill>
              </a:rPr>
              <a:t>Hüdavendigâr</a:t>
            </a:r>
            <a:r>
              <a:rPr lang="tr-TR" sz="2400" dirty="0">
                <a:solidFill>
                  <a:srgbClr val="FFFF00"/>
                </a:solidFill>
              </a:rPr>
              <a:t> </a:t>
            </a:r>
            <a:r>
              <a:rPr lang="tr-TR" sz="2400" dirty="0" smtClean="0">
                <a:solidFill>
                  <a:srgbClr val="FFFF00"/>
                </a:solidFill>
              </a:rPr>
              <a:t>Dönemi’ne </a:t>
            </a:r>
            <a:r>
              <a:rPr lang="tr-TR" sz="2400" dirty="0">
                <a:solidFill>
                  <a:srgbClr val="FFFF00"/>
                </a:solidFill>
              </a:rPr>
              <a:t>aittir. </a:t>
            </a:r>
            <a:r>
              <a:rPr lang="tr-TR" sz="2400" dirty="0">
                <a:solidFill>
                  <a:schemeClr val="bg1"/>
                </a:solidFill>
              </a:rPr>
              <a:t>Bu kayıtlar yoluyla askerîlerin olası keyfi </a:t>
            </a:r>
            <a:r>
              <a:rPr lang="tr-TR" sz="2400" dirty="0" smtClean="0">
                <a:solidFill>
                  <a:schemeClr val="bg1"/>
                </a:solidFill>
              </a:rPr>
              <a:t>uygulamalarına </a:t>
            </a:r>
            <a:r>
              <a:rPr lang="tr-TR" sz="2400" dirty="0">
                <a:solidFill>
                  <a:schemeClr val="bg1"/>
                </a:solidFill>
              </a:rPr>
              <a:t>karşı reaya koruma altına alınır, aynı zamanda </a:t>
            </a:r>
            <a:r>
              <a:rPr lang="tr-TR" sz="2400" dirty="0" smtClean="0">
                <a:solidFill>
                  <a:schemeClr val="bg1"/>
                </a:solidFill>
              </a:rPr>
              <a:t>vergilendirilecek nüfusun </a:t>
            </a:r>
            <a:r>
              <a:rPr lang="tr-TR" sz="2400" dirty="0">
                <a:solidFill>
                  <a:schemeClr val="bg1"/>
                </a:solidFill>
              </a:rPr>
              <a:t>da belirlenmesi sağlanırdı. </a:t>
            </a:r>
            <a:r>
              <a:rPr lang="tr-TR" sz="2400" dirty="0">
                <a:solidFill>
                  <a:srgbClr val="FFFF00"/>
                </a:solidFill>
              </a:rPr>
              <a:t>Tahrir işlemi </a:t>
            </a:r>
            <a:r>
              <a:rPr lang="tr-TR" sz="2400" dirty="0" smtClean="0">
                <a:solidFill>
                  <a:schemeClr val="bg1"/>
                </a:solidFill>
              </a:rPr>
              <a:t>tamamlandıktan sonra </a:t>
            </a:r>
            <a:r>
              <a:rPr lang="tr-TR" sz="2400" dirty="0">
                <a:solidFill>
                  <a:schemeClr val="bg1"/>
                </a:solidFill>
              </a:rPr>
              <a:t>bölgeye ait </a:t>
            </a:r>
            <a:r>
              <a:rPr lang="tr-TR" sz="2400" dirty="0">
                <a:solidFill>
                  <a:srgbClr val="FFFF00"/>
                </a:solidFill>
              </a:rPr>
              <a:t>vergi gelirleri, dirlik </a:t>
            </a:r>
            <a:r>
              <a:rPr lang="tr-TR" sz="2400" dirty="0">
                <a:solidFill>
                  <a:schemeClr val="bg1"/>
                </a:solidFill>
              </a:rPr>
              <a:t>adı verilen belirli </a:t>
            </a:r>
            <a:r>
              <a:rPr lang="tr-TR" sz="2400" dirty="0" smtClean="0">
                <a:solidFill>
                  <a:schemeClr val="bg1"/>
                </a:solidFill>
              </a:rPr>
              <a:t>büyüklükte arazi </a:t>
            </a:r>
            <a:r>
              <a:rPr lang="tr-TR" sz="2400" dirty="0">
                <a:solidFill>
                  <a:schemeClr val="bg1"/>
                </a:solidFill>
              </a:rPr>
              <a:t>parçalarına ayrılır ve </a:t>
            </a:r>
            <a:r>
              <a:rPr lang="tr-TR" sz="2400" dirty="0">
                <a:solidFill>
                  <a:srgbClr val="FFFF00"/>
                </a:solidFill>
              </a:rPr>
              <a:t>bu dirlikler devlet görevlilerine veya </a:t>
            </a:r>
            <a:r>
              <a:rPr lang="tr-TR" sz="2400" dirty="0" smtClean="0">
                <a:solidFill>
                  <a:srgbClr val="FFFF00"/>
                </a:solidFill>
              </a:rPr>
              <a:t>ordu komutanlarına </a:t>
            </a:r>
            <a:r>
              <a:rPr lang="tr-TR" sz="2400" dirty="0">
                <a:solidFill>
                  <a:srgbClr val="FFFF00"/>
                </a:solidFill>
              </a:rPr>
              <a:t>hizmetlerinin karşılığında </a:t>
            </a:r>
            <a:r>
              <a:rPr lang="tr-TR" sz="2400" dirty="0">
                <a:solidFill>
                  <a:schemeClr val="bg1"/>
                </a:solidFill>
              </a:rPr>
              <a:t>tahsis edilirdi. </a:t>
            </a:r>
            <a:r>
              <a:rPr lang="tr-TR" sz="2400" dirty="0">
                <a:solidFill>
                  <a:srgbClr val="FFFF00"/>
                </a:solidFill>
              </a:rPr>
              <a:t>Dirlikler,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smtClean="0">
                <a:solidFill>
                  <a:schemeClr val="bg1"/>
                </a:solidFill>
              </a:rPr>
              <a:t>yıllık </a:t>
            </a:r>
            <a:r>
              <a:rPr lang="tr-TR" sz="2400" dirty="0">
                <a:solidFill>
                  <a:schemeClr val="bg1"/>
                </a:solidFill>
              </a:rPr>
              <a:t>gelirlerine göre </a:t>
            </a:r>
            <a:r>
              <a:rPr lang="tr-TR" sz="2400" dirty="0">
                <a:solidFill>
                  <a:srgbClr val="FFFF00"/>
                </a:solidFill>
              </a:rPr>
              <a:t>has, zeamet ve tımar </a:t>
            </a:r>
            <a:r>
              <a:rPr lang="tr-TR" sz="2400" dirty="0">
                <a:solidFill>
                  <a:schemeClr val="bg1"/>
                </a:solidFill>
              </a:rPr>
              <a:t>şeklinde üçe ayrılırdı.</a:t>
            </a:r>
            <a:endParaRPr lang="tr-TR" sz="2400" dirty="0">
              <a:solidFill>
                <a:srgbClr val="FFFF00"/>
              </a:solidFill>
            </a:endParaRP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661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2"/>
          <a:srcRect l="35611" t="22438" r="16794" b="38187"/>
          <a:stretch/>
        </p:blipFill>
        <p:spPr>
          <a:xfrm>
            <a:off x="0" y="980728"/>
            <a:ext cx="9158911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409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16631"/>
            <a:ext cx="9036496" cy="6477525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dirty="0" smtClean="0">
                <a:solidFill>
                  <a:srgbClr val="FFFF00"/>
                </a:solidFill>
              </a:rPr>
              <a:t>Has, zeamet veya </a:t>
            </a:r>
            <a:r>
              <a:rPr lang="tr-TR" dirty="0">
                <a:solidFill>
                  <a:srgbClr val="FFFF00"/>
                </a:solidFill>
              </a:rPr>
              <a:t>tımar </a:t>
            </a:r>
            <a:r>
              <a:rPr lang="tr-TR" dirty="0" smtClean="0">
                <a:solidFill>
                  <a:srgbClr val="FFFF00"/>
                </a:solidFill>
              </a:rPr>
              <a:t>arazisi </a:t>
            </a:r>
            <a:r>
              <a:rPr lang="tr-TR" dirty="0" smtClean="0">
                <a:solidFill>
                  <a:schemeClr val="bg1"/>
                </a:solidFill>
              </a:rPr>
              <a:t>verilen </a:t>
            </a:r>
            <a:r>
              <a:rPr lang="tr-TR" dirty="0">
                <a:solidFill>
                  <a:schemeClr val="bg1"/>
                </a:solidFill>
              </a:rPr>
              <a:t>kimselere </a:t>
            </a:r>
            <a:r>
              <a:rPr lang="tr-TR" dirty="0" err="1" smtClean="0">
                <a:solidFill>
                  <a:srgbClr val="FFFF00"/>
                </a:solidFill>
              </a:rPr>
              <a:t>sahib</a:t>
            </a:r>
            <a:r>
              <a:rPr lang="tr-TR" dirty="0" smtClean="0">
                <a:solidFill>
                  <a:srgbClr val="FFFF00"/>
                </a:solidFill>
              </a:rPr>
              <a:t>-i arz </a:t>
            </a:r>
            <a:r>
              <a:rPr lang="tr-TR" dirty="0">
                <a:solidFill>
                  <a:schemeClr val="bg1"/>
                </a:solidFill>
              </a:rPr>
              <a:t>ya da </a:t>
            </a:r>
            <a:r>
              <a:rPr lang="tr-TR" dirty="0" smtClean="0">
                <a:solidFill>
                  <a:srgbClr val="FFFF00"/>
                </a:solidFill>
              </a:rPr>
              <a:t>tımarlı </a:t>
            </a:r>
            <a:r>
              <a:rPr lang="tr-TR" dirty="0">
                <a:solidFill>
                  <a:srgbClr val="FFFF00"/>
                </a:solidFill>
              </a:rPr>
              <a:t>sipahi</a:t>
            </a:r>
            <a:r>
              <a:rPr lang="tr-TR" dirty="0">
                <a:solidFill>
                  <a:schemeClr val="bg1"/>
                </a:solidFill>
              </a:rPr>
              <a:t> denirdi. Tımar </a:t>
            </a:r>
            <a:r>
              <a:rPr lang="tr-TR" dirty="0" smtClean="0">
                <a:solidFill>
                  <a:schemeClr val="bg1"/>
                </a:solidFill>
              </a:rPr>
              <a:t>sahipleri, kendi </a:t>
            </a:r>
            <a:r>
              <a:rPr lang="tr-TR" dirty="0">
                <a:solidFill>
                  <a:schemeClr val="bg1"/>
                </a:solidFill>
              </a:rPr>
              <a:t>dirliği içindeki boş mirî </a:t>
            </a:r>
            <a:r>
              <a:rPr lang="tr-TR" dirty="0" smtClean="0">
                <a:solidFill>
                  <a:schemeClr val="bg1"/>
                </a:solidFill>
              </a:rPr>
              <a:t>arazileri devletinin </a:t>
            </a:r>
            <a:r>
              <a:rPr lang="tr-TR" dirty="0">
                <a:solidFill>
                  <a:schemeClr val="bg1"/>
                </a:solidFill>
              </a:rPr>
              <a:t>temsilcisi olarak </a:t>
            </a:r>
            <a:r>
              <a:rPr lang="tr-TR" dirty="0" smtClean="0">
                <a:solidFill>
                  <a:schemeClr val="bg1"/>
                </a:solidFill>
              </a:rPr>
              <a:t>reayaya dağıtır </a:t>
            </a:r>
            <a:r>
              <a:rPr lang="tr-TR" dirty="0">
                <a:solidFill>
                  <a:schemeClr val="bg1"/>
                </a:solidFill>
              </a:rPr>
              <a:t>ve işletilmesini sağlardı. </a:t>
            </a:r>
            <a:r>
              <a:rPr lang="tr-TR" dirty="0" smtClean="0">
                <a:solidFill>
                  <a:schemeClr val="bg1"/>
                </a:solidFill>
              </a:rPr>
              <a:t>Dolayısıyla </a:t>
            </a:r>
            <a:r>
              <a:rPr lang="tr-TR" dirty="0">
                <a:solidFill>
                  <a:srgbClr val="FFFF00"/>
                </a:solidFill>
              </a:rPr>
              <a:t>reaya toprağın sahibi </a:t>
            </a:r>
            <a:r>
              <a:rPr lang="tr-TR" dirty="0" smtClean="0">
                <a:solidFill>
                  <a:srgbClr val="FFFF00"/>
                </a:solidFill>
              </a:rPr>
              <a:t>değil, kiracısıydı </a:t>
            </a:r>
            <a:r>
              <a:rPr lang="tr-TR" dirty="0">
                <a:solidFill>
                  <a:schemeClr val="bg1"/>
                </a:solidFill>
              </a:rPr>
              <a:t>ve ekip biçtiği </a:t>
            </a:r>
            <a:r>
              <a:rPr lang="tr-TR" dirty="0" smtClean="0">
                <a:solidFill>
                  <a:schemeClr val="bg1"/>
                </a:solidFill>
              </a:rPr>
              <a:t>toprağa karşılık </a:t>
            </a:r>
            <a:r>
              <a:rPr lang="tr-TR" dirty="0">
                <a:solidFill>
                  <a:schemeClr val="bg1"/>
                </a:solidFill>
              </a:rPr>
              <a:t>devlete belirli </a:t>
            </a:r>
            <a:r>
              <a:rPr lang="tr-TR" dirty="0" smtClean="0">
                <a:solidFill>
                  <a:schemeClr val="bg1"/>
                </a:solidFill>
              </a:rPr>
              <a:t>miktarlarda vergi </a:t>
            </a:r>
            <a:r>
              <a:rPr lang="tr-TR" dirty="0">
                <a:solidFill>
                  <a:schemeClr val="bg1"/>
                </a:solidFill>
              </a:rPr>
              <a:t>öderdi. Tımar sahibi ise </a:t>
            </a:r>
            <a:r>
              <a:rPr lang="tr-TR" dirty="0" smtClean="0">
                <a:solidFill>
                  <a:schemeClr val="bg1"/>
                </a:solidFill>
              </a:rPr>
              <a:t>vergi memuru </a:t>
            </a:r>
            <a:r>
              <a:rPr lang="tr-TR" dirty="0">
                <a:solidFill>
                  <a:schemeClr val="bg1"/>
                </a:solidFill>
              </a:rPr>
              <a:t>konumundaydı ve </a:t>
            </a:r>
            <a:r>
              <a:rPr lang="tr-TR" dirty="0" smtClean="0">
                <a:solidFill>
                  <a:schemeClr val="bg1"/>
                </a:solidFill>
              </a:rPr>
              <a:t>alacağı vergi </a:t>
            </a:r>
            <a:r>
              <a:rPr lang="tr-TR" dirty="0">
                <a:solidFill>
                  <a:schemeClr val="bg1"/>
                </a:solidFill>
              </a:rPr>
              <a:t>miktarı kanunlarla </a:t>
            </a:r>
            <a:r>
              <a:rPr lang="tr-TR" dirty="0" smtClean="0">
                <a:solidFill>
                  <a:schemeClr val="bg1"/>
                </a:solidFill>
              </a:rPr>
              <a:t>belirlenmişti. Reayanın </a:t>
            </a:r>
            <a:r>
              <a:rPr lang="tr-TR" dirty="0">
                <a:solidFill>
                  <a:schemeClr val="bg1"/>
                </a:solidFill>
              </a:rPr>
              <a:t>hasat zamanında elde </a:t>
            </a:r>
            <a:r>
              <a:rPr lang="tr-TR" dirty="0" smtClean="0">
                <a:solidFill>
                  <a:schemeClr val="bg1"/>
                </a:solidFill>
              </a:rPr>
              <a:t>ettiği mahsulden </a:t>
            </a:r>
            <a:r>
              <a:rPr lang="tr-TR" dirty="0">
                <a:solidFill>
                  <a:schemeClr val="bg1"/>
                </a:solidFill>
              </a:rPr>
              <a:t>aynî olarak </a:t>
            </a:r>
            <a:r>
              <a:rPr lang="tr-TR" dirty="0">
                <a:solidFill>
                  <a:srgbClr val="FFFF00"/>
                </a:solidFill>
              </a:rPr>
              <a:t>öşür</a:t>
            </a:r>
            <a:r>
              <a:rPr lang="tr-TR" dirty="0">
                <a:solidFill>
                  <a:schemeClr val="bg1"/>
                </a:solidFill>
              </a:rPr>
              <a:t> ya da </a:t>
            </a:r>
            <a:r>
              <a:rPr lang="tr-TR" dirty="0" smtClean="0">
                <a:solidFill>
                  <a:srgbClr val="FFFF00"/>
                </a:solidFill>
              </a:rPr>
              <a:t>haraç </a:t>
            </a:r>
            <a:r>
              <a:rPr lang="tr-TR" dirty="0">
                <a:solidFill>
                  <a:srgbClr val="FFFF00"/>
                </a:solidFill>
              </a:rPr>
              <a:t>vergisi </a:t>
            </a:r>
            <a:r>
              <a:rPr lang="tr-TR" dirty="0">
                <a:solidFill>
                  <a:schemeClr val="bg1"/>
                </a:solidFill>
              </a:rPr>
              <a:t>toplar ve bu </a:t>
            </a:r>
            <a:r>
              <a:rPr lang="tr-TR" dirty="0">
                <a:solidFill>
                  <a:srgbClr val="FFFF00"/>
                </a:solidFill>
              </a:rPr>
              <a:t>vergiyi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smtClean="0">
                <a:solidFill>
                  <a:srgbClr val="FFFF00"/>
                </a:solidFill>
              </a:rPr>
              <a:t>nakde </a:t>
            </a:r>
            <a:r>
              <a:rPr lang="tr-TR" dirty="0" smtClean="0">
                <a:solidFill>
                  <a:schemeClr val="bg1"/>
                </a:solidFill>
              </a:rPr>
              <a:t>çevirirdi.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53874" t="30313" r="16794" b="35235"/>
          <a:stretch/>
        </p:blipFill>
        <p:spPr>
          <a:xfrm>
            <a:off x="2198889" y="3480111"/>
            <a:ext cx="4715556" cy="311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01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5831160"/>
          </a:xfrm>
          <a:solidFill>
            <a:srgbClr val="002060"/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</a:rPr>
              <a:t>Tımarlı sipahiler kendi dirliklerinde ikamet etmek zorundaydı. Dirlikteki tarımsal üretimin en iyi </a:t>
            </a:r>
            <a:r>
              <a:rPr lang="tr-TR" sz="2400" dirty="0" smtClean="0">
                <a:solidFill>
                  <a:schemeClr val="bg1"/>
                </a:solidFill>
              </a:rPr>
              <a:t>şekilde organize </a:t>
            </a:r>
            <a:r>
              <a:rPr lang="tr-TR" sz="2400" dirty="0">
                <a:solidFill>
                  <a:schemeClr val="bg1"/>
                </a:solidFill>
              </a:rPr>
              <a:t>edilmesinden ve köydeki düzenin sağlanmasından tımarlı sipahiler sorumluydu. Reayanın </a:t>
            </a:r>
            <a:r>
              <a:rPr lang="tr-TR" sz="2400" dirty="0" smtClean="0">
                <a:solidFill>
                  <a:schemeClr val="bg1"/>
                </a:solidFill>
              </a:rPr>
              <a:t>da sipahiye </a:t>
            </a:r>
            <a:r>
              <a:rPr lang="tr-TR" sz="2400" dirty="0">
                <a:solidFill>
                  <a:schemeClr val="bg1"/>
                </a:solidFill>
              </a:rPr>
              <a:t>karşı yükümlülükleri vardı. Geçerli bir sebep olmadan üç yıl boyunca toprağı </a:t>
            </a:r>
            <a:r>
              <a:rPr lang="tr-TR" sz="2400" dirty="0">
                <a:solidFill>
                  <a:srgbClr val="FFFF00"/>
                </a:solidFill>
              </a:rPr>
              <a:t>ekmeyen reaya</a:t>
            </a:r>
            <a:r>
              <a:rPr lang="tr-TR" sz="2400" dirty="0">
                <a:solidFill>
                  <a:schemeClr val="bg1"/>
                </a:solidFill>
              </a:rPr>
              <a:t>, </a:t>
            </a:r>
            <a:r>
              <a:rPr lang="tr-TR" sz="2400" dirty="0" smtClean="0">
                <a:solidFill>
                  <a:schemeClr val="bg1"/>
                </a:solidFill>
              </a:rPr>
              <a:t>bir defaya </a:t>
            </a:r>
            <a:r>
              <a:rPr lang="tr-TR" sz="2400" dirty="0">
                <a:solidFill>
                  <a:schemeClr val="bg1"/>
                </a:solidFill>
              </a:rPr>
              <a:t>mahsus olarak </a:t>
            </a:r>
            <a:r>
              <a:rPr lang="tr-TR" sz="2400" dirty="0" err="1">
                <a:solidFill>
                  <a:srgbClr val="FFFF00"/>
                </a:solidFill>
              </a:rPr>
              <a:t>çiftbozan</a:t>
            </a:r>
            <a:r>
              <a:rPr lang="tr-TR" sz="2400" dirty="0">
                <a:solidFill>
                  <a:schemeClr val="bg1"/>
                </a:solidFill>
              </a:rPr>
              <a:t> adlı bir </a:t>
            </a:r>
            <a:r>
              <a:rPr lang="tr-TR" sz="2400" dirty="0">
                <a:solidFill>
                  <a:srgbClr val="FFFF00"/>
                </a:solidFill>
              </a:rPr>
              <a:t>vergi </a:t>
            </a:r>
            <a:r>
              <a:rPr lang="tr-TR" sz="2400" dirty="0">
                <a:solidFill>
                  <a:schemeClr val="bg1"/>
                </a:solidFill>
              </a:rPr>
              <a:t>öderdi. Tımarlı sipahilerin kanunlarla belirlenen vergi </a:t>
            </a:r>
            <a:r>
              <a:rPr lang="tr-TR" sz="2400" dirty="0" smtClean="0">
                <a:solidFill>
                  <a:schemeClr val="bg1"/>
                </a:solidFill>
              </a:rPr>
              <a:t>ve hizmetler </a:t>
            </a:r>
            <a:r>
              <a:rPr lang="tr-TR" sz="2400" dirty="0">
                <a:solidFill>
                  <a:schemeClr val="bg1"/>
                </a:solidFill>
              </a:rPr>
              <a:t>dışında reayadan ek vergi ya da hizmet talep etmesi durumunda köylüler tımarlı sipahiyi </a:t>
            </a:r>
            <a:r>
              <a:rPr lang="tr-TR" sz="2400" dirty="0" smtClean="0">
                <a:solidFill>
                  <a:schemeClr val="bg1"/>
                </a:solidFill>
              </a:rPr>
              <a:t>şikâyet edebilirdi</a:t>
            </a:r>
            <a:r>
              <a:rPr lang="tr-TR" sz="2400" dirty="0">
                <a:solidFill>
                  <a:schemeClr val="bg1"/>
                </a:solidFill>
              </a:rPr>
              <a:t>. Bu durumda </a:t>
            </a:r>
            <a:r>
              <a:rPr lang="tr-TR" sz="2400" dirty="0">
                <a:solidFill>
                  <a:srgbClr val="FFFF00"/>
                </a:solidFill>
              </a:rPr>
              <a:t>tımarlı sipahi ile reaya </a:t>
            </a:r>
            <a:r>
              <a:rPr lang="tr-TR" sz="2400" dirty="0">
                <a:solidFill>
                  <a:schemeClr val="bg1"/>
                </a:solidFill>
              </a:rPr>
              <a:t>arasındaki </a:t>
            </a:r>
            <a:r>
              <a:rPr lang="tr-TR" sz="2400" dirty="0">
                <a:solidFill>
                  <a:srgbClr val="FFFF00"/>
                </a:solidFill>
              </a:rPr>
              <a:t>ilişkilerin</a:t>
            </a:r>
            <a:r>
              <a:rPr lang="tr-TR" sz="2400" dirty="0">
                <a:solidFill>
                  <a:schemeClr val="bg1"/>
                </a:solidFill>
              </a:rPr>
              <a:t> kanuna uygunluğunu denetlemek </a:t>
            </a:r>
            <a:r>
              <a:rPr lang="tr-TR" sz="2400" dirty="0" smtClean="0">
                <a:solidFill>
                  <a:srgbClr val="FFFF00"/>
                </a:solidFill>
              </a:rPr>
              <a:t>kadıların</a:t>
            </a:r>
            <a:r>
              <a:rPr lang="tr-TR" sz="2400" dirty="0" smtClean="0">
                <a:solidFill>
                  <a:schemeClr val="bg1"/>
                </a:solidFill>
              </a:rPr>
              <a:t> göreviydi</a:t>
            </a:r>
            <a:r>
              <a:rPr lang="tr-TR" sz="2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099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332655"/>
            <a:ext cx="8712968" cy="6261501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</a:rPr>
              <a:t>Tımarlı sipahiler vergi geliriyle hem geçimlerini sağlar hem de askerî hizmetleri yürütürdü. Has ve </a:t>
            </a:r>
            <a:r>
              <a:rPr lang="tr-TR" sz="2400" dirty="0" smtClean="0">
                <a:solidFill>
                  <a:schemeClr val="bg1"/>
                </a:solidFill>
              </a:rPr>
              <a:t>zeamet sahipleri </a:t>
            </a:r>
            <a:r>
              <a:rPr lang="tr-TR" sz="2400" dirty="0">
                <a:solidFill>
                  <a:schemeClr val="bg1"/>
                </a:solidFill>
              </a:rPr>
              <a:t>reayadan devlet adına topladıkları vergiler karşılığında her beş bin akçe için bir, tımarlı sipahiler </a:t>
            </a:r>
            <a:r>
              <a:rPr lang="tr-TR" sz="2400" dirty="0" smtClean="0">
                <a:solidFill>
                  <a:schemeClr val="bg1"/>
                </a:solidFill>
              </a:rPr>
              <a:t>ise </a:t>
            </a:r>
            <a:r>
              <a:rPr lang="tr-TR" sz="2400" dirty="0" smtClean="0">
                <a:solidFill>
                  <a:srgbClr val="FFFF00"/>
                </a:solidFill>
              </a:rPr>
              <a:t>kılıç </a:t>
            </a:r>
            <a:r>
              <a:rPr lang="tr-TR" sz="2400" dirty="0">
                <a:solidFill>
                  <a:srgbClr val="FFFF00"/>
                </a:solidFill>
              </a:rPr>
              <a:t>hakkı </a:t>
            </a:r>
            <a:r>
              <a:rPr lang="tr-TR" sz="2400" dirty="0">
                <a:solidFill>
                  <a:schemeClr val="bg1"/>
                </a:solidFill>
              </a:rPr>
              <a:t>hariç olmak üzere her </a:t>
            </a:r>
            <a:r>
              <a:rPr lang="tr-TR" sz="2400" dirty="0">
                <a:solidFill>
                  <a:srgbClr val="FFFF00"/>
                </a:solidFill>
              </a:rPr>
              <a:t>üç bin akçe </a:t>
            </a:r>
            <a:r>
              <a:rPr lang="tr-TR" sz="2400" dirty="0">
                <a:solidFill>
                  <a:schemeClr val="bg1"/>
                </a:solidFill>
              </a:rPr>
              <a:t>için bir </a:t>
            </a:r>
            <a:r>
              <a:rPr lang="tr-TR" sz="2400" b="1" dirty="0" err="1">
                <a:solidFill>
                  <a:srgbClr val="FFFF00"/>
                </a:solidFill>
              </a:rPr>
              <a:t>cebelü</a:t>
            </a:r>
            <a:r>
              <a:rPr lang="tr-TR" sz="2400" b="1" dirty="0">
                <a:solidFill>
                  <a:srgbClr val="FFFF00"/>
                </a:solidFill>
              </a:rPr>
              <a:t> </a:t>
            </a:r>
            <a:r>
              <a:rPr lang="tr-TR" sz="2400" dirty="0">
                <a:solidFill>
                  <a:schemeClr val="bg1"/>
                </a:solidFill>
              </a:rPr>
              <a:t>askeri yetiştirmek zorundaydı. </a:t>
            </a:r>
            <a:r>
              <a:rPr lang="tr-TR" sz="2400" dirty="0" err="1">
                <a:solidFill>
                  <a:srgbClr val="FFFF00"/>
                </a:solidFill>
              </a:rPr>
              <a:t>Cebelü</a:t>
            </a:r>
            <a:r>
              <a:rPr lang="tr-TR" sz="2400" dirty="0">
                <a:solidFill>
                  <a:schemeClr val="bg1"/>
                </a:solidFill>
              </a:rPr>
              <a:t>, </a:t>
            </a:r>
            <a:r>
              <a:rPr lang="tr-TR" sz="2400" dirty="0" smtClean="0">
                <a:solidFill>
                  <a:schemeClr val="bg1"/>
                </a:solidFill>
              </a:rPr>
              <a:t>tımarlı sipahinin </a:t>
            </a:r>
            <a:r>
              <a:rPr lang="tr-TR" sz="2400" dirty="0">
                <a:solidFill>
                  <a:schemeClr val="bg1"/>
                </a:solidFill>
              </a:rPr>
              <a:t>yetiştirdiği ve savaşa götürmekle yükümlü olduğu zırhlı ve silahlı askerdi. Genellikle köylülerden </a:t>
            </a:r>
            <a:r>
              <a:rPr lang="tr-TR" sz="2400" dirty="0" smtClean="0">
                <a:solidFill>
                  <a:schemeClr val="bg1"/>
                </a:solidFill>
              </a:rPr>
              <a:t>ve sipahinin </a:t>
            </a:r>
            <a:r>
              <a:rPr lang="tr-TR" sz="2400" dirty="0">
                <a:solidFill>
                  <a:schemeClr val="bg1"/>
                </a:solidFill>
              </a:rPr>
              <a:t>parayla aldığı veya savaşlarda esir ettiği kimselerden seçilen </a:t>
            </a:r>
            <a:r>
              <a:rPr lang="tr-TR" sz="2400" dirty="0" err="1">
                <a:solidFill>
                  <a:srgbClr val="FFFF00"/>
                </a:solidFill>
              </a:rPr>
              <a:t>cebelüler</a:t>
            </a:r>
            <a:r>
              <a:rPr lang="tr-TR" sz="2400" dirty="0">
                <a:solidFill>
                  <a:srgbClr val="FFFF00"/>
                </a:solidFill>
              </a:rPr>
              <a:t>, tımar sahibi tarafından </a:t>
            </a:r>
            <a:r>
              <a:rPr lang="tr-TR" sz="2400" dirty="0" smtClean="0">
                <a:solidFill>
                  <a:srgbClr val="FFFF00"/>
                </a:solidFill>
              </a:rPr>
              <a:t>tam teçhizatlı </a:t>
            </a:r>
            <a:r>
              <a:rPr lang="tr-TR" sz="2400" dirty="0">
                <a:solidFill>
                  <a:srgbClr val="FFFF00"/>
                </a:solidFill>
              </a:rPr>
              <a:t>olarak savaşa hazır tutulurdu.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3079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88640"/>
            <a:ext cx="5256584" cy="6552728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Tımarlı sipahiler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savaş zamanlarında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bölüklere </a:t>
            </a:r>
            <a:r>
              <a:rPr lang="tr-TR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ayrılarak kendi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sancaklarındaki alay beylerinin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komutasına </a:t>
            </a:r>
            <a:r>
              <a:rPr lang="tr-TR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girer; </a:t>
            </a:r>
            <a:r>
              <a:rPr lang="tr-TR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alay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beyleri sancak </a:t>
            </a:r>
            <a:r>
              <a:rPr lang="tr-TR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beylerine</a:t>
            </a:r>
            <a:r>
              <a:rPr lang="tr-TR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sancak beyleri ise beylerbeylerine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 olurdu. Ancak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tımarlı sipahilerin onda </a:t>
            </a:r>
            <a:r>
              <a:rPr lang="tr-TR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 bölgeyi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korumak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işleri yürütmek için yerlerinde </a:t>
            </a:r>
            <a:r>
              <a:rPr lang="tr-TR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kalırdı.</a:t>
            </a:r>
            <a:r>
              <a:rPr lang="tr-TR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Mazeret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belirtmeden savaşa gitmeyen sipahilerin </a:t>
            </a:r>
            <a:r>
              <a:rPr lang="tr-TR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tımarları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ellerinden alınır, başarılı olanlar ise dirliklerine </a:t>
            </a:r>
            <a:r>
              <a:rPr lang="tr-TR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ekleme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yapılarak ödüllendirilirdi.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340768"/>
            <a:ext cx="3662547" cy="400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0282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548679"/>
            <a:ext cx="8784976" cy="6045477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ordusunun büyük bölümünü eyaletlerden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 tımarlı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sipahiler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oluştururdu.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askerler,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savaş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sırasında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ordunun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 ve sol kanatlarını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oluşturur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hilal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düzeni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taktiklerle merkezdeki orduyu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yanlardan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gelebilecek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saldırılara karşı korurdu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tr-TR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36164" t="39172" r="35611" b="24406"/>
          <a:stretch/>
        </p:blipFill>
        <p:spPr>
          <a:xfrm>
            <a:off x="2299422" y="2963549"/>
            <a:ext cx="4689172" cy="340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789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0"/>
            <a:ext cx="5292080" cy="6858000"/>
          </a:xfrm>
          <a:solidFill>
            <a:srgbClr val="002060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rgbClr val="FFFF00"/>
                </a:solidFill>
              </a:rPr>
              <a:t>Kuruluş Dönemi’nde Balkanlarda Hristiyan tımarlı </a:t>
            </a:r>
            <a:r>
              <a:rPr lang="tr-TR" sz="2000" dirty="0" smtClean="0">
                <a:solidFill>
                  <a:srgbClr val="FFFF00"/>
                </a:solidFill>
              </a:rPr>
              <a:t>sipahilere </a:t>
            </a:r>
            <a:r>
              <a:rPr lang="tr-TR" sz="2000" dirty="0">
                <a:solidFill>
                  <a:srgbClr val="FFFF00"/>
                </a:solidFill>
              </a:rPr>
              <a:t>ve onların Müslüman olmuş oğullarına da </a:t>
            </a:r>
            <a:r>
              <a:rPr lang="tr-TR" sz="2000" dirty="0" smtClean="0">
                <a:solidFill>
                  <a:srgbClr val="FFFF00"/>
                </a:solidFill>
              </a:rPr>
              <a:t>rastlanırdı.</a:t>
            </a:r>
            <a:r>
              <a:rPr lang="tr-TR" sz="2000" dirty="0" smtClean="0">
                <a:solidFill>
                  <a:schemeClr val="bg1"/>
                </a:solidFill>
              </a:rPr>
              <a:t> Tımarlı </a:t>
            </a:r>
            <a:r>
              <a:rPr lang="tr-TR" sz="2000" dirty="0">
                <a:solidFill>
                  <a:schemeClr val="bg1"/>
                </a:solidFill>
              </a:rPr>
              <a:t>sipahiler kanuna aykırı davranmadıkları </a:t>
            </a:r>
            <a:r>
              <a:rPr lang="tr-TR" sz="2000" dirty="0" smtClean="0">
                <a:solidFill>
                  <a:schemeClr val="bg1"/>
                </a:solidFill>
              </a:rPr>
              <a:t>sürece ölene </a:t>
            </a:r>
            <a:r>
              <a:rPr lang="tr-TR" sz="2000" dirty="0">
                <a:solidFill>
                  <a:schemeClr val="bg1"/>
                </a:solidFill>
              </a:rPr>
              <a:t>kadar dirliklerini işletme hakkına sahipti. </a:t>
            </a:r>
            <a:r>
              <a:rPr lang="tr-TR" sz="2000" dirty="0" smtClean="0">
                <a:solidFill>
                  <a:srgbClr val="FFFF00"/>
                </a:solidFill>
              </a:rPr>
              <a:t>Öldüklerinde </a:t>
            </a:r>
            <a:r>
              <a:rPr lang="tr-TR" sz="2000" dirty="0">
                <a:solidFill>
                  <a:srgbClr val="FFFF00"/>
                </a:solidFill>
              </a:rPr>
              <a:t>ise oğullarına sadece kılıç hakkı verilir </a:t>
            </a:r>
            <a:r>
              <a:rPr lang="tr-TR" sz="2000" dirty="0">
                <a:solidFill>
                  <a:schemeClr val="bg1"/>
                </a:solidFill>
              </a:rPr>
              <a:t>ve </a:t>
            </a:r>
            <a:r>
              <a:rPr lang="tr-TR" sz="2000" dirty="0" smtClean="0">
                <a:solidFill>
                  <a:schemeClr val="bg1"/>
                </a:solidFill>
              </a:rPr>
              <a:t>uygun görülen </a:t>
            </a:r>
            <a:r>
              <a:rPr lang="tr-TR" sz="2000" dirty="0">
                <a:solidFill>
                  <a:schemeClr val="bg1"/>
                </a:solidFill>
              </a:rPr>
              <a:t>oğullar başka bir tımarda görevlendirilirdi. Bu </a:t>
            </a:r>
            <a:r>
              <a:rPr lang="tr-TR" sz="2000" dirty="0" smtClean="0">
                <a:solidFill>
                  <a:schemeClr val="bg1"/>
                </a:solidFill>
              </a:rPr>
              <a:t>uygulama </a:t>
            </a:r>
            <a:r>
              <a:rPr lang="tr-TR" sz="2000" dirty="0">
                <a:solidFill>
                  <a:schemeClr val="bg1"/>
                </a:solidFill>
              </a:rPr>
              <a:t>sayesinde tımarın büyümesi engellenmiş olurdu. 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9126" y="1787941"/>
            <a:ext cx="3774874" cy="328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698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chemeClr val="bg1"/>
                </a:solidFill>
              </a:rPr>
              <a:t>Osmanlı ordusunun eyalet </a:t>
            </a:r>
            <a:r>
              <a:rPr lang="tr-TR" sz="2000" dirty="0" smtClean="0">
                <a:solidFill>
                  <a:schemeClr val="bg1"/>
                </a:solidFill>
              </a:rPr>
              <a:t>kuvvetlerinde </a:t>
            </a:r>
            <a:r>
              <a:rPr lang="tr-TR" sz="2000" dirty="0">
                <a:solidFill>
                  <a:schemeClr val="bg1"/>
                </a:solidFill>
              </a:rPr>
              <a:t>tımarlı sipahilerin yanı sıra </a:t>
            </a:r>
            <a:r>
              <a:rPr lang="tr-TR" sz="2000" dirty="0">
                <a:solidFill>
                  <a:srgbClr val="FFFF00"/>
                </a:solidFill>
              </a:rPr>
              <a:t>yaya </a:t>
            </a:r>
            <a:r>
              <a:rPr lang="tr-TR" sz="2000" dirty="0" smtClean="0">
                <a:solidFill>
                  <a:srgbClr val="FFFF00"/>
                </a:solidFill>
              </a:rPr>
              <a:t>bir askerî </a:t>
            </a:r>
            <a:r>
              <a:rPr lang="tr-TR" sz="2000" dirty="0">
                <a:solidFill>
                  <a:schemeClr val="bg1"/>
                </a:solidFill>
              </a:rPr>
              <a:t>sınıf olan </a:t>
            </a:r>
            <a:r>
              <a:rPr lang="tr-TR" sz="2000" dirty="0">
                <a:solidFill>
                  <a:srgbClr val="FFFF00"/>
                </a:solidFill>
              </a:rPr>
              <a:t>azaplar da (</a:t>
            </a:r>
            <a:r>
              <a:rPr lang="tr-TR" sz="2000" dirty="0" err="1">
                <a:solidFill>
                  <a:srgbClr val="FFFF00"/>
                </a:solidFill>
              </a:rPr>
              <a:t>azab</a:t>
            </a:r>
            <a:r>
              <a:rPr lang="tr-TR" sz="2000" dirty="0">
                <a:solidFill>
                  <a:srgbClr val="FFFF00"/>
                </a:solidFill>
              </a:rPr>
              <a:t>, </a:t>
            </a:r>
            <a:r>
              <a:rPr lang="tr-TR" sz="2000" dirty="0" err="1" smtClean="0">
                <a:solidFill>
                  <a:srgbClr val="FFFF00"/>
                </a:solidFill>
              </a:rPr>
              <a:t>azeb</a:t>
            </a:r>
            <a:r>
              <a:rPr lang="tr-TR" sz="2000" dirty="0" smtClean="0">
                <a:solidFill>
                  <a:srgbClr val="FFFF00"/>
                </a:solidFill>
              </a:rPr>
              <a:t>)</a:t>
            </a:r>
            <a:r>
              <a:rPr lang="tr-TR" sz="2000" dirty="0" smtClean="0">
                <a:solidFill>
                  <a:schemeClr val="bg1"/>
                </a:solidFill>
              </a:rPr>
              <a:t> bulunuyordu</a:t>
            </a:r>
            <a:r>
              <a:rPr lang="tr-TR" sz="2000" dirty="0">
                <a:solidFill>
                  <a:schemeClr val="bg1"/>
                </a:solidFill>
              </a:rPr>
              <a:t>. Anadolu’daki genç, </a:t>
            </a:r>
            <a:r>
              <a:rPr lang="tr-TR" sz="2000" dirty="0" smtClean="0">
                <a:solidFill>
                  <a:schemeClr val="bg1"/>
                </a:solidFill>
              </a:rPr>
              <a:t>bekâr ve </a:t>
            </a:r>
            <a:r>
              <a:rPr lang="tr-TR" sz="2000" dirty="0">
                <a:solidFill>
                  <a:schemeClr val="bg1"/>
                </a:solidFill>
              </a:rPr>
              <a:t>güçlü Türk erkekleri arasından </a:t>
            </a:r>
            <a:r>
              <a:rPr lang="tr-TR" sz="2000" dirty="0" smtClean="0">
                <a:solidFill>
                  <a:schemeClr val="bg1"/>
                </a:solidFill>
              </a:rPr>
              <a:t>seçilen </a:t>
            </a:r>
            <a:r>
              <a:rPr lang="tr-TR" sz="2000" dirty="0">
                <a:solidFill>
                  <a:schemeClr val="bg1"/>
                </a:solidFill>
              </a:rPr>
              <a:t>azaplar, </a:t>
            </a:r>
            <a:r>
              <a:rPr lang="tr-TR" sz="2000" dirty="0">
                <a:solidFill>
                  <a:srgbClr val="FFFF00"/>
                </a:solidFill>
              </a:rPr>
              <a:t>kapıkulu ordusu </a:t>
            </a:r>
            <a:r>
              <a:rPr lang="tr-TR" sz="2000" dirty="0" smtClean="0">
                <a:solidFill>
                  <a:schemeClr val="bg1"/>
                </a:solidFill>
              </a:rPr>
              <a:t>kurulduktan </a:t>
            </a:r>
            <a:r>
              <a:rPr lang="tr-TR" sz="2000" dirty="0">
                <a:solidFill>
                  <a:schemeClr val="bg1"/>
                </a:solidFill>
              </a:rPr>
              <a:t>sonra piyade birliklerine </a:t>
            </a:r>
            <a:r>
              <a:rPr lang="tr-TR" sz="2000" dirty="0" smtClean="0">
                <a:solidFill>
                  <a:schemeClr val="bg1"/>
                </a:solidFill>
              </a:rPr>
              <a:t>dönüştü. Azaplar</a:t>
            </a:r>
            <a:r>
              <a:rPr lang="tr-TR" sz="2000" dirty="0">
                <a:solidFill>
                  <a:schemeClr val="bg1"/>
                </a:solidFill>
              </a:rPr>
              <a:t>, savaşlarda ordunun en ön </a:t>
            </a:r>
            <a:r>
              <a:rPr lang="tr-TR" sz="2000" dirty="0" smtClean="0">
                <a:solidFill>
                  <a:schemeClr val="bg1"/>
                </a:solidFill>
              </a:rPr>
              <a:t>saflarında </a:t>
            </a:r>
            <a:r>
              <a:rPr lang="tr-TR" sz="2000" dirty="0">
                <a:solidFill>
                  <a:schemeClr val="bg1"/>
                </a:solidFill>
              </a:rPr>
              <a:t>yer alarak ilk hücumu </a:t>
            </a:r>
            <a:r>
              <a:rPr lang="tr-TR" sz="2000" dirty="0" smtClean="0">
                <a:solidFill>
                  <a:schemeClr val="bg1"/>
                </a:solidFill>
              </a:rPr>
              <a:t>karşılar, ardından </a:t>
            </a:r>
            <a:r>
              <a:rPr lang="tr-TR" sz="2000" dirty="0">
                <a:solidFill>
                  <a:schemeClr val="bg1"/>
                </a:solidFill>
              </a:rPr>
              <a:t>sağa ve sola çekilerek </a:t>
            </a:r>
            <a:r>
              <a:rPr lang="tr-TR" sz="2000" dirty="0" smtClean="0">
                <a:solidFill>
                  <a:schemeClr val="bg1"/>
                </a:solidFill>
              </a:rPr>
              <a:t>topçuların </a:t>
            </a:r>
            <a:r>
              <a:rPr lang="tr-TR" sz="2000" dirty="0">
                <a:solidFill>
                  <a:schemeClr val="bg1"/>
                </a:solidFill>
              </a:rPr>
              <a:t>ateş etmesini sağlardı.  </a:t>
            </a:r>
            <a:r>
              <a:rPr lang="tr-TR" sz="2000" dirty="0" smtClean="0">
                <a:solidFill>
                  <a:schemeClr val="bg1"/>
                </a:solidFill>
              </a:rPr>
              <a:t>Ayrıca sefer </a:t>
            </a:r>
            <a:r>
              <a:rPr lang="tr-TR" sz="2000" dirty="0">
                <a:solidFill>
                  <a:schemeClr val="bg1"/>
                </a:solidFill>
              </a:rPr>
              <a:t>öncesinde öncü birlik olarak </a:t>
            </a:r>
            <a:r>
              <a:rPr lang="tr-TR" sz="2000" dirty="0" smtClean="0">
                <a:solidFill>
                  <a:schemeClr val="bg1"/>
                </a:solidFill>
              </a:rPr>
              <a:t>gönderilen </a:t>
            </a:r>
            <a:r>
              <a:rPr lang="tr-TR" sz="2000" dirty="0">
                <a:solidFill>
                  <a:schemeClr val="bg1"/>
                </a:solidFill>
              </a:rPr>
              <a:t>akıncıların yanı sıra </a:t>
            </a:r>
            <a:r>
              <a:rPr lang="tr-TR" sz="2000" dirty="0" smtClean="0">
                <a:solidFill>
                  <a:srgbClr val="FFFF00"/>
                </a:solidFill>
              </a:rPr>
              <a:t>Yörükler, ücretli </a:t>
            </a:r>
            <a:r>
              <a:rPr lang="tr-TR" sz="2000" dirty="0">
                <a:solidFill>
                  <a:srgbClr val="FFFF00"/>
                </a:solidFill>
              </a:rPr>
              <a:t>askerler ve gönüllüler </a:t>
            </a:r>
            <a:r>
              <a:rPr lang="tr-TR" sz="2000" dirty="0">
                <a:solidFill>
                  <a:schemeClr val="bg1"/>
                </a:solidFill>
              </a:rPr>
              <a:t>de </a:t>
            </a:r>
            <a:r>
              <a:rPr lang="tr-TR" sz="2000" dirty="0" smtClean="0">
                <a:solidFill>
                  <a:schemeClr val="bg1"/>
                </a:solidFill>
              </a:rPr>
              <a:t>eyalet ordularında </a:t>
            </a:r>
            <a:r>
              <a:rPr lang="tr-TR" sz="2000" dirty="0">
                <a:solidFill>
                  <a:schemeClr val="bg1"/>
                </a:solidFill>
              </a:rPr>
              <a:t>görev </a:t>
            </a:r>
            <a:r>
              <a:rPr lang="tr-TR" sz="2000" dirty="0" smtClean="0">
                <a:solidFill>
                  <a:schemeClr val="bg1"/>
                </a:solidFill>
              </a:rPr>
              <a:t>alırdı.</a:t>
            </a:r>
            <a:endParaRPr lang="tr-TR" sz="2000" dirty="0">
              <a:solidFill>
                <a:schemeClr val="bg1"/>
              </a:solidFill>
            </a:endParaRP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36164" t="27360" r="35057" b="36219"/>
          <a:stretch/>
        </p:blipFill>
        <p:spPr>
          <a:xfrm>
            <a:off x="2778154" y="4166838"/>
            <a:ext cx="3744415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93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16632"/>
            <a:ext cx="6120680" cy="6552728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chemeClr val="bg1"/>
                </a:solidFill>
              </a:rPr>
              <a:t>Osmanlılar, Balkanlardaki başarıların ardından </a:t>
            </a:r>
            <a:r>
              <a:rPr lang="tr-TR" sz="2000" dirty="0" smtClean="0">
                <a:solidFill>
                  <a:schemeClr val="bg1"/>
                </a:solidFill>
              </a:rPr>
              <a:t>hem fetihleri </a:t>
            </a:r>
            <a:r>
              <a:rPr lang="tr-TR" sz="2000" dirty="0">
                <a:solidFill>
                  <a:schemeClr val="bg1"/>
                </a:solidFill>
              </a:rPr>
              <a:t>sürdürmek hem de mevcut sınırları </a:t>
            </a:r>
            <a:r>
              <a:rPr lang="tr-TR" sz="2000" dirty="0" smtClean="0">
                <a:solidFill>
                  <a:schemeClr val="bg1"/>
                </a:solidFill>
              </a:rPr>
              <a:t>korumak amacıyla </a:t>
            </a:r>
            <a:r>
              <a:rPr lang="tr-TR" sz="2000" dirty="0">
                <a:solidFill>
                  <a:schemeClr val="bg1"/>
                </a:solidFill>
              </a:rPr>
              <a:t>düzenli ve daimî bir orduya ihtiyaç </a:t>
            </a:r>
            <a:r>
              <a:rPr lang="tr-TR" sz="2000" dirty="0" smtClean="0">
                <a:solidFill>
                  <a:schemeClr val="bg1"/>
                </a:solidFill>
              </a:rPr>
              <a:t>duydu. Bu </a:t>
            </a:r>
            <a:r>
              <a:rPr lang="tr-TR" sz="2000" dirty="0">
                <a:solidFill>
                  <a:schemeClr val="bg1"/>
                </a:solidFill>
              </a:rPr>
              <a:t>doğrultuda ilk olarak önceki Türk-İslam </a:t>
            </a:r>
            <a:r>
              <a:rPr lang="tr-TR" sz="2000" dirty="0" smtClean="0">
                <a:solidFill>
                  <a:schemeClr val="bg1"/>
                </a:solidFill>
              </a:rPr>
              <a:t>devletlerindeki </a:t>
            </a:r>
            <a:r>
              <a:rPr lang="tr-TR" sz="2000" dirty="0" err="1">
                <a:solidFill>
                  <a:srgbClr val="FFFF00"/>
                </a:solidFill>
              </a:rPr>
              <a:t>gulam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>
                <a:solidFill>
                  <a:schemeClr val="bg1"/>
                </a:solidFill>
              </a:rPr>
              <a:t>sisteminden hareketle </a:t>
            </a:r>
            <a:r>
              <a:rPr lang="tr-TR" sz="2000" dirty="0" smtClean="0">
                <a:solidFill>
                  <a:schemeClr val="bg1"/>
                </a:solidFill>
              </a:rPr>
              <a:t>geliştirilen </a:t>
            </a:r>
            <a:r>
              <a:rPr lang="tr-TR" sz="2000" dirty="0" smtClean="0">
                <a:solidFill>
                  <a:srgbClr val="FFFF00"/>
                </a:solidFill>
              </a:rPr>
              <a:t>pençik </a:t>
            </a:r>
            <a:r>
              <a:rPr lang="tr-TR" sz="2000" dirty="0">
                <a:solidFill>
                  <a:schemeClr val="bg1"/>
                </a:solidFill>
              </a:rPr>
              <a:t>yöntemiyle kapıkulu ocakları oluşturuldu. </a:t>
            </a:r>
            <a:r>
              <a:rPr lang="tr-TR" sz="2000" dirty="0" smtClean="0">
                <a:solidFill>
                  <a:schemeClr val="bg1"/>
                </a:solidFill>
              </a:rPr>
              <a:t>Ancak </a:t>
            </a:r>
            <a:r>
              <a:rPr lang="tr-TR" sz="2000" dirty="0">
                <a:solidFill>
                  <a:srgbClr val="FFFF00"/>
                </a:solidFill>
              </a:rPr>
              <a:t>Ankara Savaşı </a:t>
            </a:r>
            <a:r>
              <a:rPr lang="tr-TR" sz="2000" dirty="0">
                <a:solidFill>
                  <a:schemeClr val="bg1"/>
                </a:solidFill>
              </a:rPr>
              <a:t>sonrasında bu yöntemin </a:t>
            </a:r>
            <a:r>
              <a:rPr lang="tr-TR" sz="2000" dirty="0" smtClean="0">
                <a:solidFill>
                  <a:schemeClr val="bg1"/>
                </a:solidFill>
              </a:rPr>
              <a:t>yetersiz kaldığı </a:t>
            </a:r>
            <a:r>
              <a:rPr lang="tr-TR" sz="2000" dirty="0">
                <a:solidFill>
                  <a:schemeClr val="bg1"/>
                </a:solidFill>
              </a:rPr>
              <a:t>görülünce yeni bir düzenleme yapılarak </a:t>
            </a:r>
            <a:r>
              <a:rPr lang="tr-TR" sz="2000" dirty="0" smtClean="0">
                <a:solidFill>
                  <a:srgbClr val="FFFF00"/>
                </a:solidFill>
              </a:rPr>
              <a:t>devşirme </a:t>
            </a:r>
            <a:r>
              <a:rPr lang="tr-TR" sz="2000" dirty="0">
                <a:solidFill>
                  <a:srgbClr val="FFFF00"/>
                </a:solidFill>
              </a:rPr>
              <a:t>sistemine</a:t>
            </a:r>
            <a:r>
              <a:rPr lang="tr-TR" sz="2000" dirty="0">
                <a:solidFill>
                  <a:schemeClr val="bg1"/>
                </a:solidFill>
              </a:rPr>
              <a:t> geçildi ve kapıkulu ocaklarına </a:t>
            </a:r>
            <a:r>
              <a:rPr lang="tr-TR" sz="2000" dirty="0" smtClean="0">
                <a:solidFill>
                  <a:schemeClr val="bg1"/>
                </a:solidFill>
              </a:rPr>
              <a:t>asker alımı </a:t>
            </a:r>
            <a:r>
              <a:rPr lang="tr-TR" sz="2000" dirty="0">
                <a:solidFill>
                  <a:schemeClr val="bg1"/>
                </a:solidFill>
              </a:rPr>
              <a:t>Osmanlı Devleti’ne özgü bu yöntemle </a:t>
            </a:r>
            <a:r>
              <a:rPr lang="tr-TR" sz="2000" dirty="0" smtClean="0">
                <a:solidFill>
                  <a:schemeClr val="bg1"/>
                </a:solidFill>
              </a:rPr>
              <a:t>yapılmaya başlandı</a:t>
            </a:r>
            <a:r>
              <a:rPr lang="tr-TR" sz="20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/>
          <a:srcRect l="36718" t="19484" r="41145" b="28344"/>
          <a:stretch/>
        </p:blipFill>
        <p:spPr>
          <a:xfrm>
            <a:off x="6300192" y="1484784"/>
            <a:ext cx="2880320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5247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16632"/>
            <a:ext cx="5184576" cy="6552728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rgbClr val="FFFF00"/>
                </a:solidFill>
              </a:rPr>
              <a:t>Devşirme </a:t>
            </a:r>
            <a:r>
              <a:rPr lang="tr-TR" sz="2400" dirty="0">
                <a:solidFill>
                  <a:srgbClr val="FFFF00"/>
                </a:solidFill>
              </a:rPr>
              <a:t>sistemi </a:t>
            </a:r>
            <a:r>
              <a:rPr lang="tr-TR" sz="2400" dirty="0">
                <a:solidFill>
                  <a:schemeClr val="bg1"/>
                </a:solidFill>
              </a:rPr>
              <a:t>sayesinde devletin </a:t>
            </a:r>
            <a:r>
              <a:rPr lang="tr-TR" sz="2400" dirty="0" smtClean="0">
                <a:solidFill>
                  <a:schemeClr val="bg1"/>
                </a:solidFill>
              </a:rPr>
              <a:t>merkezinde </a:t>
            </a:r>
            <a:r>
              <a:rPr lang="tr-TR" sz="2400" dirty="0">
                <a:solidFill>
                  <a:schemeClr val="bg1"/>
                </a:solidFill>
              </a:rPr>
              <a:t>bulunan ve doğrudan padişaha bağlı </a:t>
            </a:r>
            <a:r>
              <a:rPr lang="tr-TR" sz="2400" dirty="0" smtClean="0">
                <a:solidFill>
                  <a:schemeClr val="bg1"/>
                </a:solidFill>
              </a:rPr>
              <a:t>olan yönetici </a:t>
            </a:r>
            <a:r>
              <a:rPr lang="tr-TR" sz="2400" dirty="0">
                <a:solidFill>
                  <a:schemeClr val="bg1"/>
                </a:solidFill>
              </a:rPr>
              <a:t>ve askerler aracılığıyla hem </a:t>
            </a:r>
            <a:r>
              <a:rPr lang="tr-TR" sz="2400" dirty="0">
                <a:solidFill>
                  <a:srgbClr val="FFFF00"/>
                </a:solidFill>
              </a:rPr>
              <a:t>merkezî </a:t>
            </a:r>
            <a:r>
              <a:rPr lang="tr-TR" sz="2400" dirty="0" smtClean="0">
                <a:solidFill>
                  <a:srgbClr val="FFFF00"/>
                </a:solidFill>
              </a:rPr>
              <a:t>otorite hem </a:t>
            </a:r>
            <a:r>
              <a:rPr lang="tr-TR" sz="2400" dirty="0">
                <a:solidFill>
                  <a:srgbClr val="FFFF00"/>
                </a:solidFill>
              </a:rPr>
              <a:t>de devletin kurumsal </a:t>
            </a:r>
            <a:r>
              <a:rPr lang="tr-TR" sz="2400" dirty="0">
                <a:solidFill>
                  <a:schemeClr val="bg1"/>
                </a:solidFill>
              </a:rPr>
              <a:t>yapısı güçlendirildi.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/>
          <a:srcRect l="36718" t="19484" r="41145" b="28344"/>
          <a:stretch/>
        </p:blipFill>
        <p:spPr>
          <a:xfrm>
            <a:off x="5377671" y="875455"/>
            <a:ext cx="3800062" cy="50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3696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3526014"/>
            <a:ext cx="8784976" cy="3143346"/>
          </a:xfrm>
          <a:solidFill>
            <a:srgbClr val="002060"/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</a:rPr>
              <a:t>Kapıkulu ocakları </a:t>
            </a:r>
            <a:r>
              <a:rPr lang="tr-TR" sz="2400" dirty="0">
                <a:solidFill>
                  <a:srgbClr val="FFFF00"/>
                </a:solidFill>
              </a:rPr>
              <a:t>yaya (piyade) ve atlı (süvari)</a:t>
            </a:r>
            <a:r>
              <a:rPr lang="tr-TR" sz="2400" dirty="0">
                <a:solidFill>
                  <a:schemeClr val="bg1"/>
                </a:solidFill>
              </a:rPr>
              <a:t> olmak üzere </a:t>
            </a:r>
            <a:r>
              <a:rPr lang="tr-TR" sz="2400" dirty="0" smtClean="0">
                <a:solidFill>
                  <a:schemeClr val="bg1"/>
                </a:solidFill>
              </a:rPr>
              <a:t>iki </a:t>
            </a:r>
            <a:r>
              <a:rPr lang="tr-TR" sz="2400" dirty="0">
                <a:solidFill>
                  <a:schemeClr val="bg1"/>
                </a:solidFill>
              </a:rPr>
              <a:t>sınıftan </a:t>
            </a:r>
            <a:r>
              <a:rPr lang="tr-TR" sz="2400" dirty="0" smtClean="0">
                <a:solidFill>
                  <a:schemeClr val="bg1"/>
                </a:solidFill>
              </a:rPr>
              <a:t>oluşurdu. Yaya </a:t>
            </a:r>
            <a:r>
              <a:rPr lang="tr-TR" sz="2400" dirty="0">
                <a:solidFill>
                  <a:schemeClr val="bg1"/>
                </a:solidFill>
              </a:rPr>
              <a:t>sınıfı </a:t>
            </a:r>
            <a:r>
              <a:rPr lang="tr-TR" sz="2400" dirty="0">
                <a:solidFill>
                  <a:srgbClr val="FFFF00"/>
                </a:solidFill>
              </a:rPr>
              <a:t>acemiler, yeniçeriler, cebeciler, topçular, top arabacıları, </a:t>
            </a:r>
            <a:r>
              <a:rPr lang="tr-TR" sz="2400" dirty="0" smtClean="0">
                <a:solidFill>
                  <a:srgbClr val="FFFF00"/>
                </a:solidFill>
              </a:rPr>
              <a:t>humbaracılar </a:t>
            </a:r>
            <a:r>
              <a:rPr lang="tr-TR" sz="2400" dirty="0">
                <a:solidFill>
                  <a:srgbClr val="FFFF00"/>
                </a:solidFill>
              </a:rPr>
              <a:t>ve lağımcılar </a:t>
            </a:r>
            <a:r>
              <a:rPr lang="tr-TR" sz="2400" dirty="0">
                <a:solidFill>
                  <a:schemeClr val="bg1"/>
                </a:solidFill>
              </a:rPr>
              <a:t>olmak üzere alt sınıflara ayrılırdı. </a:t>
            </a:r>
            <a:r>
              <a:rPr lang="tr-TR" sz="2400" dirty="0">
                <a:solidFill>
                  <a:srgbClr val="FFFF00"/>
                </a:solidFill>
              </a:rPr>
              <a:t>Acemi Ocağında </a:t>
            </a:r>
            <a:r>
              <a:rPr lang="tr-TR" sz="2400" dirty="0" smtClean="0">
                <a:solidFill>
                  <a:schemeClr val="bg1"/>
                </a:solidFill>
              </a:rPr>
              <a:t>eğitimlerini tamamlayan </a:t>
            </a:r>
            <a:r>
              <a:rPr lang="tr-TR" sz="2400" dirty="0">
                <a:solidFill>
                  <a:schemeClr val="bg1"/>
                </a:solidFill>
              </a:rPr>
              <a:t>devşirmelerin çoğu </a:t>
            </a:r>
            <a:r>
              <a:rPr lang="tr-TR" sz="2400" dirty="0">
                <a:solidFill>
                  <a:srgbClr val="FFFF00"/>
                </a:solidFill>
              </a:rPr>
              <a:t>Yeniçeri Ocağına</a:t>
            </a:r>
            <a:r>
              <a:rPr lang="tr-TR" sz="2400" dirty="0">
                <a:solidFill>
                  <a:schemeClr val="bg1"/>
                </a:solidFill>
              </a:rPr>
              <a:t> kaydedilirdi.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647" y="-4644"/>
            <a:ext cx="5982270" cy="336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925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332656"/>
            <a:ext cx="5400600" cy="6525344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rgbClr val="FFFF00"/>
                </a:solidFill>
              </a:rPr>
              <a:t>Yeniçeriler </a:t>
            </a:r>
            <a:r>
              <a:rPr lang="tr-TR" sz="2000" dirty="0">
                <a:solidFill>
                  <a:schemeClr val="bg1"/>
                </a:solidFill>
              </a:rPr>
              <a:t>devletin merkezinde görev yapar ve </a:t>
            </a:r>
            <a:r>
              <a:rPr lang="tr-TR" sz="2000" dirty="0">
                <a:solidFill>
                  <a:srgbClr val="FFFF00"/>
                </a:solidFill>
              </a:rPr>
              <a:t>üç ayda bir </a:t>
            </a:r>
            <a:r>
              <a:rPr lang="tr-TR" sz="2000" b="1" i="1" dirty="0">
                <a:solidFill>
                  <a:srgbClr val="FFFF00"/>
                </a:solidFill>
              </a:rPr>
              <a:t>ulufe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>
                <a:solidFill>
                  <a:schemeClr val="bg1"/>
                </a:solidFill>
              </a:rPr>
              <a:t>adı verilen </a:t>
            </a:r>
            <a:r>
              <a:rPr lang="tr-TR" sz="2000" dirty="0" smtClean="0">
                <a:solidFill>
                  <a:schemeClr val="bg1"/>
                </a:solidFill>
              </a:rPr>
              <a:t>maaşlar </a:t>
            </a:r>
            <a:r>
              <a:rPr lang="tr-TR" sz="2000" dirty="0">
                <a:solidFill>
                  <a:schemeClr val="bg1"/>
                </a:solidFill>
              </a:rPr>
              <a:t>alırdı. Ayrıca yeni bir padişah tahta çıktığında kendilerine </a:t>
            </a:r>
            <a:r>
              <a:rPr lang="tr-TR" sz="2000" dirty="0">
                <a:solidFill>
                  <a:srgbClr val="FFFF00"/>
                </a:solidFill>
              </a:rPr>
              <a:t>cülus bahşişi</a:t>
            </a:r>
            <a:r>
              <a:rPr lang="tr-TR" sz="2000" dirty="0">
                <a:solidFill>
                  <a:schemeClr val="bg1"/>
                </a:solidFill>
              </a:rPr>
              <a:t> </a:t>
            </a:r>
            <a:r>
              <a:rPr lang="tr-TR" sz="2000" dirty="0" smtClean="0">
                <a:solidFill>
                  <a:schemeClr val="bg1"/>
                </a:solidFill>
              </a:rPr>
              <a:t>dağıtılırdı</a:t>
            </a:r>
            <a:r>
              <a:rPr lang="tr-TR" sz="2000" dirty="0">
                <a:solidFill>
                  <a:schemeClr val="bg1"/>
                </a:solidFill>
              </a:rPr>
              <a:t>. </a:t>
            </a:r>
            <a:r>
              <a:rPr lang="tr-TR" sz="2000" dirty="0">
                <a:solidFill>
                  <a:srgbClr val="FFFF00"/>
                </a:solidFill>
              </a:rPr>
              <a:t>Tek mesleği askerlik olan yeniçeriler, başka işlerle uğraşamaz ve </a:t>
            </a:r>
            <a:r>
              <a:rPr lang="tr-TR" sz="2000" dirty="0" smtClean="0">
                <a:solidFill>
                  <a:srgbClr val="FFFF00"/>
                </a:solidFill>
              </a:rPr>
              <a:t>evlenemezlerdi</a:t>
            </a:r>
            <a:r>
              <a:rPr lang="tr-TR" sz="2000" dirty="0">
                <a:solidFill>
                  <a:srgbClr val="FFFF00"/>
                </a:solidFill>
              </a:rPr>
              <a:t>. </a:t>
            </a:r>
            <a:r>
              <a:rPr lang="tr-TR" sz="2000" dirty="0">
                <a:solidFill>
                  <a:schemeClr val="bg1"/>
                </a:solidFill>
              </a:rPr>
              <a:t>Bu nedenle </a:t>
            </a:r>
            <a:r>
              <a:rPr lang="tr-TR" sz="2000" dirty="0">
                <a:solidFill>
                  <a:srgbClr val="FFFF00"/>
                </a:solidFill>
              </a:rPr>
              <a:t>devlet merkezindeki kışlalarında ikamet ederler</a:t>
            </a:r>
            <a:r>
              <a:rPr lang="tr-TR" sz="2000" dirty="0">
                <a:solidFill>
                  <a:schemeClr val="bg1"/>
                </a:solidFill>
              </a:rPr>
              <a:t>, </a:t>
            </a:r>
            <a:r>
              <a:rPr lang="tr-TR" sz="2000" dirty="0" smtClean="0">
                <a:solidFill>
                  <a:schemeClr val="bg1"/>
                </a:solidFill>
              </a:rPr>
              <a:t>ihtiyaç durumlarında </a:t>
            </a:r>
            <a:r>
              <a:rPr lang="tr-TR" sz="2000" dirty="0">
                <a:solidFill>
                  <a:schemeClr val="bg1"/>
                </a:solidFill>
              </a:rPr>
              <a:t>ise kara ve </a:t>
            </a:r>
            <a:r>
              <a:rPr lang="tr-TR" sz="2000" dirty="0">
                <a:solidFill>
                  <a:srgbClr val="FFFF00"/>
                </a:solidFill>
              </a:rPr>
              <a:t>deniz sınırlarındaki kalelerin korunması</a:t>
            </a:r>
            <a:r>
              <a:rPr lang="tr-TR" sz="2000" dirty="0">
                <a:solidFill>
                  <a:schemeClr val="bg1"/>
                </a:solidFill>
              </a:rPr>
              <a:t> ve </a:t>
            </a:r>
            <a:r>
              <a:rPr lang="tr-TR" sz="2000" dirty="0" smtClean="0">
                <a:solidFill>
                  <a:srgbClr val="FFFF00"/>
                </a:solidFill>
              </a:rPr>
              <a:t>şehirlerdeki asayişin </a:t>
            </a:r>
            <a:r>
              <a:rPr lang="tr-TR" sz="2000" dirty="0">
                <a:solidFill>
                  <a:srgbClr val="FFFF00"/>
                </a:solidFill>
              </a:rPr>
              <a:t>sağlanması </a:t>
            </a:r>
            <a:r>
              <a:rPr lang="tr-TR" sz="2000" dirty="0">
                <a:solidFill>
                  <a:schemeClr val="bg1"/>
                </a:solidFill>
              </a:rPr>
              <a:t>için farklı yerlere gönderilirlerdi.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/>
          <a:srcRect l="72137" t="32281" r="17348" b="40156"/>
          <a:stretch/>
        </p:blipFill>
        <p:spPr>
          <a:xfrm>
            <a:off x="6012160" y="2492896"/>
            <a:ext cx="2052229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705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2488" y="118120"/>
            <a:ext cx="4536504" cy="6623248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rgbClr val="FFFF00"/>
                </a:solidFill>
              </a:rPr>
              <a:t>Yeniçeri Ocağı</a:t>
            </a:r>
            <a:r>
              <a:rPr lang="tr-TR" sz="2000" dirty="0">
                <a:solidFill>
                  <a:schemeClr val="bg1"/>
                </a:solidFill>
              </a:rPr>
              <a:t>, padişahın atadığı </a:t>
            </a:r>
            <a:r>
              <a:rPr lang="tr-TR" sz="2000" dirty="0">
                <a:solidFill>
                  <a:srgbClr val="FFFF00"/>
                </a:solidFill>
              </a:rPr>
              <a:t>yeniçeri ağası </a:t>
            </a:r>
            <a:r>
              <a:rPr lang="tr-TR" sz="2000" dirty="0">
                <a:solidFill>
                  <a:schemeClr val="bg1"/>
                </a:solidFill>
              </a:rPr>
              <a:t>tarafından </a:t>
            </a:r>
            <a:r>
              <a:rPr lang="tr-TR" sz="2000" dirty="0" smtClean="0">
                <a:solidFill>
                  <a:schemeClr val="bg1"/>
                </a:solidFill>
              </a:rPr>
              <a:t>yönetilirdi. </a:t>
            </a:r>
            <a:r>
              <a:rPr lang="tr-TR" sz="2000" dirty="0">
                <a:solidFill>
                  <a:schemeClr val="bg1"/>
                </a:solidFill>
              </a:rPr>
              <a:t>Tüm yeniçerilerin komutanı olan yeniçeri ağası, </a:t>
            </a:r>
            <a:r>
              <a:rPr lang="tr-TR" sz="2000" dirty="0">
                <a:solidFill>
                  <a:srgbClr val="FFFF00"/>
                </a:solidFill>
              </a:rPr>
              <a:t>saltanat merkezinin </a:t>
            </a:r>
            <a:r>
              <a:rPr lang="tr-TR" sz="2000" dirty="0" smtClean="0">
                <a:solidFill>
                  <a:srgbClr val="FFFF00"/>
                </a:solidFill>
              </a:rPr>
              <a:t>asayişinden </a:t>
            </a:r>
            <a:r>
              <a:rPr lang="tr-TR" sz="2000" dirty="0">
                <a:solidFill>
                  <a:srgbClr val="FFFF00"/>
                </a:solidFill>
              </a:rPr>
              <a:t>de sorumluydu. </a:t>
            </a:r>
            <a:r>
              <a:rPr lang="tr-TR" sz="2000" dirty="0">
                <a:solidFill>
                  <a:schemeClr val="bg1"/>
                </a:solidFill>
              </a:rPr>
              <a:t>Ayrıca ocakla ilgili iş ve işlemleri yürütmek için her </a:t>
            </a:r>
            <a:r>
              <a:rPr lang="tr-TR" sz="2000" dirty="0" smtClean="0">
                <a:solidFill>
                  <a:schemeClr val="bg1"/>
                </a:solidFill>
              </a:rPr>
              <a:t>hafta </a:t>
            </a:r>
            <a:r>
              <a:rPr lang="tr-TR" sz="2000" dirty="0" smtClean="0">
                <a:solidFill>
                  <a:srgbClr val="FFFF00"/>
                </a:solidFill>
              </a:rPr>
              <a:t>Ağa </a:t>
            </a:r>
            <a:r>
              <a:rPr lang="tr-TR" sz="2000" dirty="0">
                <a:solidFill>
                  <a:srgbClr val="FFFF00"/>
                </a:solidFill>
              </a:rPr>
              <a:t>Divanı’nı toplar</a:t>
            </a:r>
            <a:r>
              <a:rPr lang="tr-TR" sz="2000" dirty="0">
                <a:solidFill>
                  <a:schemeClr val="bg1"/>
                </a:solidFill>
              </a:rPr>
              <a:t>, vezirlik </a:t>
            </a:r>
            <a:r>
              <a:rPr lang="tr-TR" sz="2000" dirty="0" err="1">
                <a:solidFill>
                  <a:schemeClr val="bg1"/>
                </a:solidFill>
              </a:rPr>
              <a:t>ünvanına</a:t>
            </a:r>
            <a:r>
              <a:rPr lang="tr-TR" sz="2000" dirty="0">
                <a:solidFill>
                  <a:schemeClr val="bg1"/>
                </a:solidFill>
              </a:rPr>
              <a:t> sahip olduğundan </a:t>
            </a:r>
            <a:r>
              <a:rPr lang="tr-TR" sz="2000" dirty="0" err="1">
                <a:solidFill>
                  <a:srgbClr val="FFFF00"/>
                </a:solidFill>
              </a:rPr>
              <a:t>Dîvân</a:t>
            </a:r>
            <a:r>
              <a:rPr lang="tr-TR" sz="2000" dirty="0">
                <a:solidFill>
                  <a:srgbClr val="FFFF00"/>
                </a:solidFill>
              </a:rPr>
              <a:t>-ı Hümâyun </a:t>
            </a:r>
            <a:r>
              <a:rPr lang="tr-TR" sz="2000" dirty="0" smtClean="0">
                <a:solidFill>
                  <a:srgbClr val="FFFF00"/>
                </a:solidFill>
              </a:rPr>
              <a:t>toplantılarına </a:t>
            </a:r>
            <a:r>
              <a:rPr lang="tr-TR" sz="2000" dirty="0">
                <a:solidFill>
                  <a:schemeClr val="bg1"/>
                </a:solidFill>
              </a:rPr>
              <a:t>da katılırdı.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/>
          <a:srcRect l="71392" t="24609" r="15326" b="39954"/>
          <a:stretch/>
        </p:blipFill>
        <p:spPr>
          <a:xfrm>
            <a:off x="5364088" y="1196752"/>
            <a:ext cx="3072343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81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4476" y="122902"/>
            <a:ext cx="8892020" cy="3666138"/>
          </a:xfrm>
          <a:solidFill>
            <a:srgbClr val="002060"/>
          </a:solidFill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</a:rPr>
              <a:t>Kapıkulu ocaklarının yaya sınıfından olan </a:t>
            </a:r>
            <a:r>
              <a:rPr lang="tr-TR" sz="2400" b="1" dirty="0">
                <a:solidFill>
                  <a:srgbClr val="FFFF00"/>
                </a:solidFill>
              </a:rPr>
              <a:t>humbaracılar</a:t>
            </a:r>
            <a:r>
              <a:rPr lang="tr-TR" sz="2400" dirty="0">
                <a:solidFill>
                  <a:schemeClr val="bg1"/>
                </a:solidFill>
              </a:rPr>
              <a:t>; </a:t>
            </a:r>
            <a:r>
              <a:rPr lang="tr-TR" sz="2400" dirty="0">
                <a:solidFill>
                  <a:srgbClr val="FFFF00"/>
                </a:solidFill>
              </a:rPr>
              <a:t>havan topu, el bombası, patlayıcı ve yanıcı </a:t>
            </a:r>
            <a:r>
              <a:rPr lang="tr-TR" sz="2400" dirty="0" smtClean="0">
                <a:solidFill>
                  <a:srgbClr val="FFFF00"/>
                </a:solidFill>
              </a:rPr>
              <a:t>madde üretir </a:t>
            </a:r>
            <a:r>
              <a:rPr lang="tr-TR" sz="2400" dirty="0">
                <a:solidFill>
                  <a:schemeClr val="bg1"/>
                </a:solidFill>
              </a:rPr>
              <a:t>ve bunları </a:t>
            </a:r>
            <a:r>
              <a:rPr lang="tr-TR" sz="2400" dirty="0">
                <a:solidFill>
                  <a:srgbClr val="FFFF00"/>
                </a:solidFill>
              </a:rPr>
              <a:t>savaş meydanlarında kullanırdı. </a:t>
            </a:r>
            <a:r>
              <a:rPr lang="tr-TR" sz="2400" b="1" dirty="0" smtClean="0">
                <a:solidFill>
                  <a:srgbClr val="FFFF00"/>
                </a:solidFill>
              </a:rPr>
              <a:t>Cebeciler</a:t>
            </a:r>
            <a:r>
              <a:rPr lang="tr-TR" sz="2400" dirty="0" smtClean="0">
                <a:solidFill>
                  <a:schemeClr val="bg1"/>
                </a:solidFill>
              </a:rPr>
              <a:t>, </a:t>
            </a:r>
            <a:r>
              <a:rPr lang="tr-TR" sz="2400" dirty="0">
                <a:solidFill>
                  <a:schemeClr val="bg1"/>
                </a:solidFill>
              </a:rPr>
              <a:t>yeniçeri </a:t>
            </a:r>
            <a:r>
              <a:rPr lang="tr-TR" sz="2400" dirty="0">
                <a:solidFill>
                  <a:srgbClr val="FFFF00"/>
                </a:solidFill>
              </a:rPr>
              <a:t>askerlerinin silahlarını ve savaş </a:t>
            </a:r>
            <a:r>
              <a:rPr lang="tr-TR" sz="2400" dirty="0" smtClean="0">
                <a:solidFill>
                  <a:srgbClr val="FFFF00"/>
                </a:solidFill>
              </a:rPr>
              <a:t>malzemelerini </a:t>
            </a:r>
            <a:r>
              <a:rPr lang="tr-TR" sz="2400" dirty="0">
                <a:solidFill>
                  <a:srgbClr val="FFFF00"/>
                </a:solidFill>
              </a:rPr>
              <a:t>imal eder, bakımını yapar ve muhafaza </a:t>
            </a:r>
            <a:r>
              <a:rPr lang="tr-TR" sz="2400" dirty="0">
                <a:solidFill>
                  <a:schemeClr val="bg1"/>
                </a:solidFill>
              </a:rPr>
              <a:t>ederdi. </a:t>
            </a:r>
            <a:r>
              <a:rPr lang="tr-TR" sz="2400" b="1" dirty="0">
                <a:solidFill>
                  <a:srgbClr val="FFFF00"/>
                </a:solidFill>
              </a:rPr>
              <a:t>Lağımcılar</a:t>
            </a:r>
            <a:r>
              <a:rPr lang="tr-TR" sz="2400" dirty="0">
                <a:solidFill>
                  <a:srgbClr val="FFFF00"/>
                </a:solidFill>
              </a:rPr>
              <a:t> k</a:t>
            </a:r>
            <a:r>
              <a:rPr lang="tr-TR" sz="2400" dirty="0">
                <a:solidFill>
                  <a:schemeClr val="bg1"/>
                </a:solidFill>
              </a:rPr>
              <a:t>uşatma harekâtlarında </a:t>
            </a:r>
            <a:r>
              <a:rPr lang="tr-TR" sz="2400" dirty="0">
                <a:solidFill>
                  <a:srgbClr val="FFFF00"/>
                </a:solidFill>
              </a:rPr>
              <a:t>siper kazar </a:t>
            </a:r>
            <a:r>
              <a:rPr lang="tr-TR" sz="2400" dirty="0" smtClean="0">
                <a:solidFill>
                  <a:srgbClr val="FFFF00"/>
                </a:solidFill>
              </a:rPr>
              <a:t>ve istihkâmlarının </a:t>
            </a:r>
            <a:r>
              <a:rPr lang="tr-TR" sz="2400" dirty="0">
                <a:solidFill>
                  <a:srgbClr val="FFFF00"/>
                </a:solidFill>
              </a:rPr>
              <a:t>altına tünel açardı.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b="1" dirty="0" smtClean="0">
                <a:solidFill>
                  <a:srgbClr val="FFFF00"/>
                </a:solidFill>
              </a:rPr>
              <a:t>Topçular</a:t>
            </a:r>
            <a:r>
              <a:rPr lang="tr-TR" sz="2400" b="1" dirty="0" smtClean="0">
                <a:solidFill>
                  <a:schemeClr val="bg1"/>
                </a:solidFill>
              </a:rPr>
              <a:t> </a:t>
            </a:r>
            <a:r>
              <a:rPr lang="tr-TR" sz="2400" dirty="0">
                <a:solidFill>
                  <a:srgbClr val="FFFF00"/>
                </a:solidFill>
              </a:rPr>
              <a:t>top döker, top mermisi yapar ve savaşlarda top </a:t>
            </a:r>
            <a:r>
              <a:rPr lang="tr-TR" sz="2400" dirty="0" smtClean="0">
                <a:solidFill>
                  <a:srgbClr val="FFFF00"/>
                </a:solidFill>
              </a:rPr>
              <a:t>atardı. </a:t>
            </a:r>
            <a:r>
              <a:rPr lang="tr-TR" sz="2400" b="1" dirty="0" smtClean="0">
                <a:solidFill>
                  <a:srgbClr val="FFFF00"/>
                </a:solidFill>
              </a:rPr>
              <a:t>Top </a:t>
            </a:r>
            <a:r>
              <a:rPr lang="tr-TR" sz="2400" b="1" dirty="0">
                <a:solidFill>
                  <a:srgbClr val="FFFF00"/>
                </a:solidFill>
              </a:rPr>
              <a:t>arabacıları </a:t>
            </a:r>
            <a:r>
              <a:rPr lang="tr-TR" sz="2400" dirty="0">
                <a:solidFill>
                  <a:schemeClr val="bg1"/>
                </a:solidFill>
              </a:rPr>
              <a:t>ise savaş meydanlarına </a:t>
            </a:r>
            <a:r>
              <a:rPr lang="tr-TR" sz="2400" dirty="0">
                <a:solidFill>
                  <a:srgbClr val="FFFF00"/>
                </a:solidFill>
              </a:rPr>
              <a:t>deve, katır ve beygirlerle bu topları taşırdı.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1" y="3645130"/>
            <a:ext cx="4761389" cy="32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880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>
                <a:solidFill>
                  <a:srgbClr val="FFFFFF"/>
                </a:solidFill>
              </a:rPr>
              <a:t>ww.tariheglencesi.com</a:t>
            </a:r>
            <a:endParaRPr lang="tr-TR">
              <a:solidFill>
                <a:srgbClr val="FFFFFF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41425" t="16070" r="32848" b="29911"/>
          <a:stretch/>
        </p:blipFill>
        <p:spPr>
          <a:xfrm>
            <a:off x="693293" y="1093952"/>
            <a:ext cx="3882119" cy="458279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230" y="1093952"/>
            <a:ext cx="3337304" cy="218513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9230" y="3418603"/>
            <a:ext cx="3337304" cy="1101311"/>
          </a:xfrm>
          <a:prstGeom prst="rect">
            <a:avLst/>
          </a:prstGeom>
        </p:spPr>
      </p:pic>
      <p:pic>
        <p:nvPicPr>
          <p:cNvPr id="1026" name="Picture 2" descr="OsmanlÄ± dÃ¶nemi tÃ¼fekler ile ilgili gÃ¶rsel sonuc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230" y="4589379"/>
            <a:ext cx="3337304" cy="104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4277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4248472"/>
          </a:xfrm>
          <a:solidFill>
            <a:srgbClr val="002060"/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b="1" dirty="0">
                <a:solidFill>
                  <a:srgbClr val="FFFF00"/>
                </a:solidFill>
              </a:rPr>
              <a:t>Kapıkulu süvarileri</a:t>
            </a:r>
            <a:r>
              <a:rPr lang="tr-TR" sz="2000" dirty="0">
                <a:solidFill>
                  <a:schemeClr val="bg1"/>
                </a:solidFill>
              </a:rPr>
              <a:t> -diğer ismiyle </a:t>
            </a:r>
            <a:r>
              <a:rPr lang="tr-TR" sz="2000" dirty="0">
                <a:solidFill>
                  <a:srgbClr val="FFFF00"/>
                </a:solidFill>
              </a:rPr>
              <a:t>atlı bölük halkı- </a:t>
            </a:r>
            <a:r>
              <a:rPr lang="tr-TR" sz="2000" dirty="0">
                <a:solidFill>
                  <a:schemeClr val="bg1"/>
                </a:solidFill>
              </a:rPr>
              <a:t>bizzat padişaha bağlı atlı kuvvetlerdi. </a:t>
            </a:r>
            <a:r>
              <a:rPr lang="tr-TR" sz="2000" dirty="0">
                <a:solidFill>
                  <a:srgbClr val="FFFF00"/>
                </a:solidFill>
              </a:rPr>
              <a:t>I. Murad </a:t>
            </a:r>
            <a:r>
              <a:rPr lang="tr-TR" sz="2000" dirty="0" err="1" smtClean="0">
                <a:solidFill>
                  <a:srgbClr val="FFFF00"/>
                </a:solidFill>
              </a:rPr>
              <a:t>Hüdavendigâr</a:t>
            </a:r>
            <a:r>
              <a:rPr lang="tr-TR" sz="2000" dirty="0" smtClean="0">
                <a:solidFill>
                  <a:srgbClr val="FFFF00"/>
                </a:solidFill>
              </a:rPr>
              <a:t> </a:t>
            </a:r>
            <a:r>
              <a:rPr lang="tr-TR" sz="2000" dirty="0">
                <a:solidFill>
                  <a:srgbClr val="FFFF00"/>
                </a:solidFill>
              </a:rPr>
              <a:t>Dönemi</a:t>
            </a:r>
            <a:r>
              <a:rPr lang="tr-TR" sz="2000" dirty="0">
                <a:solidFill>
                  <a:schemeClr val="bg1"/>
                </a:solidFill>
              </a:rPr>
              <a:t>’nde Timurtaş Paşa‘nın tavsiyesiyle </a:t>
            </a:r>
            <a:r>
              <a:rPr lang="tr-TR" sz="2000" dirty="0">
                <a:solidFill>
                  <a:srgbClr val="FFFF00"/>
                </a:solidFill>
              </a:rPr>
              <a:t>sipahi ve silahtar </a:t>
            </a:r>
            <a:r>
              <a:rPr lang="tr-TR" sz="2000" dirty="0">
                <a:solidFill>
                  <a:schemeClr val="bg1"/>
                </a:solidFill>
              </a:rPr>
              <a:t>adlı iki bölük olarak kurulmuş, daha </a:t>
            </a:r>
            <a:r>
              <a:rPr lang="tr-TR" sz="2000" dirty="0" smtClean="0">
                <a:solidFill>
                  <a:schemeClr val="bg1"/>
                </a:solidFill>
              </a:rPr>
              <a:t>sonra bu </a:t>
            </a:r>
            <a:r>
              <a:rPr lang="tr-TR" sz="2000" dirty="0">
                <a:solidFill>
                  <a:schemeClr val="bg1"/>
                </a:solidFill>
              </a:rPr>
              <a:t>bölüklere </a:t>
            </a:r>
            <a:r>
              <a:rPr lang="tr-TR" sz="2000" dirty="0">
                <a:solidFill>
                  <a:srgbClr val="FFFF00"/>
                </a:solidFill>
              </a:rPr>
              <a:t>sağ ve sol </a:t>
            </a:r>
            <a:r>
              <a:rPr lang="tr-TR" sz="2000" dirty="0" err="1">
                <a:solidFill>
                  <a:srgbClr val="FFFF00"/>
                </a:solidFill>
              </a:rPr>
              <a:t>ulufeciler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>
                <a:solidFill>
                  <a:schemeClr val="bg1"/>
                </a:solidFill>
              </a:rPr>
              <a:t>ile </a:t>
            </a:r>
            <a:r>
              <a:rPr lang="tr-TR" sz="2000" dirty="0">
                <a:solidFill>
                  <a:srgbClr val="FFFF00"/>
                </a:solidFill>
              </a:rPr>
              <a:t>sağ ve sol garipler </a:t>
            </a:r>
            <a:r>
              <a:rPr lang="tr-TR" sz="2000" dirty="0">
                <a:solidFill>
                  <a:schemeClr val="bg1"/>
                </a:solidFill>
              </a:rPr>
              <a:t>eklenmişti. </a:t>
            </a:r>
            <a:r>
              <a:rPr lang="tr-TR" sz="2000" b="1" dirty="0">
                <a:solidFill>
                  <a:srgbClr val="FFFF00"/>
                </a:solidFill>
              </a:rPr>
              <a:t>Sipahiler ve silahtarlar </a:t>
            </a:r>
            <a:r>
              <a:rPr lang="tr-TR" sz="2000" dirty="0">
                <a:solidFill>
                  <a:srgbClr val="FFFF00"/>
                </a:solidFill>
              </a:rPr>
              <a:t>savaş </a:t>
            </a:r>
            <a:r>
              <a:rPr lang="tr-TR" sz="2000" dirty="0" smtClean="0">
                <a:solidFill>
                  <a:srgbClr val="FFFF00"/>
                </a:solidFill>
              </a:rPr>
              <a:t>esnasında padişahın </a:t>
            </a:r>
            <a:r>
              <a:rPr lang="tr-TR" sz="2000" dirty="0">
                <a:solidFill>
                  <a:srgbClr val="FFFF00"/>
                </a:solidFill>
              </a:rPr>
              <a:t>silahlarını ve çadırını</a:t>
            </a:r>
            <a:r>
              <a:rPr lang="tr-TR" sz="2000" dirty="0">
                <a:solidFill>
                  <a:schemeClr val="bg1"/>
                </a:solidFill>
              </a:rPr>
              <a:t>, </a:t>
            </a:r>
            <a:r>
              <a:rPr lang="tr-TR" sz="2000" b="1" dirty="0" err="1">
                <a:solidFill>
                  <a:srgbClr val="FFFF00"/>
                </a:solidFill>
              </a:rPr>
              <a:t>ulufeciler</a:t>
            </a:r>
            <a:r>
              <a:rPr lang="tr-TR" sz="2000" b="1" dirty="0">
                <a:solidFill>
                  <a:srgbClr val="FFFF00"/>
                </a:solidFill>
              </a:rPr>
              <a:t> </a:t>
            </a:r>
            <a:r>
              <a:rPr lang="tr-TR" sz="2000" dirty="0">
                <a:solidFill>
                  <a:schemeClr val="bg1"/>
                </a:solidFill>
              </a:rPr>
              <a:t>saltanat sancaklarını, </a:t>
            </a:r>
            <a:r>
              <a:rPr lang="tr-TR" sz="2000" b="1" dirty="0">
                <a:solidFill>
                  <a:srgbClr val="FFFF00"/>
                </a:solidFill>
              </a:rPr>
              <a:t>garipler</a:t>
            </a:r>
            <a:r>
              <a:rPr lang="tr-TR" sz="2000" dirty="0">
                <a:solidFill>
                  <a:schemeClr val="bg1"/>
                </a:solidFill>
              </a:rPr>
              <a:t> ise ordu ağırlıklarını ve hazineyi </a:t>
            </a:r>
            <a:r>
              <a:rPr lang="tr-TR" sz="2000" dirty="0" smtClean="0">
                <a:solidFill>
                  <a:schemeClr val="bg1"/>
                </a:solidFill>
              </a:rPr>
              <a:t>korurdu</a:t>
            </a:r>
            <a:r>
              <a:rPr lang="tr-TR" sz="2000" dirty="0">
                <a:solidFill>
                  <a:schemeClr val="bg1"/>
                </a:solidFill>
              </a:rPr>
              <a:t>. </a:t>
            </a:r>
            <a:r>
              <a:rPr lang="tr-TR" sz="2000" b="1" dirty="0">
                <a:solidFill>
                  <a:srgbClr val="FFFF00"/>
                </a:solidFill>
              </a:rPr>
              <a:t>Kapıkulu süvarileri </a:t>
            </a:r>
            <a:r>
              <a:rPr lang="tr-TR" sz="2000" dirty="0">
                <a:solidFill>
                  <a:schemeClr val="bg1"/>
                </a:solidFill>
              </a:rPr>
              <a:t>yeniçerilerden daha fazla maaş alır ve daha itibarlı bir konumda bulunurdu. </a:t>
            </a:r>
            <a:r>
              <a:rPr lang="tr-TR" sz="2000" dirty="0" smtClean="0">
                <a:solidFill>
                  <a:schemeClr val="bg1"/>
                </a:solidFill>
              </a:rPr>
              <a:t>Ancak </a:t>
            </a:r>
            <a:r>
              <a:rPr lang="tr-TR" sz="2000" dirty="0" smtClean="0">
                <a:solidFill>
                  <a:srgbClr val="FFFF00"/>
                </a:solidFill>
              </a:rPr>
              <a:t>yeniçerilerin </a:t>
            </a:r>
            <a:r>
              <a:rPr lang="tr-TR" sz="2000" dirty="0">
                <a:solidFill>
                  <a:srgbClr val="FFFF00"/>
                </a:solidFill>
              </a:rPr>
              <a:t>sayıca fazla olması</a:t>
            </a:r>
            <a:r>
              <a:rPr lang="tr-TR" sz="2000" dirty="0">
                <a:solidFill>
                  <a:schemeClr val="bg1"/>
                </a:solidFill>
              </a:rPr>
              <a:t>, onların etki gücünü artıran önemli bir faktördü.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819" y="4437112"/>
            <a:ext cx="4956361" cy="247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242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88640"/>
            <a:ext cx="8640960" cy="583116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rgbClr val="FFFF00"/>
                </a:solidFill>
              </a:rPr>
              <a:t>Osmanlı askerî teşkilatı</a:t>
            </a:r>
            <a:r>
              <a:rPr lang="tr-TR" sz="2400" dirty="0">
                <a:solidFill>
                  <a:schemeClr val="bg1"/>
                </a:solidFill>
              </a:rPr>
              <a:t>; </a:t>
            </a:r>
            <a:r>
              <a:rPr lang="tr-TR" sz="2400" dirty="0">
                <a:solidFill>
                  <a:srgbClr val="FFFF00"/>
                </a:solidFill>
              </a:rPr>
              <a:t>Türkiye Selçuklu, İlhanlı ve Memlûk</a:t>
            </a:r>
            <a:r>
              <a:rPr lang="tr-TR" sz="2400" dirty="0">
                <a:solidFill>
                  <a:schemeClr val="bg1"/>
                </a:solidFill>
              </a:rPr>
              <a:t> ordularıyla benzer özelliklere sahiptir. XV. </a:t>
            </a:r>
            <a:r>
              <a:rPr lang="tr-TR" sz="2400" dirty="0" smtClean="0">
                <a:solidFill>
                  <a:schemeClr val="bg1"/>
                </a:solidFill>
              </a:rPr>
              <a:t>yüzyıl </a:t>
            </a:r>
            <a:r>
              <a:rPr lang="tr-TR" sz="2400" dirty="0">
                <a:solidFill>
                  <a:schemeClr val="bg1"/>
                </a:solidFill>
              </a:rPr>
              <a:t>ortalarında Osmanlı ordusundaki toplam asker sayısının </a:t>
            </a:r>
            <a:r>
              <a:rPr lang="tr-TR" sz="2400" dirty="0">
                <a:solidFill>
                  <a:srgbClr val="FFFF00"/>
                </a:solidFill>
              </a:rPr>
              <a:t>yüz bin civarında </a:t>
            </a:r>
            <a:r>
              <a:rPr lang="tr-TR" sz="2400" dirty="0">
                <a:solidFill>
                  <a:schemeClr val="bg1"/>
                </a:solidFill>
              </a:rPr>
              <a:t>olduğu; bunların yaklaşık </a:t>
            </a:r>
            <a:r>
              <a:rPr lang="tr-TR" sz="2400" dirty="0" smtClean="0">
                <a:solidFill>
                  <a:srgbClr val="FFFF00"/>
                </a:solidFill>
              </a:rPr>
              <a:t>yirmi bininin </a:t>
            </a:r>
            <a:r>
              <a:rPr lang="tr-TR" sz="2400" dirty="0">
                <a:solidFill>
                  <a:srgbClr val="FFFF00"/>
                </a:solidFill>
              </a:rPr>
              <a:t>kapıkulu askerlerinden</a:t>
            </a:r>
            <a:r>
              <a:rPr lang="tr-TR" sz="2400" dirty="0">
                <a:solidFill>
                  <a:schemeClr val="bg1"/>
                </a:solidFill>
              </a:rPr>
              <a:t>, </a:t>
            </a:r>
            <a:r>
              <a:rPr lang="tr-TR" sz="2400" dirty="0">
                <a:solidFill>
                  <a:srgbClr val="FFFF00"/>
                </a:solidFill>
              </a:rPr>
              <a:t>altmış binden </a:t>
            </a:r>
            <a:r>
              <a:rPr lang="tr-TR" sz="2400" dirty="0">
                <a:solidFill>
                  <a:schemeClr val="bg1"/>
                </a:solidFill>
              </a:rPr>
              <a:t>fazlasının ise </a:t>
            </a:r>
            <a:r>
              <a:rPr lang="tr-TR" sz="2400" dirty="0">
                <a:solidFill>
                  <a:srgbClr val="FFFF00"/>
                </a:solidFill>
              </a:rPr>
              <a:t>tımarlı sipahi ve </a:t>
            </a:r>
            <a:r>
              <a:rPr lang="tr-TR" sz="2400" dirty="0" err="1">
                <a:solidFill>
                  <a:srgbClr val="FFFF00"/>
                </a:solidFill>
              </a:rPr>
              <a:t>cebelülerden</a:t>
            </a:r>
            <a:r>
              <a:rPr lang="tr-TR" sz="2400" dirty="0">
                <a:solidFill>
                  <a:srgbClr val="FFFF00"/>
                </a:solidFill>
              </a:rPr>
              <a:t> </a:t>
            </a:r>
            <a:r>
              <a:rPr lang="tr-TR" sz="2400" dirty="0">
                <a:solidFill>
                  <a:schemeClr val="bg1"/>
                </a:solidFill>
              </a:rPr>
              <a:t>meydana </a:t>
            </a:r>
            <a:r>
              <a:rPr lang="tr-TR" sz="2400" dirty="0" smtClean="0">
                <a:solidFill>
                  <a:schemeClr val="bg1"/>
                </a:solidFill>
              </a:rPr>
              <a:t>geldiği düşünülmektedir</a:t>
            </a:r>
            <a:r>
              <a:rPr lang="tr-TR" sz="2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4366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/>
          <a:srcRect l="35057" t="20469" r="16241" b="44094"/>
          <a:stretch/>
        </p:blipFill>
        <p:spPr>
          <a:xfrm>
            <a:off x="-8348" y="476672"/>
            <a:ext cx="9152348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516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3312368"/>
          </a:xfrm>
          <a:solidFill>
            <a:srgbClr val="002060"/>
          </a:solidFill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tr-TR" sz="2000" dirty="0">
                <a:solidFill>
                  <a:schemeClr val="bg1"/>
                </a:solidFill>
              </a:rPr>
              <a:t>Osmanlı Devleti’nde </a:t>
            </a:r>
            <a:r>
              <a:rPr lang="tr-TR" sz="2000" b="1" dirty="0">
                <a:solidFill>
                  <a:srgbClr val="FFFF00"/>
                </a:solidFill>
              </a:rPr>
              <a:t>hukuk,</a:t>
            </a:r>
            <a:r>
              <a:rPr lang="tr-TR" sz="2000" dirty="0">
                <a:solidFill>
                  <a:schemeClr val="bg1"/>
                </a:solidFill>
              </a:rPr>
              <a:t> </a:t>
            </a:r>
            <a:r>
              <a:rPr lang="tr-TR" sz="2000" dirty="0">
                <a:solidFill>
                  <a:srgbClr val="FFFF00"/>
                </a:solidFill>
              </a:rPr>
              <a:t>şeri ve örfi </a:t>
            </a:r>
            <a:r>
              <a:rPr lang="tr-TR" sz="2000" dirty="0">
                <a:solidFill>
                  <a:schemeClr val="bg1"/>
                </a:solidFill>
              </a:rPr>
              <a:t>olmak üzere iki farklı yargı sisteminden oluşurdu. Osmanlı </a:t>
            </a:r>
            <a:r>
              <a:rPr lang="tr-TR" sz="2000" dirty="0" smtClean="0">
                <a:solidFill>
                  <a:schemeClr val="bg1"/>
                </a:solidFill>
              </a:rPr>
              <a:t>hukukunun temeli</a:t>
            </a:r>
            <a:r>
              <a:rPr lang="tr-TR" sz="2000" dirty="0">
                <a:solidFill>
                  <a:schemeClr val="bg1"/>
                </a:solidFill>
              </a:rPr>
              <a:t>, kurallarını </a:t>
            </a:r>
            <a:r>
              <a:rPr lang="tr-TR" sz="2000" dirty="0">
                <a:solidFill>
                  <a:srgbClr val="FFFF00"/>
                </a:solidFill>
              </a:rPr>
              <a:t>dinî </a:t>
            </a:r>
            <a:r>
              <a:rPr lang="tr-TR" sz="2000" dirty="0">
                <a:solidFill>
                  <a:schemeClr val="bg1"/>
                </a:solidFill>
              </a:rPr>
              <a:t>esaslardan alan </a:t>
            </a:r>
            <a:r>
              <a:rPr lang="tr-TR" sz="2000" dirty="0">
                <a:solidFill>
                  <a:srgbClr val="FFFF00"/>
                </a:solidFill>
              </a:rPr>
              <a:t>şeri hukuka </a:t>
            </a:r>
            <a:r>
              <a:rPr lang="tr-TR" sz="2000" dirty="0">
                <a:solidFill>
                  <a:schemeClr val="bg1"/>
                </a:solidFill>
              </a:rPr>
              <a:t>dayanmaktaydı. </a:t>
            </a:r>
            <a:r>
              <a:rPr lang="tr-TR" sz="2000" dirty="0">
                <a:solidFill>
                  <a:srgbClr val="FFFF00"/>
                </a:solidFill>
              </a:rPr>
              <a:t>Örfi hukuk </a:t>
            </a:r>
            <a:r>
              <a:rPr lang="tr-TR" sz="2000" dirty="0">
                <a:solidFill>
                  <a:schemeClr val="bg1"/>
                </a:solidFill>
              </a:rPr>
              <a:t>ise Türkistan’dan beri </a:t>
            </a:r>
            <a:r>
              <a:rPr lang="tr-TR" sz="2000" dirty="0" smtClean="0">
                <a:solidFill>
                  <a:schemeClr val="bg1"/>
                </a:solidFill>
              </a:rPr>
              <a:t>süregelen </a:t>
            </a:r>
            <a:r>
              <a:rPr lang="tr-TR" sz="2000" dirty="0">
                <a:solidFill>
                  <a:srgbClr val="FFFF00"/>
                </a:solidFill>
              </a:rPr>
              <a:t>âdet ve gelenekler </a:t>
            </a:r>
            <a:r>
              <a:rPr lang="tr-TR" sz="2000" dirty="0">
                <a:solidFill>
                  <a:schemeClr val="bg1"/>
                </a:solidFill>
              </a:rPr>
              <a:t>ile </a:t>
            </a:r>
            <a:r>
              <a:rPr lang="tr-TR" sz="2000" dirty="0">
                <a:solidFill>
                  <a:srgbClr val="FFFF00"/>
                </a:solidFill>
              </a:rPr>
              <a:t>fethedilen bölgelerdeki geçmiş uygulamalardan</a:t>
            </a:r>
            <a:r>
              <a:rPr lang="tr-TR" sz="2000" dirty="0">
                <a:solidFill>
                  <a:schemeClr val="bg1"/>
                </a:solidFill>
              </a:rPr>
              <a:t> oluşurdu. Genellikle idari </a:t>
            </a:r>
            <a:r>
              <a:rPr lang="tr-TR" sz="2000" dirty="0" smtClean="0">
                <a:solidFill>
                  <a:schemeClr val="bg1"/>
                </a:solidFill>
              </a:rPr>
              <a:t>ihtiyaçlara </a:t>
            </a:r>
            <a:r>
              <a:rPr lang="tr-TR" sz="2000" dirty="0">
                <a:solidFill>
                  <a:schemeClr val="bg1"/>
                </a:solidFill>
              </a:rPr>
              <a:t>ve toplumsal koşullara göre belirlenmiş kurallardan oluşan </a:t>
            </a:r>
            <a:r>
              <a:rPr lang="tr-TR" sz="2000" dirty="0">
                <a:solidFill>
                  <a:srgbClr val="FFFF00"/>
                </a:solidFill>
              </a:rPr>
              <a:t>örfi hukukun şeri hukukla ters </a:t>
            </a:r>
            <a:r>
              <a:rPr lang="tr-TR" sz="2000" dirty="0" smtClean="0">
                <a:solidFill>
                  <a:srgbClr val="FFFF00"/>
                </a:solidFill>
              </a:rPr>
              <a:t>düşmemesi </a:t>
            </a:r>
            <a:r>
              <a:rPr lang="tr-TR" sz="2000" dirty="0" smtClean="0">
                <a:solidFill>
                  <a:schemeClr val="bg1"/>
                </a:solidFill>
              </a:rPr>
              <a:t>gerekirdi</a:t>
            </a:r>
            <a:r>
              <a:rPr lang="tr-TR" sz="2000" dirty="0">
                <a:solidFill>
                  <a:schemeClr val="bg1"/>
                </a:solidFill>
              </a:rPr>
              <a:t>. Padişahın, yargı yetkisini kullanarak çıkardığı </a:t>
            </a:r>
            <a:r>
              <a:rPr lang="tr-TR" sz="2000" dirty="0">
                <a:solidFill>
                  <a:srgbClr val="FFFF00"/>
                </a:solidFill>
              </a:rPr>
              <a:t>fermanlar</a:t>
            </a:r>
            <a:r>
              <a:rPr lang="tr-TR" sz="2000" dirty="0">
                <a:solidFill>
                  <a:schemeClr val="bg1"/>
                </a:solidFill>
              </a:rPr>
              <a:t>, </a:t>
            </a:r>
            <a:r>
              <a:rPr lang="tr-TR" sz="2000" dirty="0">
                <a:solidFill>
                  <a:srgbClr val="FFFF00"/>
                </a:solidFill>
              </a:rPr>
              <a:t>kanunnameler, beratlar ve emirler</a:t>
            </a:r>
            <a:r>
              <a:rPr lang="tr-TR" sz="2000" dirty="0">
                <a:solidFill>
                  <a:schemeClr val="bg1"/>
                </a:solidFill>
              </a:rPr>
              <a:t>, </a:t>
            </a:r>
            <a:r>
              <a:rPr lang="tr-TR" sz="2000" dirty="0" smtClean="0">
                <a:solidFill>
                  <a:srgbClr val="FFFF00"/>
                </a:solidFill>
              </a:rPr>
              <a:t>örfi hukukun </a:t>
            </a:r>
            <a:r>
              <a:rPr lang="tr-TR" sz="2000" dirty="0">
                <a:solidFill>
                  <a:schemeClr val="bg1"/>
                </a:solidFill>
              </a:rPr>
              <a:t>en önemli kaynaklarındandı.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578" y="3428521"/>
            <a:ext cx="6096851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97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0"/>
            <a:ext cx="9144000" cy="378904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chemeClr val="bg1"/>
                </a:solidFill>
              </a:rPr>
              <a:t>Osmanlı Devleti’nde </a:t>
            </a:r>
            <a:r>
              <a:rPr lang="tr-TR" sz="2000" dirty="0">
                <a:solidFill>
                  <a:srgbClr val="FFFF00"/>
                </a:solidFill>
              </a:rPr>
              <a:t>hem şeri hem de örfi yargılamalar şeri mahkemelerde </a:t>
            </a:r>
            <a:r>
              <a:rPr lang="tr-TR" sz="2000" dirty="0">
                <a:solidFill>
                  <a:schemeClr val="bg1"/>
                </a:solidFill>
              </a:rPr>
              <a:t>yapılır, bu mahkemelere </a:t>
            </a:r>
            <a:r>
              <a:rPr lang="tr-TR" sz="2000" b="1" dirty="0" smtClean="0">
                <a:solidFill>
                  <a:srgbClr val="FFFF00"/>
                </a:solidFill>
              </a:rPr>
              <a:t>kadılar </a:t>
            </a:r>
            <a:r>
              <a:rPr lang="tr-TR" sz="2000" dirty="0" smtClean="0">
                <a:solidFill>
                  <a:schemeClr val="bg1"/>
                </a:solidFill>
              </a:rPr>
              <a:t>başkanlık </a:t>
            </a:r>
            <a:r>
              <a:rPr lang="tr-TR" sz="2000" dirty="0">
                <a:solidFill>
                  <a:schemeClr val="bg1"/>
                </a:solidFill>
              </a:rPr>
              <a:t>ederdi. Osmanlılar yeni bir yer fethettiklerinde oraya </a:t>
            </a:r>
            <a:r>
              <a:rPr lang="tr-TR" sz="2000" dirty="0">
                <a:solidFill>
                  <a:srgbClr val="FFFF00"/>
                </a:solidFill>
              </a:rPr>
              <a:t>hemen bir kadı tayin ederdi.</a:t>
            </a:r>
            <a:r>
              <a:rPr lang="tr-TR" sz="2000" dirty="0">
                <a:solidFill>
                  <a:schemeClr val="bg1"/>
                </a:solidFill>
              </a:rPr>
              <a:t> Osmanlı </a:t>
            </a:r>
            <a:r>
              <a:rPr lang="tr-TR" sz="2000" dirty="0" smtClean="0">
                <a:solidFill>
                  <a:schemeClr val="bg1"/>
                </a:solidFill>
              </a:rPr>
              <a:t>Devleti’nde </a:t>
            </a:r>
            <a:r>
              <a:rPr lang="tr-TR" sz="2000" dirty="0">
                <a:solidFill>
                  <a:srgbClr val="FFFF00"/>
                </a:solidFill>
              </a:rPr>
              <a:t>yargı teşkilatının </a:t>
            </a:r>
            <a:r>
              <a:rPr lang="tr-TR" sz="2000" dirty="0">
                <a:solidFill>
                  <a:schemeClr val="bg1"/>
                </a:solidFill>
              </a:rPr>
              <a:t>başında </a:t>
            </a:r>
            <a:r>
              <a:rPr lang="tr-TR" sz="2000" b="1" dirty="0">
                <a:solidFill>
                  <a:srgbClr val="FFFF00"/>
                </a:solidFill>
              </a:rPr>
              <a:t>kazasker (kadı asker) </a:t>
            </a:r>
            <a:r>
              <a:rPr lang="tr-TR" sz="2000" dirty="0">
                <a:solidFill>
                  <a:schemeClr val="bg1"/>
                </a:solidFill>
              </a:rPr>
              <a:t>adı verilen devlet görevlileri bulunurdu. </a:t>
            </a:r>
            <a:r>
              <a:rPr lang="tr-TR" sz="2000" dirty="0" err="1">
                <a:solidFill>
                  <a:srgbClr val="FFFF00"/>
                </a:solidFill>
              </a:rPr>
              <a:t>Dîvân</a:t>
            </a:r>
            <a:r>
              <a:rPr lang="tr-TR" sz="2000" dirty="0">
                <a:solidFill>
                  <a:srgbClr val="FFFF00"/>
                </a:solidFill>
              </a:rPr>
              <a:t>-ı </a:t>
            </a:r>
            <a:r>
              <a:rPr lang="tr-TR" sz="2000" dirty="0" smtClean="0">
                <a:solidFill>
                  <a:srgbClr val="FFFF00"/>
                </a:solidFill>
              </a:rPr>
              <a:t>Hümâyunun </a:t>
            </a:r>
            <a:r>
              <a:rPr lang="tr-TR" sz="2000" dirty="0">
                <a:solidFill>
                  <a:srgbClr val="FFFF00"/>
                </a:solidFill>
              </a:rPr>
              <a:t>asli üyesi olan kazasker</a:t>
            </a:r>
            <a:r>
              <a:rPr lang="tr-TR" sz="2000" dirty="0">
                <a:solidFill>
                  <a:schemeClr val="bg1"/>
                </a:solidFill>
              </a:rPr>
              <a:t>, </a:t>
            </a:r>
            <a:r>
              <a:rPr lang="tr-TR" sz="2000" dirty="0">
                <a:solidFill>
                  <a:srgbClr val="FFFF00"/>
                </a:solidFill>
              </a:rPr>
              <a:t>müderris ve kadıların tayininden sorumluydu.</a:t>
            </a:r>
            <a:r>
              <a:rPr lang="tr-TR" sz="2000" dirty="0">
                <a:solidFill>
                  <a:schemeClr val="bg1"/>
                </a:solidFill>
              </a:rPr>
              <a:t> Ayrıca </a:t>
            </a:r>
            <a:r>
              <a:rPr lang="tr-TR" sz="2000" dirty="0" err="1">
                <a:solidFill>
                  <a:srgbClr val="FFFF00"/>
                </a:solidFill>
              </a:rPr>
              <a:t>Dîvân</a:t>
            </a:r>
            <a:r>
              <a:rPr lang="tr-TR" sz="2000" dirty="0">
                <a:solidFill>
                  <a:srgbClr val="FFFF00"/>
                </a:solidFill>
              </a:rPr>
              <a:t>-ı Hümâyuna </a:t>
            </a:r>
            <a:r>
              <a:rPr lang="tr-TR" sz="2000" dirty="0" smtClean="0">
                <a:solidFill>
                  <a:srgbClr val="FFFF00"/>
                </a:solidFill>
              </a:rPr>
              <a:t>gelen davaları </a:t>
            </a:r>
            <a:r>
              <a:rPr lang="tr-TR" sz="2000" dirty="0">
                <a:solidFill>
                  <a:srgbClr val="FFFF00"/>
                </a:solidFill>
              </a:rPr>
              <a:t>inceleyip karara bağlamak da kazaskerin göreviydi.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944" y="3788807"/>
            <a:ext cx="5436112" cy="305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9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88641"/>
            <a:ext cx="8856984" cy="3168352"/>
          </a:xfrm>
          <a:solidFill>
            <a:srgbClr val="002060"/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</a:rPr>
              <a:t>Osmanlı Devleti’nde </a:t>
            </a:r>
            <a:r>
              <a:rPr lang="tr-TR" sz="2400" dirty="0">
                <a:solidFill>
                  <a:srgbClr val="FFFF00"/>
                </a:solidFill>
              </a:rPr>
              <a:t>kadılar çok geniş ve kapsamlı yetkilere sahipti. </a:t>
            </a:r>
            <a:r>
              <a:rPr lang="tr-TR" sz="2400" dirty="0" smtClean="0">
                <a:solidFill>
                  <a:schemeClr val="bg1"/>
                </a:solidFill>
              </a:rPr>
              <a:t>Kadıların öncelikli </a:t>
            </a:r>
            <a:r>
              <a:rPr lang="tr-TR" sz="2400" dirty="0">
                <a:solidFill>
                  <a:schemeClr val="bg1"/>
                </a:solidFill>
              </a:rPr>
              <a:t>görevleri </a:t>
            </a:r>
            <a:r>
              <a:rPr lang="tr-TR" sz="2400" dirty="0">
                <a:solidFill>
                  <a:srgbClr val="FFFF00"/>
                </a:solidFill>
              </a:rPr>
              <a:t>şeri ve örfi hukuka göre yargılama yapmak ve davaları </a:t>
            </a:r>
            <a:r>
              <a:rPr lang="tr-TR" sz="2400" dirty="0" smtClean="0">
                <a:solidFill>
                  <a:srgbClr val="FFFF00"/>
                </a:solidFill>
              </a:rPr>
              <a:t>karara bağlamaktı</a:t>
            </a:r>
            <a:r>
              <a:rPr lang="tr-TR" sz="2400" dirty="0">
                <a:solidFill>
                  <a:srgbClr val="FFFF00"/>
                </a:solidFill>
              </a:rPr>
              <a:t>.</a:t>
            </a:r>
            <a:r>
              <a:rPr lang="tr-TR" sz="2400" dirty="0">
                <a:solidFill>
                  <a:schemeClr val="bg1"/>
                </a:solidFill>
              </a:rPr>
              <a:t> Onların verdiği hükümlere hiçbir makam veya kişi müdahale </a:t>
            </a:r>
            <a:r>
              <a:rPr lang="tr-TR" sz="2400" dirty="0" smtClean="0">
                <a:solidFill>
                  <a:schemeClr val="bg1"/>
                </a:solidFill>
              </a:rPr>
              <a:t>edemezdi</a:t>
            </a:r>
            <a:r>
              <a:rPr lang="tr-TR" sz="2400" dirty="0">
                <a:solidFill>
                  <a:schemeClr val="bg1"/>
                </a:solidFill>
              </a:rPr>
              <a:t>. Ancak verilen </a:t>
            </a:r>
            <a:r>
              <a:rPr lang="tr-TR" sz="2400" dirty="0">
                <a:solidFill>
                  <a:srgbClr val="FFFF00"/>
                </a:solidFill>
              </a:rPr>
              <a:t>hükümle ilgili tarafların bir itirazı veya şikâyeti varsa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smtClean="0">
                <a:solidFill>
                  <a:schemeClr val="bg1"/>
                </a:solidFill>
              </a:rPr>
              <a:t>konu </a:t>
            </a:r>
            <a:r>
              <a:rPr lang="tr-TR" sz="2400" dirty="0" err="1" smtClean="0">
                <a:solidFill>
                  <a:srgbClr val="FFFF00"/>
                </a:solidFill>
              </a:rPr>
              <a:t>Dîvân</a:t>
            </a:r>
            <a:r>
              <a:rPr lang="tr-TR" sz="2400" dirty="0" smtClean="0">
                <a:solidFill>
                  <a:srgbClr val="FFFF00"/>
                </a:solidFill>
              </a:rPr>
              <a:t>-ı </a:t>
            </a:r>
            <a:r>
              <a:rPr lang="tr-TR" sz="2400" dirty="0">
                <a:solidFill>
                  <a:srgbClr val="FFFF00"/>
                </a:solidFill>
              </a:rPr>
              <a:t>Hümâyunda </a:t>
            </a:r>
            <a:r>
              <a:rPr lang="tr-TR" sz="2400" dirty="0">
                <a:solidFill>
                  <a:schemeClr val="bg1"/>
                </a:solidFill>
              </a:rPr>
              <a:t>yeniden görüşülürdü. 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578" y="3428521"/>
            <a:ext cx="6096851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2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88640"/>
            <a:ext cx="5976664" cy="6405517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rgbClr val="FFFF00"/>
                </a:solidFill>
              </a:rPr>
              <a:t>Kadılar</a:t>
            </a:r>
            <a:r>
              <a:rPr lang="tr-TR" sz="2400" dirty="0">
                <a:solidFill>
                  <a:srgbClr val="FFFF00"/>
                </a:solidFill>
              </a:rPr>
              <a:t>,</a:t>
            </a:r>
            <a:r>
              <a:rPr lang="tr-TR" sz="2400" dirty="0">
                <a:solidFill>
                  <a:schemeClr val="bg1"/>
                </a:solidFill>
              </a:rPr>
              <a:t> görev yaptıkları </a:t>
            </a:r>
            <a:r>
              <a:rPr lang="tr-TR" sz="2400" dirty="0" smtClean="0">
                <a:solidFill>
                  <a:srgbClr val="FFFF00"/>
                </a:solidFill>
              </a:rPr>
              <a:t>kazalarda hâkimliğin </a:t>
            </a:r>
            <a:r>
              <a:rPr lang="tr-TR" sz="2400" dirty="0">
                <a:solidFill>
                  <a:srgbClr val="FFFF00"/>
                </a:solidFill>
              </a:rPr>
              <a:t>yanı sıra kaymakamlık</a:t>
            </a:r>
            <a:r>
              <a:rPr lang="tr-TR" sz="2400" dirty="0">
                <a:solidFill>
                  <a:schemeClr val="bg1"/>
                </a:solidFill>
              </a:rPr>
              <a:t>, </a:t>
            </a:r>
            <a:r>
              <a:rPr lang="tr-TR" sz="2400" dirty="0">
                <a:solidFill>
                  <a:srgbClr val="FFFF00"/>
                </a:solidFill>
              </a:rPr>
              <a:t>belediye başkanlığı, emniyet amirliği ve </a:t>
            </a:r>
            <a:r>
              <a:rPr lang="tr-TR" sz="2400" dirty="0" smtClean="0">
                <a:solidFill>
                  <a:srgbClr val="FFFF00"/>
                </a:solidFill>
              </a:rPr>
              <a:t>defterdarlık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>
                <a:solidFill>
                  <a:schemeClr val="bg1"/>
                </a:solidFill>
              </a:rPr>
              <a:t>gibi günümüzdeki görev tanımlarına denk gelen iş ve işlemleri birlikte yürütürlerdi. </a:t>
            </a:r>
            <a:r>
              <a:rPr lang="tr-TR" sz="2400" dirty="0" smtClean="0">
                <a:solidFill>
                  <a:schemeClr val="bg1"/>
                </a:solidFill>
              </a:rPr>
              <a:t>Kazalardan daha </a:t>
            </a:r>
            <a:r>
              <a:rPr lang="tr-TR" sz="2400" dirty="0">
                <a:solidFill>
                  <a:schemeClr val="bg1"/>
                </a:solidFill>
              </a:rPr>
              <a:t>küçük yerleşim birimleri olan </a:t>
            </a:r>
            <a:r>
              <a:rPr lang="tr-TR" sz="2400" dirty="0">
                <a:solidFill>
                  <a:srgbClr val="FFFF00"/>
                </a:solidFill>
              </a:rPr>
              <a:t>nahiyelerde</a:t>
            </a:r>
            <a:r>
              <a:rPr lang="tr-TR" sz="2400" dirty="0">
                <a:solidFill>
                  <a:schemeClr val="bg1"/>
                </a:solidFill>
              </a:rPr>
              <a:t> ise kadıların temsilcisi olarak </a:t>
            </a:r>
            <a:r>
              <a:rPr lang="tr-TR" sz="2400" dirty="0">
                <a:solidFill>
                  <a:srgbClr val="FFFF00"/>
                </a:solidFill>
              </a:rPr>
              <a:t>kadı naipleri </a:t>
            </a:r>
            <a:r>
              <a:rPr lang="tr-TR" sz="2400" dirty="0">
                <a:solidFill>
                  <a:schemeClr val="bg1"/>
                </a:solidFill>
              </a:rPr>
              <a:t>görev yapardı.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62C8-C86B-4B9A-9EF7-F43AB6F019D0}" type="datetime1">
              <a:rPr lang="tr-TR" smtClean="0">
                <a:solidFill>
                  <a:srgbClr val="B31166"/>
                </a:solidFill>
              </a:rPr>
              <a:pPr/>
              <a:t>20.10.2026</a:t>
            </a:fld>
            <a:endParaRPr lang="tr-TR">
              <a:solidFill>
                <a:srgbClr val="B31166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>
                <a:solidFill>
                  <a:srgbClr val="B31166"/>
                </a:solidFill>
              </a:rPr>
              <a:t>www.tariheglencesi.com</a:t>
            </a:r>
            <a:endParaRPr lang="tr-TR">
              <a:solidFill>
                <a:srgbClr val="B31166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278299" y="4221088"/>
            <a:ext cx="2592288" cy="203132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FF00"/>
                </a:solidFill>
              </a:rPr>
              <a:t>Kaza</a:t>
            </a:r>
          </a:p>
          <a:p>
            <a:r>
              <a:rPr lang="tr-TR" dirty="0">
                <a:solidFill>
                  <a:schemeClr val="bg1"/>
                </a:solidFill>
              </a:rPr>
              <a:t>Eskiden bulunduğu </a:t>
            </a:r>
            <a:r>
              <a:rPr lang="tr-TR" dirty="0" smtClean="0">
                <a:solidFill>
                  <a:schemeClr val="bg1"/>
                </a:solidFill>
              </a:rPr>
              <a:t>çevrenin </a:t>
            </a:r>
            <a:r>
              <a:rPr lang="tr-TR" dirty="0">
                <a:solidFill>
                  <a:schemeClr val="bg1"/>
                </a:solidFill>
              </a:rPr>
              <a:t>ticari ve kültürel </a:t>
            </a:r>
            <a:r>
              <a:rPr lang="tr-TR" dirty="0" smtClean="0">
                <a:solidFill>
                  <a:schemeClr val="bg1"/>
                </a:solidFill>
              </a:rPr>
              <a:t>merkezi </a:t>
            </a:r>
            <a:r>
              <a:rPr lang="tr-TR" dirty="0">
                <a:solidFill>
                  <a:schemeClr val="bg1"/>
                </a:solidFill>
              </a:rPr>
              <a:t>durumunda olan adli</a:t>
            </a:r>
          </a:p>
          <a:p>
            <a:r>
              <a:rPr lang="tr-TR" dirty="0">
                <a:solidFill>
                  <a:schemeClr val="bg1"/>
                </a:solidFill>
              </a:rPr>
              <a:t>ve idari yerleşim bölgesi.</a:t>
            </a:r>
          </a:p>
        </p:txBody>
      </p:sp>
    </p:spTree>
    <p:extLst>
      <p:ext uri="{BB962C8B-B14F-4D97-AF65-F5344CB8AC3E}">
        <p14:creationId xmlns:p14="http://schemas.microsoft.com/office/powerpoint/2010/main" val="29698787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2" t="8892" r="31177" b="62302"/>
          <a:stretch/>
        </p:blipFill>
        <p:spPr>
          <a:xfrm>
            <a:off x="467544" y="3068959"/>
            <a:ext cx="8243015" cy="2088232"/>
          </a:xfrm>
        </p:spPr>
      </p:pic>
      <p:sp>
        <p:nvSpPr>
          <p:cNvPr id="2" name="Metin kutusu 1"/>
          <p:cNvSpPr txBox="1"/>
          <p:nvPr/>
        </p:nvSpPr>
        <p:spPr>
          <a:xfrm>
            <a:off x="4355976" y="3789910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solidFill>
                  <a:prstClr val="white"/>
                </a:solidFill>
              </a:rPr>
              <a:t>tariheglencesi</a:t>
            </a:r>
            <a:endParaRPr lang="tr-TR" sz="3600" b="1" dirty="0">
              <a:solidFill>
                <a:prstClr val="white"/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467544" y="5373216"/>
            <a:ext cx="824301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>
                <a:solidFill>
                  <a:prstClr val="white"/>
                </a:solidFill>
              </a:rPr>
              <a:t>Kanalıma abone olup, destek olabilirsiniz.</a:t>
            </a:r>
            <a:endParaRPr lang="tr-T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959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İyon Toplantı Odası">
  <a:themeElements>
    <a:clrScheme name="İyon Toplantı Odası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İyon Toplantı Odası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 Toplantı Odası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502</TotalTime>
  <Words>2117</Words>
  <Application>Microsoft Office PowerPoint</Application>
  <PresentationFormat>Ekran Gösterisi (4:3)</PresentationFormat>
  <Paragraphs>124</Paragraphs>
  <Slides>44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53" baseType="lpstr">
      <vt:lpstr>Arial</vt:lpstr>
      <vt:lpstr>Arial Narrow</vt:lpstr>
      <vt:lpstr>Calibri</vt:lpstr>
      <vt:lpstr>Century Gothic</vt:lpstr>
      <vt:lpstr>Tahoma</vt:lpstr>
      <vt:lpstr>Times New Roman</vt:lpstr>
      <vt:lpstr>Wingdings</vt:lpstr>
      <vt:lpstr>Wingdings 3</vt:lpstr>
      <vt:lpstr>1_İyon Toplantı Odası</vt:lpstr>
      <vt:lpstr>TARİH 10</vt:lpstr>
      <vt:lpstr>2. ÜNİTE BEYLİKTEN DEVLETE OSMANLI  (1299-1453)</vt:lpstr>
      <vt:lpstr>OSMAN BEY (1281-1324)</vt:lpstr>
      <vt:lpstr>ORHAN BEY (1324-1361) </vt:lpstr>
      <vt:lpstr> </vt:lpstr>
      <vt:lpstr>YILDIRIM BAYEZİT (1389-1402)</vt:lpstr>
      <vt:lpstr>ÇELEBİ MEHMET (1413-1421)</vt:lpstr>
      <vt:lpstr>II. MURAT (1421-1451)</vt:lpstr>
      <vt:lpstr>PowerPoint Sunusu</vt:lpstr>
      <vt:lpstr>2.3. OSMANLI DEVLETİ’NDE ORDU, HUKUK VE TOPRAK SİSTEMİ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TOSHIBA</dc:creator>
  <cp:lastModifiedBy>toshiba</cp:lastModifiedBy>
  <cp:revision>62</cp:revision>
  <dcterms:created xsi:type="dcterms:W3CDTF">2012-09-20T18:33:41Z</dcterms:created>
  <dcterms:modified xsi:type="dcterms:W3CDTF">2026-10-20T10:12:00Z</dcterms:modified>
</cp:coreProperties>
</file>