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Lst>
  <p:sldIdLst>
    <p:sldId id="321" r:id="rId3"/>
    <p:sldId id="256" r:id="rId4"/>
    <p:sldId id="299" r:id="rId5"/>
    <p:sldId id="317" r:id="rId6"/>
    <p:sldId id="257" r:id="rId7"/>
    <p:sldId id="258" r:id="rId8"/>
    <p:sldId id="259" r:id="rId9"/>
    <p:sldId id="260" r:id="rId10"/>
    <p:sldId id="261" r:id="rId11"/>
    <p:sldId id="262" r:id="rId12"/>
    <p:sldId id="263" r:id="rId13"/>
    <p:sldId id="301" r:id="rId14"/>
    <p:sldId id="319" r:id="rId15"/>
    <p:sldId id="305" r:id="rId16"/>
    <p:sldId id="304" r:id="rId17"/>
    <p:sldId id="320" r:id="rId18"/>
    <p:sldId id="302" r:id="rId19"/>
    <p:sldId id="303" r:id="rId20"/>
    <p:sldId id="306" r:id="rId21"/>
    <p:sldId id="307" r:id="rId22"/>
    <p:sldId id="309" r:id="rId23"/>
    <p:sldId id="312" r:id="rId24"/>
    <p:sldId id="310" r:id="rId25"/>
    <p:sldId id="311" r:id="rId26"/>
    <p:sldId id="316" r:id="rId27"/>
    <p:sldId id="315" r:id="rId28"/>
    <p:sldId id="318" r:id="rId29"/>
    <p:sldId id="313" r:id="rId30"/>
    <p:sldId id="314" r:id="rId31"/>
    <p:sldId id="322"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7FF701-2578-4B42-BA12-28136EF88BB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16980CB4-AF86-41A5-801E-91F938565C94}">
      <dgm:prSet phldrT="[Metin]" custT="1"/>
      <dgm:spPr>
        <a:solidFill>
          <a:schemeClr val="tx2">
            <a:lumMod val="75000"/>
            <a:alpha val="90000"/>
          </a:schemeClr>
        </a:solidFill>
      </dgm:spPr>
      <dgm:t>
        <a:bodyPr/>
        <a:lstStyle/>
        <a:p>
          <a:r>
            <a:rPr lang="tr-TR" sz="1800" b="1" dirty="0" smtClean="0"/>
            <a:t>I. Dünya Savaşı (1914-1918)</a:t>
          </a:r>
          <a:endParaRPr lang="tr-TR" sz="1800" b="1" dirty="0"/>
        </a:p>
      </dgm:t>
    </dgm:pt>
    <dgm:pt modelId="{3A5F8A60-5915-4C22-844C-D6FD7A888333}" type="parTrans" cxnId="{59EA1B96-48F5-4661-B10D-C37631B127FA}">
      <dgm:prSet/>
      <dgm:spPr/>
      <dgm:t>
        <a:bodyPr/>
        <a:lstStyle/>
        <a:p>
          <a:endParaRPr lang="tr-TR"/>
        </a:p>
      </dgm:t>
    </dgm:pt>
    <dgm:pt modelId="{60C60AFF-E71E-4E37-9698-D42E1A056DD9}" type="sibTrans" cxnId="{59EA1B96-48F5-4661-B10D-C37631B127FA}">
      <dgm:prSet/>
      <dgm:spPr/>
      <dgm:t>
        <a:bodyPr/>
        <a:lstStyle/>
        <a:p>
          <a:endParaRPr lang="tr-TR"/>
        </a:p>
      </dgm:t>
    </dgm:pt>
    <dgm:pt modelId="{6568F5D2-09A3-4723-97EA-A695BC7A813B}">
      <dgm:prSet phldrT="[Metin]" custT="1"/>
      <dgm:spPr>
        <a:solidFill>
          <a:schemeClr val="accent6">
            <a:lumMod val="60000"/>
            <a:lumOff val="40000"/>
            <a:alpha val="90000"/>
          </a:schemeClr>
        </a:solidFill>
      </dgm:spPr>
      <dgm:t>
        <a:bodyPr/>
        <a:lstStyle/>
        <a:p>
          <a:r>
            <a:rPr lang="tr-TR" sz="1400" b="1" dirty="0" smtClean="0"/>
            <a:t>Sebepleri</a:t>
          </a:r>
          <a:endParaRPr lang="tr-TR" sz="1400" b="1" dirty="0"/>
        </a:p>
      </dgm:t>
    </dgm:pt>
    <dgm:pt modelId="{EA499A71-8E5C-4637-B9F7-03994F9DD645}" type="parTrans" cxnId="{4693DCF2-CCC5-49EE-A97D-46B022F1FF24}">
      <dgm:prSet/>
      <dgm:spPr/>
      <dgm:t>
        <a:bodyPr/>
        <a:lstStyle/>
        <a:p>
          <a:endParaRPr lang="tr-TR"/>
        </a:p>
      </dgm:t>
    </dgm:pt>
    <dgm:pt modelId="{20D836E1-9ED5-471F-A038-3AB3A0B5ED7F}" type="sibTrans" cxnId="{4693DCF2-CCC5-49EE-A97D-46B022F1FF24}">
      <dgm:prSet/>
      <dgm:spPr/>
      <dgm:t>
        <a:bodyPr/>
        <a:lstStyle/>
        <a:p>
          <a:endParaRPr lang="tr-TR"/>
        </a:p>
      </dgm:t>
    </dgm:pt>
    <dgm:pt modelId="{1A9E889E-2ED6-43B8-9507-D080ABDF4979}">
      <dgm:prSet phldrT="[Metin]" custT="1"/>
      <dgm:spPr>
        <a:solidFill>
          <a:schemeClr val="accent6">
            <a:lumMod val="60000"/>
            <a:lumOff val="40000"/>
            <a:alpha val="90000"/>
          </a:schemeClr>
        </a:solidFill>
      </dgm:spPr>
      <dgm:t>
        <a:bodyPr/>
        <a:lstStyle/>
        <a:p>
          <a:r>
            <a:rPr lang="tr-TR" sz="1400" b="1" dirty="0" smtClean="0"/>
            <a:t>Sebepleri:</a:t>
          </a:r>
          <a:endParaRPr lang="tr-TR" sz="1400" dirty="0" smtClean="0"/>
        </a:p>
        <a:p>
          <a:r>
            <a:rPr lang="tr-TR" sz="1400" b="1" dirty="0" smtClean="0"/>
            <a:t>a-</a:t>
          </a:r>
          <a:r>
            <a:rPr lang="tr-TR" sz="1400" dirty="0" smtClean="0"/>
            <a:t>Almanya’nın siyasi birliğini tamamlayarak, sömürgecilikte İngiltere’ye rakip olması  </a:t>
          </a:r>
        </a:p>
        <a:p>
          <a:r>
            <a:rPr lang="tr-TR" sz="1400" b="1" dirty="0" smtClean="0"/>
            <a:t>b -</a:t>
          </a:r>
          <a:r>
            <a:rPr lang="tr-TR" sz="1400" dirty="0" smtClean="0"/>
            <a:t>Fransa ve Almanya arasındaki </a:t>
          </a:r>
          <a:r>
            <a:rPr lang="tr-TR" sz="1400" dirty="0" err="1" smtClean="0"/>
            <a:t>Alsas-Loren</a:t>
          </a:r>
          <a:r>
            <a:rPr lang="tr-TR" sz="1400" dirty="0" smtClean="0"/>
            <a:t> bölgesi meselesi(Fransa’nın Sedan Savaşı’nda kaybettiği bu bölgeyi geri almak istemesi) </a:t>
          </a:r>
        </a:p>
        <a:p>
          <a:r>
            <a:rPr lang="tr-TR" sz="1400" b="1" dirty="0" smtClean="0"/>
            <a:t>c-</a:t>
          </a:r>
          <a:r>
            <a:rPr lang="tr-TR" sz="1400" dirty="0" smtClean="0"/>
            <a:t>Balkanlarda Avusturya-Macaristan Rusya rekabeti</a:t>
          </a:r>
        </a:p>
        <a:p>
          <a:r>
            <a:rPr lang="tr-TR" sz="1400" b="1" dirty="0" smtClean="0"/>
            <a:t>d-</a:t>
          </a:r>
          <a:r>
            <a:rPr lang="tr-TR" sz="1400" dirty="0" smtClean="0"/>
            <a:t>İtalya’nın Akdeniz’de hakimiyet kurma isteği  </a:t>
          </a:r>
          <a:r>
            <a:rPr lang="tr-TR" sz="1400" b="1" dirty="0" smtClean="0"/>
            <a:t>e-</a:t>
          </a:r>
          <a:r>
            <a:rPr lang="tr-TR" sz="1400" dirty="0" smtClean="0"/>
            <a:t>Çıkar çatışmalarının bloklaşmaya(Üçlü İtilaf 1907,Üçlü İttifak 1882)ve silahlanmaya yol açması </a:t>
          </a:r>
          <a:r>
            <a:rPr lang="tr-TR" sz="1400" b="1" dirty="0" smtClean="0"/>
            <a:t>f-</a:t>
          </a:r>
          <a:r>
            <a:rPr lang="tr-TR" sz="1400" dirty="0" smtClean="0"/>
            <a:t>Osmanlı Devleti’ni paylaşma isteği</a:t>
          </a:r>
        </a:p>
        <a:p>
          <a:r>
            <a:rPr lang="tr-TR" sz="1400" b="1" dirty="0" smtClean="0"/>
            <a:t>g-</a:t>
          </a:r>
          <a:r>
            <a:rPr lang="tr-TR" sz="1400" dirty="0" smtClean="0"/>
            <a:t>Avusturya-Macaristan veliahdının bir Sırplı tarafından öldürülmesi</a:t>
          </a:r>
          <a:endParaRPr lang="tr-TR" sz="1400" dirty="0"/>
        </a:p>
      </dgm:t>
    </dgm:pt>
    <dgm:pt modelId="{D16B75C6-84CC-4A31-A6B5-0C5DD98C4E6A}" type="parTrans" cxnId="{74E90550-A399-4ABD-87D3-4A39118D5DDD}">
      <dgm:prSet/>
      <dgm:spPr/>
      <dgm:t>
        <a:bodyPr/>
        <a:lstStyle/>
        <a:p>
          <a:endParaRPr lang="tr-TR"/>
        </a:p>
      </dgm:t>
    </dgm:pt>
    <dgm:pt modelId="{A3552DBA-64D0-40F0-98E0-424EDFD508F3}" type="sibTrans" cxnId="{74E90550-A399-4ABD-87D3-4A39118D5DDD}">
      <dgm:prSet/>
      <dgm:spPr/>
      <dgm:t>
        <a:bodyPr/>
        <a:lstStyle/>
        <a:p>
          <a:endParaRPr lang="tr-TR"/>
        </a:p>
      </dgm:t>
    </dgm:pt>
    <dgm:pt modelId="{AE8A420A-DAB4-4BFA-876F-8582B88E0C91}">
      <dgm:prSet phldrT="[Metin]" custT="1"/>
      <dgm:spPr>
        <a:solidFill>
          <a:schemeClr val="accent5">
            <a:lumMod val="40000"/>
            <a:lumOff val="60000"/>
            <a:alpha val="90000"/>
          </a:schemeClr>
        </a:solidFill>
      </dgm:spPr>
      <dgm:t>
        <a:bodyPr/>
        <a:lstStyle/>
        <a:p>
          <a:r>
            <a:rPr lang="tr-TR" sz="1400" b="1" dirty="0" smtClean="0"/>
            <a:t>Savaşın Başlaması ve Gelişmeler</a:t>
          </a:r>
          <a:endParaRPr lang="tr-TR" sz="1400" b="1" dirty="0"/>
        </a:p>
      </dgm:t>
    </dgm:pt>
    <dgm:pt modelId="{2C43607F-BC21-4672-94B3-40537214DBB2}" type="parTrans" cxnId="{704D1DF8-3BB3-402B-9125-FF0172092B1F}">
      <dgm:prSet/>
      <dgm:spPr/>
      <dgm:t>
        <a:bodyPr/>
        <a:lstStyle/>
        <a:p>
          <a:endParaRPr lang="tr-TR"/>
        </a:p>
      </dgm:t>
    </dgm:pt>
    <dgm:pt modelId="{F984E33F-FD2A-4964-8FE0-64EAADD8EA9B}" type="sibTrans" cxnId="{704D1DF8-3BB3-402B-9125-FF0172092B1F}">
      <dgm:prSet/>
      <dgm:spPr/>
      <dgm:t>
        <a:bodyPr/>
        <a:lstStyle/>
        <a:p>
          <a:endParaRPr lang="tr-TR"/>
        </a:p>
      </dgm:t>
    </dgm:pt>
    <dgm:pt modelId="{F9D3DD79-5FA0-4D4B-9F02-65EDA694191D}">
      <dgm:prSet phldrT="[Metin]" custT="1"/>
      <dgm:spPr>
        <a:solidFill>
          <a:schemeClr val="accent5">
            <a:lumMod val="40000"/>
            <a:lumOff val="60000"/>
            <a:alpha val="90000"/>
          </a:schemeClr>
        </a:solidFill>
      </dgm:spPr>
      <dgm:t>
        <a:bodyPr/>
        <a:lstStyle/>
        <a:p>
          <a:r>
            <a:rPr lang="tr-TR" sz="1300" b="1" dirty="0" smtClean="0"/>
            <a:t>28 Haziran 1914’te </a:t>
          </a:r>
          <a:r>
            <a:rPr lang="tr-TR" sz="1300" dirty="0" smtClean="0"/>
            <a:t>Saraybosna’ da Avusturya-Macaristan veliahdının bir Sırplı tarafından  öldürülmesi</a:t>
          </a:r>
          <a:r>
            <a:rPr lang="tr-TR" sz="1300" b="1" dirty="0" smtClean="0"/>
            <a:t> </a:t>
          </a:r>
          <a:r>
            <a:rPr lang="tr-TR" sz="1300" dirty="0" smtClean="0"/>
            <a:t>üzerine Avusturya Sırbistan’a savaş ilanı etti. Rusya’nın da Sırbistan’ın yanında yer alması ile karşılıklı savaş ilanları I. Dünya Savaşı’nı başlattı. Savaş başladıktan sonra tarafsızlığını ilan eden İtalya 1915 yılında İtilaf Devletleri’ne katıldı. Uzak Doğuda Japonya Alman sömürgelerini ele geçirdi. Komünist ihtilali sebebiyle Rusya savaştan çekilmek zorunda  kaldı (1917).</a:t>
          </a:r>
        </a:p>
        <a:p>
          <a:r>
            <a:rPr lang="tr-TR" sz="1300" dirty="0" smtClean="0"/>
            <a:t>Bu olaydan sonra savaş İtilaf Devletleri’nin lehine dönmüştür. Almanların Batı cephesi çöktü. Diğer cephelerde de alınan başarısızlıklarla İttifak Devletleri birer birer savaşı terk etmek zorunda kaldılar.</a:t>
          </a:r>
          <a:endParaRPr lang="tr-TR" sz="1300" dirty="0"/>
        </a:p>
      </dgm:t>
    </dgm:pt>
    <dgm:pt modelId="{60263772-12A2-4D32-AD7E-9B6314F512FE}" type="parTrans" cxnId="{59990750-2E33-4481-A71E-AEE5369ED66E}">
      <dgm:prSet/>
      <dgm:spPr/>
      <dgm:t>
        <a:bodyPr/>
        <a:lstStyle/>
        <a:p>
          <a:endParaRPr lang="tr-TR"/>
        </a:p>
      </dgm:t>
    </dgm:pt>
    <dgm:pt modelId="{5395E680-A730-446D-96FC-9924547FB4DF}" type="sibTrans" cxnId="{59990750-2E33-4481-A71E-AEE5369ED66E}">
      <dgm:prSet/>
      <dgm:spPr/>
      <dgm:t>
        <a:bodyPr/>
        <a:lstStyle/>
        <a:p>
          <a:endParaRPr lang="tr-TR"/>
        </a:p>
      </dgm:t>
    </dgm:pt>
    <dgm:pt modelId="{9A0EA7F8-074D-4BFB-A552-32E92353D6CA}">
      <dgm:prSet custT="1"/>
      <dgm:spPr>
        <a:solidFill>
          <a:schemeClr val="accent3">
            <a:lumMod val="40000"/>
            <a:lumOff val="60000"/>
            <a:alpha val="90000"/>
          </a:schemeClr>
        </a:solidFill>
      </dgm:spPr>
      <dgm:t>
        <a:bodyPr/>
        <a:lstStyle/>
        <a:p>
          <a:r>
            <a:rPr lang="tr-TR" sz="1200" dirty="0" smtClean="0"/>
            <a:t>I. Dünya Savaşı, 1815 Viyana Kongresi ile kurulan ancak bazı değişikliklere uğrayarak 1914'e kadar gelen Avrupa siyasi haritasının değişmesine ve güçler dengesinin yıkılmasına sebep oldu. Rusya, Osmanlı Devleti, Almanya ve Avusturya-Macaristan İmparatorlukları yıkılarak yerlerine yeni devletler kuruldu. Avrupa'da İtilaf Devletleri lehine yeni bir siyasi harita ve güçler dengesi oluştu. Yıkılan imparatorluklardan doğan siyasi boşluğu, başta İngiltere olmak üzere Fransa, İtalya ve Japonya gibi devletler doldurmaya çalıştı. </a:t>
          </a:r>
        </a:p>
        <a:p>
          <a:r>
            <a:rPr lang="tr-TR" sz="1200" dirty="0" smtClean="0"/>
            <a:t>I. Dünya Savaşı sonunda dünyanın bir daha böyle büyük felaketlerle karşılaşmaması için Milletler Cemiyeti kuruldu. Sömürgecilik, isim değiştirerek "manda yönetimi" adıyla daha da yaygınlaştı. Sömürge rekabeti Uzak Doğu'dan Orta Doğu'ya kaydı. Dünyada "milliyetçilik" düşüncesi güç kazandı, yeni millî devletler, yeni rejimler ortaya çıktı. Savaş sonrasında sınırların çiziminde etnik yapıya dikkat edilmemesi azınlıklar sorununu ortaya çıkardı. Savaşa katılan yaklaşık 65 milyon civarındaki askerin 9,2 milyonu öldü.</a:t>
          </a:r>
          <a:endParaRPr lang="tr-TR" sz="1200" dirty="0"/>
        </a:p>
      </dgm:t>
    </dgm:pt>
    <dgm:pt modelId="{6B6648C6-96A4-4478-8848-74200538714B}" type="parTrans" cxnId="{1C27D478-BCF6-4D5C-B02B-B3F715667914}">
      <dgm:prSet/>
      <dgm:spPr/>
      <dgm:t>
        <a:bodyPr/>
        <a:lstStyle/>
        <a:p>
          <a:endParaRPr lang="tr-TR"/>
        </a:p>
      </dgm:t>
    </dgm:pt>
    <dgm:pt modelId="{D9745755-1203-48BC-A4A0-C0C69324D232}" type="sibTrans" cxnId="{1C27D478-BCF6-4D5C-B02B-B3F715667914}">
      <dgm:prSet/>
      <dgm:spPr/>
      <dgm:t>
        <a:bodyPr/>
        <a:lstStyle/>
        <a:p>
          <a:endParaRPr lang="tr-TR"/>
        </a:p>
      </dgm:t>
    </dgm:pt>
    <dgm:pt modelId="{6F333F7B-CDDA-46BB-A0EB-7D102CFF13C7}" type="pres">
      <dgm:prSet presAssocID="{577FF701-2578-4B42-BA12-28136EF88BBB}" presName="hierChild1" presStyleCnt="0">
        <dgm:presLayoutVars>
          <dgm:chPref val="1"/>
          <dgm:dir/>
          <dgm:animOne val="branch"/>
          <dgm:animLvl val="lvl"/>
          <dgm:resizeHandles/>
        </dgm:presLayoutVars>
      </dgm:prSet>
      <dgm:spPr/>
      <dgm:t>
        <a:bodyPr/>
        <a:lstStyle/>
        <a:p>
          <a:endParaRPr lang="tr-TR"/>
        </a:p>
      </dgm:t>
    </dgm:pt>
    <dgm:pt modelId="{541D0756-43B4-467A-9747-B66344D0DCF8}" type="pres">
      <dgm:prSet presAssocID="{16980CB4-AF86-41A5-801E-91F938565C94}" presName="hierRoot1" presStyleCnt="0"/>
      <dgm:spPr/>
    </dgm:pt>
    <dgm:pt modelId="{980FB3EB-450E-4F08-8320-E80E44744686}" type="pres">
      <dgm:prSet presAssocID="{16980CB4-AF86-41A5-801E-91F938565C94}" presName="composite" presStyleCnt="0"/>
      <dgm:spPr/>
    </dgm:pt>
    <dgm:pt modelId="{C898EFA8-9C38-45EE-A933-023F69C4BCD5}" type="pres">
      <dgm:prSet presAssocID="{16980CB4-AF86-41A5-801E-91F938565C94}" presName="background" presStyleLbl="node0" presStyleIdx="0" presStyleCnt="1"/>
      <dgm:spPr/>
    </dgm:pt>
    <dgm:pt modelId="{14D9E8E6-B4E7-4794-8853-2B35EE8E92BA}" type="pres">
      <dgm:prSet presAssocID="{16980CB4-AF86-41A5-801E-91F938565C94}" presName="text" presStyleLbl="fgAcc0" presStyleIdx="0" presStyleCnt="1" custScaleX="207488" custScaleY="48715">
        <dgm:presLayoutVars>
          <dgm:chPref val="3"/>
        </dgm:presLayoutVars>
      </dgm:prSet>
      <dgm:spPr/>
      <dgm:t>
        <a:bodyPr/>
        <a:lstStyle/>
        <a:p>
          <a:endParaRPr lang="tr-TR"/>
        </a:p>
      </dgm:t>
    </dgm:pt>
    <dgm:pt modelId="{FA49E260-BFD0-476C-90CC-A69D21075742}" type="pres">
      <dgm:prSet presAssocID="{16980CB4-AF86-41A5-801E-91F938565C94}" presName="hierChild2" presStyleCnt="0"/>
      <dgm:spPr/>
    </dgm:pt>
    <dgm:pt modelId="{E1771365-CF10-499A-94DC-D9E1535D7A47}" type="pres">
      <dgm:prSet presAssocID="{EA499A71-8E5C-4637-B9F7-03994F9DD645}" presName="Name10" presStyleLbl="parChTrans1D2" presStyleIdx="0" presStyleCnt="3"/>
      <dgm:spPr/>
      <dgm:t>
        <a:bodyPr/>
        <a:lstStyle/>
        <a:p>
          <a:endParaRPr lang="tr-TR"/>
        </a:p>
      </dgm:t>
    </dgm:pt>
    <dgm:pt modelId="{C905C16B-4A31-4EE0-9580-42F048920064}" type="pres">
      <dgm:prSet presAssocID="{6568F5D2-09A3-4723-97EA-A695BC7A813B}" presName="hierRoot2" presStyleCnt="0"/>
      <dgm:spPr/>
    </dgm:pt>
    <dgm:pt modelId="{F1105A1E-0CEF-4DEB-8684-74C4B3DDBB45}" type="pres">
      <dgm:prSet presAssocID="{6568F5D2-09A3-4723-97EA-A695BC7A813B}" presName="composite2" presStyleCnt="0"/>
      <dgm:spPr/>
    </dgm:pt>
    <dgm:pt modelId="{1F7CFAEE-5E8F-4AB9-8061-AB7FAABDF471}" type="pres">
      <dgm:prSet presAssocID="{6568F5D2-09A3-4723-97EA-A695BC7A813B}" presName="background2" presStyleLbl="node2" presStyleIdx="0" presStyleCnt="3"/>
      <dgm:spPr/>
    </dgm:pt>
    <dgm:pt modelId="{6E4C8AB8-4050-4DA3-BB9E-2FE80AD2C173}" type="pres">
      <dgm:prSet presAssocID="{6568F5D2-09A3-4723-97EA-A695BC7A813B}" presName="text2" presStyleLbl="fgAcc2" presStyleIdx="0" presStyleCnt="3" custScaleY="33334" custLinFactNeighborX="2307" custLinFactNeighborY="-1448">
        <dgm:presLayoutVars>
          <dgm:chPref val="3"/>
        </dgm:presLayoutVars>
      </dgm:prSet>
      <dgm:spPr/>
      <dgm:t>
        <a:bodyPr/>
        <a:lstStyle/>
        <a:p>
          <a:endParaRPr lang="tr-TR"/>
        </a:p>
      </dgm:t>
    </dgm:pt>
    <dgm:pt modelId="{0A94376D-BE88-4B25-8694-213B0D39887A}" type="pres">
      <dgm:prSet presAssocID="{6568F5D2-09A3-4723-97EA-A695BC7A813B}" presName="hierChild3" presStyleCnt="0"/>
      <dgm:spPr/>
    </dgm:pt>
    <dgm:pt modelId="{F744FCA2-639F-4BE7-A4B6-919500FBB0DE}" type="pres">
      <dgm:prSet presAssocID="{D16B75C6-84CC-4A31-A6B5-0C5DD98C4E6A}" presName="Name17" presStyleLbl="parChTrans1D3" presStyleIdx="0" presStyleCnt="2"/>
      <dgm:spPr/>
      <dgm:t>
        <a:bodyPr/>
        <a:lstStyle/>
        <a:p>
          <a:endParaRPr lang="tr-TR"/>
        </a:p>
      </dgm:t>
    </dgm:pt>
    <dgm:pt modelId="{36D0FEEC-177C-4584-A493-58E0767D9C0A}" type="pres">
      <dgm:prSet presAssocID="{1A9E889E-2ED6-43B8-9507-D080ABDF4979}" presName="hierRoot3" presStyleCnt="0"/>
      <dgm:spPr/>
    </dgm:pt>
    <dgm:pt modelId="{E8F02FF3-E1C4-45FE-AC0B-6D25830684C8}" type="pres">
      <dgm:prSet presAssocID="{1A9E889E-2ED6-43B8-9507-D080ABDF4979}" presName="composite3" presStyleCnt="0"/>
      <dgm:spPr/>
    </dgm:pt>
    <dgm:pt modelId="{5E32E887-A1CC-49E0-9C3A-11EF55CA66EA}" type="pres">
      <dgm:prSet presAssocID="{1A9E889E-2ED6-43B8-9507-D080ABDF4979}" presName="background3" presStyleLbl="node3" presStyleIdx="0" presStyleCnt="2"/>
      <dgm:spPr/>
    </dgm:pt>
    <dgm:pt modelId="{7830610D-0D82-42AA-A843-5DFA6FD3129E}" type="pres">
      <dgm:prSet presAssocID="{1A9E889E-2ED6-43B8-9507-D080ABDF4979}" presName="text3" presStyleLbl="fgAcc3" presStyleIdx="0" presStyleCnt="2" custScaleX="156628" custScaleY="429206">
        <dgm:presLayoutVars>
          <dgm:chPref val="3"/>
        </dgm:presLayoutVars>
      </dgm:prSet>
      <dgm:spPr/>
      <dgm:t>
        <a:bodyPr/>
        <a:lstStyle/>
        <a:p>
          <a:endParaRPr lang="tr-TR"/>
        </a:p>
      </dgm:t>
    </dgm:pt>
    <dgm:pt modelId="{2413336B-186C-488D-9DEA-A7C0CAE1DEC6}" type="pres">
      <dgm:prSet presAssocID="{1A9E889E-2ED6-43B8-9507-D080ABDF4979}" presName="hierChild4" presStyleCnt="0"/>
      <dgm:spPr/>
    </dgm:pt>
    <dgm:pt modelId="{498480F9-9E24-4A30-A656-193F1D178AB9}" type="pres">
      <dgm:prSet presAssocID="{2C43607F-BC21-4672-94B3-40537214DBB2}" presName="Name10" presStyleLbl="parChTrans1D2" presStyleIdx="1" presStyleCnt="3"/>
      <dgm:spPr/>
      <dgm:t>
        <a:bodyPr/>
        <a:lstStyle/>
        <a:p>
          <a:endParaRPr lang="tr-TR"/>
        </a:p>
      </dgm:t>
    </dgm:pt>
    <dgm:pt modelId="{F2BFBF9F-DBAF-4FB3-9E78-B696E73198B9}" type="pres">
      <dgm:prSet presAssocID="{AE8A420A-DAB4-4BFA-876F-8582B88E0C91}" presName="hierRoot2" presStyleCnt="0"/>
      <dgm:spPr/>
    </dgm:pt>
    <dgm:pt modelId="{53BADAAA-3852-44E4-BF5C-49879A3F7013}" type="pres">
      <dgm:prSet presAssocID="{AE8A420A-DAB4-4BFA-876F-8582B88E0C91}" presName="composite2" presStyleCnt="0"/>
      <dgm:spPr/>
    </dgm:pt>
    <dgm:pt modelId="{7B286148-8A86-4F1E-A220-8C8933B75494}" type="pres">
      <dgm:prSet presAssocID="{AE8A420A-DAB4-4BFA-876F-8582B88E0C91}" presName="background2" presStyleLbl="node2" presStyleIdx="1" presStyleCnt="3"/>
      <dgm:spPr/>
    </dgm:pt>
    <dgm:pt modelId="{D8564E02-8285-4B73-ABA9-0D4525A525CD}" type="pres">
      <dgm:prSet presAssocID="{AE8A420A-DAB4-4BFA-876F-8582B88E0C91}" presName="text2" presStyleLbl="fgAcc2" presStyleIdx="1" presStyleCnt="3" custScaleY="45800">
        <dgm:presLayoutVars>
          <dgm:chPref val="3"/>
        </dgm:presLayoutVars>
      </dgm:prSet>
      <dgm:spPr/>
      <dgm:t>
        <a:bodyPr/>
        <a:lstStyle/>
        <a:p>
          <a:endParaRPr lang="tr-TR"/>
        </a:p>
      </dgm:t>
    </dgm:pt>
    <dgm:pt modelId="{7A45584E-E777-41C1-B1B7-FA89CD0B13CF}" type="pres">
      <dgm:prSet presAssocID="{AE8A420A-DAB4-4BFA-876F-8582B88E0C91}" presName="hierChild3" presStyleCnt="0"/>
      <dgm:spPr/>
    </dgm:pt>
    <dgm:pt modelId="{8E0CDBF9-A08A-47EE-A756-8314718D3866}" type="pres">
      <dgm:prSet presAssocID="{60263772-12A2-4D32-AD7E-9B6314F512FE}" presName="Name17" presStyleLbl="parChTrans1D3" presStyleIdx="1" presStyleCnt="2"/>
      <dgm:spPr/>
      <dgm:t>
        <a:bodyPr/>
        <a:lstStyle/>
        <a:p>
          <a:endParaRPr lang="tr-TR"/>
        </a:p>
      </dgm:t>
    </dgm:pt>
    <dgm:pt modelId="{72DBC512-5A41-4BB5-8CD5-CEB012CB94D0}" type="pres">
      <dgm:prSet presAssocID="{F9D3DD79-5FA0-4D4B-9F02-65EDA694191D}" presName="hierRoot3" presStyleCnt="0"/>
      <dgm:spPr/>
    </dgm:pt>
    <dgm:pt modelId="{F7AD6524-9CC2-4177-988F-E123DA51C097}" type="pres">
      <dgm:prSet presAssocID="{F9D3DD79-5FA0-4D4B-9F02-65EDA694191D}" presName="composite3" presStyleCnt="0"/>
      <dgm:spPr/>
    </dgm:pt>
    <dgm:pt modelId="{7E0B5CE6-ED56-4D9A-88EA-C347B74E604E}" type="pres">
      <dgm:prSet presAssocID="{F9D3DD79-5FA0-4D4B-9F02-65EDA694191D}" presName="background3" presStyleLbl="node3" presStyleIdx="1" presStyleCnt="2"/>
      <dgm:spPr/>
    </dgm:pt>
    <dgm:pt modelId="{EA2809B3-4AE8-4599-A8D3-6A958730E6CD}" type="pres">
      <dgm:prSet presAssocID="{F9D3DD79-5FA0-4D4B-9F02-65EDA694191D}" presName="text3" presStyleLbl="fgAcc3" presStyleIdx="1" presStyleCnt="2" custScaleX="162348" custScaleY="374033">
        <dgm:presLayoutVars>
          <dgm:chPref val="3"/>
        </dgm:presLayoutVars>
      </dgm:prSet>
      <dgm:spPr/>
      <dgm:t>
        <a:bodyPr/>
        <a:lstStyle/>
        <a:p>
          <a:endParaRPr lang="tr-TR"/>
        </a:p>
      </dgm:t>
    </dgm:pt>
    <dgm:pt modelId="{C4FC9420-F5B5-45AE-B312-8EA2F2498493}" type="pres">
      <dgm:prSet presAssocID="{F9D3DD79-5FA0-4D4B-9F02-65EDA694191D}" presName="hierChild4" presStyleCnt="0"/>
      <dgm:spPr/>
    </dgm:pt>
    <dgm:pt modelId="{12C54529-4529-4482-A264-FF240C08C95C}" type="pres">
      <dgm:prSet presAssocID="{6B6648C6-96A4-4478-8848-74200538714B}" presName="Name10" presStyleLbl="parChTrans1D2" presStyleIdx="2" presStyleCnt="3"/>
      <dgm:spPr/>
      <dgm:t>
        <a:bodyPr/>
        <a:lstStyle/>
        <a:p>
          <a:endParaRPr lang="tr-TR"/>
        </a:p>
      </dgm:t>
    </dgm:pt>
    <dgm:pt modelId="{607186C2-08E6-4A98-8021-95CBBAAED7B5}" type="pres">
      <dgm:prSet presAssocID="{9A0EA7F8-074D-4BFB-A552-32E92353D6CA}" presName="hierRoot2" presStyleCnt="0"/>
      <dgm:spPr/>
    </dgm:pt>
    <dgm:pt modelId="{E35C0A09-54AA-455E-AD8D-5DE983A10C92}" type="pres">
      <dgm:prSet presAssocID="{9A0EA7F8-074D-4BFB-A552-32E92353D6CA}" presName="composite2" presStyleCnt="0"/>
      <dgm:spPr/>
    </dgm:pt>
    <dgm:pt modelId="{5F4349AC-963A-4E21-B200-B298F54196CA}" type="pres">
      <dgm:prSet presAssocID="{9A0EA7F8-074D-4BFB-A552-32E92353D6CA}" presName="background2" presStyleLbl="node2" presStyleIdx="2" presStyleCnt="3"/>
      <dgm:spPr/>
    </dgm:pt>
    <dgm:pt modelId="{B5138916-597A-4CFB-8ABE-FB85AA4C1851}" type="pres">
      <dgm:prSet presAssocID="{9A0EA7F8-074D-4BFB-A552-32E92353D6CA}" presName="text2" presStyleLbl="fgAcc2" presStyleIdx="2" presStyleCnt="3" custScaleX="158455" custScaleY="492652">
        <dgm:presLayoutVars>
          <dgm:chPref val="3"/>
        </dgm:presLayoutVars>
      </dgm:prSet>
      <dgm:spPr/>
      <dgm:t>
        <a:bodyPr/>
        <a:lstStyle/>
        <a:p>
          <a:endParaRPr lang="tr-TR"/>
        </a:p>
      </dgm:t>
    </dgm:pt>
    <dgm:pt modelId="{0A20EF35-72DB-4931-8023-536C301BA9A4}" type="pres">
      <dgm:prSet presAssocID="{9A0EA7F8-074D-4BFB-A552-32E92353D6CA}" presName="hierChild3" presStyleCnt="0"/>
      <dgm:spPr/>
    </dgm:pt>
  </dgm:ptLst>
  <dgm:cxnLst>
    <dgm:cxn modelId="{E8413E56-AD8F-4F46-B6E6-7A73796CC0C5}" type="presOf" srcId="{F9D3DD79-5FA0-4D4B-9F02-65EDA694191D}" destId="{EA2809B3-4AE8-4599-A8D3-6A958730E6CD}" srcOrd="0" destOrd="0" presId="urn:microsoft.com/office/officeart/2005/8/layout/hierarchy1"/>
    <dgm:cxn modelId="{4693DCF2-CCC5-49EE-A97D-46B022F1FF24}" srcId="{16980CB4-AF86-41A5-801E-91F938565C94}" destId="{6568F5D2-09A3-4723-97EA-A695BC7A813B}" srcOrd="0" destOrd="0" parTransId="{EA499A71-8E5C-4637-B9F7-03994F9DD645}" sibTransId="{20D836E1-9ED5-471F-A038-3AB3A0B5ED7F}"/>
    <dgm:cxn modelId="{59EA1B96-48F5-4661-B10D-C37631B127FA}" srcId="{577FF701-2578-4B42-BA12-28136EF88BBB}" destId="{16980CB4-AF86-41A5-801E-91F938565C94}" srcOrd="0" destOrd="0" parTransId="{3A5F8A60-5915-4C22-844C-D6FD7A888333}" sibTransId="{60C60AFF-E71E-4E37-9698-D42E1A056DD9}"/>
    <dgm:cxn modelId="{E2268C92-D8C1-46FE-B152-25E66B9C3FC1}" type="presOf" srcId="{D16B75C6-84CC-4A31-A6B5-0C5DD98C4E6A}" destId="{F744FCA2-639F-4BE7-A4B6-919500FBB0DE}" srcOrd="0" destOrd="0" presId="urn:microsoft.com/office/officeart/2005/8/layout/hierarchy1"/>
    <dgm:cxn modelId="{7386EC6D-F9C2-42DC-B1E0-4F4D72DFA72F}" type="presOf" srcId="{9A0EA7F8-074D-4BFB-A552-32E92353D6CA}" destId="{B5138916-597A-4CFB-8ABE-FB85AA4C1851}" srcOrd="0" destOrd="0" presId="urn:microsoft.com/office/officeart/2005/8/layout/hierarchy1"/>
    <dgm:cxn modelId="{A74011BF-F2DF-48DC-8C1C-05EB403E4BA6}" type="presOf" srcId="{6568F5D2-09A3-4723-97EA-A695BC7A813B}" destId="{6E4C8AB8-4050-4DA3-BB9E-2FE80AD2C173}" srcOrd="0" destOrd="0" presId="urn:microsoft.com/office/officeart/2005/8/layout/hierarchy1"/>
    <dgm:cxn modelId="{FCC2BF24-5356-420B-A4FF-EF720238F6F1}" type="presOf" srcId="{EA499A71-8E5C-4637-B9F7-03994F9DD645}" destId="{E1771365-CF10-499A-94DC-D9E1535D7A47}" srcOrd="0" destOrd="0" presId="urn:microsoft.com/office/officeart/2005/8/layout/hierarchy1"/>
    <dgm:cxn modelId="{1E50355D-C692-42CC-A12B-C75503911283}" type="presOf" srcId="{60263772-12A2-4D32-AD7E-9B6314F512FE}" destId="{8E0CDBF9-A08A-47EE-A756-8314718D3866}" srcOrd="0" destOrd="0" presId="urn:microsoft.com/office/officeart/2005/8/layout/hierarchy1"/>
    <dgm:cxn modelId="{A2BB46C4-55B3-44AB-A3AF-DF3D737CC33F}" type="presOf" srcId="{2C43607F-BC21-4672-94B3-40537214DBB2}" destId="{498480F9-9E24-4A30-A656-193F1D178AB9}" srcOrd="0" destOrd="0" presId="urn:microsoft.com/office/officeart/2005/8/layout/hierarchy1"/>
    <dgm:cxn modelId="{09CE0F60-EEDC-41E1-8E17-0DB22EAF0D9E}" type="presOf" srcId="{577FF701-2578-4B42-BA12-28136EF88BBB}" destId="{6F333F7B-CDDA-46BB-A0EB-7D102CFF13C7}" srcOrd="0" destOrd="0" presId="urn:microsoft.com/office/officeart/2005/8/layout/hierarchy1"/>
    <dgm:cxn modelId="{59990750-2E33-4481-A71E-AEE5369ED66E}" srcId="{AE8A420A-DAB4-4BFA-876F-8582B88E0C91}" destId="{F9D3DD79-5FA0-4D4B-9F02-65EDA694191D}" srcOrd="0" destOrd="0" parTransId="{60263772-12A2-4D32-AD7E-9B6314F512FE}" sibTransId="{5395E680-A730-446D-96FC-9924547FB4DF}"/>
    <dgm:cxn modelId="{E50D34F4-461F-4B6F-8E7C-46F1BFAD71B8}" type="presOf" srcId="{1A9E889E-2ED6-43B8-9507-D080ABDF4979}" destId="{7830610D-0D82-42AA-A843-5DFA6FD3129E}" srcOrd="0" destOrd="0" presId="urn:microsoft.com/office/officeart/2005/8/layout/hierarchy1"/>
    <dgm:cxn modelId="{1C27D478-BCF6-4D5C-B02B-B3F715667914}" srcId="{16980CB4-AF86-41A5-801E-91F938565C94}" destId="{9A0EA7F8-074D-4BFB-A552-32E92353D6CA}" srcOrd="2" destOrd="0" parTransId="{6B6648C6-96A4-4478-8848-74200538714B}" sibTransId="{D9745755-1203-48BC-A4A0-C0C69324D232}"/>
    <dgm:cxn modelId="{2DE74DB3-3C54-4E2C-8BF1-86D6A63167E3}" type="presOf" srcId="{16980CB4-AF86-41A5-801E-91F938565C94}" destId="{14D9E8E6-B4E7-4794-8853-2B35EE8E92BA}" srcOrd="0" destOrd="0" presId="urn:microsoft.com/office/officeart/2005/8/layout/hierarchy1"/>
    <dgm:cxn modelId="{74E90550-A399-4ABD-87D3-4A39118D5DDD}" srcId="{6568F5D2-09A3-4723-97EA-A695BC7A813B}" destId="{1A9E889E-2ED6-43B8-9507-D080ABDF4979}" srcOrd="0" destOrd="0" parTransId="{D16B75C6-84CC-4A31-A6B5-0C5DD98C4E6A}" sibTransId="{A3552DBA-64D0-40F0-98E0-424EDFD508F3}"/>
    <dgm:cxn modelId="{704D1DF8-3BB3-402B-9125-FF0172092B1F}" srcId="{16980CB4-AF86-41A5-801E-91F938565C94}" destId="{AE8A420A-DAB4-4BFA-876F-8582B88E0C91}" srcOrd="1" destOrd="0" parTransId="{2C43607F-BC21-4672-94B3-40537214DBB2}" sibTransId="{F984E33F-FD2A-4964-8FE0-64EAADD8EA9B}"/>
    <dgm:cxn modelId="{44F24B73-6EB9-45F3-B7E9-69663146EB64}" type="presOf" srcId="{AE8A420A-DAB4-4BFA-876F-8582B88E0C91}" destId="{D8564E02-8285-4B73-ABA9-0D4525A525CD}" srcOrd="0" destOrd="0" presId="urn:microsoft.com/office/officeart/2005/8/layout/hierarchy1"/>
    <dgm:cxn modelId="{7723A0A2-649C-4EBB-93CC-32836DB5F544}" type="presOf" srcId="{6B6648C6-96A4-4478-8848-74200538714B}" destId="{12C54529-4529-4482-A264-FF240C08C95C}" srcOrd="0" destOrd="0" presId="urn:microsoft.com/office/officeart/2005/8/layout/hierarchy1"/>
    <dgm:cxn modelId="{628A1BA4-3B64-45D2-9795-5D11A1FC7745}" type="presParOf" srcId="{6F333F7B-CDDA-46BB-A0EB-7D102CFF13C7}" destId="{541D0756-43B4-467A-9747-B66344D0DCF8}" srcOrd="0" destOrd="0" presId="urn:microsoft.com/office/officeart/2005/8/layout/hierarchy1"/>
    <dgm:cxn modelId="{09802BF7-FF00-4B4D-9EAE-2E180066F84D}" type="presParOf" srcId="{541D0756-43B4-467A-9747-B66344D0DCF8}" destId="{980FB3EB-450E-4F08-8320-E80E44744686}" srcOrd="0" destOrd="0" presId="urn:microsoft.com/office/officeart/2005/8/layout/hierarchy1"/>
    <dgm:cxn modelId="{22688337-021F-43A2-B7DF-976DE04E0966}" type="presParOf" srcId="{980FB3EB-450E-4F08-8320-E80E44744686}" destId="{C898EFA8-9C38-45EE-A933-023F69C4BCD5}" srcOrd="0" destOrd="0" presId="urn:microsoft.com/office/officeart/2005/8/layout/hierarchy1"/>
    <dgm:cxn modelId="{6BFDA1A1-919C-4908-ABB5-E65FF814F8C3}" type="presParOf" srcId="{980FB3EB-450E-4F08-8320-E80E44744686}" destId="{14D9E8E6-B4E7-4794-8853-2B35EE8E92BA}" srcOrd="1" destOrd="0" presId="urn:microsoft.com/office/officeart/2005/8/layout/hierarchy1"/>
    <dgm:cxn modelId="{CD5DA44B-99D2-48A5-BB1A-488A9F0F21B1}" type="presParOf" srcId="{541D0756-43B4-467A-9747-B66344D0DCF8}" destId="{FA49E260-BFD0-476C-90CC-A69D21075742}" srcOrd="1" destOrd="0" presId="urn:microsoft.com/office/officeart/2005/8/layout/hierarchy1"/>
    <dgm:cxn modelId="{B2636E5C-9D43-4B2A-B517-2B8B328462D6}" type="presParOf" srcId="{FA49E260-BFD0-476C-90CC-A69D21075742}" destId="{E1771365-CF10-499A-94DC-D9E1535D7A47}" srcOrd="0" destOrd="0" presId="urn:microsoft.com/office/officeart/2005/8/layout/hierarchy1"/>
    <dgm:cxn modelId="{06D0F053-2C28-412F-BF5F-C9A298EEB28B}" type="presParOf" srcId="{FA49E260-BFD0-476C-90CC-A69D21075742}" destId="{C905C16B-4A31-4EE0-9580-42F048920064}" srcOrd="1" destOrd="0" presId="urn:microsoft.com/office/officeart/2005/8/layout/hierarchy1"/>
    <dgm:cxn modelId="{0A15DFFB-6482-4E6F-94B5-683CB32151E8}" type="presParOf" srcId="{C905C16B-4A31-4EE0-9580-42F048920064}" destId="{F1105A1E-0CEF-4DEB-8684-74C4B3DDBB45}" srcOrd="0" destOrd="0" presId="urn:microsoft.com/office/officeart/2005/8/layout/hierarchy1"/>
    <dgm:cxn modelId="{F15E6896-EC49-4F0B-881D-1983BF038D20}" type="presParOf" srcId="{F1105A1E-0CEF-4DEB-8684-74C4B3DDBB45}" destId="{1F7CFAEE-5E8F-4AB9-8061-AB7FAABDF471}" srcOrd="0" destOrd="0" presId="urn:microsoft.com/office/officeart/2005/8/layout/hierarchy1"/>
    <dgm:cxn modelId="{6EF19B3C-1C19-4907-9D56-38D296346F8B}" type="presParOf" srcId="{F1105A1E-0CEF-4DEB-8684-74C4B3DDBB45}" destId="{6E4C8AB8-4050-4DA3-BB9E-2FE80AD2C173}" srcOrd="1" destOrd="0" presId="urn:microsoft.com/office/officeart/2005/8/layout/hierarchy1"/>
    <dgm:cxn modelId="{1E8D8DD0-5E7D-4E63-9331-25A145C0EA66}" type="presParOf" srcId="{C905C16B-4A31-4EE0-9580-42F048920064}" destId="{0A94376D-BE88-4B25-8694-213B0D39887A}" srcOrd="1" destOrd="0" presId="urn:microsoft.com/office/officeart/2005/8/layout/hierarchy1"/>
    <dgm:cxn modelId="{792206A7-4E28-45D1-8120-9BBA80077329}" type="presParOf" srcId="{0A94376D-BE88-4B25-8694-213B0D39887A}" destId="{F744FCA2-639F-4BE7-A4B6-919500FBB0DE}" srcOrd="0" destOrd="0" presId="urn:microsoft.com/office/officeart/2005/8/layout/hierarchy1"/>
    <dgm:cxn modelId="{B5F9F146-F9AF-4B95-9BEA-D7A35E5DC305}" type="presParOf" srcId="{0A94376D-BE88-4B25-8694-213B0D39887A}" destId="{36D0FEEC-177C-4584-A493-58E0767D9C0A}" srcOrd="1" destOrd="0" presId="urn:microsoft.com/office/officeart/2005/8/layout/hierarchy1"/>
    <dgm:cxn modelId="{E337FCB8-A1F2-44FF-AC85-59278DE317B4}" type="presParOf" srcId="{36D0FEEC-177C-4584-A493-58E0767D9C0A}" destId="{E8F02FF3-E1C4-45FE-AC0B-6D25830684C8}" srcOrd="0" destOrd="0" presId="urn:microsoft.com/office/officeart/2005/8/layout/hierarchy1"/>
    <dgm:cxn modelId="{5FE50E8E-C9CE-42B9-B89D-01F88235DE73}" type="presParOf" srcId="{E8F02FF3-E1C4-45FE-AC0B-6D25830684C8}" destId="{5E32E887-A1CC-49E0-9C3A-11EF55CA66EA}" srcOrd="0" destOrd="0" presId="urn:microsoft.com/office/officeart/2005/8/layout/hierarchy1"/>
    <dgm:cxn modelId="{D1831BDD-E7F7-431C-B62C-484C67D4A3F9}" type="presParOf" srcId="{E8F02FF3-E1C4-45FE-AC0B-6D25830684C8}" destId="{7830610D-0D82-42AA-A843-5DFA6FD3129E}" srcOrd="1" destOrd="0" presId="urn:microsoft.com/office/officeart/2005/8/layout/hierarchy1"/>
    <dgm:cxn modelId="{110489CD-E8E8-4FD5-BB14-22F0B4B14BEC}" type="presParOf" srcId="{36D0FEEC-177C-4584-A493-58E0767D9C0A}" destId="{2413336B-186C-488D-9DEA-A7C0CAE1DEC6}" srcOrd="1" destOrd="0" presId="urn:microsoft.com/office/officeart/2005/8/layout/hierarchy1"/>
    <dgm:cxn modelId="{C19B9CC8-7EB9-4E0B-A7CB-80822F819E4C}" type="presParOf" srcId="{FA49E260-BFD0-476C-90CC-A69D21075742}" destId="{498480F9-9E24-4A30-A656-193F1D178AB9}" srcOrd="2" destOrd="0" presId="urn:microsoft.com/office/officeart/2005/8/layout/hierarchy1"/>
    <dgm:cxn modelId="{D74C915B-9CEF-4C91-9217-FD8260880884}" type="presParOf" srcId="{FA49E260-BFD0-476C-90CC-A69D21075742}" destId="{F2BFBF9F-DBAF-4FB3-9E78-B696E73198B9}" srcOrd="3" destOrd="0" presId="urn:microsoft.com/office/officeart/2005/8/layout/hierarchy1"/>
    <dgm:cxn modelId="{962E4488-BA90-4CDC-923C-14829037BC94}" type="presParOf" srcId="{F2BFBF9F-DBAF-4FB3-9E78-B696E73198B9}" destId="{53BADAAA-3852-44E4-BF5C-49879A3F7013}" srcOrd="0" destOrd="0" presId="urn:microsoft.com/office/officeart/2005/8/layout/hierarchy1"/>
    <dgm:cxn modelId="{C94B7E12-515F-4240-997B-44C82863DCC3}" type="presParOf" srcId="{53BADAAA-3852-44E4-BF5C-49879A3F7013}" destId="{7B286148-8A86-4F1E-A220-8C8933B75494}" srcOrd="0" destOrd="0" presId="urn:microsoft.com/office/officeart/2005/8/layout/hierarchy1"/>
    <dgm:cxn modelId="{ADED2DF5-EB80-4614-9ECF-EFC9FE175FA6}" type="presParOf" srcId="{53BADAAA-3852-44E4-BF5C-49879A3F7013}" destId="{D8564E02-8285-4B73-ABA9-0D4525A525CD}" srcOrd="1" destOrd="0" presId="urn:microsoft.com/office/officeart/2005/8/layout/hierarchy1"/>
    <dgm:cxn modelId="{6E993E66-445A-46B1-BBAE-AD67B1C49A6B}" type="presParOf" srcId="{F2BFBF9F-DBAF-4FB3-9E78-B696E73198B9}" destId="{7A45584E-E777-41C1-B1B7-FA89CD0B13CF}" srcOrd="1" destOrd="0" presId="urn:microsoft.com/office/officeart/2005/8/layout/hierarchy1"/>
    <dgm:cxn modelId="{31A3537B-6EAF-4AF5-92BF-C62C540A4FDB}" type="presParOf" srcId="{7A45584E-E777-41C1-B1B7-FA89CD0B13CF}" destId="{8E0CDBF9-A08A-47EE-A756-8314718D3866}" srcOrd="0" destOrd="0" presId="urn:microsoft.com/office/officeart/2005/8/layout/hierarchy1"/>
    <dgm:cxn modelId="{64ECB6D0-7006-4C09-B974-32144FC23340}" type="presParOf" srcId="{7A45584E-E777-41C1-B1B7-FA89CD0B13CF}" destId="{72DBC512-5A41-4BB5-8CD5-CEB012CB94D0}" srcOrd="1" destOrd="0" presId="urn:microsoft.com/office/officeart/2005/8/layout/hierarchy1"/>
    <dgm:cxn modelId="{37E2DA7E-40A1-4FC5-A19F-E7D7FAE0F72F}" type="presParOf" srcId="{72DBC512-5A41-4BB5-8CD5-CEB012CB94D0}" destId="{F7AD6524-9CC2-4177-988F-E123DA51C097}" srcOrd="0" destOrd="0" presId="urn:microsoft.com/office/officeart/2005/8/layout/hierarchy1"/>
    <dgm:cxn modelId="{B179FA57-373A-40B5-9780-7E71FCB8D83B}" type="presParOf" srcId="{F7AD6524-9CC2-4177-988F-E123DA51C097}" destId="{7E0B5CE6-ED56-4D9A-88EA-C347B74E604E}" srcOrd="0" destOrd="0" presId="urn:microsoft.com/office/officeart/2005/8/layout/hierarchy1"/>
    <dgm:cxn modelId="{5B9B1022-C120-49B9-879A-885444AE8FB7}" type="presParOf" srcId="{F7AD6524-9CC2-4177-988F-E123DA51C097}" destId="{EA2809B3-4AE8-4599-A8D3-6A958730E6CD}" srcOrd="1" destOrd="0" presId="urn:microsoft.com/office/officeart/2005/8/layout/hierarchy1"/>
    <dgm:cxn modelId="{FB79B273-8F2F-419C-BEC7-66770B0DDE78}" type="presParOf" srcId="{72DBC512-5A41-4BB5-8CD5-CEB012CB94D0}" destId="{C4FC9420-F5B5-45AE-B312-8EA2F2498493}" srcOrd="1" destOrd="0" presId="urn:microsoft.com/office/officeart/2005/8/layout/hierarchy1"/>
    <dgm:cxn modelId="{00589399-7959-4CC9-9091-116175C64F73}" type="presParOf" srcId="{FA49E260-BFD0-476C-90CC-A69D21075742}" destId="{12C54529-4529-4482-A264-FF240C08C95C}" srcOrd="4" destOrd="0" presId="urn:microsoft.com/office/officeart/2005/8/layout/hierarchy1"/>
    <dgm:cxn modelId="{C76CE36D-504D-4639-8EC7-9AAAD9A37652}" type="presParOf" srcId="{FA49E260-BFD0-476C-90CC-A69D21075742}" destId="{607186C2-08E6-4A98-8021-95CBBAAED7B5}" srcOrd="5" destOrd="0" presId="urn:microsoft.com/office/officeart/2005/8/layout/hierarchy1"/>
    <dgm:cxn modelId="{514B982A-E198-420B-8B76-E752E65EA718}" type="presParOf" srcId="{607186C2-08E6-4A98-8021-95CBBAAED7B5}" destId="{E35C0A09-54AA-455E-AD8D-5DE983A10C92}" srcOrd="0" destOrd="0" presId="urn:microsoft.com/office/officeart/2005/8/layout/hierarchy1"/>
    <dgm:cxn modelId="{54350DC5-2A8D-4985-B105-9A0031CF1988}" type="presParOf" srcId="{E35C0A09-54AA-455E-AD8D-5DE983A10C92}" destId="{5F4349AC-963A-4E21-B200-B298F54196CA}" srcOrd="0" destOrd="0" presId="urn:microsoft.com/office/officeart/2005/8/layout/hierarchy1"/>
    <dgm:cxn modelId="{14B9CBC3-D764-4D9E-9F43-C7AD05694C58}" type="presParOf" srcId="{E35C0A09-54AA-455E-AD8D-5DE983A10C92}" destId="{B5138916-597A-4CFB-8ABE-FB85AA4C1851}" srcOrd="1" destOrd="0" presId="urn:microsoft.com/office/officeart/2005/8/layout/hierarchy1"/>
    <dgm:cxn modelId="{1C4F6995-9D33-4F61-9880-52A9DBA280CB}" type="presParOf" srcId="{607186C2-08E6-4A98-8021-95CBBAAED7B5}" destId="{0A20EF35-72DB-4931-8023-536C301BA9A4}" srcOrd="1" destOrd="0" presId="urn:microsoft.com/office/officeart/2005/8/layout/hierarchy1"/>
  </dgm:cxnLst>
  <dgm:bg>
    <a:solidFill>
      <a:schemeClr val="tx2">
        <a:lumMod val="1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C54529-4529-4482-A264-FF240C08C95C}">
      <dsp:nvSpPr>
        <dsp:cNvPr id="0" name=""/>
        <dsp:cNvSpPr/>
      </dsp:nvSpPr>
      <dsp:spPr>
        <a:xfrm>
          <a:off x="4719414" y="588316"/>
          <a:ext cx="2871577" cy="498438"/>
        </a:xfrm>
        <a:custGeom>
          <a:avLst/>
          <a:gdLst/>
          <a:ahLst/>
          <a:cxnLst/>
          <a:rect l="0" t="0" r="0" b="0"/>
          <a:pathLst>
            <a:path>
              <a:moveTo>
                <a:pt x="0" y="0"/>
              </a:moveTo>
              <a:lnTo>
                <a:pt x="0" y="339671"/>
              </a:lnTo>
              <a:lnTo>
                <a:pt x="2871577" y="339671"/>
              </a:lnTo>
              <a:lnTo>
                <a:pt x="2871577" y="498438"/>
              </a:lnTo>
            </a:path>
          </a:pathLst>
        </a:custGeom>
        <a:noFill/>
        <a:ln w="381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0CDBF9-A08A-47EE-A756-8314718D3866}">
      <dsp:nvSpPr>
        <dsp:cNvPr id="0" name=""/>
        <dsp:cNvSpPr/>
      </dsp:nvSpPr>
      <dsp:spPr>
        <a:xfrm>
          <a:off x="4415411" y="1585189"/>
          <a:ext cx="91440" cy="498438"/>
        </a:xfrm>
        <a:custGeom>
          <a:avLst/>
          <a:gdLst/>
          <a:ahLst/>
          <a:cxnLst/>
          <a:rect l="0" t="0" r="0" b="0"/>
          <a:pathLst>
            <a:path>
              <a:moveTo>
                <a:pt x="45720" y="0"/>
              </a:moveTo>
              <a:lnTo>
                <a:pt x="45720" y="498438"/>
              </a:lnTo>
            </a:path>
          </a:pathLst>
        </a:custGeom>
        <a:noFill/>
        <a:ln w="381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8480F9-9E24-4A30-A656-193F1D178AB9}">
      <dsp:nvSpPr>
        <dsp:cNvPr id="0" name=""/>
        <dsp:cNvSpPr/>
      </dsp:nvSpPr>
      <dsp:spPr>
        <a:xfrm>
          <a:off x="4461131" y="588316"/>
          <a:ext cx="258282" cy="498438"/>
        </a:xfrm>
        <a:custGeom>
          <a:avLst/>
          <a:gdLst/>
          <a:ahLst/>
          <a:cxnLst/>
          <a:rect l="0" t="0" r="0" b="0"/>
          <a:pathLst>
            <a:path>
              <a:moveTo>
                <a:pt x="258282" y="0"/>
              </a:moveTo>
              <a:lnTo>
                <a:pt x="258282" y="339671"/>
              </a:lnTo>
              <a:lnTo>
                <a:pt x="0" y="339671"/>
              </a:lnTo>
              <a:lnTo>
                <a:pt x="0" y="498438"/>
              </a:lnTo>
            </a:path>
          </a:pathLst>
        </a:custGeom>
        <a:noFill/>
        <a:ln w="381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44FCA2-639F-4BE7-A4B6-919500FBB0DE}">
      <dsp:nvSpPr>
        <dsp:cNvPr id="0" name=""/>
        <dsp:cNvSpPr/>
      </dsp:nvSpPr>
      <dsp:spPr>
        <a:xfrm>
          <a:off x="1301206" y="1433765"/>
          <a:ext cx="91440" cy="514197"/>
        </a:xfrm>
        <a:custGeom>
          <a:avLst/>
          <a:gdLst/>
          <a:ahLst/>
          <a:cxnLst/>
          <a:rect l="0" t="0" r="0" b="0"/>
          <a:pathLst>
            <a:path>
              <a:moveTo>
                <a:pt x="85258" y="0"/>
              </a:moveTo>
              <a:lnTo>
                <a:pt x="85258" y="355429"/>
              </a:lnTo>
              <a:lnTo>
                <a:pt x="45720" y="355429"/>
              </a:lnTo>
              <a:lnTo>
                <a:pt x="45720" y="514197"/>
              </a:lnTo>
            </a:path>
          </a:pathLst>
        </a:custGeom>
        <a:noFill/>
        <a:ln w="381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771365-CF10-499A-94DC-D9E1535D7A47}">
      <dsp:nvSpPr>
        <dsp:cNvPr id="0" name=""/>
        <dsp:cNvSpPr/>
      </dsp:nvSpPr>
      <dsp:spPr>
        <a:xfrm>
          <a:off x="1386464" y="588316"/>
          <a:ext cx="3332949" cy="482680"/>
        </a:xfrm>
        <a:custGeom>
          <a:avLst/>
          <a:gdLst/>
          <a:ahLst/>
          <a:cxnLst/>
          <a:rect l="0" t="0" r="0" b="0"/>
          <a:pathLst>
            <a:path>
              <a:moveTo>
                <a:pt x="3332949" y="0"/>
              </a:moveTo>
              <a:lnTo>
                <a:pt x="3332949" y="323913"/>
              </a:lnTo>
              <a:lnTo>
                <a:pt x="0" y="323913"/>
              </a:lnTo>
              <a:lnTo>
                <a:pt x="0" y="482680"/>
              </a:lnTo>
            </a:path>
          </a:pathLst>
        </a:custGeom>
        <a:noFill/>
        <a:ln w="381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98EFA8-9C38-45EE-A933-023F69C4BCD5}">
      <dsp:nvSpPr>
        <dsp:cNvPr id="0" name=""/>
        <dsp:cNvSpPr/>
      </dsp:nvSpPr>
      <dsp:spPr>
        <a:xfrm>
          <a:off x="2941418" y="58160"/>
          <a:ext cx="3555992" cy="53015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D9E8E6-B4E7-4794-8853-2B35EE8E92BA}">
      <dsp:nvSpPr>
        <dsp:cNvPr id="0" name=""/>
        <dsp:cNvSpPr/>
      </dsp:nvSpPr>
      <dsp:spPr>
        <a:xfrm>
          <a:off x="3131843" y="239064"/>
          <a:ext cx="3555992" cy="530156"/>
        </a:xfrm>
        <a:prstGeom prst="roundRect">
          <a:avLst>
            <a:gd name="adj" fmla="val 10000"/>
          </a:avLst>
        </a:prstGeom>
        <a:solidFill>
          <a:schemeClr val="tx2">
            <a:lumMod val="75000"/>
            <a:alpha val="9000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I. Dünya Savaşı (1914-1918)</a:t>
          </a:r>
          <a:endParaRPr lang="tr-TR" sz="1800" b="1" kern="1200" dirty="0"/>
        </a:p>
      </dsp:txBody>
      <dsp:txXfrm>
        <a:off x="3147371" y="254592"/>
        <a:ext cx="3524936" cy="499100"/>
      </dsp:txXfrm>
    </dsp:sp>
    <dsp:sp modelId="{1F7CFAEE-5E8F-4AB9-8061-AB7FAABDF471}">
      <dsp:nvSpPr>
        <dsp:cNvPr id="0" name=""/>
        <dsp:cNvSpPr/>
      </dsp:nvSpPr>
      <dsp:spPr>
        <a:xfrm>
          <a:off x="529549" y="1070997"/>
          <a:ext cx="1713830" cy="362767"/>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4C8AB8-4050-4DA3-BB9E-2FE80AD2C173}">
      <dsp:nvSpPr>
        <dsp:cNvPr id="0" name=""/>
        <dsp:cNvSpPr/>
      </dsp:nvSpPr>
      <dsp:spPr>
        <a:xfrm>
          <a:off x="719975" y="1251901"/>
          <a:ext cx="1713830" cy="362767"/>
        </a:xfrm>
        <a:prstGeom prst="roundRect">
          <a:avLst>
            <a:gd name="adj" fmla="val 10000"/>
          </a:avLst>
        </a:prstGeom>
        <a:solidFill>
          <a:schemeClr val="accent6">
            <a:lumMod val="60000"/>
            <a:lumOff val="40000"/>
            <a:alpha val="9000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Sebepleri</a:t>
          </a:r>
          <a:endParaRPr lang="tr-TR" sz="1400" b="1" kern="1200" dirty="0"/>
        </a:p>
      </dsp:txBody>
      <dsp:txXfrm>
        <a:off x="730600" y="1262526"/>
        <a:ext cx="1692580" cy="341517"/>
      </dsp:txXfrm>
    </dsp:sp>
    <dsp:sp modelId="{5E32E887-A1CC-49E0-9C3A-11EF55CA66EA}">
      <dsp:nvSpPr>
        <dsp:cNvPr id="0" name=""/>
        <dsp:cNvSpPr/>
      </dsp:nvSpPr>
      <dsp:spPr>
        <a:xfrm>
          <a:off x="4757" y="1947962"/>
          <a:ext cx="2684338" cy="4670972"/>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30610D-0D82-42AA-A843-5DFA6FD3129E}">
      <dsp:nvSpPr>
        <dsp:cNvPr id="0" name=""/>
        <dsp:cNvSpPr/>
      </dsp:nvSpPr>
      <dsp:spPr>
        <a:xfrm>
          <a:off x="195183" y="2128867"/>
          <a:ext cx="2684338" cy="4670972"/>
        </a:xfrm>
        <a:prstGeom prst="roundRect">
          <a:avLst>
            <a:gd name="adj" fmla="val 10000"/>
          </a:avLst>
        </a:prstGeom>
        <a:solidFill>
          <a:schemeClr val="accent6">
            <a:lumMod val="60000"/>
            <a:lumOff val="40000"/>
            <a:alpha val="9000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Sebepleri:</a:t>
          </a:r>
          <a:endParaRPr lang="tr-TR" sz="1400" kern="1200" dirty="0" smtClean="0"/>
        </a:p>
        <a:p>
          <a:pPr lvl="0" algn="ctr" defTabSz="622300">
            <a:lnSpc>
              <a:spcPct val="90000"/>
            </a:lnSpc>
            <a:spcBef>
              <a:spcPct val="0"/>
            </a:spcBef>
            <a:spcAft>
              <a:spcPct val="35000"/>
            </a:spcAft>
          </a:pPr>
          <a:r>
            <a:rPr lang="tr-TR" sz="1400" b="1" kern="1200" dirty="0" smtClean="0"/>
            <a:t>a-</a:t>
          </a:r>
          <a:r>
            <a:rPr lang="tr-TR" sz="1400" kern="1200" dirty="0" smtClean="0"/>
            <a:t>Almanya’nın siyasi birliğini tamamlayarak, sömürgecilikte İngiltere’ye rakip olması  </a:t>
          </a:r>
        </a:p>
        <a:p>
          <a:pPr lvl="0" algn="ctr" defTabSz="622300">
            <a:lnSpc>
              <a:spcPct val="90000"/>
            </a:lnSpc>
            <a:spcBef>
              <a:spcPct val="0"/>
            </a:spcBef>
            <a:spcAft>
              <a:spcPct val="35000"/>
            </a:spcAft>
          </a:pPr>
          <a:r>
            <a:rPr lang="tr-TR" sz="1400" b="1" kern="1200" dirty="0" smtClean="0"/>
            <a:t>b -</a:t>
          </a:r>
          <a:r>
            <a:rPr lang="tr-TR" sz="1400" kern="1200" dirty="0" smtClean="0"/>
            <a:t>Fransa ve Almanya arasındaki </a:t>
          </a:r>
          <a:r>
            <a:rPr lang="tr-TR" sz="1400" kern="1200" dirty="0" err="1" smtClean="0"/>
            <a:t>Alsas-Loren</a:t>
          </a:r>
          <a:r>
            <a:rPr lang="tr-TR" sz="1400" kern="1200" dirty="0" smtClean="0"/>
            <a:t> bölgesi meselesi(Fransa’nın Sedan Savaşı’nda kaybettiği bu bölgeyi geri almak istemesi) </a:t>
          </a:r>
        </a:p>
        <a:p>
          <a:pPr lvl="0" algn="ctr" defTabSz="622300">
            <a:lnSpc>
              <a:spcPct val="90000"/>
            </a:lnSpc>
            <a:spcBef>
              <a:spcPct val="0"/>
            </a:spcBef>
            <a:spcAft>
              <a:spcPct val="35000"/>
            </a:spcAft>
          </a:pPr>
          <a:r>
            <a:rPr lang="tr-TR" sz="1400" b="1" kern="1200" dirty="0" smtClean="0"/>
            <a:t>c-</a:t>
          </a:r>
          <a:r>
            <a:rPr lang="tr-TR" sz="1400" kern="1200" dirty="0" smtClean="0"/>
            <a:t>Balkanlarda Avusturya-Macaristan Rusya rekabeti</a:t>
          </a:r>
        </a:p>
        <a:p>
          <a:pPr lvl="0" algn="ctr" defTabSz="622300">
            <a:lnSpc>
              <a:spcPct val="90000"/>
            </a:lnSpc>
            <a:spcBef>
              <a:spcPct val="0"/>
            </a:spcBef>
            <a:spcAft>
              <a:spcPct val="35000"/>
            </a:spcAft>
          </a:pPr>
          <a:r>
            <a:rPr lang="tr-TR" sz="1400" b="1" kern="1200" dirty="0" smtClean="0"/>
            <a:t>d-</a:t>
          </a:r>
          <a:r>
            <a:rPr lang="tr-TR" sz="1400" kern="1200" dirty="0" smtClean="0"/>
            <a:t>İtalya’nın Akdeniz’de hakimiyet kurma isteği  </a:t>
          </a:r>
          <a:r>
            <a:rPr lang="tr-TR" sz="1400" b="1" kern="1200" dirty="0" smtClean="0"/>
            <a:t>e-</a:t>
          </a:r>
          <a:r>
            <a:rPr lang="tr-TR" sz="1400" kern="1200" dirty="0" smtClean="0"/>
            <a:t>Çıkar çatışmalarının bloklaşmaya(Üçlü İtilaf 1907,Üçlü İttifak 1882)ve silahlanmaya yol açması </a:t>
          </a:r>
          <a:r>
            <a:rPr lang="tr-TR" sz="1400" b="1" kern="1200" dirty="0" smtClean="0"/>
            <a:t>f-</a:t>
          </a:r>
          <a:r>
            <a:rPr lang="tr-TR" sz="1400" kern="1200" dirty="0" smtClean="0"/>
            <a:t>Osmanlı Devleti’ni paylaşma isteği</a:t>
          </a:r>
        </a:p>
        <a:p>
          <a:pPr lvl="0" algn="ctr" defTabSz="622300">
            <a:lnSpc>
              <a:spcPct val="90000"/>
            </a:lnSpc>
            <a:spcBef>
              <a:spcPct val="0"/>
            </a:spcBef>
            <a:spcAft>
              <a:spcPct val="35000"/>
            </a:spcAft>
          </a:pPr>
          <a:r>
            <a:rPr lang="tr-TR" sz="1400" b="1" kern="1200" dirty="0" smtClean="0"/>
            <a:t>g-</a:t>
          </a:r>
          <a:r>
            <a:rPr lang="tr-TR" sz="1400" kern="1200" dirty="0" smtClean="0"/>
            <a:t>Avusturya-Macaristan veliahdının bir Sırplı tarafından öldürülmesi</a:t>
          </a:r>
          <a:endParaRPr lang="tr-TR" sz="1400" kern="1200" dirty="0"/>
        </a:p>
      </dsp:txBody>
      <dsp:txXfrm>
        <a:off x="273805" y="2207489"/>
        <a:ext cx="2527094" cy="4513728"/>
      </dsp:txXfrm>
    </dsp:sp>
    <dsp:sp modelId="{7B286148-8A86-4F1E-A220-8C8933B75494}">
      <dsp:nvSpPr>
        <dsp:cNvPr id="0" name=""/>
        <dsp:cNvSpPr/>
      </dsp:nvSpPr>
      <dsp:spPr>
        <a:xfrm>
          <a:off x="3604216" y="1086755"/>
          <a:ext cx="1713830" cy="498433"/>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564E02-8285-4B73-ABA9-0D4525A525CD}">
      <dsp:nvSpPr>
        <dsp:cNvPr id="0" name=""/>
        <dsp:cNvSpPr/>
      </dsp:nvSpPr>
      <dsp:spPr>
        <a:xfrm>
          <a:off x="3794641" y="1267660"/>
          <a:ext cx="1713830" cy="498433"/>
        </a:xfrm>
        <a:prstGeom prst="roundRect">
          <a:avLst>
            <a:gd name="adj" fmla="val 10000"/>
          </a:avLst>
        </a:prstGeom>
        <a:solidFill>
          <a:schemeClr val="accent5">
            <a:lumMod val="40000"/>
            <a:lumOff val="60000"/>
            <a:alpha val="9000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Savaşın Başlaması ve Gelişmeler</a:t>
          </a:r>
          <a:endParaRPr lang="tr-TR" sz="1400" b="1" kern="1200" dirty="0"/>
        </a:p>
      </dsp:txBody>
      <dsp:txXfrm>
        <a:off x="3809240" y="1282259"/>
        <a:ext cx="1684632" cy="469235"/>
      </dsp:txXfrm>
    </dsp:sp>
    <dsp:sp modelId="{7E0B5CE6-ED56-4D9A-88EA-C347B74E604E}">
      <dsp:nvSpPr>
        <dsp:cNvPr id="0" name=""/>
        <dsp:cNvSpPr/>
      </dsp:nvSpPr>
      <dsp:spPr>
        <a:xfrm>
          <a:off x="3069946" y="2083628"/>
          <a:ext cx="2782369" cy="407053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2809B3-4AE8-4599-A8D3-6A958730E6CD}">
      <dsp:nvSpPr>
        <dsp:cNvPr id="0" name=""/>
        <dsp:cNvSpPr/>
      </dsp:nvSpPr>
      <dsp:spPr>
        <a:xfrm>
          <a:off x="3260372" y="2264532"/>
          <a:ext cx="2782369" cy="4070534"/>
        </a:xfrm>
        <a:prstGeom prst="roundRect">
          <a:avLst>
            <a:gd name="adj" fmla="val 10000"/>
          </a:avLst>
        </a:prstGeom>
        <a:solidFill>
          <a:schemeClr val="accent5">
            <a:lumMod val="40000"/>
            <a:lumOff val="60000"/>
            <a:alpha val="9000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tr-TR" sz="1300" b="1" kern="1200" dirty="0" smtClean="0"/>
            <a:t>28 Haziran 1914’te </a:t>
          </a:r>
          <a:r>
            <a:rPr lang="tr-TR" sz="1300" kern="1200" dirty="0" smtClean="0"/>
            <a:t>Saraybosna’ da Avusturya-Macaristan veliahdının bir Sırplı tarafından  öldürülmesi</a:t>
          </a:r>
          <a:r>
            <a:rPr lang="tr-TR" sz="1300" b="1" kern="1200" dirty="0" smtClean="0"/>
            <a:t> </a:t>
          </a:r>
          <a:r>
            <a:rPr lang="tr-TR" sz="1300" kern="1200" dirty="0" smtClean="0"/>
            <a:t>üzerine Avusturya Sırbistan’a savaş ilanı etti. Rusya’nın da Sırbistan’ın yanında yer alması ile karşılıklı savaş ilanları I. Dünya Savaşı’nı başlattı. Savaş başladıktan sonra tarafsızlığını ilan eden İtalya 1915 yılında İtilaf Devletleri’ne katıldı. Uzak Doğuda Japonya Alman sömürgelerini ele geçirdi. Komünist ihtilali sebebiyle Rusya savaştan çekilmek zorunda  kaldı (1917).</a:t>
          </a:r>
        </a:p>
        <a:p>
          <a:pPr lvl="0" algn="ctr" defTabSz="577850">
            <a:lnSpc>
              <a:spcPct val="90000"/>
            </a:lnSpc>
            <a:spcBef>
              <a:spcPct val="0"/>
            </a:spcBef>
            <a:spcAft>
              <a:spcPct val="35000"/>
            </a:spcAft>
          </a:pPr>
          <a:r>
            <a:rPr lang="tr-TR" sz="1300" kern="1200" dirty="0" smtClean="0"/>
            <a:t>Bu olaydan sonra savaş İtilaf Devletleri’nin lehine dönmüştür. Almanların Batı cephesi çöktü. Diğer cephelerde de alınan başarısızlıklarla İttifak Devletleri birer birer savaşı terk etmek zorunda kaldılar.</a:t>
          </a:r>
          <a:endParaRPr lang="tr-TR" sz="1300" kern="1200" dirty="0"/>
        </a:p>
      </dsp:txBody>
      <dsp:txXfrm>
        <a:off x="3341865" y="2346025"/>
        <a:ext cx="2619383" cy="3907548"/>
      </dsp:txXfrm>
    </dsp:sp>
    <dsp:sp modelId="{5F4349AC-963A-4E21-B200-B298F54196CA}">
      <dsp:nvSpPr>
        <dsp:cNvPr id="0" name=""/>
        <dsp:cNvSpPr/>
      </dsp:nvSpPr>
      <dsp:spPr>
        <a:xfrm>
          <a:off x="6233167" y="1086755"/>
          <a:ext cx="2715649" cy="536144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138916-597A-4CFB-8ABE-FB85AA4C1851}">
      <dsp:nvSpPr>
        <dsp:cNvPr id="0" name=""/>
        <dsp:cNvSpPr/>
      </dsp:nvSpPr>
      <dsp:spPr>
        <a:xfrm>
          <a:off x="6423592" y="1267660"/>
          <a:ext cx="2715649" cy="5361444"/>
        </a:xfrm>
        <a:prstGeom prst="roundRect">
          <a:avLst>
            <a:gd name="adj" fmla="val 10000"/>
          </a:avLst>
        </a:prstGeom>
        <a:solidFill>
          <a:schemeClr val="accent3">
            <a:lumMod val="40000"/>
            <a:lumOff val="60000"/>
            <a:alpha val="9000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smtClean="0"/>
            <a:t>I. Dünya Savaşı, 1815 Viyana Kongresi ile kurulan ancak bazı değişikliklere uğrayarak 1914'e kadar gelen Avrupa siyasi haritasının değişmesine ve güçler dengesinin yıkılmasına sebep oldu. Rusya, Osmanlı Devleti, Almanya ve Avusturya-Macaristan İmparatorlukları yıkılarak yerlerine yeni devletler kuruldu. Avrupa'da İtilaf Devletleri lehine yeni bir siyasi harita ve güçler dengesi oluştu. Yıkılan imparatorluklardan doğan siyasi boşluğu, başta İngiltere olmak üzere Fransa, İtalya ve Japonya gibi devletler doldurmaya çalıştı. </a:t>
          </a:r>
        </a:p>
        <a:p>
          <a:pPr lvl="0" algn="ctr" defTabSz="533400">
            <a:lnSpc>
              <a:spcPct val="90000"/>
            </a:lnSpc>
            <a:spcBef>
              <a:spcPct val="0"/>
            </a:spcBef>
            <a:spcAft>
              <a:spcPct val="35000"/>
            </a:spcAft>
          </a:pPr>
          <a:r>
            <a:rPr lang="tr-TR" sz="1200" kern="1200" dirty="0" smtClean="0"/>
            <a:t>I. Dünya Savaşı sonunda dünyanın bir daha böyle büyük felaketlerle karşılaşmaması için Milletler Cemiyeti kuruldu. Sömürgecilik, isim değiştirerek "manda yönetimi" adıyla daha da yaygınlaştı. Sömürge rekabeti Uzak Doğu'dan Orta Doğu'ya kaydı. Dünyada "milliyetçilik" düşüncesi güç kazandı, yeni millî devletler, yeni rejimler ortaya çıktı. Savaş sonrasında sınırların çiziminde etnik yapıya dikkat edilmemesi azınlıklar sorununu ortaya çıkardı. Savaşa katılan yaklaşık 65 milyon civarındaki askerin 9,2 milyonu öldü.</a:t>
          </a:r>
          <a:endParaRPr lang="tr-TR" sz="1200" kern="1200" dirty="0"/>
        </a:p>
      </dsp:txBody>
      <dsp:txXfrm>
        <a:off x="6503131" y="1347199"/>
        <a:ext cx="2556571" cy="520236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05D1E2B1-955F-4296-A49B-09CA15884082}" type="datetimeFigureOut">
              <a:rPr lang="tr-TR" smtClean="0"/>
              <a:pPr/>
              <a:t>26.08.2017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D28AED2-57E7-405B-9D66-2D018ED5B980}"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05D1E2B1-955F-4296-A49B-09CA15884082}" type="datetimeFigureOut">
              <a:rPr lang="tr-TR" smtClean="0"/>
              <a:pPr/>
              <a:t>26.08.2017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D28AED2-57E7-405B-9D66-2D018ED5B980}"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05D1E2B1-955F-4296-A49B-09CA15884082}" type="datetimeFigureOut">
              <a:rPr lang="tr-TR" smtClean="0"/>
              <a:pPr/>
              <a:t>26.08.2017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D28AED2-57E7-405B-9D66-2D018ED5B980}"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Alt Başlık"/>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Başlık"/>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tr-TR" smtClean="0"/>
              <a:t>Asıl başlık stili için tıklatın</a:t>
            </a:r>
            <a:endParaRPr kumimoji="0" lang="en-US"/>
          </a:p>
        </p:txBody>
      </p:sp>
      <p:cxnSp>
        <p:nvCxnSpPr>
          <p:cNvPr id="8" name="7 Düz Bağlayıcı"/>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Oval"/>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Veri Yer Tutucusu"/>
          <p:cNvSpPr>
            <a:spLocks noGrp="1"/>
          </p:cNvSpPr>
          <p:nvPr>
            <p:ph type="dt" sz="half" idx="10"/>
          </p:nvPr>
        </p:nvSpPr>
        <p:spPr/>
        <p:txBody>
          <a:bodyPr/>
          <a:lstStyle/>
          <a:p>
            <a:fld id="{05D1E2B1-955F-4296-A49B-09CA15884082}" type="datetimeFigureOut">
              <a:rPr lang="tr-TR" smtClean="0"/>
              <a:pPr/>
              <a:t>26.08.2017</a:t>
            </a:fld>
            <a:endParaRPr lang="tr-TR"/>
          </a:p>
        </p:txBody>
      </p:sp>
      <p:sp>
        <p:nvSpPr>
          <p:cNvPr id="16" name="15 Slayt Numarası Yer Tutucusu"/>
          <p:cNvSpPr>
            <a:spLocks noGrp="1"/>
          </p:cNvSpPr>
          <p:nvPr>
            <p:ph type="sldNum" sz="quarter" idx="11"/>
          </p:nvPr>
        </p:nvSpPr>
        <p:spPr/>
        <p:txBody>
          <a:bodyPr/>
          <a:lstStyle/>
          <a:p>
            <a:fld id="{CD28AED2-57E7-405B-9D66-2D018ED5B980}" type="slidenum">
              <a:rPr lang="tr-TR" smtClean="0"/>
              <a:pPr/>
              <a:t>‹#›</a:t>
            </a:fld>
            <a:endParaRPr lang="tr-TR"/>
          </a:p>
        </p:txBody>
      </p:sp>
      <p:sp>
        <p:nvSpPr>
          <p:cNvPr id="17" name="16 Altbilgi Yer Tutucusu"/>
          <p:cNvSpPr>
            <a:spLocks noGrp="1"/>
          </p:cNvSpPr>
          <p:nvPr>
            <p:ph type="ftr" sz="quarter" idx="12"/>
          </p:nvPr>
        </p:nvSpPr>
        <p:spPr/>
        <p:txBody>
          <a:bodyPr/>
          <a:lstStyle/>
          <a:p>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8 İçerik Yer Tutucusu"/>
          <p:cNvSpPr>
            <a:spLocks noGrp="1"/>
          </p:cNvSpPr>
          <p:nvPr>
            <p:ph idx="1"/>
          </p:nvPr>
        </p:nvSpPr>
        <p:spPr>
          <a:xfrm>
            <a:off x="457200" y="1524000"/>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4" name="13 Veri Yer Tutucusu"/>
          <p:cNvSpPr>
            <a:spLocks noGrp="1"/>
          </p:cNvSpPr>
          <p:nvPr>
            <p:ph type="dt" sz="half" idx="14"/>
          </p:nvPr>
        </p:nvSpPr>
        <p:spPr/>
        <p:txBody>
          <a:bodyPr/>
          <a:lstStyle/>
          <a:p>
            <a:fld id="{05D1E2B1-955F-4296-A49B-09CA15884082}" type="datetimeFigureOut">
              <a:rPr lang="tr-TR" smtClean="0"/>
              <a:pPr/>
              <a:t>26.08.2017</a:t>
            </a:fld>
            <a:endParaRPr lang="tr-TR"/>
          </a:p>
        </p:txBody>
      </p:sp>
      <p:sp>
        <p:nvSpPr>
          <p:cNvPr id="15" name="14 Slayt Numarası Yer Tutucusu"/>
          <p:cNvSpPr>
            <a:spLocks noGrp="1"/>
          </p:cNvSpPr>
          <p:nvPr>
            <p:ph type="sldNum" sz="quarter" idx="15"/>
          </p:nvPr>
        </p:nvSpPr>
        <p:spPr/>
        <p:txBody>
          <a:bodyPr/>
          <a:lstStyle>
            <a:lvl1pPr algn="ctr">
              <a:defRPr/>
            </a:lvl1pPr>
          </a:lstStyle>
          <a:p>
            <a:fld id="{CD28AED2-57E7-405B-9D66-2D018ED5B980}" type="slidenum">
              <a:rPr lang="tr-TR" smtClean="0"/>
              <a:pPr/>
              <a:t>‹#›</a:t>
            </a:fld>
            <a:endParaRPr lang="tr-TR"/>
          </a:p>
        </p:txBody>
      </p:sp>
      <p:sp>
        <p:nvSpPr>
          <p:cNvPr id="16" name="15 Altbilgi Yer Tutucusu"/>
          <p:cNvSpPr>
            <a:spLocks noGrp="1"/>
          </p:cNvSpPr>
          <p:nvPr>
            <p:ph type="ftr" sz="quarter" idx="16"/>
          </p:nvPr>
        </p:nvSpPr>
        <p:spPr/>
        <p:txBody>
          <a:bodyPr/>
          <a:lstStyle/>
          <a:p>
            <a:endParaRPr lang="tr-TR"/>
          </a:p>
        </p:txBody>
      </p:sp>
      <p:sp>
        <p:nvSpPr>
          <p:cNvPr id="17" name="16 Başlık"/>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fld id="{05D1E2B1-955F-4296-A49B-09CA15884082}" type="datetimeFigureOut">
              <a:rPr lang="tr-TR" smtClean="0"/>
              <a:pPr/>
              <a:t>26.08.2017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D28AED2-57E7-405B-9D66-2D018ED5B980}" type="slidenum">
              <a:rPr lang="tr-TR" smtClean="0"/>
              <a:pPr/>
              <a:t>‹#›</a:t>
            </a:fld>
            <a:endParaRPr lang="tr-TR"/>
          </a:p>
        </p:txBody>
      </p:sp>
      <p:sp>
        <p:nvSpPr>
          <p:cNvPr id="2" name="1 Başlık"/>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cxnSp>
        <p:nvCxnSpPr>
          <p:cNvPr id="7" name="6 Düz Bağlayıcı"/>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4 Veri Yer Tutucusu"/>
          <p:cNvSpPr>
            <a:spLocks noGrp="1"/>
          </p:cNvSpPr>
          <p:nvPr>
            <p:ph type="dt" sz="half" idx="10"/>
          </p:nvPr>
        </p:nvSpPr>
        <p:spPr/>
        <p:txBody>
          <a:bodyPr/>
          <a:lstStyle/>
          <a:p>
            <a:fld id="{05D1E2B1-955F-4296-A49B-09CA15884082}" type="datetimeFigureOut">
              <a:rPr lang="tr-TR" smtClean="0"/>
              <a:pPr/>
              <a:t>26.08.2017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D28AED2-57E7-405B-9D66-2D018ED5B980}" type="slidenum">
              <a:rPr lang="tr-TR" smtClean="0"/>
              <a:pPr/>
              <a:t>‹#›</a:t>
            </a:fld>
            <a:endParaRPr lang="tr-T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11" name="10 İçerik Yer Tutucusu"/>
          <p:cNvSpPr>
            <a:spLocks noGrp="1"/>
          </p:cNvSpPr>
          <p:nvPr>
            <p:ph sz="half" idx="1"/>
          </p:nvPr>
        </p:nvSpPr>
        <p:spPr>
          <a:xfrm>
            <a:off x="457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9" name="8 Slayt Numarası Yer Tutucusu"/>
          <p:cNvSpPr>
            <a:spLocks noGrp="1"/>
          </p:cNvSpPr>
          <p:nvPr>
            <p:ph type="sldNum" sz="quarter" idx="12"/>
          </p:nvPr>
        </p:nvSpPr>
        <p:spPr/>
        <p:txBody>
          <a:bodyPr/>
          <a:lstStyle/>
          <a:p>
            <a:fld id="{CD28AED2-57E7-405B-9D66-2D018ED5B980}" type="slidenum">
              <a:rPr lang="tr-TR" smtClean="0"/>
              <a:pPr/>
              <a:t>‹#›</a:t>
            </a:fld>
            <a:endParaRPr lang="tr-TR"/>
          </a:p>
        </p:txBody>
      </p:sp>
      <p:sp>
        <p:nvSpPr>
          <p:cNvPr id="8" name="7 Altbilgi Yer Tutucusu"/>
          <p:cNvSpPr>
            <a:spLocks noGrp="1"/>
          </p:cNvSpPr>
          <p:nvPr>
            <p:ph type="ftr" sz="quarter" idx="11"/>
          </p:nvPr>
        </p:nvSpPr>
        <p:spPr/>
        <p:txBody>
          <a:bodyPr/>
          <a:lstStyle/>
          <a:p>
            <a:endParaRPr lang="tr-TR"/>
          </a:p>
        </p:txBody>
      </p:sp>
      <p:sp>
        <p:nvSpPr>
          <p:cNvPr id="7" name="6 Veri Yer Tutucusu"/>
          <p:cNvSpPr>
            <a:spLocks noGrp="1"/>
          </p:cNvSpPr>
          <p:nvPr>
            <p:ph type="dt" sz="half" idx="10"/>
          </p:nvPr>
        </p:nvSpPr>
        <p:spPr/>
        <p:txBody>
          <a:bodyPr/>
          <a:lstStyle/>
          <a:p>
            <a:fld id="{05D1E2B1-955F-4296-A49B-09CA15884082}" type="datetimeFigureOut">
              <a:rPr lang="tr-TR" smtClean="0"/>
              <a:pPr/>
              <a:t>26.08.2017</a:t>
            </a:fld>
            <a:endParaRPr lang="tr-TR"/>
          </a:p>
        </p:txBody>
      </p:sp>
      <p:sp>
        <p:nvSpPr>
          <p:cNvPr id="3" name="2 Metin Yer Tutucusu"/>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32" name="31 İçerik Yer Tutucusu"/>
          <p:cNvSpPr>
            <a:spLocks noGrp="1"/>
          </p:cNvSpPr>
          <p:nvPr>
            <p:ph sz="half" idx="2"/>
          </p:nvPr>
        </p:nvSpPr>
        <p:spPr>
          <a:xfrm>
            <a:off x="457200"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4" name="33 İçerik Yer Tutucusu"/>
          <p:cNvSpPr>
            <a:spLocks noGrp="1"/>
          </p:cNvSpPr>
          <p:nvPr>
            <p:ph sz="quarter" idx="4"/>
          </p:nvPr>
        </p:nvSpPr>
        <p:spPr>
          <a:xfrm>
            <a:off x="4649788"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 name="1 Başlık"/>
          <p:cNvSpPr>
            <a:spLocks noGrp="1"/>
          </p:cNvSpPr>
          <p:nvPr>
            <p:ph type="title"/>
          </p:nvPr>
        </p:nvSpPr>
        <p:spPr>
          <a:xfrm>
            <a:off x="457200" y="155448"/>
            <a:ext cx="8229600" cy="1143000"/>
          </a:xfrm>
        </p:spPr>
        <p:txBody>
          <a:bodyPr anchor="b" anchorCtr="0"/>
          <a:lstStyle>
            <a:lvl1pPr>
              <a:defRPr/>
            </a:lvl1pPr>
          </a:lstStyle>
          <a:p>
            <a:r>
              <a:rPr kumimoji="0" lang="tr-TR" smtClean="0"/>
              <a:t>Asıl başlık stili için tıklatın</a:t>
            </a:r>
            <a:endParaRPr kumimoji="0" lang="en-US"/>
          </a:p>
        </p:txBody>
      </p:sp>
      <p:sp>
        <p:nvSpPr>
          <p:cNvPr id="12" name="11 Metin Yer Tutucusu"/>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cxnSp>
        <p:nvCxnSpPr>
          <p:cNvPr id="10" name="9 Düz Bağlayıcı"/>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Düz Bağlayıcı"/>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05D1E2B1-955F-4296-A49B-09CA15884082}" type="datetimeFigureOut">
              <a:rPr lang="tr-TR" smtClean="0"/>
              <a:pPr/>
              <a:t>26.08.2017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CD28AED2-57E7-405B-9D66-2D018ED5B980}" type="slidenum">
              <a:rPr lang="tr-TR" smtClean="0"/>
              <a:pPr/>
              <a:t>‹#›</a:t>
            </a:fld>
            <a:endParaRPr lang="tr-T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05D1E2B1-955F-4296-A49B-09CA15884082}" type="datetimeFigureOut">
              <a:rPr lang="tr-TR" smtClean="0"/>
              <a:pPr/>
              <a:t>26.08.2017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CD28AED2-57E7-405B-9D66-2D018ED5B980}" type="slidenum">
              <a:rPr lang="tr-TR" smtClean="0"/>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9" name="28 İçerik Yer Tutucusu"/>
          <p:cNvSpPr>
            <a:spLocks noGrp="1"/>
          </p:cNvSpPr>
          <p:nvPr>
            <p:ph sz="quarter" idx="1"/>
          </p:nvPr>
        </p:nvSpPr>
        <p:spPr>
          <a:xfrm>
            <a:off x="457200" y="457200"/>
            <a:ext cx="62484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 name="2 Metin Yer Tutucusu"/>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31" name="30 Başlık"/>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8" name="7 Veri Yer Tutucusu"/>
          <p:cNvSpPr>
            <a:spLocks noGrp="1"/>
          </p:cNvSpPr>
          <p:nvPr>
            <p:ph type="dt" sz="half" idx="14"/>
          </p:nvPr>
        </p:nvSpPr>
        <p:spPr/>
        <p:txBody>
          <a:bodyPr/>
          <a:lstStyle/>
          <a:p>
            <a:fld id="{05D1E2B1-955F-4296-A49B-09CA15884082}" type="datetimeFigureOut">
              <a:rPr lang="tr-TR" smtClean="0"/>
              <a:pPr/>
              <a:t>26.08.2017</a:t>
            </a:fld>
            <a:endParaRPr lang="tr-TR"/>
          </a:p>
        </p:txBody>
      </p:sp>
      <p:sp>
        <p:nvSpPr>
          <p:cNvPr id="9" name="8 Slayt Numarası Yer Tutucusu"/>
          <p:cNvSpPr>
            <a:spLocks noGrp="1"/>
          </p:cNvSpPr>
          <p:nvPr>
            <p:ph type="sldNum" sz="quarter" idx="15"/>
          </p:nvPr>
        </p:nvSpPr>
        <p:spPr/>
        <p:txBody>
          <a:bodyPr/>
          <a:lstStyle/>
          <a:p>
            <a:fld id="{CD28AED2-57E7-405B-9D66-2D018ED5B980}" type="slidenum">
              <a:rPr lang="tr-TR" smtClean="0"/>
              <a:pPr/>
              <a:t>‹#›</a:t>
            </a:fld>
            <a:endParaRPr lang="tr-TR"/>
          </a:p>
        </p:txBody>
      </p:sp>
      <p:sp>
        <p:nvSpPr>
          <p:cNvPr id="10" name="9 Altbilgi Yer Tutucusu"/>
          <p:cNvSpPr>
            <a:spLocks noGrp="1"/>
          </p:cNvSpPr>
          <p:nvPr>
            <p:ph type="ftr" sz="quarter" idx="16"/>
          </p:nvPr>
        </p:nvSpPr>
        <p:spPr/>
        <p:txBody>
          <a:bodyPr/>
          <a:lstStyle/>
          <a:p>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05D1E2B1-955F-4296-A49B-09CA15884082}" type="datetimeFigureOut">
              <a:rPr lang="tr-TR" smtClean="0"/>
              <a:pPr/>
              <a:t>26.08.2017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D28AED2-57E7-405B-9D66-2D018ED5B980}" type="slidenum">
              <a:rPr lang="tr-TR" smtClean="0"/>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tr-TR" smtClean="0"/>
              <a:t>Resim eklemek için simgeyi tıklatın</a:t>
            </a:r>
            <a:endParaRPr kumimoji="0" lang="en-US"/>
          </a:p>
        </p:txBody>
      </p:sp>
      <p:sp>
        <p:nvSpPr>
          <p:cNvPr id="4" name="3 Metin Yer Tutucusu"/>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8" name="7 Veri Yer Tutucusu"/>
          <p:cNvSpPr>
            <a:spLocks noGrp="1"/>
          </p:cNvSpPr>
          <p:nvPr>
            <p:ph type="dt" sz="half" idx="10"/>
          </p:nvPr>
        </p:nvSpPr>
        <p:spPr/>
        <p:txBody>
          <a:bodyPr/>
          <a:lstStyle/>
          <a:p>
            <a:fld id="{05D1E2B1-955F-4296-A49B-09CA15884082}" type="datetimeFigureOut">
              <a:rPr lang="tr-TR" smtClean="0"/>
              <a:pPr/>
              <a:t>26.08.2017</a:t>
            </a:fld>
            <a:endParaRPr lang="tr-TR"/>
          </a:p>
        </p:txBody>
      </p:sp>
      <p:sp>
        <p:nvSpPr>
          <p:cNvPr id="9" name="8 Slayt Numarası Yer Tutucusu"/>
          <p:cNvSpPr>
            <a:spLocks noGrp="1"/>
          </p:cNvSpPr>
          <p:nvPr>
            <p:ph type="sldNum" sz="quarter" idx="11"/>
          </p:nvPr>
        </p:nvSpPr>
        <p:spPr/>
        <p:txBody>
          <a:bodyPr/>
          <a:lstStyle/>
          <a:p>
            <a:fld id="{CD28AED2-57E7-405B-9D66-2D018ED5B980}" type="slidenum">
              <a:rPr lang="tr-TR" smtClean="0"/>
              <a:pPr/>
              <a:t>‹#›</a:t>
            </a:fld>
            <a:endParaRPr lang="tr-TR"/>
          </a:p>
        </p:txBody>
      </p:sp>
      <p:sp>
        <p:nvSpPr>
          <p:cNvPr id="10" name="9 Altbilgi Yer Tutucusu"/>
          <p:cNvSpPr>
            <a:spLocks noGrp="1"/>
          </p:cNvSpPr>
          <p:nvPr>
            <p:ph type="ftr" sz="quarter" idx="12"/>
          </p:nvPr>
        </p:nvSpPr>
        <p:spPr/>
        <p:txBody>
          <a:bodyPr/>
          <a:lstStyle/>
          <a:p>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5D1E2B1-955F-4296-A49B-09CA15884082}" type="datetimeFigureOut">
              <a:rPr lang="tr-TR" smtClean="0"/>
              <a:pPr/>
              <a:t>26.08.2017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D28AED2-57E7-405B-9D66-2D018ED5B980}" type="slidenum">
              <a:rPr lang="tr-TR" smtClean="0"/>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05D1E2B1-955F-4296-A49B-09CA15884082}" type="datetimeFigureOut">
              <a:rPr lang="tr-TR" smtClean="0"/>
              <a:pPr/>
              <a:t>26.08.2017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D28AED2-57E7-405B-9D66-2D018ED5B980}"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05D1E2B1-955F-4296-A49B-09CA15884082}" type="datetimeFigureOut">
              <a:rPr lang="tr-TR" smtClean="0"/>
              <a:pPr/>
              <a:t>26.08.2017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CD28AED2-57E7-405B-9D66-2D018ED5B980}"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05D1E2B1-955F-4296-A49B-09CA15884082}" type="datetimeFigureOut">
              <a:rPr lang="tr-TR" smtClean="0"/>
              <a:pPr/>
              <a:t>26.08.2017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D28AED2-57E7-405B-9D66-2D018ED5B980}"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05D1E2B1-955F-4296-A49B-09CA15884082}" type="datetimeFigureOut">
              <a:rPr lang="tr-TR" smtClean="0"/>
              <a:pPr/>
              <a:t>26.08.2017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CD28AED2-57E7-405B-9D66-2D018ED5B980}"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05D1E2B1-955F-4296-A49B-09CA15884082}" type="datetimeFigureOut">
              <a:rPr lang="tr-TR" smtClean="0"/>
              <a:pPr/>
              <a:t>26.08.2017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CD28AED2-57E7-405B-9D66-2D018ED5B980}"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05D1E2B1-955F-4296-A49B-09CA15884082}" type="datetimeFigureOut">
              <a:rPr lang="tr-TR" smtClean="0"/>
              <a:pPr/>
              <a:t>26.08.2017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CD28AED2-57E7-405B-9D66-2D018ED5B980}"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05D1E2B1-955F-4296-A49B-09CA15884082}" type="datetimeFigureOut">
              <a:rPr lang="tr-TR" smtClean="0"/>
              <a:pPr/>
              <a:t>26.08.2017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D28AED2-57E7-405B-9D66-2D018ED5B980}"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05D1E2B1-955F-4296-A49B-09CA15884082}" type="datetimeFigureOut">
              <a:rPr lang="tr-TR" smtClean="0"/>
              <a:pPr/>
              <a:t>26.08.2017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CD28AED2-57E7-405B-9D66-2D018ED5B980}"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D1E2B1-955F-4296-A49B-09CA15884082}" type="datetimeFigureOut">
              <a:rPr lang="tr-TR" smtClean="0"/>
              <a:pPr/>
              <a:t>26.08.2017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28AED2-57E7-405B-9D66-2D018ED5B980}"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etin Yer Tutucusu"/>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05D1E2B1-955F-4296-A49B-09CA15884082}" type="datetimeFigureOut">
              <a:rPr lang="tr-TR" smtClean="0"/>
              <a:pPr/>
              <a:t>26.08.2017</a:t>
            </a:fld>
            <a:endParaRPr lang="tr-TR"/>
          </a:p>
        </p:txBody>
      </p:sp>
      <p:sp>
        <p:nvSpPr>
          <p:cNvPr id="10" name="9 Altbilgi Yer Tutucusu"/>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tr-TR"/>
          </a:p>
        </p:txBody>
      </p:sp>
      <p:sp>
        <p:nvSpPr>
          <p:cNvPr id="22" name="21 Slayt Numarası Yer Tutucusu"/>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CD28AED2-57E7-405B-9D66-2D018ED5B980}" type="slidenum">
              <a:rPr lang="tr-TR" smtClean="0"/>
              <a:pPr/>
              <a:t>‹#›</a:t>
            </a:fld>
            <a:endParaRPr lang="tr-TR"/>
          </a:p>
        </p:txBody>
      </p:sp>
      <p:sp>
        <p:nvSpPr>
          <p:cNvPr id="5" name="4 Başlık Yer Tutucusu"/>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tr-TR" smtClean="0"/>
              <a:t>Asıl başlık stili için tıklatın</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tariheglencesi.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1" name="Rectangle 3"/>
          <p:cNvSpPr>
            <a:spLocks noGrp="1" noChangeArrowheads="1"/>
          </p:cNvSpPr>
          <p:nvPr>
            <p:ph idx="1"/>
          </p:nvPr>
        </p:nvSpPr>
        <p:spPr>
          <a:xfrm>
            <a:off x="401638" y="476250"/>
            <a:ext cx="8291512" cy="5832475"/>
          </a:xfrm>
          <a:solidFill>
            <a:srgbClr val="0070C0"/>
          </a:solidFill>
        </p:spPr>
        <p:txBody>
          <a:bodyPr>
            <a:normAutofit/>
          </a:bodyPr>
          <a:lstStyle/>
          <a:p>
            <a:pPr marL="0" indent="0" algn="ctr">
              <a:spcBef>
                <a:spcPct val="0"/>
              </a:spcBef>
              <a:buClrTx/>
              <a:buSzTx/>
              <a:buFont typeface="Wingdings" panose="05000000000000000000" pitchFamily="2" charset="2"/>
              <a:buNone/>
              <a:defRPr/>
            </a:pPr>
            <a:r>
              <a:rPr lang="tr-TR" sz="4800" b="1" dirty="0" smtClean="0">
                <a:solidFill>
                  <a:srgbClr val="FFFF66"/>
                </a:solidFill>
                <a:latin typeface="Tahoma"/>
              </a:rPr>
              <a:t>KPSS’YE </a:t>
            </a:r>
            <a:r>
              <a:rPr lang="tr-TR" sz="4800" b="1" dirty="0">
                <a:solidFill>
                  <a:srgbClr val="FFFF66"/>
                </a:solidFill>
                <a:latin typeface="Tahoma"/>
              </a:rPr>
              <a:t>HAZIRLIK</a:t>
            </a:r>
          </a:p>
          <a:p>
            <a:pPr marL="0" indent="0" algn="ctr">
              <a:spcBef>
                <a:spcPct val="0"/>
              </a:spcBef>
              <a:buClrTx/>
              <a:buSzTx/>
              <a:buFont typeface="Wingdings" panose="05000000000000000000" pitchFamily="2" charset="2"/>
              <a:buNone/>
              <a:defRPr/>
            </a:pPr>
            <a:r>
              <a:rPr lang="tr-TR" sz="4800" dirty="0">
                <a:solidFill>
                  <a:srgbClr val="FFFF66"/>
                </a:solidFill>
                <a:latin typeface="Tahoma"/>
              </a:rPr>
              <a:t>ARİF </a:t>
            </a:r>
            <a:r>
              <a:rPr lang="tr-TR" sz="4800" dirty="0" smtClean="0">
                <a:solidFill>
                  <a:srgbClr val="FFFF66"/>
                </a:solidFill>
                <a:latin typeface="Tahoma"/>
              </a:rPr>
              <a:t>ÖZBEYLİ</a:t>
            </a:r>
          </a:p>
          <a:p>
            <a:pPr marL="0" indent="0" algn="ctr">
              <a:spcBef>
                <a:spcPct val="0"/>
              </a:spcBef>
              <a:buClrTx/>
              <a:buSzTx/>
              <a:buFont typeface="Wingdings" panose="05000000000000000000" pitchFamily="2" charset="2"/>
              <a:buNone/>
              <a:defRPr/>
            </a:pPr>
            <a:endParaRPr lang="tr-TR" sz="4800" dirty="0">
              <a:solidFill>
                <a:srgbClr val="FFFF66"/>
              </a:solidFill>
              <a:latin typeface="Tahoma"/>
            </a:endParaRPr>
          </a:p>
          <a:p>
            <a:pPr marL="0" indent="0" algn="ctr">
              <a:spcBef>
                <a:spcPct val="0"/>
              </a:spcBef>
              <a:buClrTx/>
              <a:buSzTx/>
              <a:buFont typeface="Wingdings" panose="05000000000000000000" pitchFamily="2" charset="2"/>
              <a:buNone/>
              <a:defRPr/>
            </a:pPr>
            <a:r>
              <a:rPr lang="tr-TR" sz="4800" b="1" dirty="0">
                <a:solidFill>
                  <a:srgbClr val="FFFF66"/>
                </a:solidFill>
                <a:latin typeface="Tahoma"/>
                <a:hlinkClick r:id="rId2"/>
              </a:rPr>
              <a:t>www.tariheglencesi.com</a:t>
            </a:r>
            <a:endParaRPr lang="tr-TR" sz="4800" b="1" dirty="0">
              <a:solidFill>
                <a:srgbClr val="FFFF66"/>
              </a:solidFill>
              <a:latin typeface="Tahoma"/>
            </a:endParaRPr>
          </a:p>
          <a:p>
            <a:pPr marL="0" indent="0" algn="ctr">
              <a:spcBef>
                <a:spcPct val="0"/>
              </a:spcBef>
              <a:buClrTx/>
              <a:buSzTx/>
              <a:buFont typeface="Wingdings" panose="05000000000000000000" pitchFamily="2" charset="2"/>
              <a:buNone/>
              <a:defRPr/>
            </a:pPr>
            <a:r>
              <a:rPr lang="tr-TR" sz="4800" dirty="0">
                <a:solidFill>
                  <a:srgbClr val="FFFF66"/>
                </a:solidFill>
                <a:latin typeface="Tahoma"/>
              </a:rPr>
              <a:t>Youtube Kanalı: </a:t>
            </a:r>
            <a:r>
              <a:rPr lang="tr-TR" sz="4800" dirty="0" err="1">
                <a:solidFill>
                  <a:srgbClr val="FFFF66"/>
                </a:solidFill>
                <a:latin typeface="Tahoma"/>
              </a:rPr>
              <a:t>tariheglencesi</a:t>
            </a:r>
            <a:endParaRPr lang="tr-TR" sz="4800" b="1" dirty="0">
              <a:solidFill>
                <a:srgbClr val="FFFF66"/>
              </a:solidFill>
              <a:latin typeface="Tahoma"/>
            </a:endParaRPr>
          </a:p>
          <a:p>
            <a:pPr marL="36576" indent="0" algn="ctr">
              <a:lnSpc>
                <a:spcPct val="150000"/>
              </a:lnSpc>
              <a:buFont typeface="Wingdings" panose="05000000000000000000" pitchFamily="2" charset="2"/>
              <a:buNone/>
              <a:defRPr/>
            </a:pPr>
            <a:endParaRPr lang="tr-TR" sz="4800" dirty="0">
              <a:solidFill>
                <a:schemeClr val="tx2"/>
              </a:solidFill>
              <a:cs typeface="Times New Roman" pitchFamily="18" charset="0"/>
            </a:endParaRPr>
          </a:p>
        </p:txBody>
      </p:sp>
      <p:sp>
        <p:nvSpPr>
          <p:cNvPr id="3" name="Veri Yer Tutucusu 2"/>
          <p:cNvSpPr>
            <a:spLocks noGrp="1"/>
          </p:cNvSpPr>
          <p:nvPr>
            <p:ph type="dt" sz="quarter" idx="10"/>
          </p:nvPr>
        </p:nvSpPr>
        <p:spPr/>
        <p:txBody>
          <a:bodyPr/>
          <a:lstStyle/>
          <a:p>
            <a:pPr>
              <a:defRPr/>
            </a:pPr>
            <a:fld id="{9ED4FDBA-C266-48FE-B479-7850EA52A255}" type="datetime1">
              <a:rPr lang="tr-TR" smtClean="0">
                <a:solidFill>
                  <a:srgbClr val="FFFFFF"/>
                </a:solidFill>
              </a:rPr>
              <a:pPr>
                <a:defRPr/>
              </a:pPr>
              <a:t>26.08.2017</a:t>
            </a:fld>
            <a:endParaRPr lang="tr-TR">
              <a:solidFill>
                <a:srgbClr val="FFFFFF"/>
              </a:solidFill>
            </a:endParaRPr>
          </a:p>
        </p:txBody>
      </p:sp>
    </p:spTree>
    <p:extLst>
      <p:ext uri="{BB962C8B-B14F-4D97-AF65-F5344CB8AC3E}">
        <p14:creationId xmlns:p14="http://schemas.microsoft.com/office/powerpoint/2010/main" val="24333041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498764" y="609600"/>
            <a:ext cx="8249700" cy="5486400"/>
          </a:xfrm>
          <a:solidFill>
            <a:srgbClr val="002060"/>
          </a:solidFill>
        </p:spPr>
        <p:txBody>
          <a:bodyPr>
            <a:normAutofit/>
          </a:bodyPr>
          <a:lstStyle/>
          <a:p>
            <a:endParaRPr lang="tr-TR" sz="4400" dirty="0">
              <a:latin typeface="Times New Roman" pitchFamily="18" charset="0"/>
            </a:endParaRPr>
          </a:p>
          <a:p>
            <a:pPr>
              <a:lnSpc>
                <a:spcPct val="150000"/>
              </a:lnSpc>
              <a:spcBef>
                <a:spcPts val="0"/>
              </a:spcBef>
            </a:pPr>
            <a:r>
              <a:rPr lang="tr-TR" sz="4800" dirty="0" smtClean="0">
                <a:latin typeface="Times New Roman" pitchFamily="18" charset="0"/>
                <a:cs typeface="Times New Roman" pitchFamily="18" charset="0"/>
              </a:rPr>
              <a:t> </a:t>
            </a:r>
            <a:r>
              <a:rPr lang="tr-TR" sz="3500" dirty="0" smtClean="0">
                <a:latin typeface="Times New Roman" pitchFamily="18" charset="0"/>
                <a:cs typeface="Times New Roman" pitchFamily="18" charset="0"/>
              </a:rPr>
              <a:t>Aynı yıl Alman denizaltılarının A.B.D ticaret </a:t>
            </a:r>
            <a:r>
              <a:rPr lang="tr-TR" sz="3500" dirty="0">
                <a:latin typeface="Times New Roman" pitchFamily="18" charset="0"/>
                <a:cs typeface="Times New Roman" pitchFamily="18" charset="0"/>
              </a:rPr>
              <a:t>ve yolcu </a:t>
            </a:r>
            <a:r>
              <a:rPr lang="tr-TR" sz="3500" dirty="0" smtClean="0">
                <a:latin typeface="Times New Roman" pitchFamily="18" charset="0"/>
                <a:cs typeface="Times New Roman" pitchFamily="18" charset="0"/>
              </a:rPr>
              <a:t>gemilerine </a:t>
            </a:r>
            <a:r>
              <a:rPr lang="tr-TR" sz="3500" dirty="0">
                <a:latin typeface="Times New Roman" pitchFamily="18" charset="0"/>
                <a:cs typeface="Times New Roman" pitchFamily="18" charset="0"/>
              </a:rPr>
              <a:t>saldırmaları dolayısıyla </a:t>
            </a:r>
            <a:r>
              <a:rPr lang="tr-TR" sz="3500" dirty="0" smtClean="0">
                <a:latin typeface="Times New Roman" pitchFamily="18" charset="0"/>
                <a:cs typeface="Times New Roman" pitchFamily="18" charset="0"/>
              </a:rPr>
              <a:t>A.B.D savaşa </a:t>
            </a:r>
            <a:r>
              <a:rPr lang="tr-TR" sz="3500" dirty="0">
                <a:latin typeface="Times New Roman" pitchFamily="18" charset="0"/>
                <a:cs typeface="Times New Roman" pitchFamily="18" charset="0"/>
              </a:rPr>
              <a:t>İtilaf Devletleri’nin </a:t>
            </a:r>
            <a:r>
              <a:rPr lang="tr-TR" sz="3500" dirty="0" smtClean="0">
                <a:latin typeface="Times New Roman" pitchFamily="18" charset="0"/>
                <a:cs typeface="Times New Roman" pitchFamily="18" charset="0"/>
              </a:rPr>
              <a:t>yanında </a:t>
            </a:r>
            <a:r>
              <a:rPr lang="tr-TR" sz="3500" dirty="0">
                <a:latin typeface="Times New Roman" pitchFamily="18" charset="0"/>
                <a:cs typeface="Times New Roman" pitchFamily="18" charset="0"/>
              </a:rPr>
              <a:t>dahil oldu</a:t>
            </a:r>
            <a:r>
              <a:rPr lang="tr-TR" sz="3500" dirty="0" smtClean="0">
                <a:latin typeface="Times New Roman" pitchFamily="18" charset="0"/>
                <a:cs typeface="Times New Roman" pitchFamily="18" charset="0"/>
              </a:rPr>
              <a:t>.</a:t>
            </a:r>
            <a:endParaRPr lang="tr-TR" sz="3500" dirty="0">
              <a:latin typeface="Times New Roman" pitchFamily="18" charset="0"/>
            </a:endParaRPr>
          </a:p>
          <a:p>
            <a:endParaRPr lang="tr-TR" sz="48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4275">
                                            <p:txEl>
                                              <p:pRg st="1" end="1"/>
                                            </p:txEl>
                                          </p:spTgt>
                                        </p:tgtEl>
                                        <p:attrNameLst>
                                          <p:attrName>style.visibility</p:attrName>
                                        </p:attrNameLst>
                                      </p:cBhvr>
                                      <p:to>
                                        <p:strVal val="visible"/>
                                      </p:to>
                                    </p:set>
                                    <p:anim calcmode="lin" valueType="num">
                                      <p:cBhvr additive="base">
                                        <p:cTn id="7" dur="500" fill="hold"/>
                                        <p:tgtEl>
                                          <p:spTgt spid="54275">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427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228600" y="908720"/>
            <a:ext cx="8735888" cy="5644480"/>
          </a:xfrm>
          <a:solidFill>
            <a:srgbClr val="002060"/>
          </a:solidFill>
        </p:spPr>
        <p:txBody>
          <a:bodyPr/>
          <a:lstStyle/>
          <a:p>
            <a:pPr>
              <a:lnSpc>
                <a:spcPct val="150000"/>
              </a:lnSpc>
              <a:spcBef>
                <a:spcPts val="0"/>
              </a:spcBef>
            </a:pPr>
            <a:r>
              <a:rPr lang="tr-TR" sz="3200" dirty="0" smtClean="0">
                <a:latin typeface="Times New Roman" pitchFamily="18" charset="0"/>
                <a:cs typeface="Times New Roman" pitchFamily="18" charset="0"/>
              </a:rPr>
              <a:t>  Bu </a:t>
            </a:r>
            <a:r>
              <a:rPr lang="tr-TR" sz="3200" dirty="0">
                <a:latin typeface="Times New Roman" pitchFamily="18" charset="0"/>
                <a:cs typeface="Times New Roman" pitchFamily="18" charset="0"/>
              </a:rPr>
              <a:t>olaydan sonra savaş İtilaf Devletleri’nin lehine </a:t>
            </a:r>
            <a:r>
              <a:rPr lang="tr-TR" sz="3200" dirty="0" smtClean="0">
                <a:latin typeface="Times New Roman" pitchFamily="18" charset="0"/>
                <a:cs typeface="Times New Roman" pitchFamily="18" charset="0"/>
              </a:rPr>
              <a:t>dönmüştür</a:t>
            </a:r>
            <a:r>
              <a:rPr lang="tr-TR" sz="3200" dirty="0">
                <a:latin typeface="Times New Roman" pitchFamily="18" charset="0"/>
                <a:cs typeface="Times New Roman" pitchFamily="18" charset="0"/>
              </a:rPr>
              <a:t>. Almanların Batı cephesi çöktü</a:t>
            </a:r>
            <a:r>
              <a:rPr lang="tr-TR" sz="3200" dirty="0" smtClean="0">
                <a:latin typeface="Times New Roman" pitchFamily="18" charset="0"/>
                <a:cs typeface="Times New Roman" pitchFamily="18" charset="0"/>
              </a:rPr>
              <a:t>. Diğer </a:t>
            </a:r>
            <a:r>
              <a:rPr lang="tr-TR" sz="3200" dirty="0">
                <a:latin typeface="Times New Roman" pitchFamily="18" charset="0"/>
                <a:cs typeface="Times New Roman" pitchFamily="18" charset="0"/>
              </a:rPr>
              <a:t>cephelerde de alınan başarısızlıklarla İttifak Devletleri birer birer savaşı </a:t>
            </a:r>
            <a:r>
              <a:rPr lang="tr-TR" sz="3200" dirty="0" smtClean="0">
                <a:latin typeface="Times New Roman" pitchFamily="18" charset="0"/>
                <a:cs typeface="Times New Roman" pitchFamily="18" charset="0"/>
              </a:rPr>
              <a:t>terk etmek </a:t>
            </a:r>
            <a:r>
              <a:rPr lang="tr-TR" sz="3200" dirty="0">
                <a:latin typeface="Times New Roman" pitchFamily="18" charset="0"/>
                <a:cs typeface="Times New Roman" pitchFamily="18" charset="0"/>
              </a:rPr>
              <a:t>zorunda kaldılar.</a:t>
            </a:r>
          </a:p>
          <a:p>
            <a:endParaRPr lang="tr-TR" sz="5600" dirty="0">
              <a:latin typeface="Times New Roman" pitchFamily="18" charset="0"/>
            </a:endParaRPr>
          </a:p>
          <a:p>
            <a:endParaRPr lang="tr-TR" sz="56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500" fill="hold"/>
                                        <p:tgtEl>
                                          <p:spTgt spid="5529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529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1524000"/>
            <a:ext cx="6779096" cy="5001344"/>
          </a:xfrm>
          <a:solidFill>
            <a:srgbClr val="002060"/>
          </a:solidFill>
        </p:spPr>
        <p:txBody>
          <a:bodyPr>
            <a:normAutofit fontScale="92500"/>
          </a:bodyPr>
          <a:lstStyle/>
          <a:p>
            <a:pPr>
              <a:lnSpc>
                <a:spcPct val="160000"/>
              </a:lnSpc>
              <a:spcBef>
                <a:spcPts val="0"/>
              </a:spcBef>
            </a:pPr>
            <a:r>
              <a:rPr lang="tr-TR" dirty="0" smtClean="0"/>
              <a:t>ABD </a:t>
            </a:r>
            <a:r>
              <a:rPr lang="tr-TR" dirty="0"/>
              <a:t>başkanı </a:t>
            </a:r>
            <a:r>
              <a:rPr lang="en-US" dirty="0"/>
              <a:t>Mon­roe,</a:t>
            </a:r>
            <a:r>
              <a:rPr lang="tr-TR" dirty="0"/>
              <a:t> kongrede yaptığı konuşmada dev­letin dış politikasını şu esaslara dayan­dırıyordu (1823):</a:t>
            </a:r>
          </a:p>
          <a:p>
            <a:pPr lvl="0">
              <a:lnSpc>
                <a:spcPct val="160000"/>
              </a:lnSpc>
              <a:spcBef>
                <a:spcPts val="0"/>
              </a:spcBef>
            </a:pPr>
            <a:r>
              <a:rPr lang="tr-TR" dirty="0">
                <a:solidFill>
                  <a:srgbClr val="FF0000"/>
                </a:solidFill>
              </a:rPr>
              <a:t>ABD, Avrupa devletlerinin Ameri­ka kıtasında yeniden sömürgecilik ha­reketlerine girişmelerine ve kendi sis­temlerini kıtanın herhangi bir yerinde uygulamak için yapacakları girişimlere izin veremez.</a:t>
            </a:r>
          </a:p>
          <a:p>
            <a:endParaRPr lang="tr-TR" dirty="0"/>
          </a:p>
        </p:txBody>
      </p:sp>
      <p:sp>
        <p:nvSpPr>
          <p:cNvPr id="3" name="Başlık 2"/>
          <p:cNvSpPr>
            <a:spLocks noGrp="1"/>
          </p:cNvSpPr>
          <p:nvPr>
            <p:ph type="title"/>
          </p:nvPr>
        </p:nvSpPr>
        <p:spPr>
          <a:solidFill>
            <a:srgbClr val="00B050"/>
          </a:solidFill>
        </p:spPr>
        <p:txBody>
          <a:bodyPr>
            <a:normAutofit fontScale="90000"/>
          </a:bodyPr>
          <a:lstStyle/>
          <a:p>
            <a:r>
              <a:rPr lang="tr-TR" dirty="0"/>
              <a:t>MONROE DOKTRİNİ</a:t>
            </a:r>
            <a:br>
              <a:rPr lang="tr-TR" dirty="0"/>
            </a:br>
            <a:endParaRPr lang="tr-TR" dirty="0"/>
          </a:p>
        </p:txBody>
      </p:sp>
      <p:pic>
        <p:nvPicPr>
          <p:cNvPr id="5122" name="Picture 2" descr="image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2708920"/>
            <a:ext cx="18002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60462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332656"/>
            <a:ext cx="8229600" cy="5763344"/>
          </a:xfrm>
          <a:solidFill>
            <a:srgbClr val="002060"/>
          </a:solidFill>
        </p:spPr>
        <p:txBody>
          <a:bodyPr/>
          <a:lstStyle/>
          <a:p>
            <a:pPr lvl="0">
              <a:lnSpc>
                <a:spcPct val="160000"/>
              </a:lnSpc>
              <a:spcBef>
                <a:spcPts val="0"/>
              </a:spcBef>
            </a:pPr>
            <a:r>
              <a:rPr lang="tr-TR" dirty="0">
                <a:solidFill>
                  <a:srgbClr val="FFFF00"/>
                </a:solidFill>
              </a:rPr>
              <a:t>ABD, Avrupalı güçlerin arasında bunları ilgilendiren soruna, savaşlara ve politikalara karışmamayı esas alır.</a:t>
            </a:r>
          </a:p>
          <a:p>
            <a:pPr>
              <a:lnSpc>
                <a:spcPct val="160000"/>
              </a:lnSpc>
              <a:spcBef>
                <a:spcPts val="0"/>
              </a:spcBef>
            </a:pPr>
            <a:r>
              <a:rPr lang="tr-TR" dirty="0"/>
              <a:t>Bu esaslarla </a:t>
            </a:r>
            <a:r>
              <a:rPr lang="tr-TR" cap="small" dirty="0" err="1"/>
              <a:t>aBd</a:t>
            </a:r>
            <a:r>
              <a:rPr lang="tr-TR" cap="small" dirty="0"/>
              <a:t>,</a:t>
            </a:r>
            <a:r>
              <a:rPr lang="tr-TR" dirty="0"/>
              <a:t> Avrupa'nın kendi kıtasına karışmamasını, buna karşılık kendisinin de Avrupa sorunları ve diplomasisinden uzak durmasını yani kıtasına kapanarak </a:t>
            </a:r>
            <a:r>
              <a:rPr lang="tr-TR" b="1" dirty="0">
                <a:solidFill>
                  <a:srgbClr val="FFFF00"/>
                </a:solidFill>
              </a:rPr>
              <a:t>yalnızlık (infirat) </a:t>
            </a:r>
            <a:r>
              <a:rPr lang="tr-TR" dirty="0"/>
              <a:t>politikasına dönmesini sağlamış oldu.</a:t>
            </a:r>
          </a:p>
          <a:p>
            <a:endParaRPr lang="tr-TR" dirty="0"/>
          </a:p>
        </p:txBody>
      </p:sp>
    </p:spTree>
    <p:extLst>
      <p:ext uri="{BB962C8B-B14F-4D97-AF65-F5344CB8AC3E}">
        <p14:creationId xmlns:p14="http://schemas.microsoft.com/office/powerpoint/2010/main" val="27330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457200" y="1052736"/>
            <a:ext cx="8686800" cy="822920"/>
          </a:xfrm>
          <a:solidFill>
            <a:srgbClr val="002060"/>
          </a:solidFill>
        </p:spPr>
        <p:txBody>
          <a:bodyPr/>
          <a:lstStyle/>
          <a:p>
            <a:pPr algn="ctr"/>
            <a:r>
              <a:rPr lang="tr-TR" dirty="0" smtClean="0"/>
              <a:t>Paris Barış Konferansı-1919</a:t>
            </a:r>
            <a:endParaRPr lang="tr-TR" dirty="0"/>
          </a:p>
        </p:txBody>
      </p:sp>
      <p:pic>
        <p:nvPicPr>
          <p:cNvPr id="6146" name="Picture 2" descr="image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2276872"/>
            <a:ext cx="4680520"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29723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548680"/>
            <a:ext cx="8229600" cy="5760640"/>
          </a:xfrm>
          <a:solidFill>
            <a:srgbClr val="002060"/>
          </a:solidFill>
        </p:spPr>
        <p:txBody>
          <a:bodyPr>
            <a:normAutofit/>
          </a:bodyPr>
          <a:lstStyle/>
          <a:p>
            <a:r>
              <a:rPr lang="tr-TR" b="1" dirty="0">
                <a:solidFill>
                  <a:srgbClr val="FFFF00"/>
                </a:solidFill>
              </a:rPr>
              <a:t>Paris Konferansından galip devletlerin beklentileri:</a:t>
            </a:r>
          </a:p>
          <a:p>
            <a:r>
              <a:rPr lang="tr-TR" dirty="0">
                <a:solidFill>
                  <a:srgbClr val="C00000"/>
                </a:solidFill>
              </a:rPr>
              <a:t>ABD</a:t>
            </a:r>
          </a:p>
          <a:p>
            <a:r>
              <a:rPr lang="tr-TR" dirty="0" smtClean="0"/>
              <a:t>Milletler </a:t>
            </a:r>
            <a:r>
              <a:rPr lang="tr-TR" dirty="0"/>
              <a:t>Cemiyetinin kurulmasını sağlayarak yalnızlık politikasına dönmek.</a:t>
            </a:r>
          </a:p>
          <a:p>
            <a:r>
              <a:rPr lang="tr-TR" dirty="0">
                <a:solidFill>
                  <a:srgbClr val="C00000"/>
                </a:solidFill>
              </a:rPr>
              <a:t>Fransa</a:t>
            </a:r>
          </a:p>
          <a:p>
            <a:pPr>
              <a:lnSpc>
                <a:spcPct val="170000"/>
              </a:lnSpc>
              <a:spcBef>
                <a:spcPts val="0"/>
              </a:spcBef>
            </a:pPr>
            <a:r>
              <a:rPr lang="tr-TR" dirty="0"/>
              <a:t>Çıkarlarını en iyi şekilde gerçekleştirmek, Almanya'nın bir daha Avrupa dengesini bozmasını önlemek.</a:t>
            </a:r>
          </a:p>
          <a:p>
            <a:r>
              <a:rPr lang="tr-TR" dirty="0">
                <a:solidFill>
                  <a:srgbClr val="C00000"/>
                </a:solidFill>
              </a:rPr>
              <a:t>İtalya</a:t>
            </a:r>
          </a:p>
          <a:p>
            <a:r>
              <a:rPr lang="tr-TR" dirty="0"/>
              <a:t>Avusturya ve Anadolu’dan bazı toprakları almak.</a:t>
            </a:r>
          </a:p>
          <a:p>
            <a:r>
              <a:rPr lang="tr-TR" dirty="0"/>
              <a:t> </a:t>
            </a:r>
          </a:p>
        </p:txBody>
      </p:sp>
    </p:spTree>
    <p:extLst>
      <p:ext uri="{BB962C8B-B14F-4D97-AF65-F5344CB8AC3E}">
        <p14:creationId xmlns:p14="http://schemas.microsoft.com/office/powerpoint/2010/main" val="5741544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260648"/>
            <a:ext cx="8229600" cy="5835352"/>
          </a:xfrm>
          <a:solidFill>
            <a:srgbClr val="002060"/>
          </a:solidFill>
        </p:spPr>
        <p:txBody>
          <a:bodyPr>
            <a:normAutofit/>
          </a:bodyPr>
          <a:lstStyle/>
          <a:p>
            <a:r>
              <a:rPr lang="tr-TR" dirty="0">
                <a:solidFill>
                  <a:srgbClr val="C00000"/>
                </a:solidFill>
              </a:rPr>
              <a:t>Sırbistan</a:t>
            </a:r>
          </a:p>
          <a:p>
            <a:r>
              <a:rPr lang="tr-TR" dirty="0"/>
              <a:t>Akdeniz'e çıkmak,</a:t>
            </a:r>
          </a:p>
          <a:p>
            <a:r>
              <a:rPr lang="tr-TR" dirty="0">
                <a:solidFill>
                  <a:srgbClr val="C00000"/>
                </a:solidFill>
              </a:rPr>
              <a:t>Japonya</a:t>
            </a:r>
          </a:p>
          <a:p>
            <a:r>
              <a:rPr lang="tr-TR" dirty="0"/>
              <a:t>Çin'den topraklar almak.</a:t>
            </a:r>
          </a:p>
          <a:p>
            <a:r>
              <a:rPr lang="tr-TR" dirty="0" err="1">
                <a:solidFill>
                  <a:srgbClr val="C00000"/>
                </a:solidFill>
              </a:rPr>
              <a:t>Ingiltere</a:t>
            </a:r>
            <a:endParaRPr lang="tr-TR" dirty="0">
              <a:solidFill>
                <a:srgbClr val="C00000"/>
              </a:solidFill>
            </a:endParaRPr>
          </a:p>
          <a:p>
            <a:pPr>
              <a:lnSpc>
                <a:spcPct val="170000"/>
              </a:lnSpc>
              <a:spcBef>
                <a:spcPts val="0"/>
              </a:spcBef>
            </a:pPr>
            <a:r>
              <a:rPr lang="tr-TR" dirty="0"/>
              <a:t>Barış düzeninde kendi menfaatlerini en iyi şekilde gerçekleştirmek, Almanya'nın denizlerdeki gücünü azaltıp sömürgelerini ele geçirerek Almanya'yı etkisiz hâle getirmek.</a:t>
            </a:r>
          </a:p>
          <a:p>
            <a:endParaRPr lang="tr-TR" dirty="0"/>
          </a:p>
        </p:txBody>
      </p:sp>
    </p:spTree>
    <p:extLst>
      <p:ext uri="{BB962C8B-B14F-4D97-AF65-F5344CB8AC3E}">
        <p14:creationId xmlns:p14="http://schemas.microsoft.com/office/powerpoint/2010/main" val="20275664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908720"/>
            <a:ext cx="8229600" cy="5187280"/>
          </a:xfrm>
          <a:solidFill>
            <a:srgbClr val="002060"/>
          </a:solidFill>
        </p:spPr>
        <p:txBody>
          <a:bodyPr>
            <a:normAutofit/>
          </a:bodyPr>
          <a:lstStyle/>
          <a:p>
            <a:pPr>
              <a:lnSpc>
                <a:spcPct val="150000"/>
              </a:lnSpc>
              <a:spcBef>
                <a:spcPts val="0"/>
              </a:spcBef>
            </a:pPr>
            <a:r>
              <a:rPr lang="tr-TR" dirty="0"/>
              <a:t>Konferansın çalışmaya başlamasından sonra ABD'nin iste­ğine uygun olarak </a:t>
            </a:r>
            <a:r>
              <a:rPr lang="tr-TR" b="1" dirty="0">
                <a:solidFill>
                  <a:srgbClr val="FFFF00"/>
                </a:solidFill>
              </a:rPr>
              <a:t>Milletler Cemiyetinin </a:t>
            </a:r>
            <a:r>
              <a:rPr lang="tr-TR" dirty="0"/>
              <a:t>statüsünün belirlenme­sine öncelik verildi. İstediğini elde eden </a:t>
            </a:r>
            <a:r>
              <a:rPr lang="tr-TR" dirty="0">
                <a:solidFill>
                  <a:srgbClr val="FFFF00"/>
                </a:solidFill>
              </a:rPr>
              <a:t>ABD yalnızlık politikasına </a:t>
            </a:r>
            <a:r>
              <a:rPr lang="tr-TR" dirty="0"/>
              <a:t>geri döndü. </a:t>
            </a:r>
            <a:r>
              <a:rPr lang="tr-TR" dirty="0">
                <a:solidFill>
                  <a:srgbClr val="FFFF00"/>
                </a:solidFill>
              </a:rPr>
              <a:t>İngiltere ve Fransa </a:t>
            </a:r>
            <a:r>
              <a:rPr lang="tr-TR" dirty="0"/>
              <a:t>bundan yararlanarak </a:t>
            </a:r>
            <a:r>
              <a:rPr lang="en-US" dirty="0"/>
              <a:t>Wilson </a:t>
            </a:r>
            <a:r>
              <a:rPr lang="tr-TR" dirty="0"/>
              <a:t>Prensiplerini dikkate almadan kendi çıkarları doğrultusunda barış şartlarını belirlemeye çalıştı. </a:t>
            </a:r>
            <a:r>
              <a:rPr lang="tr-TR" dirty="0">
                <a:solidFill>
                  <a:srgbClr val="FFFF00"/>
                </a:solidFill>
              </a:rPr>
              <a:t>İlk antlaşma Almanya ile yapıldı.</a:t>
            </a:r>
          </a:p>
          <a:p>
            <a:endParaRPr lang="tr-TR" dirty="0"/>
          </a:p>
        </p:txBody>
      </p:sp>
    </p:spTree>
    <p:extLst>
      <p:ext uri="{BB962C8B-B14F-4D97-AF65-F5344CB8AC3E}">
        <p14:creationId xmlns:p14="http://schemas.microsoft.com/office/powerpoint/2010/main" val="17460041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07504" y="764704"/>
            <a:ext cx="8579296" cy="5331296"/>
          </a:xfrm>
          <a:solidFill>
            <a:srgbClr val="002060"/>
          </a:solidFill>
        </p:spPr>
        <p:txBody>
          <a:bodyPr>
            <a:normAutofit lnSpcReduction="10000"/>
          </a:bodyPr>
          <a:lstStyle/>
          <a:p>
            <a:pPr lvl="0">
              <a:lnSpc>
                <a:spcPct val="150000"/>
              </a:lnSpc>
            </a:pPr>
            <a:r>
              <a:rPr lang="tr-TR" dirty="0" smtClean="0"/>
              <a:t>    Dünya </a:t>
            </a:r>
            <a:r>
              <a:rPr lang="tr-TR" dirty="0"/>
              <a:t>Savaşı Sonunda Yapılan Antlaşmalar </a:t>
            </a:r>
            <a:r>
              <a:rPr lang="tr-TR" b="1" dirty="0">
                <a:solidFill>
                  <a:srgbClr val="FFFF00"/>
                </a:solidFill>
              </a:rPr>
              <a:t>3 Mart 1918'de </a:t>
            </a:r>
            <a:r>
              <a:rPr lang="tr-TR" dirty="0"/>
              <a:t>Sovyet Rusya ve Almanya arasında </a:t>
            </a:r>
            <a:r>
              <a:rPr lang="en-US" b="1" dirty="0">
                <a:solidFill>
                  <a:srgbClr val="FFFF00"/>
                </a:solidFill>
              </a:rPr>
              <a:t>Brest </a:t>
            </a:r>
            <a:r>
              <a:rPr lang="tr-TR" b="1" dirty="0" err="1">
                <a:solidFill>
                  <a:srgbClr val="FFFF00"/>
                </a:solidFill>
              </a:rPr>
              <a:t>Litovsk</a:t>
            </a:r>
            <a:r>
              <a:rPr lang="tr-TR" b="1" dirty="0">
                <a:solidFill>
                  <a:srgbClr val="FFFF00"/>
                </a:solidFill>
              </a:rPr>
              <a:t> Antlaşması</a:t>
            </a:r>
            <a:r>
              <a:rPr lang="tr-TR" dirty="0"/>
              <a:t> imzalanırken Avusturya-Macaristan, Osmanlı </a:t>
            </a:r>
            <a:r>
              <a:rPr lang="tr-TR" dirty="0" smtClean="0"/>
              <a:t>Devleti </a:t>
            </a:r>
            <a:r>
              <a:rPr lang="tr-TR" dirty="0"/>
              <a:t>ve Bulgaristan da görüşmelere katıldı. Buna göre Sovyetler; </a:t>
            </a:r>
            <a:r>
              <a:rPr lang="tr-TR" dirty="0">
                <a:solidFill>
                  <a:srgbClr val="FFFF00"/>
                </a:solidFill>
              </a:rPr>
              <a:t>Polonya, Litvanya, Estonya, Letonya, Ukrayna, Finlandiya'</a:t>
            </a:r>
            <a:r>
              <a:rPr lang="tr-TR" dirty="0"/>
              <a:t>dan çekilecek ve buraların geleceğini İttifak Devletleri belirleyecekti. Ayrıca Rusya; </a:t>
            </a:r>
            <a:r>
              <a:rPr lang="tr-TR" dirty="0">
                <a:solidFill>
                  <a:srgbClr val="FFFF00"/>
                </a:solidFill>
              </a:rPr>
              <a:t>Kars, Ardahan ve Batum'u </a:t>
            </a:r>
            <a:r>
              <a:rPr lang="tr-TR" dirty="0"/>
              <a:t>Osmanlı Devletine geri verecek ve Doğu Anadolu'dan çekilecekti.</a:t>
            </a:r>
          </a:p>
          <a:p>
            <a:pPr>
              <a:lnSpc>
                <a:spcPct val="150000"/>
              </a:lnSpc>
            </a:pPr>
            <a:endParaRPr lang="tr-TR" dirty="0"/>
          </a:p>
        </p:txBody>
      </p:sp>
    </p:spTree>
    <p:extLst>
      <p:ext uri="{BB962C8B-B14F-4D97-AF65-F5344CB8AC3E}">
        <p14:creationId xmlns:p14="http://schemas.microsoft.com/office/powerpoint/2010/main" val="17643471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solidFill>
            <a:srgbClr val="002060"/>
          </a:solidFill>
        </p:spPr>
        <p:txBody>
          <a:bodyPr/>
          <a:lstStyle/>
          <a:p>
            <a:pPr>
              <a:lnSpc>
                <a:spcPct val="150000"/>
              </a:lnSpc>
              <a:spcBef>
                <a:spcPts val="0"/>
              </a:spcBef>
            </a:pPr>
            <a:r>
              <a:rPr lang="tr-TR" dirty="0" smtClean="0"/>
              <a:t>   İtilaf </a:t>
            </a:r>
            <a:r>
              <a:rPr lang="tr-TR" dirty="0"/>
              <a:t>devletleriyle </a:t>
            </a:r>
            <a:r>
              <a:rPr lang="tr-TR" dirty="0">
                <a:solidFill>
                  <a:srgbClr val="FFFF00"/>
                </a:solidFill>
              </a:rPr>
              <a:t>Almanya arasında </a:t>
            </a:r>
            <a:r>
              <a:rPr lang="en-US" dirty="0">
                <a:solidFill>
                  <a:srgbClr val="FFFF00"/>
                </a:solidFill>
              </a:rPr>
              <a:t>Versailles </a:t>
            </a:r>
            <a:r>
              <a:rPr lang="tr-TR" dirty="0">
                <a:solidFill>
                  <a:srgbClr val="FFFF00"/>
                </a:solidFill>
              </a:rPr>
              <a:t>(</a:t>
            </a:r>
            <a:r>
              <a:rPr lang="tr-TR" dirty="0" err="1">
                <a:solidFill>
                  <a:srgbClr val="FFFF00"/>
                </a:solidFill>
              </a:rPr>
              <a:t>Versay</a:t>
            </a:r>
            <a:r>
              <a:rPr lang="tr-TR" dirty="0">
                <a:solidFill>
                  <a:srgbClr val="FFFF00"/>
                </a:solidFill>
              </a:rPr>
              <a:t>); Avusturya ile </a:t>
            </a:r>
            <a:r>
              <a:rPr lang="en-US" dirty="0">
                <a:solidFill>
                  <a:srgbClr val="FFFF00"/>
                </a:solidFill>
              </a:rPr>
              <a:t>Saint </a:t>
            </a:r>
            <a:r>
              <a:rPr lang="en-US" dirty="0" err="1">
                <a:solidFill>
                  <a:srgbClr val="FFFF00"/>
                </a:solidFill>
              </a:rPr>
              <a:t>Germain</a:t>
            </a:r>
            <a:r>
              <a:rPr lang="en-US" dirty="0">
                <a:solidFill>
                  <a:srgbClr val="FFFF00"/>
                </a:solidFill>
              </a:rPr>
              <a:t> </a:t>
            </a:r>
            <a:r>
              <a:rPr lang="tr-TR" dirty="0">
                <a:solidFill>
                  <a:srgbClr val="FFFF00"/>
                </a:solidFill>
              </a:rPr>
              <a:t>(Sen-</a:t>
            </a:r>
            <a:r>
              <a:rPr lang="tr-TR" dirty="0" err="1">
                <a:solidFill>
                  <a:srgbClr val="FFFF00"/>
                </a:solidFill>
              </a:rPr>
              <a:t>Jermen</a:t>
            </a:r>
            <a:r>
              <a:rPr lang="tr-TR" dirty="0">
                <a:solidFill>
                  <a:srgbClr val="FFFF00"/>
                </a:solidFill>
              </a:rPr>
              <a:t>); Macaristan'la </a:t>
            </a:r>
            <a:r>
              <a:rPr lang="en-US" dirty="0" err="1">
                <a:solidFill>
                  <a:srgbClr val="FFFF00"/>
                </a:solidFill>
              </a:rPr>
              <a:t>Trianon</a:t>
            </a:r>
            <a:r>
              <a:rPr lang="en-US" dirty="0">
                <a:solidFill>
                  <a:srgbClr val="FFFF00"/>
                </a:solidFill>
              </a:rPr>
              <a:t> </a:t>
            </a:r>
            <a:r>
              <a:rPr lang="tr-TR" dirty="0">
                <a:solidFill>
                  <a:srgbClr val="FFFF00"/>
                </a:solidFill>
              </a:rPr>
              <a:t>(</a:t>
            </a:r>
            <a:r>
              <a:rPr lang="tr-TR" dirty="0" err="1">
                <a:solidFill>
                  <a:srgbClr val="FFFF00"/>
                </a:solidFill>
              </a:rPr>
              <a:t>Triyanon</a:t>
            </a:r>
            <a:r>
              <a:rPr lang="tr-TR" dirty="0">
                <a:solidFill>
                  <a:srgbClr val="FFFF00"/>
                </a:solidFill>
              </a:rPr>
              <a:t>); Bulgaristan'la </a:t>
            </a:r>
            <a:r>
              <a:rPr lang="tr-TR" dirty="0" err="1">
                <a:solidFill>
                  <a:srgbClr val="FFFF00"/>
                </a:solidFill>
              </a:rPr>
              <a:t>Neuilly</a:t>
            </a:r>
            <a:r>
              <a:rPr lang="tr-TR" dirty="0">
                <a:solidFill>
                  <a:srgbClr val="FFFF00"/>
                </a:solidFill>
              </a:rPr>
              <a:t> (</a:t>
            </a:r>
            <a:r>
              <a:rPr lang="tr-TR" dirty="0" err="1">
                <a:solidFill>
                  <a:srgbClr val="FFFF00"/>
                </a:solidFill>
              </a:rPr>
              <a:t>Nöyyi</a:t>
            </a:r>
            <a:r>
              <a:rPr lang="tr-TR" dirty="0">
                <a:solidFill>
                  <a:srgbClr val="FFFF00"/>
                </a:solidFill>
              </a:rPr>
              <a:t>); Osmanlı Devleti ile </a:t>
            </a:r>
            <a:r>
              <a:rPr lang="tr-TR" dirty="0" smtClean="0">
                <a:solidFill>
                  <a:srgbClr val="FFFF00"/>
                </a:solidFill>
              </a:rPr>
              <a:t>Sevr antlaşması </a:t>
            </a:r>
            <a:r>
              <a:rPr lang="tr-TR" dirty="0" smtClean="0"/>
              <a:t>imzalandı.</a:t>
            </a:r>
            <a:endParaRPr lang="tr-TR" dirty="0"/>
          </a:p>
          <a:p>
            <a:pPr>
              <a:lnSpc>
                <a:spcPct val="150000"/>
              </a:lnSpc>
              <a:spcBef>
                <a:spcPts val="0"/>
              </a:spcBef>
            </a:pPr>
            <a:endParaRPr lang="tr-TR" dirty="0"/>
          </a:p>
        </p:txBody>
      </p:sp>
    </p:spTree>
    <p:extLst>
      <p:ext uri="{BB962C8B-B14F-4D97-AF65-F5344CB8AC3E}">
        <p14:creationId xmlns:p14="http://schemas.microsoft.com/office/powerpoint/2010/main" val="29940225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solidFill>
            <a:schemeClr val="accent2"/>
          </a:solidFill>
        </p:spPr>
        <p:txBody>
          <a:bodyPr/>
          <a:lstStyle/>
          <a:p>
            <a:r>
              <a:rPr lang="tr-TR" dirty="0" smtClean="0"/>
              <a:t>I.DÜNYA SAVAŞI</a:t>
            </a:r>
            <a:endParaRPr lang="tr-TR"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692696"/>
            <a:ext cx="8229600" cy="5403304"/>
          </a:xfrm>
          <a:solidFill>
            <a:schemeClr val="accent4">
              <a:lumMod val="50000"/>
            </a:schemeClr>
          </a:solidFill>
        </p:spPr>
        <p:txBody>
          <a:bodyPr>
            <a:normAutofit/>
          </a:bodyPr>
          <a:lstStyle/>
          <a:p>
            <a:pPr>
              <a:lnSpc>
                <a:spcPct val="150000"/>
              </a:lnSpc>
            </a:pPr>
            <a:r>
              <a:rPr lang="tr-TR" dirty="0" smtClean="0"/>
              <a:t>    İtilaf </a:t>
            </a:r>
            <a:r>
              <a:rPr lang="tr-TR" dirty="0"/>
              <a:t>devletlerinin yenilen devletlerle imzaladıkları antlaşmaların ortak özellikleri; yenilen devletlerin topraklarını küçültmek, bazılarını işgal etmek veya yeni devletler kurmak; askerî sınırlamalar ve yasaklamalar getirmek; ağır savaş tazminatları ödetmek ve ekonomik yükümlülükler getirmek şeklinde sıralanabilir. Anlaşmaların ağır şartları II. Dünya Savaşı'na da zemin hazırlamıştır.</a:t>
            </a:r>
          </a:p>
          <a:p>
            <a:endParaRPr lang="tr-TR" dirty="0"/>
          </a:p>
        </p:txBody>
      </p:sp>
    </p:spTree>
    <p:extLst>
      <p:ext uri="{BB962C8B-B14F-4D97-AF65-F5344CB8AC3E}">
        <p14:creationId xmlns:p14="http://schemas.microsoft.com/office/powerpoint/2010/main" val="29225420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079"/>
          <a:stretch/>
        </p:blipFill>
        <p:spPr bwMode="auto">
          <a:xfrm>
            <a:off x="1" y="1163782"/>
            <a:ext cx="8892480" cy="5001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ikdörtgen 7"/>
          <p:cNvSpPr/>
          <p:nvPr/>
        </p:nvSpPr>
        <p:spPr>
          <a:xfrm>
            <a:off x="467544" y="404664"/>
            <a:ext cx="8208912" cy="369332"/>
          </a:xfrm>
          <a:prstGeom prst="rect">
            <a:avLst/>
          </a:prstGeom>
          <a:solidFill>
            <a:schemeClr val="accent4">
              <a:lumMod val="50000"/>
            </a:schemeClr>
          </a:solidFill>
        </p:spPr>
        <p:txBody>
          <a:bodyPr wrap="square">
            <a:spAutoFit/>
          </a:bodyPr>
          <a:lstStyle/>
          <a:p>
            <a:pPr algn="ctr"/>
            <a:r>
              <a:rPr lang="tr-TR" dirty="0"/>
              <a:t>I. Dünya Savaşının </a:t>
            </a:r>
            <a:r>
              <a:rPr lang="tr-TR" dirty="0" smtClean="0"/>
              <a:t>Galip </a:t>
            </a:r>
            <a:r>
              <a:rPr lang="tr-TR" dirty="0"/>
              <a:t>Devletler Açısından Sonuçları</a:t>
            </a:r>
          </a:p>
        </p:txBody>
      </p:sp>
    </p:spTree>
    <p:extLst>
      <p:ext uri="{BB962C8B-B14F-4D97-AF65-F5344CB8AC3E}">
        <p14:creationId xmlns:p14="http://schemas.microsoft.com/office/powerpoint/2010/main" val="20300158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70" y="0"/>
            <a:ext cx="911593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12211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476672"/>
            <a:ext cx="8229600" cy="5619328"/>
          </a:xfrm>
          <a:solidFill>
            <a:srgbClr val="002060"/>
          </a:solidFill>
        </p:spPr>
        <p:txBody>
          <a:bodyPr>
            <a:normAutofit fontScale="92500" lnSpcReduction="20000"/>
          </a:bodyPr>
          <a:lstStyle/>
          <a:p>
            <a:pPr>
              <a:lnSpc>
                <a:spcPct val="170000"/>
              </a:lnSpc>
              <a:spcBef>
                <a:spcPts val="0"/>
              </a:spcBef>
            </a:pPr>
            <a:r>
              <a:rPr lang="tr-TR" dirty="0" smtClean="0"/>
              <a:t>   I</a:t>
            </a:r>
            <a:r>
              <a:rPr lang="tr-TR" dirty="0"/>
              <a:t>. Dünya Savaşı, 1815 Viyana Kongresi ile kurulan ancak bazı değişikliklere uğrayarak 1914'e kadar gelen Avrupa siyasi haritasının değişmesine ve güçler dengesinin yıkılmasına sebep oldu. </a:t>
            </a:r>
            <a:r>
              <a:rPr lang="tr-TR" dirty="0" smtClean="0"/>
              <a:t>Rusya</a:t>
            </a:r>
            <a:r>
              <a:rPr lang="tr-TR" dirty="0"/>
              <a:t>, Osmanlı Devleti, Almanya ve Avusturya-Macaristan İmparatorlukları yıkılarak yerlerine yeni devletler kuruldu. </a:t>
            </a:r>
            <a:r>
              <a:rPr lang="tr-TR" dirty="0" smtClean="0"/>
              <a:t>Avrupa'da </a:t>
            </a:r>
            <a:r>
              <a:rPr lang="tr-TR" dirty="0"/>
              <a:t>İtilaf Devletleri lehine yeni bir siyasi harita ve güçler dengesi oluştu. </a:t>
            </a:r>
            <a:r>
              <a:rPr lang="tr-TR" dirty="0" smtClean="0"/>
              <a:t>Yıkılan </a:t>
            </a:r>
            <a:r>
              <a:rPr lang="tr-TR" dirty="0"/>
              <a:t>imparatorluklardan doğan siyasi boşluğu, başta İngiltere olmak üzere Fransa, İtalya ve Japonya gibi devletler doldurmaya çalıştı. </a:t>
            </a:r>
          </a:p>
        </p:txBody>
      </p:sp>
    </p:spTree>
    <p:extLst>
      <p:ext uri="{BB962C8B-B14F-4D97-AF65-F5344CB8AC3E}">
        <p14:creationId xmlns:p14="http://schemas.microsoft.com/office/powerpoint/2010/main" val="7500006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404664"/>
            <a:ext cx="8229600" cy="5691336"/>
          </a:xfrm>
          <a:solidFill>
            <a:srgbClr val="002060"/>
          </a:solidFill>
        </p:spPr>
        <p:txBody>
          <a:bodyPr>
            <a:normAutofit fontScale="92500"/>
          </a:bodyPr>
          <a:lstStyle/>
          <a:p>
            <a:pPr>
              <a:lnSpc>
                <a:spcPct val="150000"/>
              </a:lnSpc>
              <a:spcBef>
                <a:spcPts val="0"/>
              </a:spcBef>
            </a:pPr>
            <a:r>
              <a:rPr lang="tr-TR" dirty="0" smtClean="0"/>
              <a:t>  I. Dünya </a:t>
            </a:r>
            <a:r>
              <a:rPr lang="tr-TR" dirty="0"/>
              <a:t>Savaşı sonunda dünyanın bir daha böyle büyük felaketlerle karşılaşmaması için Milletler Cemiyeti kuruldu. </a:t>
            </a:r>
            <a:r>
              <a:rPr lang="tr-TR" dirty="0" smtClean="0"/>
              <a:t>Sömürgecilik</a:t>
            </a:r>
            <a:r>
              <a:rPr lang="tr-TR" dirty="0"/>
              <a:t>, isim değiştirerek "manda yönetimi" adıyla daha da yaygınlaştı. Sömürge rekabeti Uzak Doğu'dan Orta Doğu'ya kaydı. Dünyada "milliyetçilik" düşüncesi güç kazandı, yeni millî devletler, yeni rejimler ortaya çıktı. Savaş sonrasında sınırların çiziminde etnik yapıya dikkat edilmemesi azınlıklar sorununu ortaya çıkardı. Savaşa katılan yaklaşık 65 milyon civarındaki askerin 9,2 milyonu öldü.</a:t>
            </a:r>
          </a:p>
          <a:p>
            <a:endParaRPr lang="tr-TR" dirty="0"/>
          </a:p>
        </p:txBody>
      </p:sp>
    </p:spTree>
    <p:extLst>
      <p:ext uri="{BB962C8B-B14F-4D97-AF65-F5344CB8AC3E}">
        <p14:creationId xmlns:p14="http://schemas.microsoft.com/office/powerpoint/2010/main" val="3333805396"/>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7"/>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04664"/>
            <a:ext cx="8229600" cy="6120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7198527"/>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Güncel Tarih\Güncel Tarih\Haritalar\CIMG646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688213"/>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1959795037"/>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6900908"/>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solidFill>
            <a:schemeClr val="accent6">
              <a:lumMod val="50000"/>
            </a:schemeClr>
          </a:solidFill>
        </p:spPr>
        <p:txBody>
          <a:bodyPr>
            <a:normAutofit/>
          </a:bodyPr>
          <a:lstStyle/>
          <a:p>
            <a:r>
              <a:rPr lang="tr-TR" i="1" dirty="0" smtClean="0"/>
              <a:t>   XIX</a:t>
            </a:r>
            <a:r>
              <a:rPr lang="tr-TR" i="1" dirty="0"/>
              <a:t>. yüzyılın en önemli siyasal olayı hiç kuşkusuz İtalya ve Almanya’nın birliğini sağlamasıdır.</a:t>
            </a:r>
            <a:endParaRPr lang="tr-TR" dirty="0"/>
          </a:p>
          <a:p>
            <a:r>
              <a:rPr lang="tr-TR" i="1" dirty="0" smtClean="0"/>
              <a:t>  Özellikle </a:t>
            </a:r>
            <a:r>
              <a:rPr lang="tr-TR" i="1" dirty="0"/>
              <a:t>de, güçlü bir Almanya’nın ortaya çıkması 1815’den beri sürdürülen “</a:t>
            </a:r>
            <a:r>
              <a:rPr lang="tr-TR" i="1" dirty="0" smtClean="0"/>
              <a:t>Avrupa</a:t>
            </a:r>
            <a:r>
              <a:rPr lang="tr-TR" dirty="0"/>
              <a:t> </a:t>
            </a:r>
            <a:r>
              <a:rPr lang="tr-TR" i="1" dirty="0" smtClean="0"/>
              <a:t>Uyumu</a:t>
            </a:r>
            <a:r>
              <a:rPr lang="tr-TR" i="1" dirty="0"/>
              <a:t>” nu bozmuş ve 1870 sonrasında Avrupa güç dengesini temelinden değiştirmiştir.</a:t>
            </a:r>
            <a:endParaRPr lang="tr-TR" dirty="0"/>
          </a:p>
          <a:p>
            <a:r>
              <a:rPr lang="tr-TR" i="1" dirty="0" smtClean="0"/>
              <a:t>   Fransa </a:t>
            </a:r>
            <a:r>
              <a:rPr lang="tr-TR" i="1" dirty="0"/>
              <a:t>ve Avusturya-Macaristan’ın Prusya’ya yenilmeleri bu iki devletin Avrupa’daki </a:t>
            </a:r>
            <a:r>
              <a:rPr lang="tr-TR" i="1" dirty="0" smtClean="0"/>
              <a:t>etkinliğini</a:t>
            </a:r>
            <a:r>
              <a:rPr lang="tr-TR" dirty="0"/>
              <a:t> </a:t>
            </a:r>
            <a:r>
              <a:rPr lang="tr-TR" i="1" dirty="0" smtClean="0"/>
              <a:t>azaltmış</a:t>
            </a:r>
            <a:r>
              <a:rPr lang="tr-TR" i="1" dirty="0"/>
              <a:t>, Avrupa devletlerinin kendi </a:t>
            </a:r>
            <a:r>
              <a:rPr lang="tr-TR" i="1" dirty="0" smtClean="0"/>
              <a:t>aralarında </a:t>
            </a:r>
            <a:r>
              <a:rPr lang="tr-TR" i="1" dirty="0"/>
              <a:t>kurdukları sömürgeci düzeni </a:t>
            </a:r>
            <a:r>
              <a:rPr lang="tr-TR" i="1" dirty="0" smtClean="0"/>
              <a:t>tehdit</a:t>
            </a:r>
            <a:r>
              <a:rPr lang="tr-TR" dirty="0"/>
              <a:t> </a:t>
            </a:r>
            <a:r>
              <a:rPr lang="tr-TR" i="1" dirty="0" smtClean="0"/>
              <a:t>etmeye </a:t>
            </a:r>
            <a:r>
              <a:rPr lang="tr-TR" i="1" dirty="0"/>
              <a:t>başlamıştır</a:t>
            </a:r>
            <a:r>
              <a:rPr lang="tr-TR" i="1" dirty="0" smtClean="0"/>
              <a:t>.</a:t>
            </a:r>
            <a:endParaRPr lang="tr-TR" dirty="0"/>
          </a:p>
        </p:txBody>
      </p:sp>
      <p:sp>
        <p:nvSpPr>
          <p:cNvPr id="3" name="Başlık 2"/>
          <p:cNvSpPr>
            <a:spLocks noGrp="1"/>
          </p:cNvSpPr>
          <p:nvPr>
            <p:ph type="title"/>
          </p:nvPr>
        </p:nvSpPr>
        <p:spPr>
          <a:solidFill>
            <a:schemeClr val="accent4">
              <a:lumMod val="50000"/>
            </a:schemeClr>
          </a:solidFill>
        </p:spPr>
        <p:txBody>
          <a:bodyPr>
            <a:normAutofit fontScale="90000"/>
          </a:bodyPr>
          <a:lstStyle/>
          <a:p>
            <a:r>
              <a:rPr lang="tr-TR" b="1" dirty="0"/>
              <a:t>Özet</a:t>
            </a:r>
            <a:r>
              <a:rPr lang="tr-TR" dirty="0"/>
              <a:t/>
            </a:r>
            <a:br>
              <a:rPr lang="tr-TR" dirty="0"/>
            </a:br>
            <a:endParaRPr lang="tr-TR" dirty="0"/>
          </a:p>
        </p:txBody>
      </p:sp>
    </p:spTree>
    <p:extLst>
      <p:ext uri="{BB962C8B-B14F-4D97-AF65-F5344CB8AC3E}">
        <p14:creationId xmlns:p14="http://schemas.microsoft.com/office/powerpoint/2010/main" val="3354530417"/>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476672"/>
            <a:ext cx="8579296" cy="6048672"/>
          </a:xfrm>
          <a:solidFill>
            <a:schemeClr val="accent6">
              <a:lumMod val="50000"/>
            </a:schemeClr>
          </a:solidFill>
        </p:spPr>
        <p:txBody>
          <a:bodyPr>
            <a:normAutofit/>
          </a:bodyPr>
          <a:lstStyle/>
          <a:p>
            <a:r>
              <a:rPr lang="tr-TR" i="1" dirty="0"/>
              <a:t>Almanya’nın </a:t>
            </a:r>
            <a:r>
              <a:rPr lang="tr-TR" i="1" dirty="0" err="1"/>
              <a:t>Alsace</a:t>
            </a:r>
            <a:r>
              <a:rPr lang="tr-TR" i="1" dirty="0"/>
              <a:t>-Lorraine bölgesini ele geçirmesi, Fransa ve Almanya arasında </a:t>
            </a:r>
            <a:r>
              <a:rPr lang="tr-TR" i="1" dirty="0" smtClean="0"/>
              <a:t>olduğu</a:t>
            </a:r>
            <a:r>
              <a:rPr lang="tr-TR" dirty="0" smtClean="0"/>
              <a:t> </a:t>
            </a:r>
            <a:r>
              <a:rPr lang="tr-TR" i="1" dirty="0" smtClean="0"/>
              <a:t>kadar</a:t>
            </a:r>
            <a:r>
              <a:rPr lang="tr-TR" i="1" dirty="0"/>
              <a:t>; Avrupa barışı için de devamlı bir tehlike oluşturan bir sorun yaratmıştır. Bu sorun </a:t>
            </a:r>
            <a:r>
              <a:rPr lang="tr-TR" i="1" dirty="0" smtClean="0"/>
              <a:t>ve</a:t>
            </a:r>
            <a:r>
              <a:rPr lang="tr-TR" dirty="0" smtClean="0"/>
              <a:t> </a:t>
            </a:r>
            <a:r>
              <a:rPr lang="tr-TR" i="1" dirty="0" smtClean="0"/>
              <a:t>sömürgecilik </a:t>
            </a:r>
            <a:r>
              <a:rPr lang="tr-TR" i="1" dirty="0"/>
              <a:t>çatışması bloklaşma hareketini doğurmuştur. “Üçlü İttifak” ve “Üçlü </a:t>
            </a:r>
            <a:r>
              <a:rPr lang="tr-TR" i="1" dirty="0" smtClean="0"/>
              <a:t>İtilâf”</a:t>
            </a:r>
            <a:r>
              <a:rPr lang="tr-TR" dirty="0" smtClean="0"/>
              <a:t> </a:t>
            </a:r>
            <a:r>
              <a:rPr lang="tr-TR" i="1" dirty="0" smtClean="0"/>
              <a:t>bloklarının </a:t>
            </a:r>
            <a:r>
              <a:rPr lang="tr-TR" i="1" dirty="0"/>
              <a:t>kurulması ve silahlanma yarışının başlaması ise, uluslararası güvensizliği </a:t>
            </a:r>
            <a:r>
              <a:rPr lang="tr-TR" i="1" dirty="0" smtClean="0"/>
              <a:t>arttırmış</a:t>
            </a:r>
            <a:r>
              <a:rPr lang="tr-TR" dirty="0" smtClean="0"/>
              <a:t>, </a:t>
            </a:r>
            <a:r>
              <a:rPr lang="tr-TR" i="1" dirty="0" smtClean="0"/>
              <a:t> 1870-1914 </a:t>
            </a:r>
            <a:r>
              <a:rPr lang="tr-TR" i="1" dirty="0"/>
              <a:t>yılları arasındaki dönemde çıkan </a:t>
            </a:r>
            <a:r>
              <a:rPr lang="tr-TR" i="1" dirty="0" smtClean="0"/>
              <a:t>her </a:t>
            </a:r>
            <a:r>
              <a:rPr lang="tr-TR" i="1" dirty="0"/>
              <a:t>bölgesel bunalım İttifaklar </a:t>
            </a:r>
            <a:r>
              <a:rPr lang="tr-TR" i="1" dirty="0" smtClean="0"/>
              <a:t>arasında</a:t>
            </a:r>
            <a:r>
              <a:rPr lang="tr-TR" dirty="0" smtClean="0"/>
              <a:t> </a:t>
            </a:r>
            <a:r>
              <a:rPr lang="tr-TR" i="1" dirty="0" smtClean="0"/>
              <a:t>genel </a:t>
            </a:r>
            <a:r>
              <a:rPr lang="tr-TR" i="1" dirty="0"/>
              <a:t>bir çatışma tehlikesi yaratmıştır. İngiltere ve Almanya’nın önderliğini yaptığı </a:t>
            </a:r>
            <a:r>
              <a:rPr lang="tr-TR" i="1" dirty="0" smtClean="0"/>
              <a:t>bloklar,</a:t>
            </a:r>
            <a:r>
              <a:rPr lang="tr-TR" dirty="0" smtClean="0"/>
              <a:t> </a:t>
            </a:r>
            <a:r>
              <a:rPr lang="tr-TR" i="1" dirty="0" smtClean="0"/>
              <a:t>bu </a:t>
            </a:r>
            <a:r>
              <a:rPr lang="tr-TR" i="1" dirty="0"/>
              <a:t>iki ülkenin çıkar çatışmaları yüzünden savaşa sürüklenmiştir.</a:t>
            </a:r>
            <a:endParaRPr lang="tr-TR" dirty="0"/>
          </a:p>
          <a:p>
            <a:endParaRPr lang="tr-TR" dirty="0"/>
          </a:p>
        </p:txBody>
      </p:sp>
    </p:spTree>
    <p:extLst>
      <p:ext uri="{BB962C8B-B14F-4D97-AF65-F5344CB8AC3E}">
        <p14:creationId xmlns:p14="http://schemas.microsoft.com/office/powerpoint/2010/main" val="2505173436"/>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7"/>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0"/>
            <a:ext cx="9036496" cy="674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85412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00B050"/>
          </a:solidFill>
        </p:spPr>
        <p:txBody>
          <a:bodyPr/>
          <a:lstStyle/>
          <a:p>
            <a:pPr>
              <a:defRPr/>
            </a:pPr>
            <a:r>
              <a:rPr lang="tr-TR" sz="3200" dirty="0" smtClean="0"/>
              <a:t>KPSS’YE HAZIRLIK DAHA KOLAY</a:t>
            </a:r>
            <a:br>
              <a:rPr lang="tr-TR" sz="3200" dirty="0" smtClean="0"/>
            </a:br>
            <a:r>
              <a:rPr lang="tr-TR" sz="3200" dirty="0" smtClean="0"/>
              <a:t>Online Kitapçılarda…</a:t>
            </a:r>
            <a:endParaRPr lang="tr-TR" sz="3200" dirty="0"/>
          </a:p>
        </p:txBody>
      </p:sp>
      <p:pic>
        <p:nvPicPr>
          <p:cNvPr id="80899"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132138" y="1628775"/>
            <a:ext cx="3430587" cy="4867275"/>
          </a:xfrm>
        </p:spPr>
      </p:pic>
    </p:spTree>
    <p:extLst>
      <p:ext uri="{BB962C8B-B14F-4D97-AF65-F5344CB8AC3E}">
        <p14:creationId xmlns:p14="http://schemas.microsoft.com/office/powerpoint/2010/main" val="3933030129"/>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1026" name="Picture 2" descr="D:\Güncel Tarih\Güncel Tarih\Haritalar\CIMG645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7881"/>
            <a:ext cx="9144000" cy="6562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9118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a:xfrm>
            <a:off x="179512" y="1268760"/>
            <a:ext cx="8640960" cy="5291336"/>
          </a:xfrm>
          <a:solidFill>
            <a:srgbClr val="002060"/>
          </a:solidFill>
        </p:spPr>
        <p:txBody>
          <a:bodyPr>
            <a:normAutofit lnSpcReduction="10000"/>
          </a:bodyPr>
          <a:lstStyle/>
          <a:p>
            <a:pPr>
              <a:lnSpc>
                <a:spcPct val="90000"/>
              </a:lnSpc>
              <a:buFont typeface="Wingdings" pitchFamily="2" charset="2"/>
              <a:buNone/>
            </a:pPr>
            <a:r>
              <a:rPr lang="tr-TR" sz="2800" b="1" dirty="0">
                <a:solidFill>
                  <a:schemeClr val="bg2"/>
                </a:solidFill>
              </a:rPr>
              <a:t>   </a:t>
            </a:r>
            <a:r>
              <a:rPr lang="tr-TR" sz="3400" b="1" dirty="0">
                <a:solidFill>
                  <a:schemeClr val="tx2"/>
                </a:solidFill>
                <a:cs typeface="Times New Roman" pitchFamily="18" charset="0"/>
              </a:rPr>
              <a:t>Sebepleri:</a:t>
            </a:r>
            <a:endParaRPr lang="tr-TR" sz="3400" dirty="0">
              <a:solidFill>
                <a:schemeClr val="tx2"/>
              </a:solidFill>
              <a:cs typeface="Times New Roman" pitchFamily="18" charset="0"/>
            </a:endParaRPr>
          </a:p>
          <a:p>
            <a:pPr>
              <a:lnSpc>
                <a:spcPct val="150000"/>
              </a:lnSpc>
              <a:spcBef>
                <a:spcPts val="0"/>
              </a:spcBef>
              <a:buFont typeface="Wingdings" pitchFamily="2" charset="2"/>
              <a:buNone/>
            </a:pPr>
            <a:r>
              <a:rPr lang="tr-TR" sz="3200" b="1" dirty="0">
                <a:solidFill>
                  <a:schemeClr val="bg2"/>
                </a:solidFill>
                <a:latin typeface="Times New Roman" pitchFamily="18" charset="0"/>
              </a:rPr>
              <a:t>  </a:t>
            </a:r>
            <a:r>
              <a:rPr lang="tr-TR" sz="3200" b="1" dirty="0">
                <a:solidFill>
                  <a:schemeClr val="tx2"/>
                </a:solidFill>
                <a:latin typeface="Times New Roman" pitchFamily="18" charset="0"/>
                <a:cs typeface="Times New Roman" pitchFamily="18" charset="0"/>
              </a:rPr>
              <a:t>a-</a:t>
            </a:r>
            <a:r>
              <a:rPr lang="tr-TR" sz="3200" dirty="0">
                <a:latin typeface="Times New Roman" pitchFamily="18" charset="0"/>
                <a:cs typeface="Times New Roman" pitchFamily="18" charset="0"/>
              </a:rPr>
              <a:t>Almanya’nın siyasi birliğini </a:t>
            </a:r>
            <a:r>
              <a:rPr lang="tr-TR" sz="3200" dirty="0" smtClean="0">
                <a:latin typeface="Times New Roman" pitchFamily="18" charset="0"/>
                <a:cs typeface="Times New Roman" pitchFamily="18" charset="0"/>
              </a:rPr>
              <a:t>tamamlayarak</a:t>
            </a:r>
            <a:r>
              <a:rPr lang="tr-TR" sz="3200" dirty="0">
                <a:latin typeface="Times New Roman" pitchFamily="18" charset="0"/>
                <a:cs typeface="Times New Roman" pitchFamily="18" charset="0"/>
              </a:rPr>
              <a:t>, sömürgecilikte </a:t>
            </a:r>
            <a:r>
              <a:rPr lang="tr-TR" sz="3200" dirty="0" smtClean="0">
                <a:latin typeface="Times New Roman" pitchFamily="18" charset="0"/>
                <a:cs typeface="Times New Roman" pitchFamily="18" charset="0"/>
              </a:rPr>
              <a:t>İngiltere’ye </a:t>
            </a:r>
            <a:r>
              <a:rPr lang="tr-TR" sz="3200" dirty="0">
                <a:latin typeface="Times New Roman" pitchFamily="18" charset="0"/>
                <a:cs typeface="Times New Roman" pitchFamily="18" charset="0"/>
              </a:rPr>
              <a:t>rakip olması </a:t>
            </a:r>
            <a:r>
              <a:rPr lang="tr-TR" sz="3200" dirty="0">
                <a:solidFill>
                  <a:schemeClr val="tx2"/>
                </a:solidFill>
                <a:latin typeface="Times New Roman" pitchFamily="18" charset="0"/>
                <a:cs typeface="Times New Roman" pitchFamily="18" charset="0"/>
              </a:rPr>
              <a:t> </a:t>
            </a:r>
            <a:endParaRPr lang="tr-TR" sz="3200" dirty="0" smtClean="0">
              <a:solidFill>
                <a:schemeClr val="tx2"/>
              </a:solidFill>
              <a:latin typeface="Times New Roman" pitchFamily="18" charset="0"/>
              <a:cs typeface="Times New Roman" pitchFamily="18" charset="0"/>
            </a:endParaRPr>
          </a:p>
          <a:p>
            <a:pPr>
              <a:lnSpc>
                <a:spcPct val="150000"/>
              </a:lnSpc>
              <a:spcBef>
                <a:spcPts val="0"/>
              </a:spcBef>
              <a:buFont typeface="Wingdings" pitchFamily="2" charset="2"/>
              <a:buNone/>
            </a:pPr>
            <a:r>
              <a:rPr lang="tr-TR" sz="3200" b="1" dirty="0">
                <a:solidFill>
                  <a:schemeClr val="tx2"/>
                </a:solidFill>
                <a:latin typeface="Times New Roman" pitchFamily="18" charset="0"/>
                <a:cs typeface="Times New Roman" pitchFamily="18" charset="0"/>
              </a:rPr>
              <a:t> </a:t>
            </a:r>
            <a:r>
              <a:rPr lang="tr-TR" sz="3200" b="1" dirty="0" smtClean="0">
                <a:solidFill>
                  <a:schemeClr val="tx2"/>
                </a:solidFill>
                <a:latin typeface="Times New Roman" pitchFamily="18" charset="0"/>
                <a:cs typeface="Times New Roman" pitchFamily="18" charset="0"/>
              </a:rPr>
              <a:t> b </a:t>
            </a:r>
            <a:r>
              <a:rPr lang="tr-TR" sz="3200" b="1" dirty="0">
                <a:solidFill>
                  <a:schemeClr val="tx2"/>
                </a:solidFill>
                <a:latin typeface="Times New Roman" pitchFamily="18" charset="0"/>
                <a:cs typeface="Times New Roman" pitchFamily="18" charset="0"/>
              </a:rPr>
              <a:t>-</a:t>
            </a:r>
            <a:r>
              <a:rPr lang="tr-TR" sz="3200" dirty="0">
                <a:latin typeface="Times New Roman" pitchFamily="18" charset="0"/>
                <a:cs typeface="Times New Roman" pitchFamily="18" charset="0"/>
              </a:rPr>
              <a:t>Fransa ve </a:t>
            </a:r>
            <a:r>
              <a:rPr lang="tr-TR" sz="3200" dirty="0" smtClean="0">
                <a:latin typeface="Times New Roman" pitchFamily="18" charset="0"/>
                <a:cs typeface="Times New Roman" pitchFamily="18" charset="0"/>
              </a:rPr>
              <a:t>Almanya </a:t>
            </a:r>
            <a:r>
              <a:rPr lang="tr-TR" sz="3200" dirty="0">
                <a:latin typeface="Times New Roman" pitchFamily="18" charset="0"/>
                <a:cs typeface="Times New Roman" pitchFamily="18" charset="0"/>
              </a:rPr>
              <a:t>arasındaki </a:t>
            </a:r>
            <a:r>
              <a:rPr lang="tr-TR" sz="3200" dirty="0" err="1">
                <a:latin typeface="Times New Roman" pitchFamily="18" charset="0"/>
                <a:cs typeface="Times New Roman" pitchFamily="18" charset="0"/>
              </a:rPr>
              <a:t>Alsas-Loren</a:t>
            </a:r>
            <a:r>
              <a:rPr lang="tr-TR" sz="3200" dirty="0">
                <a:latin typeface="Times New Roman" pitchFamily="18" charset="0"/>
                <a:cs typeface="Times New Roman" pitchFamily="18" charset="0"/>
              </a:rPr>
              <a:t> </a:t>
            </a:r>
            <a:r>
              <a:rPr lang="tr-TR" sz="3200" dirty="0" smtClean="0">
                <a:latin typeface="Times New Roman" pitchFamily="18" charset="0"/>
                <a:cs typeface="Times New Roman" pitchFamily="18" charset="0"/>
              </a:rPr>
              <a:t>bölgesi </a:t>
            </a:r>
            <a:r>
              <a:rPr lang="tr-TR" sz="3200" dirty="0">
                <a:latin typeface="Times New Roman" pitchFamily="18" charset="0"/>
                <a:cs typeface="Times New Roman" pitchFamily="18" charset="0"/>
              </a:rPr>
              <a:t>meselesi(Fransa’nın Sedan </a:t>
            </a:r>
            <a:r>
              <a:rPr lang="tr-TR" sz="3200" dirty="0" smtClean="0">
                <a:latin typeface="Times New Roman" pitchFamily="18" charset="0"/>
                <a:cs typeface="Times New Roman" pitchFamily="18" charset="0"/>
              </a:rPr>
              <a:t>Savaşı’nda </a:t>
            </a:r>
            <a:r>
              <a:rPr lang="tr-TR" sz="3200" dirty="0">
                <a:latin typeface="Times New Roman" pitchFamily="18" charset="0"/>
                <a:cs typeface="Times New Roman" pitchFamily="18" charset="0"/>
              </a:rPr>
              <a:t>kaybettiği bu bölgeyi geri almak istemesi) </a:t>
            </a:r>
            <a:endParaRPr lang="tr-TR" sz="3200" dirty="0" smtClean="0">
              <a:latin typeface="Times New Roman" pitchFamily="18" charset="0"/>
              <a:cs typeface="Times New Roman" pitchFamily="18" charset="0"/>
            </a:endParaRPr>
          </a:p>
          <a:p>
            <a:pPr>
              <a:lnSpc>
                <a:spcPct val="150000"/>
              </a:lnSpc>
              <a:spcBef>
                <a:spcPts val="0"/>
              </a:spcBef>
              <a:buFont typeface="Wingdings" pitchFamily="2" charset="2"/>
              <a:buNone/>
            </a:pPr>
            <a:r>
              <a:rPr lang="tr-TR" sz="3200" b="1" dirty="0" smtClean="0">
                <a:solidFill>
                  <a:schemeClr val="tx2"/>
                </a:solidFill>
                <a:latin typeface="Times New Roman" pitchFamily="18" charset="0"/>
                <a:cs typeface="Times New Roman" pitchFamily="18" charset="0"/>
              </a:rPr>
              <a:t>  c-</a:t>
            </a:r>
            <a:r>
              <a:rPr lang="tr-TR" sz="3200" dirty="0" smtClean="0">
                <a:latin typeface="Times New Roman" pitchFamily="18" charset="0"/>
                <a:cs typeface="Times New Roman" pitchFamily="18" charset="0"/>
              </a:rPr>
              <a:t>Balkanlarda </a:t>
            </a:r>
            <a:r>
              <a:rPr lang="tr-TR" sz="3200" dirty="0">
                <a:latin typeface="Times New Roman" pitchFamily="18" charset="0"/>
                <a:cs typeface="Times New Roman" pitchFamily="18" charset="0"/>
              </a:rPr>
              <a:t>Avusturya-Macaristan Rusya rekabeti</a:t>
            </a:r>
            <a:endParaRPr lang="tr-TR" sz="3200" dirty="0">
              <a:latin typeface="Times New Roman" pitchFamily="18" charset="0"/>
            </a:endParaRPr>
          </a:p>
        </p:txBody>
      </p:sp>
      <p:sp>
        <p:nvSpPr>
          <p:cNvPr id="49154" name="Rectangle 2"/>
          <p:cNvSpPr>
            <a:spLocks noGrp="1" noRot="1" noChangeArrowheads="1"/>
          </p:cNvSpPr>
          <p:nvPr>
            <p:ph type="title"/>
          </p:nvPr>
        </p:nvSpPr>
        <p:spPr>
          <a:xfrm>
            <a:off x="179512" y="260648"/>
            <a:ext cx="8604270" cy="1008112"/>
          </a:xfrm>
          <a:solidFill>
            <a:srgbClr val="00B050"/>
          </a:solidFill>
        </p:spPr>
        <p:txBody>
          <a:bodyPr>
            <a:normAutofit fontScale="90000"/>
          </a:bodyPr>
          <a:lstStyle/>
          <a:p>
            <a:r>
              <a:rPr lang="tr-TR" sz="3200" b="0" dirty="0" smtClean="0">
                <a:cs typeface="Times New Roman" pitchFamily="18" charset="0"/>
              </a:rPr>
              <a:t/>
            </a:r>
            <a:br>
              <a:rPr lang="tr-TR" sz="3200" b="0" dirty="0" smtClean="0">
                <a:cs typeface="Times New Roman" pitchFamily="18" charset="0"/>
              </a:rPr>
            </a:br>
            <a:r>
              <a:rPr lang="tr-TR" sz="3200" dirty="0">
                <a:cs typeface="Times New Roman" pitchFamily="18" charset="0"/>
              </a:rPr>
              <a:t/>
            </a:r>
            <a:br>
              <a:rPr lang="tr-TR" sz="3200" dirty="0">
                <a:cs typeface="Times New Roman" pitchFamily="18" charset="0"/>
              </a:rPr>
            </a:br>
            <a:r>
              <a:rPr lang="tr-TR" sz="3200" dirty="0" smtClean="0">
                <a:cs typeface="Times New Roman" pitchFamily="18" charset="0"/>
              </a:rPr>
              <a:t/>
            </a:r>
            <a:br>
              <a:rPr lang="tr-TR" sz="3200" dirty="0" smtClean="0">
                <a:cs typeface="Times New Roman" pitchFamily="18" charset="0"/>
              </a:rPr>
            </a:br>
            <a:r>
              <a:rPr lang="tr-TR" sz="3200" dirty="0">
                <a:cs typeface="Times New Roman" pitchFamily="18" charset="0"/>
              </a:rPr>
              <a:t/>
            </a:r>
            <a:br>
              <a:rPr lang="tr-TR" sz="3200" dirty="0">
                <a:cs typeface="Times New Roman" pitchFamily="18" charset="0"/>
              </a:rPr>
            </a:br>
            <a:r>
              <a:rPr lang="tr-TR" sz="3200" b="0" dirty="0" smtClean="0">
                <a:cs typeface="Times New Roman" pitchFamily="18" charset="0"/>
              </a:rPr>
              <a:t>I.DÜNYA SAVAŞI(1914-1918</a:t>
            </a:r>
            <a:r>
              <a:rPr lang="tr-TR" sz="3200" b="0" dirty="0">
                <a:cs typeface="Times New Roman" pitchFamily="18" charset="0"/>
              </a:rPr>
              <a:t>) </a:t>
            </a:r>
            <a:r>
              <a:rPr lang="tr-TR" sz="3200" dirty="0">
                <a:cs typeface="Times New Roman" pitchFamily="18" charset="0"/>
              </a:rPr>
              <a:t/>
            </a:r>
            <a:br>
              <a:rPr lang="tr-TR" sz="3200" dirty="0">
                <a:cs typeface="Times New Roman" pitchFamily="18" charset="0"/>
              </a:rPr>
            </a:br>
            <a:endParaRPr lang="tr-TR" sz="3200" dirty="0">
              <a:cs typeface="Times New Roman"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9155">
                                            <p:txEl>
                                              <p:pRg st="1" end="1"/>
                                            </p:txEl>
                                          </p:spTgt>
                                        </p:tgtEl>
                                        <p:attrNameLst>
                                          <p:attrName>style.visibility</p:attrName>
                                        </p:attrNameLst>
                                      </p:cBhvr>
                                      <p:to>
                                        <p:strVal val="visible"/>
                                      </p:to>
                                    </p:set>
                                    <p:anim calcmode="lin" valueType="num">
                                      <p:cBhvr additive="base">
                                        <p:cTn id="13" dur="500" fill="hold"/>
                                        <p:tgtEl>
                                          <p:spTgt spid="4915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91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9155">
                                            <p:txEl>
                                              <p:pRg st="2" end="2"/>
                                            </p:txEl>
                                          </p:spTgt>
                                        </p:tgtEl>
                                        <p:attrNameLst>
                                          <p:attrName>style.visibility</p:attrName>
                                        </p:attrNameLst>
                                      </p:cBhvr>
                                      <p:to>
                                        <p:strVal val="visible"/>
                                      </p:to>
                                    </p:set>
                                    <p:anim calcmode="lin" valueType="num">
                                      <p:cBhvr additive="base">
                                        <p:cTn id="19" dur="500" fill="hold"/>
                                        <p:tgtEl>
                                          <p:spTgt spid="4915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91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9155">
                                            <p:txEl>
                                              <p:pRg st="3" end="3"/>
                                            </p:txEl>
                                          </p:spTgt>
                                        </p:tgtEl>
                                        <p:attrNameLst>
                                          <p:attrName>style.visibility</p:attrName>
                                        </p:attrNameLst>
                                      </p:cBhvr>
                                      <p:to>
                                        <p:strVal val="visible"/>
                                      </p:to>
                                    </p:set>
                                    <p:anim calcmode="lin" valueType="num">
                                      <p:cBhvr additive="base">
                                        <p:cTn id="25" dur="500" fill="hold"/>
                                        <p:tgtEl>
                                          <p:spTgt spid="4915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915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304800" y="476672"/>
            <a:ext cx="8587680" cy="6152728"/>
          </a:xfrm>
          <a:solidFill>
            <a:srgbClr val="002060"/>
          </a:solidFill>
        </p:spPr>
        <p:txBody>
          <a:bodyPr>
            <a:normAutofit/>
          </a:bodyPr>
          <a:lstStyle/>
          <a:p>
            <a:pPr>
              <a:lnSpc>
                <a:spcPct val="150000"/>
              </a:lnSpc>
              <a:spcBef>
                <a:spcPts val="0"/>
              </a:spcBef>
              <a:buFont typeface="Wingdings" pitchFamily="2" charset="2"/>
              <a:buNone/>
            </a:pPr>
            <a:r>
              <a:rPr lang="tr-TR" sz="5100" b="1" dirty="0" smtClean="0">
                <a:solidFill>
                  <a:schemeClr val="tx2"/>
                </a:solidFill>
                <a:latin typeface="Times New Roman" pitchFamily="18" charset="0"/>
              </a:rPr>
              <a:t>  </a:t>
            </a:r>
            <a:r>
              <a:rPr lang="tr-TR" sz="3200" b="1" dirty="0" smtClean="0">
                <a:solidFill>
                  <a:schemeClr val="tx2"/>
                </a:solidFill>
                <a:latin typeface="Times New Roman" pitchFamily="18" charset="0"/>
                <a:cs typeface="Times New Roman" pitchFamily="18" charset="0"/>
              </a:rPr>
              <a:t>d-</a:t>
            </a:r>
            <a:r>
              <a:rPr lang="tr-TR" sz="3200" dirty="0" smtClean="0">
                <a:latin typeface="Times New Roman" pitchFamily="18" charset="0"/>
                <a:cs typeface="Times New Roman" pitchFamily="18" charset="0"/>
              </a:rPr>
              <a:t>İtalya’nın Akdeniz’de hakimiyet kurma isteği  </a:t>
            </a:r>
            <a:r>
              <a:rPr lang="tr-TR" sz="3200" b="1" dirty="0" smtClean="0">
                <a:solidFill>
                  <a:schemeClr val="tx2"/>
                </a:solidFill>
                <a:latin typeface="Times New Roman" pitchFamily="18" charset="0"/>
                <a:cs typeface="Times New Roman" pitchFamily="18" charset="0"/>
              </a:rPr>
              <a:t>e-</a:t>
            </a:r>
            <a:r>
              <a:rPr lang="tr-TR" sz="3200" dirty="0" smtClean="0">
                <a:latin typeface="Times New Roman" pitchFamily="18" charset="0"/>
                <a:cs typeface="Times New Roman" pitchFamily="18" charset="0"/>
              </a:rPr>
              <a:t>Çıkar çatışmalarının bloklaşmaya(Üçlü İtilaf 1907,Üçlü İttifak 1882)ve </a:t>
            </a:r>
            <a:r>
              <a:rPr lang="tr-TR" sz="3200" dirty="0">
                <a:latin typeface="Times New Roman" pitchFamily="18" charset="0"/>
                <a:cs typeface="Times New Roman" pitchFamily="18" charset="0"/>
              </a:rPr>
              <a:t>silahlanmaya yol açması </a:t>
            </a:r>
            <a:r>
              <a:rPr lang="tr-TR" sz="3200" b="1" dirty="0" smtClean="0">
                <a:solidFill>
                  <a:schemeClr val="tx2"/>
                </a:solidFill>
                <a:latin typeface="Times New Roman" pitchFamily="18" charset="0"/>
                <a:cs typeface="Times New Roman" pitchFamily="18" charset="0"/>
              </a:rPr>
              <a:t>f-</a:t>
            </a:r>
            <a:r>
              <a:rPr lang="tr-TR" sz="3200" dirty="0" smtClean="0">
                <a:latin typeface="Times New Roman" pitchFamily="18" charset="0"/>
                <a:cs typeface="Times New Roman" pitchFamily="18" charset="0"/>
              </a:rPr>
              <a:t>Osmanlı </a:t>
            </a:r>
            <a:r>
              <a:rPr lang="tr-TR" sz="3200" dirty="0">
                <a:latin typeface="Times New Roman" pitchFamily="18" charset="0"/>
                <a:cs typeface="Times New Roman" pitchFamily="18" charset="0"/>
              </a:rPr>
              <a:t>Devleti’ni paylaşma </a:t>
            </a:r>
            <a:r>
              <a:rPr lang="tr-TR" sz="3200" dirty="0" smtClean="0">
                <a:latin typeface="Times New Roman" pitchFamily="18" charset="0"/>
                <a:cs typeface="Times New Roman" pitchFamily="18" charset="0"/>
              </a:rPr>
              <a:t>isteği</a:t>
            </a:r>
          </a:p>
          <a:p>
            <a:pPr>
              <a:lnSpc>
                <a:spcPct val="150000"/>
              </a:lnSpc>
              <a:spcBef>
                <a:spcPts val="0"/>
              </a:spcBef>
              <a:buFont typeface="Wingdings" pitchFamily="2" charset="2"/>
              <a:buNone/>
            </a:pPr>
            <a:r>
              <a:rPr lang="tr-TR" sz="3200" dirty="0" smtClean="0">
                <a:latin typeface="Times New Roman" pitchFamily="18" charset="0"/>
                <a:cs typeface="Times New Roman" pitchFamily="18" charset="0"/>
              </a:rPr>
              <a:t>   </a:t>
            </a:r>
            <a:r>
              <a:rPr lang="tr-TR" sz="3200" b="1" dirty="0" smtClean="0">
                <a:solidFill>
                  <a:schemeClr val="tx2"/>
                </a:solidFill>
                <a:latin typeface="Times New Roman" pitchFamily="18" charset="0"/>
                <a:cs typeface="Times New Roman" pitchFamily="18" charset="0"/>
              </a:rPr>
              <a:t>g-</a:t>
            </a:r>
            <a:r>
              <a:rPr lang="tr-TR" sz="3200" dirty="0" smtClean="0">
                <a:latin typeface="Times New Roman" pitchFamily="18" charset="0"/>
                <a:cs typeface="Times New Roman" pitchFamily="18" charset="0"/>
              </a:rPr>
              <a:t>Avusturya-Macaristan veliahdının </a:t>
            </a:r>
            <a:r>
              <a:rPr lang="tr-TR" sz="3200" dirty="0">
                <a:latin typeface="Times New Roman" pitchFamily="18" charset="0"/>
                <a:cs typeface="Times New Roman" pitchFamily="18" charset="0"/>
              </a:rPr>
              <a:t>bir Sırplı tarafından öldürülmesi</a:t>
            </a:r>
          </a:p>
          <a:p>
            <a:pPr>
              <a:lnSpc>
                <a:spcPct val="90000"/>
              </a:lnSpc>
            </a:pPr>
            <a:endParaRPr lang="tr-TR" sz="5100" dirty="0">
              <a:latin typeface="Times New Roman" pitchFamily="18" charset="0"/>
            </a:endParaRPr>
          </a:p>
          <a:p>
            <a:pPr>
              <a:lnSpc>
                <a:spcPct val="90000"/>
              </a:lnSpc>
            </a:pPr>
            <a:endParaRPr lang="tr-TR" sz="28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0179">
                                            <p:txEl>
                                              <p:pRg st="1" end="1"/>
                                            </p:txEl>
                                          </p:spTgt>
                                        </p:tgtEl>
                                        <p:attrNameLst>
                                          <p:attrName>style.visibility</p:attrName>
                                        </p:attrNameLst>
                                      </p:cBhvr>
                                      <p:to>
                                        <p:strVal val="visible"/>
                                      </p:to>
                                    </p:set>
                                    <p:anim calcmode="lin" valueType="num">
                                      <p:cBhvr additive="base">
                                        <p:cTn id="13" dur="500" fill="hold"/>
                                        <p:tgtEl>
                                          <p:spTgt spid="5017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017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467544" y="1257300"/>
            <a:ext cx="5760640" cy="5068416"/>
          </a:xfrm>
          <a:solidFill>
            <a:srgbClr val="002060"/>
          </a:solidFill>
        </p:spPr>
        <p:txBody>
          <a:bodyPr>
            <a:normAutofit fontScale="55000" lnSpcReduction="20000"/>
          </a:bodyPr>
          <a:lstStyle/>
          <a:p>
            <a:pPr>
              <a:lnSpc>
                <a:spcPct val="160000"/>
              </a:lnSpc>
              <a:spcBef>
                <a:spcPts val="0"/>
              </a:spcBef>
            </a:pPr>
            <a:r>
              <a:rPr lang="tr-TR" sz="2800" b="1" dirty="0">
                <a:cs typeface="Times New Roman" pitchFamily="18" charset="0"/>
              </a:rPr>
              <a:t> </a:t>
            </a:r>
            <a:r>
              <a:rPr lang="tr-TR" sz="4800" b="1" dirty="0">
                <a:solidFill>
                  <a:schemeClr val="tx2"/>
                </a:solidFill>
                <a:latin typeface="Times New Roman" pitchFamily="18" charset="0"/>
                <a:cs typeface="Times New Roman" pitchFamily="18" charset="0"/>
              </a:rPr>
              <a:t>28 Haziran 1914’te</a:t>
            </a:r>
            <a:r>
              <a:rPr lang="tr-TR" sz="4800" b="1" dirty="0">
                <a:latin typeface="Times New Roman" pitchFamily="18" charset="0"/>
                <a:cs typeface="Times New Roman" pitchFamily="18" charset="0"/>
              </a:rPr>
              <a:t> </a:t>
            </a:r>
            <a:r>
              <a:rPr lang="tr-TR" sz="4800" dirty="0">
                <a:latin typeface="Times New Roman" pitchFamily="18" charset="0"/>
                <a:cs typeface="Times New Roman" pitchFamily="18" charset="0"/>
              </a:rPr>
              <a:t>Saraybosna’</a:t>
            </a:r>
            <a:r>
              <a:rPr lang="tr-TR" sz="4800" dirty="0">
                <a:latin typeface="Times New Roman" pitchFamily="18" charset="0"/>
              </a:rPr>
              <a:t> </a:t>
            </a:r>
            <a:r>
              <a:rPr lang="tr-TR" sz="4800" dirty="0">
                <a:latin typeface="Times New Roman" pitchFamily="18" charset="0"/>
                <a:cs typeface="Times New Roman" pitchFamily="18" charset="0"/>
              </a:rPr>
              <a:t>da </a:t>
            </a:r>
            <a:r>
              <a:rPr lang="tr-TR" sz="4800" dirty="0" smtClean="0">
                <a:latin typeface="Times New Roman" pitchFamily="18" charset="0"/>
                <a:cs typeface="Times New Roman" pitchFamily="18" charset="0"/>
              </a:rPr>
              <a:t>Avusturya-Macaristan veliahdının bir Sırplı tarafından  öldürülmesi</a:t>
            </a:r>
            <a:r>
              <a:rPr lang="tr-TR" sz="4800" b="1" dirty="0" smtClean="0">
                <a:latin typeface="Times New Roman" pitchFamily="18" charset="0"/>
                <a:cs typeface="Times New Roman" pitchFamily="18" charset="0"/>
              </a:rPr>
              <a:t> </a:t>
            </a:r>
            <a:r>
              <a:rPr lang="tr-TR" sz="4800" dirty="0" smtClean="0">
                <a:latin typeface="Times New Roman" pitchFamily="18" charset="0"/>
                <a:cs typeface="Times New Roman" pitchFamily="18" charset="0"/>
              </a:rPr>
              <a:t>üzerine Avusturya Sırbistan’a </a:t>
            </a:r>
            <a:r>
              <a:rPr lang="tr-TR" sz="4800" dirty="0">
                <a:latin typeface="Times New Roman" pitchFamily="18" charset="0"/>
                <a:cs typeface="Times New Roman" pitchFamily="18" charset="0"/>
              </a:rPr>
              <a:t>savaş ilanı etti.</a:t>
            </a:r>
            <a:r>
              <a:rPr lang="tr-TR" sz="4800" dirty="0">
                <a:latin typeface="Times New Roman" pitchFamily="18" charset="0"/>
              </a:rPr>
              <a:t> </a:t>
            </a:r>
            <a:r>
              <a:rPr lang="tr-TR" sz="4800" dirty="0">
                <a:latin typeface="Times New Roman" pitchFamily="18" charset="0"/>
                <a:cs typeface="Times New Roman" pitchFamily="18" charset="0"/>
              </a:rPr>
              <a:t>Rusya’nın da </a:t>
            </a:r>
            <a:r>
              <a:rPr lang="tr-TR" sz="4800" dirty="0" smtClean="0">
                <a:latin typeface="Times New Roman" pitchFamily="18" charset="0"/>
                <a:cs typeface="Times New Roman" pitchFamily="18" charset="0"/>
              </a:rPr>
              <a:t>Sırbistan’ın </a:t>
            </a:r>
            <a:r>
              <a:rPr lang="tr-TR" sz="4800" dirty="0">
                <a:latin typeface="Times New Roman" pitchFamily="18" charset="0"/>
                <a:cs typeface="Times New Roman" pitchFamily="18" charset="0"/>
              </a:rPr>
              <a:t>yanında yer alması ile karşılıklı savaş </a:t>
            </a:r>
            <a:r>
              <a:rPr lang="tr-TR" sz="4800" dirty="0" smtClean="0">
                <a:latin typeface="Times New Roman" pitchFamily="18" charset="0"/>
                <a:cs typeface="Times New Roman" pitchFamily="18" charset="0"/>
              </a:rPr>
              <a:t>ilanları </a:t>
            </a:r>
            <a:r>
              <a:rPr lang="tr-TR" sz="4800" dirty="0">
                <a:latin typeface="Times New Roman" pitchFamily="18" charset="0"/>
                <a:cs typeface="Times New Roman" pitchFamily="18" charset="0"/>
              </a:rPr>
              <a:t>I</a:t>
            </a:r>
            <a:r>
              <a:rPr lang="tr-TR" sz="4800" dirty="0" smtClean="0">
                <a:latin typeface="Times New Roman" pitchFamily="18" charset="0"/>
                <a:cs typeface="Times New Roman" pitchFamily="18" charset="0"/>
              </a:rPr>
              <a:t>. Dünya </a:t>
            </a:r>
            <a:r>
              <a:rPr lang="tr-TR" sz="4800" dirty="0">
                <a:latin typeface="Times New Roman" pitchFamily="18" charset="0"/>
                <a:cs typeface="Times New Roman" pitchFamily="18" charset="0"/>
              </a:rPr>
              <a:t>Savaşı’nı başlattı.</a:t>
            </a:r>
          </a:p>
          <a:p>
            <a:pPr>
              <a:lnSpc>
                <a:spcPct val="90000"/>
              </a:lnSpc>
            </a:pPr>
            <a:endParaRPr lang="tr-TR" sz="4800" dirty="0">
              <a:latin typeface="Times New Roman" pitchFamily="18" charset="0"/>
            </a:endParaRPr>
          </a:p>
        </p:txBody>
      </p:sp>
      <p:sp>
        <p:nvSpPr>
          <p:cNvPr id="51202" name="Rectangle 2"/>
          <p:cNvSpPr>
            <a:spLocks noGrp="1" noRot="1" noChangeArrowheads="1"/>
          </p:cNvSpPr>
          <p:nvPr>
            <p:ph type="title"/>
          </p:nvPr>
        </p:nvSpPr>
        <p:spPr>
          <a:xfrm>
            <a:off x="467544" y="332656"/>
            <a:ext cx="8352928" cy="641350"/>
          </a:xfrm>
          <a:solidFill>
            <a:srgbClr val="00B050"/>
          </a:solidFill>
        </p:spPr>
        <p:txBody>
          <a:bodyPr/>
          <a:lstStyle/>
          <a:p>
            <a:pPr algn="ctr"/>
            <a:r>
              <a:rPr lang="tr-TR" sz="3600" b="0" dirty="0">
                <a:latin typeface="Times New Roman" pitchFamily="18" charset="0"/>
              </a:rPr>
              <a:t>SAVAŞIN BAŞLAMASI</a:t>
            </a:r>
          </a:p>
        </p:txBody>
      </p:sp>
      <p:pic>
        <p:nvPicPr>
          <p:cNvPr id="7170" name="Picture 2" descr="image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1772816"/>
            <a:ext cx="2664296" cy="3654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p:txBody>
          <a:bodyPr/>
          <a:lstStyle/>
          <a:p>
            <a:pPr>
              <a:buFont typeface="Wingdings" pitchFamily="2" charset="2"/>
              <a:buNone/>
            </a:pPr>
            <a:endParaRPr lang="tr-TR"/>
          </a:p>
        </p:txBody>
      </p:sp>
      <p:pic>
        <p:nvPicPr>
          <p:cNvPr id="52228" name="Picture 4" descr="savaso_harita1_b"/>
          <p:cNvPicPr>
            <a:picLocks noChangeAspect="1" noChangeArrowheads="1"/>
          </p:cNvPicPr>
          <p:nvPr/>
        </p:nvPicPr>
        <p:blipFill>
          <a:blip r:embed="rId2" cstate="print"/>
          <a:srcRect/>
          <a:stretch>
            <a:fillRect/>
          </a:stretch>
        </p:blipFill>
        <p:spPr bwMode="auto">
          <a:xfrm>
            <a:off x="228600" y="457200"/>
            <a:ext cx="8686800" cy="5791200"/>
          </a:xfrm>
          <a:prstGeom prst="rect">
            <a:avLst/>
          </a:prstGeom>
          <a:noFill/>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a:xfrm>
            <a:off x="251520" y="404664"/>
            <a:ext cx="8424936" cy="6453336"/>
          </a:xfrm>
          <a:solidFill>
            <a:srgbClr val="002060"/>
          </a:solidFill>
        </p:spPr>
        <p:txBody>
          <a:bodyPr/>
          <a:lstStyle/>
          <a:p>
            <a:endParaRPr lang="tr-TR" dirty="0"/>
          </a:p>
          <a:p>
            <a:pPr>
              <a:lnSpc>
                <a:spcPct val="150000"/>
              </a:lnSpc>
              <a:spcBef>
                <a:spcPts val="0"/>
              </a:spcBef>
            </a:pPr>
            <a:r>
              <a:rPr lang="tr-TR" dirty="0">
                <a:cs typeface="Times New Roman" pitchFamily="18" charset="0"/>
              </a:rPr>
              <a:t> </a:t>
            </a:r>
            <a:r>
              <a:rPr lang="tr-TR" sz="3200" dirty="0">
                <a:latin typeface="Times New Roman" pitchFamily="18" charset="0"/>
                <a:cs typeface="Times New Roman" pitchFamily="18" charset="0"/>
              </a:rPr>
              <a:t>Savaş başladıktan sonra tarafsız</a:t>
            </a:r>
            <a:r>
              <a:rPr lang="tr-TR" sz="3200" dirty="0">
                <a:latin typeface="Times New Roman" pitchFamily="18" charset="0"/>
              </a:rPr>
              <a:t>-</a:t>
            </a:r>
            <a:r>
              <a:rPr lang="tr-TR" sz="3200" dirty="0">
                <a:latin typeface="Times New Roman" pitchFamily="18" charset="0"/>
                <a:cs typeface="Times New Roman" pitchFamily="18" charset="0"/>
              </a:rPr>
              <a:t>lığını ilan eden İtalya 1915 yılında İtilaf Devletleri’ne katıldı. Uzak Doğuda Japonya Alman </a:t>
            </a:r>
            <a:r>
              <a:rPr lang="tr-TR" sz="3200" dirty="0" smtClean="0">
                <a:latin typeface="Times New Roman" pitchFamily="18" charset="0"/>
                <a:cs typeface="Times New Roman" pitchFamily="18" charset="0"/>
              </a:rPr>
              <a:t>sömürgelerini </a:t>
            </a:r>
            <a:r>
              <a:rPr lang="tr-TR" sz="3200" dirty="0">
                <a:latin typeface="Times New Roman" pitchFamily="18" charset="0"/>
                <a:cs typeface="Times New Roman" pitchFamily="18" charset="0"/>
              </a:rPr>
              <a:t>ele geçirdi</a:t>
            </a:r>
            <a:r>
              <a:rPr lang="tr-TR" sz="3200" dirty="0" smtClean="0">
                <a:latin typeface="Times New Roman" pitchFamily="18" charset="0"/>
                <a:cs typeface="Times New Roman" pitchFamily="18" charset="0"/>
              </a:rPr>
              <a:t>. Komünist ihtilali </a:t>
            </a:r>
            <a:r>
              <a:rPr lang="tr-TR" sz="3200" dirty="0">
                <a:latin typeface="Times New Roman" pitchFamily="18" charset="0"/>
                <a:cs typeface="Times New Roman" pitchFamily="18" charset="0"/>
              </a:rPr>
              <a:t>sebebiyle Rusya savaştan </a:t>
            </a:r>
            <a:r>
              <a:rPr lang="tr-TR" sz="3200" dirty="0" smtClean="0">
                <a:latin typeface="Times New Roman" pitchFamily="18" charset="0"/>
                <a:cs typeface="Times New Roman" pitchFamily="18" charset="0"/>
              </a:rPr>
              <a:t>çekilmek </a:t>
            </a:r>
            <a:r>
              <a:rPr lang="tr-TR" sz="3200" dirty="0">
                <a:latin typeface="Times New Roman" pitchFamily="18" charset="0"/>
                <a:cs typeface="Times New Roman" pitchFamily="18" charset="0"/>
              </a:rPr>
              <a:t>zorunda  kaldı</a:t>
            </a:r>
            <a:r>
              <a:rPr lang="tr-TR" sz="3200" dirty="0">
                <a:latin typeface="Times New Roman" pitchFamily="18" charset="0"/>
              </a:rPr>
              <a:t> </a:t>
            </a:r>
            <a:r>
              <a:rPr lang="tr-TR" sz="3200" dirty="0">
                <a:latin typeface="Times New Roman" pitchFamily="18" charset="0"/>
                <a:cs typeface="Times New Roman" pitchFamily="18" charset="0"/>
              </a:rPr>
              <a:t>(1917).</a:t>
            </a:r>
            <a:endParaRPr lang="tr-TR" sz="3200" dirty="0">
              <a:latin typeface="Times New Roman"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anim calcmode="lin" valueType="num">
                                      <p:cBhvr additive="base">
                                        <p:cTn id="7" dur="500" fill="hold"/>
                                        <p:tgtEl>
                                          <p:spTgt spid="53251">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325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utoUpdateAnimBg="0"/>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ğıt">
  <a:themeElements>
    <a:clrScheme name="Kağıt">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Kağıt">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ğıt">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TotalTime>
  <Words>1202</Words>
  <Application>Microsoft Office PowerPoint</Application>
  <PresentationFormat>Ekran Gösterisi (4:3)</PresentationFormat>
  <Paragraphs>67</Paragraphs>
  <Slides>30</Slides>
  <Notes>0</Notes>
  <HiddenSlides>0</HiddenSlides>
  <MMClips>0</MMClips>
  <ScaleCrop>false</ScaleCrop>
  <HeadingPairs>
    <vt:vector size="6" baseType="variant">
      <vt:variant>
        <vt:lpstr>Kullanılan Yazı Tipleri</vt:lpstr>
      </vt:variant>
      <vt:variant>
        <vt:i4>7</vt:i4>
      </vt:variant>
      <vt:variant>
        <vt:lpstr>Tema</vt:lpstr>
      </vt:variant>
      <vt:variant>
        <vt:i4>2</vt:i4>
      </vt:variant>
      <vt:variant>
        <vt:lpstr>Slayt Başlıkları</vt:lpstr>
      </vt:variant>
      <vt:variant>
        <vt:i4>30</vt:i4>
      </vt:variant>
    </vt:vector>
  </HeadingPairs>
  <TitlesOfParts>
    <vt:vector size="39" baseType="lpstr">
      <vt:lpstr>Arial</vt:lpstr>
      <vt:lpstr>Calibri</vt:lpstr>
      <vt:lpstr>Constantia</vt:lpstr>
      <vt:lpstr>Tahoma</vt:lpstr>
      <vt:lpstr>Times New Roman</vt:lpstr>
      <vt:lpstr>Wingdings</vt:lpstr>
      <vt:lpstr>Wingdings 2</vt:lpstr>
      <vt:lpstr>Ofis Teması</vt:lpstr>
      <vt:lpstr>Kağıt</vt:lpstr>
      <vt:lpstr>PowerPoint Sunusu</vt:lpstr>
      <vt:lpstr>I.DÜNYA SAVAŞI</vt:lpstr>
      <vt:lpstr>PowerPoint Sunusu</vt:lpstr>
      <vt:lpstr>PowerPoint Sunusu</vt:lpstr>
      <vt:lpstr>    I.DÜNYA SAVAŞI(1914-1918)  </vt:lpstr>
      <vt:lpstr>PowerPoint Sunusu</vt:lpstr>
      <vt:lpstr>SAVAŞIN BAŞLAMASI</vt:lpstr>
      <vt:lpstr>PowerPoint Sunusu</vt:lpstr>
      <vt:lpstr>PowerPoint Sunusu</vt:lpstr>
      <vt:lpstr>PowerPoint Sunusu</vt:lpstr>
      <vt:lpstr>PowerPoint Sunusu</vt:lpstr>
      <vt:lpstr>MONROE DOKTRİNİ </vt:lpstr>
      <vt:lpstr>PowerPoint Sunusu</vt:lpstr>
      <vt:lpstr>Paris Barış Konferansı-1919</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Özet </vt:lpstr>
      <vt:lpstr>PowerPoint Sunusu</vt:lpstr>
      <vt:lpstr>KPSS’YE HAZIRLIK DAHA KOLAY Online Kitapçılarda…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TOSHIBA</dc:creator>
  <cp:lastModifiedBy>toshiba</cp:lastModifiedBy>
  <cp:revision>23</cp:revision>
  <dcterms:created xsi:type="dcterms:W3CDTF">2012-09-20T18:33:41Z</dcterms:created>
  <dcterms:modified xsi:type="dcterms:W3CDTF">2017-08-26T06:21:35Z</dcterms:modified>
</cp:coreProperties>
</file>