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3" r:id="rId6"/>
    <p:sldId id="260" r:id="rId7"/>
    <p:sldId id="274" r:id="rId8"/>
    <p:sldId id="261" r:id="rId9"/>
    <p:sldId id="275" r:id="rId10"/>
    <p:sldId id="264" r:id="rId11"/>
    <p:sldId id="265" r:id="rId12"/>
    <p:sldId id="266" r:id="rId13"/>
    <p:sldId id="267" r:id="rId14"/>
    <p:sldId id="276" r:id="rId15"/>
    <p:sldId id="278" r:id="rId16"/>
    <p:sldId id="279" r:id="rId17"/>
    <p:sldId id="281" r:id="rId18"/>
    <p:sldId id="280" r:id="rId19"/>
    <p:sldId id="268" r:id="rId20"/>
    <p:sldId id="282" r:id="rId21"/>
    <p:sldId id="283" r:id="rId22"/>
    <p:sldId id="284" r:id="rId23"/>
    <p:sldId id="285" r:id="rId24"/>
    <p:sldId id="272"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5981F22-CEE0-4F4E-8309-AB681913309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4039CE3-8C0C-41A2-9DC3-08E680E25762}" type="datetimeFigureOut">
              <a:rPr lang="tr-TR" smtClean="0"/>
              <a:pPr/>
              <a:t>03.05.2017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E5981F22-CEE0-4F4E-8309-AB681913309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039CE3-8C0C-41A2-9DC3-08E680E25762}" type="datetimeFigureOut">
              <a:rPr lang="tr-TR" smtClean="0"/>
              <a:pPr/>
              <a:t>03.05.2017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981F22-CEE0-4F4E-8309-AB681913309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b.gov.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642918"/>
            <a:ext cx="7851648" cy="1828800"/>
          </a:xfrm>
        </p:spPr>
        <p:txBody>
          <a:bodyPr>
            <a:normAutofit/>
          </a:bodyPr>
          <a:lstStyle/>
          <a:p>
            <a:pPr algn="ctr"/>
            <a:r>
              <a:rPr lang="tr-TR" sz="3200" dirty="0" smtClean="0">
                <a:solidFill>
                  <a:srgbClr val="FFFF00"/>
                </a:solidFill>
              </a:rPr>
              <a:t>BİRİNCİ TÜRKİYE BÜYÜK MİLLET MECLİSİ’NDE NAFIA ALANINDAKİ HİZMETLER</a:t>
            </a:r>
            <a:br>
              <a:rPr lang="tr-TR" sz="3200" dirty="0" smtClean="0">
                <a:solidFill>
                  <a:srgbClr val="FFFF00"/>
                </a:solidFill>
              </a:rPr>
            </a:br>
            <a:endParaRPr lang="tr-TR" sz="3200" dirty="0">
              <a:solidFill>
                <a:srgbClr val="FFFF00"/>
              </a:solidFill>
            </a:endParaRPr>
          </a:p>
        </p:txBody>
      </p:sp>
      <p:sp>
        <p:nvSpPr>
          <p:cNvPr id="3" name="2 Alt Başlık"/>
          <p:cNvSpPr>
            <a:spLocks noGrp="1"/>
          </p:cNvSpPr>
          <p:nvPr>
            <p:ph type="subTitle" idx="1"/>
          </p:nvPr>
        </p:nvSpPr>
        <p:spPr>
          <a:xfrm>
            <a:off x="571472" y="2500306"/>
            <a:ext cx="7854696" cy="1752600"/>
          </a:xfrm>
        </p:spPr>
        <p:txBody>
          <a:bodyPr/>
          <a:lstStyle/>
          <a:p>
            <a:pPr algn="ctr"/>
            <a:r>
              <a:rPr lang="tr-TR" b="1" dirty="0" smtClean="0"/>
              <a:t>Arif ÖZBEYLİ</a:t>
            </a:r>
            <a:endParaRPr lang="tr-TR" dirty="0" smtClean="0"/>
          </a:p>
          <a:p>
            <a:pPr algn="ctr"/>
            <a:r>
              <a:rPr lang="tr-TR" b="1" dirty="0" smtClean="0"/>
              <a:t>YÜKSEK LİSANS SEMİNERİ</a:t>
            </a:r>
            <a:endParaRPr lang="tr-TR" dirty="0" smtClean="0"/>
          </a:p>
          <a:p>
            <a:r>
              <a:rPr lang="tr-TR" b="1" dirty="0" smtClean="0"/>
              <a:t> </a:t>
            </a:r>
            <a:endParaRPr lang="tr-TR" dirty="0" smtClean="0"/>
          </a:p>
          <a:p>
            <a:endParaRPr lang="tr-TR" dirty="0"/>
          </a:p>
        </p:txBody>
      </p:sp>
      <p:sp>
        <p:nvSpPr>
          <p:cNvPr id="20481" name="Rectangle 1"/>
          <p:cNvSpPr>
            <a:spLocks noChangeArrowheads="1"/>
          </p:cNvSpPr>
          <p:nvPr/>
        </p:nvSpPr>
        <p:spPr bwMode="auto">
          <a:xfrm>
            <a:off x="0" y="471488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DANIŞMAN</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Prof. Dr. Mehmet EVSİLE</a:t>
            </a:r>
          </a:p>
          <a:p>
            <a:pPr marL="0" marR="0" lvl="0" indent="0" algn="ctr" defTabSz="914400" rtl="0" eaLnBrk="0" fontAlgn="base" latinLnBrk="0" hangingPunct="0">
              <a:lnSpc>
                <a:spcPct val="100000"/>
              </a:lnSpc>
              <a:spcBef>
                <a:spcPct val="0"/>
              </a:spcBef>
              <a:spcAft>
                <a:spcPct val="0"/>
              </a:spcAft>
              <a:buClrTx/>
              <a:buSzTx/>
              <a:buFontTx/>
              <a:buNone/>
              <a:tabLst/>
            </a:pPr>
            <a:endParaRPr lang="tr-TR" sz="2400" b="1" dirty="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SAMSUN 2013</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Düz Bağlayıcı"/>
          <p:cNvCxnSpPr/>
          <p:nvPr/>
        </p:nvCxnSpPr>
        <p:spPr>
          <a:xfrm>
            <a:off x="571472" y="5715016"/>
            <a:ext cx="721523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2"/>
          <a:srcRect l="21354" t="24524" r="21354" b="10629"/>
          <a:stretch>
            <a:fillRect/>
          </a:stretch>
        </p:blipFill>
        <p:spPr bwMode="auto">
          <a:xfrm>
            <a:off x="571472" y="642918"/>
            <a:ext cx="8001056" cy="4786346"/>
          </a:xfrm>
          <a:prstGeom prst="rect">
            <a:avLst/>
          </a:prstGeom>
          <a:noFill/>
          <a:ln w="9525">
            <a:noFill/>
            <a:miter lim="800000"/>
            <a:headEnd/>
            <a:tailEnd/>
          </a:ln>
          <a:effectLst/>
        </p:spPr>
      </p:pic>
      <p:sp>
        <p:nvSpPr>
          <p:cNvPr id="6" name="5 Dikdörtgen"/>
          <p:cNvSpPr/>
          <p:nvPr/>
        </p:nvSpPr>
        <p:spPr>
          <a:xfrm>
            <a:off x="714348" y="5857892"/>
            <a:ext cx="7786742" cy="584775"/>
          </a:xfrm>
          <a:prstGeom prst="rect">
            <a:avLst/>
          </a:prstGeom>
        </p:spPr>
        <p:txBody>
          <a:bodyPr wrap="square">
            <a:spAutoFit/>
          </a:bodyPr>
          <a:lstStyle/>
          <a:p>
            <a:r>
              <a:rPr lang="tr-TR" sz="2400" baseline="30000" dirty="0" smtClean="0"/>
              <a:t>TBMM Zabıt Ceridesi,Cilt 8,D1, 150.Birleşim, s.206,207,Resmi Gazete Tarihi ve No: 25.04.1337 (1921) No: 12</a:t>
            </a:r>
            <a:endParaRPr lang="tr-TR" sz="2400" baseline="30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3541" t="25296" r="10937" b="17577"/>
          <a:stretch>
            <a:fillRect/>
          </a:stretch>
        </p:blipFill>
        <p:spPr bwMode="auto">
          <a:xfrm>
            <a:off x="785786" y="785794"/>
            <a:ext cx="7929618" cy="4143404"/>
          </a:xfrm>
          <a:prstGeom prst="rect">
            <a:avLst/>
          </a:prstGeom>
          <a:noFill/>
          <a:ln w="9525">
            <a:noFill/>
            <a:miter lim="800000"/>
            <a:headEnd/>
            <a:tailEnd/>
          </a:ln>
          <a:effectLst/>
        </p:spPr>
      </p:pic>
      <p:sp>
        <p:nvSpPr>
          <p:cNvPr id="5" name="4 Dikdörtgen"/>
          <p:cNvSpPr/>
          <p:nvPr/>
        </p:nvSpPr>
        <p:spPr>
          <a:xfrm>
            <a:off x="857224" y="5500702"/>
            <a:ext cx="7643866" cy="584775"/>
          </a:xfrm>
          <a:prstGeom prst="rect">
            <a:avLst/>
          </a:prstGeom>
        </p:spPr>
        <p:txBody>
          <a:bodyPr wrap="square">
            <a:spAutoFit/>
          </a:bodyPr>
          <a:lstStyle/>
          <a:p>
            <a:r>
              <a:rPr lang="tr-TR" sz="2400" baseline="30000" dirty="0" smtClean="0"/>
              <a:t>TBMM Zabıt Ceridesi,Cilt 8,D1, 150.Birleşim, s.206,207,Resmi Gazete Tarihi ve No: 25.04.1337 (1921) No: 12</a:t>
            </a:r>
            <a:endParaRPr lang="tr-TR" sz="2400" baseline="30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895996"/>
          </a:xfrm>
        </p:spPr>
        <p:txBody>
          <a:bodyPr>
            <a:normAutofit fontScale="92500" lnSpcReduction="20000"/>
          </a:bodyPr>
          <a:lstStyle/>
          <a:p>
            <a:pPr>
              <a:lnSpc>
                <a:spcPct val="150000"/>
              </a:lnSpc>
              <a:spcBef>
                <a:spcPts val="0"/>
              </a:spcBef>
            </a:pPr>
            <a:r>
              <a:rPr lang="tr-TR" dirty="0" smtClean="0"/>
              <a:t>    Nafıa Vekaleti içinde değerlendirilen daireler Şimendifer İdaresi, </a:t>
            </a:r>
            <a:r>
              <a:rPr lang="tr-TR" dirty="0" err="1" smtClean="0"/>
              <a:t>Turuk</a:t>
            </a:r>
            <a:r>
              <a:rPr lang="tr-TR" dirty="0" smtClean="0"/>
              <a:t>-u Umumiye (Genel yollar) ve bazı kömür işletmeleridir. Bazı livalar arası yolların </a:t>
            </a:r>
            <a:r>
              <a:rPr lang="tr-TR" dirty="0" err="1" smtClean="0"/>
              <a:t>Turuk</a:t>
            </a:r>
            <a:r>
              <a:rPr lang="tr-TR" dirty="0" smtClean="0"/>
              <a:t>-u Umumiye kapsamına alınması Vekalet bütçesinin ele alınışı sırasında en çok tartışılan konular arasında yer almıştır. Çünkü herhangi bir yol bu statüye dahil edildiğinde genel bütçeden tahsisat alıyor, bu da ilgili vilayet lehine sonuçlar doğuruyordu. Bu yüzden livalar arası yollardan hangilerinin genel kamu yolları statüsüne dahil edileceği her zaman tartışma konusu olmuştur.</a:t>
            </a:r>
          </a:p>
          <a:p>
            <a:endParaRPr lang="tr-TR" dirty="0" smtClean="0"/>
          </a:p>
          <a:p>
            <a:endParaRPr lang="tr-TR" dirty="0" smtClean="0"/>
          </a:p>
          <a:p>
            <a:r>
              <a:rPr lang="tr-TR" baseline="30000" dirty="0" smtClean="0"/>
              <a:t>Rıdvan Akın ,TBMM’nin İlk Bütçe Yasası: 1336 Muvazene-i Umumiye Kanunu,s.3</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538806"/>
          </a:xfrm>
        </p:spPr>
        <p:txBody>
          <a:bodyPr>
            <a:normAutofit fontScale="85000" lnSpcReduction="10000"/>
          </a:bodyPr>
          <a:lstStyle/>
          <a:p>
            <a:pPr>
              <a:lnSpc>
                <a:spcPct val="160000"/>
              </a:lnSpc>
            </a:pPr>
            <a:r>
              <a:rPr lang="tr-TR" dirty="0" smtClean="0"/>
              <a:t>       </a:t>
            </a:r>
            <a:r>
              <a:rPr lang="tr-TR" dirty="0" err="1" smtClean="0"/>
              <a:t>İrva</a:t>
            </a:r>
            <a:r>
              <a:rPr lang="tr-TR" dirty="0" smtClean="0"/>
              <a:t> ve </a:t>
            </a:r>
            <a:r>
              <a:rPr lang="tr-TR" dirty="0" err="1" smtClean="0"/>
              <a:t>iska</a:t>
            </a:r>
            <a:r>
              <a:rPr lang="tr-TR" dirty="0" smtClean="0"/>
              <a:t> işleri de (sulama ve drenaj) Nafıa Vekaleti’nin etkinlik alanı içindedir. Bu kapsamda Konya Ovası, Bursa ve Bilecik livalarındaki bazı bataklıkların, göllerin ve denetimsiz suların kamu yararına kullanılabilir hale getirilmesini sağlamak üzere tahsisat ayrılacaktır. Bu arada Nafıa Vekaleti’ne demiryolu hatlarına yakın bölgelerde kömür çıkarma ve var olan işletmeleri değerlendirme yetkisi verilmiştir. Bir yasa ile Vekalet bu konuda yetkili kılınmış ve tahsisat verilmiştir.</a:t>
            </a:r>
          </a:p>
          <a:p>
            <a:endParaRPr lang="tr-TR" dirty="0" smtClean="0"/>
          </a:p>
          <a:p>
            <a:endParaRPr lang="tr-TR" dirty="0" smtClean="0"/>
          </a:p>
          <a:p>
            <a:r>
              <a:rPr lang="tr-TR" dirty="0" smtClean="0"/>
              <a:t>Aynı eser, s.20</a:t>
            </a:r>
          </a:p>
          <a:p>
            <a:pPr>
              <a:buNone/>
            </a:pPr>
            <a:endParaRPr lang="tr-TR" dirty="0"/>
          </a:p>
        </p:txBody>
      </p:sp>
      <p:cxnSp>
        <p:nvCxnSpPr>
          <p:cNvPr id="5" name="4 Düz Bağlayıcı"/>
          <p:cNvCxnSpPr/>
          <p:nvPr/>
        </p:nvCxnSpPr>
        <p:spPr>
          <a:xfrm>
            <a:off x="642910" y="5214950"/>
            <a:ext cx="764386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357166"/>
            <a:ext cx="4714908" cy="1143000"/>
          </a:xfrm>
        </p:spPr>
        <p:txBody>
          <a:bodyPr>
            <a:normAutofit/>
          </a:bodyPr>
          <a:lstStyle/>
          <a:p>
            <a:pPr algn="ctr"/>
            <a:r>
              <a:rPr lang="tr-TR" sz="3200" b="1" dirty="0" smtClean="0"/>
              <a:t>İsmail Fazıl Paşa Döneminde Başlıca Konular</a:t>
            </a:r>
            <a:endParaRPr lang="tr-TR" sz="3200" b="1" dirty="0"/>
          </a:p>
        </p:txBody>
      </p:sp>
      <p:sp>
        <p:nvSpPr>
          <p:cNvPr id="3" name="2 İçerik Yer Tutucusu"/>
          <p:cNvSpPr>
            <a:spLocks noGrp="1"/>
          </p:cNvSpPr>
          <p:nvPr>
            <p:ph idx="1"/>
          </p:nvPr>
        </p:nvSpPr>
        <p:spPr>
          <a:xfrm>
            <a:off x="457200" y="1571612"/>
            <a:ext cx="5043494" cy="5072098"/>
          </a:xfrm>
        </p:spPr>
        <p:txBody>
          <a:bodyPr>
            <a:normAutofit fontScale="92500" lnSpcReduction="20000"/>
          </a:bodyPr>
          <a:lstStyle/>
          <a:p>
            <a:pPr>
              <a:lnSpc>
                <a:spcPct val="150000"/>
              </a:lnSpc>
              <a:spcBef>
                <a:spcPts val="0"/>
              </a:spcBef>
            </a:pPr>
            <a:r>
              <a:rPr lang="tr-TR" sz="2400" dirty="0" smtClean="0"/>
              <a:t>İngilizler tarafından tahrip edilen yolların işletmeye açılması</a:t>
            </a:r>
          </a:p>
          <a:p>
            <a:pPr>
              <a:lnSpc>
                <a:spcPct val="150000"/>
              </a:lnSpc>
              <a:spcBef>
                <a:spcPts val="0"/>
              </a:spcBef>
            </a:pPr>
            <a:r>
              <a:rPr lang="tr-TR" sz="2400" dirty="0" smtClean="0"/>
              <a:t>Yeni kömür yataklarının araştırılması, </a:t>
            </a:r>
            <a:r>
              <a:rPr lang="tr-TR" sz="2400" dirty="0" err="1" smtClean="0"/>
              <a:t>paküra</a:t>
            </a:r>
            <a:r>
              <a:rPr lang="tr-TR" sz="2400" dirty="0" smtClean="0"/>
              <a:t> kullanımı (petrol gazının bir nevi donmuş maden halinde,top halinde kalan hali)</a:t>
            </a:r>
          </a:p>
          <a:p>
            <a:pPr>
              <a:lnSpc>
                <a:spcPct val="150000"/>
              </a:lnSpc>
              <a:spcBef>
                <a:spcPts val="0"/>
              </a:spcBef>
            </a:pPr>
            <a:r>
              <a:rPr lang="tr-TR" sz="2400" dirty="0" smtClean="0"/>
              <a:t>Lokomotif sayısının artırılması, demiryolları ve dekovil hatların tamir ve bakımı</a:t>
            </a:r>
          </a:p>
          <a:p>
            <a:pPr>
              <a:lnSpc>
                <a:spcPct val="150000"/>
              </a:lnSpc>
              <a:spcBef>
                <a:spcPts val="0"/>
              </a:spcBef>
            </a:pPr>
            <a:r>
              <a:rPr lang="tr-TR" sz="2400" dirty="0" smtClean="0"/>
              <a:t>Demiryollarında çalışanların maaşlarının verilmesi</a:t>
            </a:r>
          </a:p>
          <a:p>
            <a:pPr>
              <a:buNone/>
            </a:pPr>
            <a:endParaRPr lang="tr-TR" dirty="0"/>
          </a:p>
        </p:txBody>
      </p:sp>
      <p:pic>
        <p:nvPicPr>
          <p:cNvPr id="4" name="3 İçerik Yer Tutucusu" descr="Dekovil Hattı - Narrow Gauge Railroad"/>
          <p:cNvPicPr>
            <a:picLocks/>
          </p:cNvPicPr>
          <p:nvPr/>
        </p:nvPicPr>
        <p:blipFill>
          <a:blip r:embed="rId2"/>
          <a:srcRect/>
          <a:stretch>
            <a:fillRect/>
          </a:stretch>
        </p:blipFill>
        <p:spPr bwMode="auto">
          <a:xfrm>
            <a:off x="5405418" y="0"/>
            <a:ext cx="3738582" cy="3105955"/>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5500694" y="3714752"/>
            <a:ext cx="3643306"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571480"/>
            <a:ext cx="4471990" cy="5753120"/>
          </a:xfrm>
        </p:spPr>
        <p:txBody>
          <a:bodyPr>
            <a:normAutofit fontScale="85000" lnSpcReduction="10000"/>
          </a:bodyPr>
          <a:lstStyle/>
          <a:p>
            <a:pPr>
              <a:lnSpc>
                <a:spcPct val="150000"/>
              </a:lnSpc>
            </a:pPr>
            <a:r>
              <a:rPr lang="tr-TR" sz="2800" dirty="0" smtClean="0"/>
              <a:t>Gayrimüslimlerin özellikle de Rum telgraf memurlarının Türk Kurtuluş Savaşı aleyhine girişimleri</a:t>
            </a:r>
          </a:p>
          <a:p>
            <a:pPr>
              <a:lnSpc>
                <a:spcPct val="150000"/>
              </a:lnSpc>
            </a:pPr>
            <a:r>
              <a:rPr lang="tr-TR" sz="2800" dirty="0" smtClean="0"/>
              <a:t>Demiryolları idaresini millileştirme çalışmaları</a:t>
            </a:r>
          </a:p>
          <a:p>
            <a:pPr>
              <a:lnSpc>
                <a:spcPct val="150000"/>
              </a:lnSpc>
            </a:pPr>
            <a:r>
              <a:rPr lang="tr-TR" sz="2800" dirty="0" smtClean="0"/>
              <a:t> İsmail Fazıl Paşa’nın zorlandığı konulardan birisi de demiryolu (şimendifer) yedek parçaları sorunudur. </a:t>
            </a:r>
          </a:p>
          <a:p>
            <a:endParaRPr lang="tr-TR" dirty="0"/>
          </a:p>
        </p:txBody>
      </p:sp>
      <p:pic>
        <p:nvPicPr>
          <p:cNvPr id="3074" name="Picture 2"/>
          <p:cNvPicPr>
            <a:picLocks noChangeAspect="1" noChangeArrowheads="1"/>
          </p:cNvPicPr>
          <p:nvPr/>
        </p:nvPicPr>
        <p:blipFill>
          <a:blip r:embed="rId2"/>
          <a:srcRect/>
          <a:stretch>
            <a:fillRect/>
          </a:stretch>
        </p:blipFill>
        <p:spPr bwMode="auto">
          <a:xfrm>
            <a:off x="5214942" y="2071678"/>
            <a:ext cx="3214710"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57166"/>
            <a:ext cx="8229600" cy="1510442"/>
          </a:xfrm>
          <a:solidFill>
            <a:srgbClr val="002060"/>
          </a:solidFill>
        </p:spPr>
        <p:txBody>
          <a:bodyPr>
            <a:normAutofit fontScale="90000"/>
          </a:bodyPr>
          <a:lstStyle/>
          <a:p>
            <a:r>
              <a:rPr lang="tr-TR" dirty="0" smtClean="0">
                <a:solidFill>
                  <a:schemeClr val="bg1"/>
                </a:solidFill>
              </a:rPr>
              <a:t>3-Ömer Lütfi Bey (Yasan) Dönemi</a:t>
            </a:r>
            <a:r>
              <a:rPr lang="tr-TR" sz="5400" dirty="0" smtClean="0">
                <a:solidFill>
                  <a:schemeClr val="bg1"/>
                </a:solidFill>
              </a:rPr>
              <a:t> </a:t>
            </a:r>
            <a:br>
              <a:rPr lang="tr-TR" sz="5400" dirty="0" smtClean="0">
                <a:solidFill>
                  <a:schemeClr val="bg1"/>
                </a:solidFill>
              </a:rPr>
            </a:br>
            <a:r>
              <a:rPr lang="tr-TR" sz="5400" dirty="0" smtClean="0">
                <a:solidFill>
                  <a:schemeClr val="bg1"/>
                </a:solidFill>
              </a:rPr>
              <a:t>2 Ocak 1921- 17 Aralık 1921</a:t>
            </a:r>
            <a:endParaRPr lang="tr-TR" dirty="0">
              <a:solidFill>
                <a:schemeClr val="bg1"/>
              </a:solidFill>
            </a:endParaRPr>
          </a:p>
        </p:txBody>
      </p:sp>
      <p:sp>
        <p:nvSpPr>
          <p:cNvPr id="5" name="4 Metin kutusu"/>
          <p:cNvSpPr txBox="1"/>
          <p:nvPr/>
        </p:nvSpPr>
        <p:spPr>
          <a:xfrm>
            <a:off x="714348" y="1928802"/>
            <a:ext cx="4071966" cy="4609933"/>
          </a:xfrm>
          <a:prstGeom prst="rect">
            <a:avLst/>
          </a:prstGeom>
          <a:noFill/>
        </p:spPr>
        <p:txBody>
          <a:bodyPr wrap="square" rtlCol="0">
            <a:spAutoFit/>
          </a:bodyPr>
          <a:lstStyle/>
          <a:p>
            <a:pPr>
              <a:lnSpc>
                <a:spcPct val="150000"/>
              </a:lnSpc>
            </a:pPr>
            <a:r>
              <a:rPr lang="tr-TR" sz="2400" dirty="0" smtClean="0"/>
              <a:t>1- Mustafa Kemal’in ivedilikle görüşülmesini istediği Linyit Yataklarının işletilmesi ve ihracı</a:t>
            </a:r>
          </a:p>
          <a:p>
            <a:pPr>
              <a:lnSpc>
                <a:spcPct val="150000"/>
              </a:lnSpc>
            </a:pPr>
            <a:r>
              <a:rPr lang="tr-TR" sz="2400" dirty="0" smtClean="0"/>
              <a:t>2-Amele Taburlarından yararlanılması</a:t>
            </a:r>
          </a:p>
          <a:p>
            <a:pPr>
              <a:lnSpc>
                <a:spcPct val="150000"/>
              </a:lnSpc>
            </a:pPr>
            <a:r>
              <a:rPr lang="tr-TR" sz="2400" dirty="0" smtClean="0"/>
              <a:t>3-Nakliyat tarifelerinin 6 katına çıkarılması</a:t>
            </a:r>
            <a:endParaRPr lang="tr-TR" sz="2400" dirty="0"/>
          </a:p>
        </p:txBody>
      </p:sp>
      <p:pic>
        <p:nvPicPr>
          <p:cNvPr id="3074" name="Picture 2"/>
          <p:cNvPicPr>
            <a:picLocks noGrp="1" noChangeAspect="1" noChangeArrowheads="1"/>
          </p:cNvPicPr>
          <p:nvPr>
            <p:ph idx="1"/>
          </p:nvPr>
        </p:nvPicPr>
        <p:blipFill>
          <a:blip r:embed="rId2"/>
          <a:srcRect/>
          <a:stretch>
            <a:fillRect/>
          </a:stretch>
        </p:blipFill>
        <p:spPr bwMode="auto">
          <a:xfrm>
            <a:off x="4786314" y="2285992"/>
            <a:ext cx="4095750" cy="2971800"/>
          </a:xfrm>
          <a:prstGeom prst="rect">
            <a:avLst/>
          </a:prstGeom>
          <a:noFill/>
          <a:ln w="9525">
            <a:noFill/>
            <a:miter lim="800000"/>
            <a:headEnd/>
            <a:tailEnd/>
          </a:ln>
          <a:effectLst/>
        </p:spPr>
      </p:pic>
      <p:sp>
        <p:nvSpPr>
          <p:cNvPr id="7" name="6 Metin kutusu"/>
          <p:cNvSpPr txBox="1"/>
          <p:nvPr/>
        </p:nvSpPr>
        <p:spPr>
          <a:xfrm>
            <a:off x="4786314" y="5500702"/>
            <a:ext cx="4000528" cy="369332"/>
          </a:xfrm>
          <a:prstGeom prst="rect">
            <a:avLst/>
          </a:prstGeom>
          <a:solidFill>
            <a:schemeClr val="accent2"/>
          </a:solidFill>
        </p:spPr>
        <p:txBody>
          <a:bodyPr wrap="square" rtlCol="0">
            <a:spAutoFit/>
          </a:bodyPr>
          <a:lstStyle/>
          <a:p>
            <a:pPr algn="ctr"/>
            <a:r>
              <a:rPr lang="tr-TR" dirty="0" smtClean="0"/>
              <a:t>Birinci </a:t>
            </a:r>
            <a:r>
              <a:rPr lang="tr-TR" dirty="0" err="1" smtClean="0"/>
              <a:t>TBMM’i</a:t>
            </a:r>
            <a:r>
              <a:rPr lang="tr-TR" dirty="0" smtClean="0"/>
              <a:t> Milletvekilleri</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229600" cy="1571636"/>
          </a:xfrm>
          <a:solidFill>
            <a:srgbClr val="002060"/>
          </a:solidFill>
        </p:spPr>
        <p:txBody>
          <a:bodyPr>
            <a:normAutofit fontScale="90000"/>
          </a:bodyPr>
          <a:lstStyle/>
          <a:p>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sz="3600" dirty="0" smtClean="0">
                <a:solidFill>
                  <a:schemeClr val="bg1"/>
                </a:solidFill>
              </a:rPr>
              <a:t>4-Rauf Bey (Orbay) Dönemi </a:t>
            </a:r>
            <a:br>
              <a:rPr lang="tr-TR" sz="3600" dirty="0" smtClean="0">
                <a:solidFill>
                  <a:schemeClr val="bg1"/>
                </a:solidFill>
              </a:rPr>
            </a:br>
            <a:r>
              <a:rPr lang="tr-TR" sz="3600" dirty="0" smtClean="0">
                <a:solidFill>
                  <a:schemeClr val="bg1"/>
                </a:solidFill>
              </a:rPr>
              <a:t>17 Kasım 1921-14 Ocak 1922</a:t>
            </a:r>
            <a:br>
              <a:rPr lang="tr-TR" sz="3600" dirty="0" smtClean="0">
                <a:solidFill>
                  <a:schemeClr val="bg1"/>
                </a:solidFill>
              </a:rPr>
            </a:br>
            <a:endParaRPr lang="tr-TR" sz="3600" dirty="0">
              <a:solidFill>
                <a:schemeClr val="bg1"/>
              </a:solidFill>
            </a:endParaRPr>
          </a:p>
        </p:txBody>
      </p:sp>
      <p:sp>
        <p:nvSpPr>
          <p:cNvPr id="3" name="2 İçerik Yer Tutucusu"/>
          <p:cNvSpPr>
            <a:spLocks noGrp="1"/>
          </p:cNvSpPr>
          <p:nvPr>
            <p:ph idx="1"/>
          </p:nvPr>
        </p:nvSpPr>
        <p:spPr>
          <a:xfrm>
            <a:off x="457200" y="2000240"/>
            <a:ext cx="4257676" cy="4324360"/>
          </a:xfrm>
        </p:spPr>
        <p:txBody>
          <a:bodyPr>
            <a:normAutofit fontScale="85000" lnSpcReduction="10000"/>
          </a:bodyPr>
          <a:lstStyle/>
          <a:p>
            <a:pPr>
              <a:lnSpc>
                <a:spcPct val="150000"/>
              </a:lnSpc>
              <a:spcBef>
                <a:spcPts val="0"/>
              </a:spcBef>
            </a:pPr>
            <a:r>
              <a:rPr lang="tr-TR" dirty="0" smtClean="0"/>
              <a:t>1-Ankara-İnebolu yolunun tamiri</a:t>
            </a:r>
          </a:p>
          <a:p>
            <a:pPr>
              <a:lnSpc>
                <a:spcPct val="150000"/>
              </a:lnSpc>
              <a:spcBef>
                <a:spcPts val="0"/>
              </a:spcBef>
            </a:pPr>
            <a:r>
              <a:rPr lang="tr-TR" dirty="0" smtClean="0"/>
              <a:t>2- Bağdat Demiryolları Komiserliği teşkilatı masrafları olmak üzere  Nafıa Vekaletinin 1337 senesi bütçesine </a:t>
            </a:r>
            <a:r>
              <a:rPr lang="tr-TR" dirty="0" err="1" smtClean="0"/>
              <a:t>zamaim</a:t>
            </a:r>
            <a:r>
              <a:rPr lang="tr-TR" dirty="0" smtClean="0"/>
              <a:t> (ekler,artırma) icrasına dair kanun layihası ve Muvazene-i Maliye Encümeni mazbatası</a:t>
            </a:r>
          </a:p>
          <a:p>
            <a:endParaRPr lang="tr-TR" dirty="0"/>
          </a:p>
        </p:txBody>
      </p:sp>
      <p:pic>
        <p:nvPicPr>
          <p:cNvPr id="7170" name="Picture 2"/>
          <p:cNvPicPr>
            <a:picLocks noChangeAspect="1" noChangeArrowheads="1"/>
          </p:cNvPicPr>
          <p:nvPr/>
        </p:nvPicPr>
        <p:blipFill>
          <a:blip r:embed="rId2"/>
          <a:srcRect/>
          <a:stretch>
            <a:fillRect/>
          </a:stretch>
        </p:blipFill>
        <p:spPr bwMode="auto">
          <a:xfrm>
            <a:off x="5429256" y="4071942"/>
            <a:ext cx="3414727" cy="2357454"/>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6143636" y="357166"/>
            <a:ext cx="2503503"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86808" cy="1428760"/>
          </a:xfrm>
          <a:solidFill>
            <a:srgbClr val="002060"/>
          </a:solidFill>
        </p:spPr>
        <p:txBody>
          <a:bodyPr>
            <a:normAutofit/>
          </a:bodyPr>
          <a:lstStyle/>
          <a:p>
            <a:r>
              <a:rPr lang="tr-TR" dirty="0" smtClean="0">
                <a:solidFill>
                  <a:schemeClr val="bg1"/>
                </a:solidFill>
              </a:rPr>
              <a:t>  </a:t>
            </a:r>
            <a:r>
              <a:rPr lang="tr-TR" sz="3600" dirty="0" smtClean="0">
                <a:solidFill>
                  <a:schemeClr val="bg1"/>
                </a:solidFill>
              </a:rPr>
              <a:t>5-Feyzi Bey (</a:t>
            </a:r>
            <a:r>
              <a:rPr lang="tr-TR" sz="3600" dirty="0" err="1" smtClean="0">
                <a:solidFill>
                  <a:schemeClr val="bg1"/>
                </a:solidFill>
              </a:rPr>
              <a:t>Pirinçcizade</a:t>
            </a:r>
            <a:r>
              <a:rPr lang="tr-TR" sz="3600" dirty="0" smtClean="0">
                <a:solidFill>
                  <a:schemeClr val="bg1"/>
                </a:solidFill>
              </a:rPr>
              <a:t>) Dönemi</a:t>
            </a:r>
            <a:br>
              <a:rPr lang="tr-TR" sz="3600" dirty="0" smtClean="0">
                <a:solidFill>
                  <a:schemeClr val="bg1"/>
                </a:solidFill>
              </a:rPr>
            </a:br>
            <a:r>
              <a:rPr lang="tr-TR" sz="3600" dirty="0" smtClean="0">
                <a:solidFill>
                  <a:schemeClr val="bg1"/>
                </a:solidFill>
              </a:rPr>
              <a:t> 14 Ocak 1922- 27 Ekim 1923</a:t>
            </a:r>
            <a:endParaRPr lang="tr-TR" sz="3600" dirty="0">
              <a:solidFill>
                <a:schemeClr val="bg1"/>
              </a:solidFill>
            </a:endParaRPr>
          </a:p>
        </p:txBody>
      </p:sp>
      <p:sp>
        <p:nvSpPr>
          <p:cNvPr id="3" name="2 İçerik Yer Tutucusu"/>
          <p:cNvSpPr>
            <a:spLocks noGrp="1"/>
          </p:cNvSpPr>
          <p:nvPr>
            <p:ph idx="1"/>
          </p:nvPr>
        </p:nvSpPr>
        <p:spPr>
          <a:xfrm>
            <a:off x="457200" y="1935480"/>
            <a:ext cx="4114800" cy="4389120"/>
          </a:xfrm>
        </p:spPr>
        <p:txBody>
          <a:bodyPr>
            <a:normAutofit fontScale="85000" lnSpcReduction="20000"/>
          </a:bodyPr>
          <a:lstStyle/>
          <a:p>
            <a:pPr>
              <a:lnSpc>
                <a:spcPct val="150000"/>
              </a:lnSpc>
            </a:pPr>
            <a:r>
              <a:rPr lang="tr-TR" dirty="0" smtClean="0"/>
              <a:t>1-Düşman tarafından tahrip edilen demiryollarının ve lokomotiflerin tamiri</a:t>
            </a:r>
          </a:p>
          <a:p>
            <a:pPr>
              <a:lnSpc>
                <a:spcPct val="150000"/>
              </a:lnSpc>
            </a:pPr>
            <a:r>
              <a:rPr lang="tr-TR" dirty="0" smtClean="0"/>
              <a:t>2-Sarıkamış- Erzurum-</a:t>
            </a:r>
            <a:r>
              <a:rPr lang="tr-TR" dirty="0" err="1" smtClean="0"/>
              <a:t>Arpaçayı</a:t>
            </a:r>
            <a:r>
              <a:rPr lang="tr-TR" dirty="0" smtClean="0"/>
              <a:t> demiryolunun </a:t>
            </a:r>
            <a:r>
              <a:rPr lang="tr-TR" dirty="0" err="1" smtClean="0"/>
              <a:t>Müdafa</a:t>
            </a:r>
            <a:r>
              <a:rPr lang="tr-TR" dirty="0" smtClean="0"/>
              <a:t>-i Milliye (Savunma Bakanlığı)’den Nafıa Vekilliğine devri</a:t>
            </a:r>
          </a:p>
          <a:p>
            <a:pPr>
              <a:lnSpc>
                <a:spcPct val="150000"/>
              </a:lnSpc>
            </a:pPr>
            <a:r>
              <a:rPr lang="tr-TR" dirty="0" err="1" smtClean="0"/>
              <a:t>Chester</a:t>
            </a:r>
            <a:r>
              <a:rPr lang="tr-TR" dirty="0" smtClean="0"/>
              <a:t> Projesi</a:t>
            </a:r>
            <a:endParaRPr lang="tr-TR" dirty="0"/>
          </a:p>
        </p:txBody>
      </p:sp>
      <p:pic>
        <p:nvPicPr>
          <p:cNvPr id="6146" name="Picture 2"/>
          <p:cNvPicPr>
            <a:picLocks noChangeAspect="1" noChangeArrowheads="1"/>
          </p:cNvPicPr>
          <p:nvPr/>
        </p:nvPicPr>
        <p:blipFill>
          <a:blip r:embed="rId2"/>
          <a:srcRect/>
          <a:stretch>
            <a:fillRect/>
          </a:stretch>
        </p:blipFill>
        <p:spPr bwMode="auto">
          <a:xfrm>
            <a:off x="4429124" y="2643182"/>
            <a:ext cx="4714876" cy="38100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7000892" y="357166"/>
            <a:ext cx="2143108" cy="2266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1143008"/>
          </a:xfrm>
        </p:spPr>
        <p:txBody>
          <a:bodyPr>
            <a:normAutofit fontScale="90000"/>
          </a:bodyPr>
          <a:lstStyle/>
          <a:p>
            <a:pPr algn="ctr"/>
            <a:r>
              <a:rPr lang="tr-TR" sz="3600" b="1" dirty="0" smtClean="0"/>
              <a:t>Birinci Türkiye Büyük Meclisi Nafıa Hizmetleri</a:t>
            </a:r>
            <a:br>
              <a:rPr lang="tr-TR" sz="3600" b="1" dirty="0" smtClean="0"/>
            </a:br>
            <a:endParaRPr lang="tr-TR" sz="3600" b="1" dirty="0"/>
          </a:p>
        </p:txBody>
      </p:sp>
      <p:sp>
        <p:nvSpPr>
          <p:cNvPr id="3" name="2 İçerik Yer Tutucusu"/>
          <p:cNvSpPr>
            <a:spLocks noGrp="1"/>
          </p:cNvSpPr>
          <p:nvPr>
            <p:ph idx="1"/>
          </p:nvPr>
        </p:nvSpPr>
        <p:spPr>
          <a:xfrm>
            <a:off x="428596" y="1071546"/>
            <a:ext cx="4686304" cy="5538806"/>
          </a:xfrm>
        </p:spPr>
        <p:txBody>
          <a:bodyPr>
            <a:normAutofit fontScale="47500" lnSpcReduction="20000"/>
          </a:bodyPr>
          <a:lstStyle/>
          <a:p>
            <a:endParaRPr lang="tr-TR" sz="3200" dirty="0" smtClean="0"/>
          </a:p>
          <a:p>
            <a:pPr>
              <a:lnSpc>
                <a:spcPct val="170000"/>
              </a:lnSpc>
              <a:spcBef>
                <a:spcPts val="0"/>
              </a:spcBef>
            </a:pPr>
            <a:r>
              <a:rPr lang="tr-TR" sz="3800" dirty="0" smtClean="0"/>
              <a:t>-Demiryolları bakım, tamir ve yedek parça alımı </a:t>
            </a:r>
          </a:p>
          <a:p>
            <a:pPr>
              <a:lnSpc>
                <a:spcPct val="170000"/>
              </a:lnSpc>
              <a:spcBef>
                <a:spcPts val="0"/>
              </a:spcBef>
            </a:pPr>
            <a:r>
              <a:rPr lang="tr-TR" sz="3800" dirty="0" smtClean="0"/>
              <a:t>-Demiryolları çalışanlarına ödenek temini</a:t>
            </a:r>
          </a:p>
          <a:p>
            <a:pPr>
              <a:lnSpc>
                <a:spcPct val="170000"/>
              </a:lnSpc>
              <a:spcBef>
                <a:spcPts val="0"/>
              </a:spcBef>
            </a:pPr>
            <a:r>
              <a:rPr lang="tr-TR" sz="3800" dirty="0" smtClean="0"/>
              <a:t>-Tali yolların genel yollara dahil edilmesi</a:t>
            </a:r>
          </a:p>
          <a:p>
            <a:pPr>
              <a:lnSpc>
                <a:spcPct val="170000"/>
              </a:lnSpc>
              <a:spcBef>
                <a:spcPts val="0"/>
              </a:spcBef>
            </a:pPr>
            <a:r>
              <a:rPr lang="tr-TR" sz="3800" dirty="0" smtClean="0"/>
              <a:t>-Demiryollarının millileştirilmesi ve Türklerin çalıştırılması</a:t>
            </a:r>
          </a:p>
          <a:p>
            <a:pPr>
              <a:lnSpc>
                <a:spcPct val="170000"/>
              </a:lnSpc>
              <a:spcBef>
                <a:spcPts val="0"/>
              </a:spcBef>
            </a:pPr>
            <a:r>
              <a:rPr lang="tr-TR" sz="3800" dirty="0" smtClean="0"/>
              <a:t>-Amele Taburlarının çalışmaları</a:t>
            </a:r>
          </a:p>
          <a:p>
            <a:pPr>
              <a:lnSpc>
                <a:spcPct val="170000"/>
              </a:lnSpc>
              <a:spcBef>
                <a:spcPts val="0"/>
              </a:spcBef>
            </a:pPr>
            <a:r>
              <a:rPr lang="tr-TR" sz="3800" dirty="0" smtClean="0"/>
              <a:t>-Karayolları bakır, tamir ve onarımı</a:t>
            </a:r>
          </a:p>
          <a:p>
            <a:pPr>
              <a:lnSpc>
                <a:spcPct val="170000"/>
              </a:lnSpc>
              <a:spcBef>
                <a:spcPts val="0"/>
              </a:spcBef>
            </a:pPr>
            <a:r>
              <a:rPr lang="tr-TR" sz="3800" dirty="0" smtClean="0"/>
              <a:t>-Sulama ve drenaj çalışmaları</a:t>
            </a:r>
          </a:p>
          <a:p>
            <a:pPr>
              <a:lnSpc>
                <a:spcPct val="170000"/>
              </a:lnSpc>
              <a:spcBef>
                <a:spcPts val="0"/>
              </a:spcBef>
            </a:pPr>
            <a:r>
              <a:rPr lang="tr-TR" sz="3800" dirty="0" smtClean="0"/>
              <a:t>-Kömür, odun üretimi, demiryollarında kullanımı</a:t>
            </a:r>
          </a:p>
          <a:p>
            <a:pPr>
              <a:lnSpc>
                <a:spcPct val="170000"/>
              </a:lnSpc>
              <a:spcBef>
                <a:spcPts val="0"/>
              </a:spcBef>
            </a:pPr>
            <a:r>
              <a:rPr lang="tr-TR" sz="3800" dirty="0" smtClean="0"/>
              <a:t>-</a:t>
            </a:r>
            <a:r>
              <a:rPr lang="tr-TR" sz="3800" dirty="0" err="1" smtClean="0"/>
              <a:t>Chester</a:t>
            </a:r>
            <a:r>
              <a:rPr lang="tr-TR" sz="3800" dirty="0" smtClean="0"/>
              <a:t> Projesi</a:t>
            </a:r>
          </a:p>
          <a:p>
            <a:pPr>
              <a:lnSpc>
                <a:spcPct val="170000"/>
              </a:lnSpc>
              <a:spcBef>
                <a:spcPts val="0"/>
              </a:spcBef>
            </a:pPr>
            <a:endParaRPr lang="tr-TR" dirty="0"/>
          </a:p>
        </p:txBody>
      </p:sp>
      <p:pic>
        <p:nvPicPr>
          <p:cNvPr id="8194" name="Picture 2"/>
          <p:cNvPicPr>
            <a:picLocks noChangeAspect="1" noChangeArrowheads="1"/>
          </p:cNvPicPr>
          <p:nvPr/>
        </p:nvPicPr>
        <p:blipFill>
          <a:blip r:embed="rId2"/>
          <a:srcRect/>
          <a:stretch>
            <a:fillRect/>
          </a:stretch>
        </p:blipFill>
        <p:spPr bwMode="auto">
          <a:xfrm>
            <a:off x="5286380" y="2630184"/>
            <a:ext cx="3857620" cy="26990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215106"/>
          </a:xfrm>
        </p:spPr>
        <p:txBody>
          <a:bodyPr>
            <a:normAutofit fontScale="62500" lnSpcReduction="20000"/>
          </a:bodyPr>
          <a:lstStyle/>
          <a:p>
            <a:r>
              <a:rPr lang="tr-TR" b="1" dirty="0"/>
              <a:t> </a:t>
            </a:r>
            <a:endParaRPr lang="tr-TR" dirty="0"/>
          </a:p>
          <a:p>
            <a:r>
              <a:rPr lang="tr-TR" b="1" dirty="0"/>
              <a:t> </a:t>
            </a:r>
            <a:endParaRPr lang="tr-TR" dirty="0"/>
          </a:p>
          <a:p>
            <a:r>
              <a:rPr lang="tr-TR" b="1" dirty="0"/>
              <a:t>İÇİNDEKİLER</a:t>
            </a:r>
            <a:endParaRPr lang="tr-TR" dirty="0"/>
          </a:p>
          <a:p>
            <a:r>
              <a:rPr lang="tr-TR" b="1" dirty="0"/>
              <a:t> </a:t>
            </a:r>
            <a:endParaRPr lang="tr-TR" dirty="0"/>
          </a:p>
          <a:p>
            <a:r>
              <a:rPr lang="tr-TR" b="1" dirty="0"/>
              <a:t> </a:t>
            </a:r>
            <a:endParaRPr lang="tr-TR" dirty="0"/>
          </a:p>
          <a:p>
            <a:r>
              <a:rPr lang="tr-TR" b="1" dirty="0"/>
              <a:t> </a:t>
            </a:r>
            <a:endParaRPr lang="tr-TR" dirty="0"/>
          </a:p>
          <a:p>
            <a:r>
              <a:rPr lang="tr-TR" b="1" dirty="0"/>
              <a:t>ÖZET                                                                                                                         </a:t>
            </a:r>
            <a:r>
              <a:rPr lang="tr-TR" b="1" dirty="0" smtClean="0"/>
              <a:t>           </a:t>
            </a:r>
            <a:r>
              <a:rPr lang="tr-TR" b="1" dirty="0"/>
              <a:t>3</a:t>
            </a:r>
            <a:endParaRPr lang="tr-TR" dirty="0"/>
          </a:p>
          <a:p>
            <a:r>
              <a:rPr lang="tr-TR" b="1" dirty="0"/>
              <a:t> </a:t>
            </a:r>
            <a:endParaRPr lang="tr-TR" dirty="0"/>
          </a:p>
          <a:p>
            <a:r>
              <a:rPr lang="tr-TR" b="1" dirty="0"/>
              <a:t>GİRİŞ                                                                                                                           </a:t>
            </a:r>
            <a:r>
              <a:rPr lang="tr-TR" b="1" dirty="0" smtClean="0"/>
              <a:t>        </a:t>
            </a:r>
            <a:r>
              <a:rPr lang="tr-TR" b="1" dirty="0"/>
              <a:t>4</a:t>
            </a:r>
            <a:endParaRPr lang="tr-TR" dirty="0"/>
          </a:p>
          <a:p>
            <a:r>
              <a:rPr lang="tr-TR" b="1" dirty="0"/>
              <a:t> </a:t>
            </a:r>
            <a:r>
              <a:rPr lang="tr-TR" b="1" dirty="0" smtClean="0"/>
              <a:t>   </a:t>
            </a:r>
            <a:endParaRPr lang="tr-TR" dirty="0"/>
          </a:p>
          <a:p>
            <a:r>
              <a:rPr lang="tr-TR" b="1" dirty="0"/>
              <a:t>1.NAFIA HİZMETLERİ AÇISINDAN GENEL DURUM                                      </a:t>
            </a:r>
            <a:r>
              <a:rPr lang="tr-TR" b="1" dirty="0" smtClean="0"/>
              <a:t>       4-6</a:t>
            </a:r>
            <a:endParaRPr lang="tr-TR" dirty="0"/>
          </a:p>
          <a:p>
            <a:r>
              <a:rPr lang="tr-TR" b="1" dirty="0"/>
              <a:t> </a:t>
            </a:r>
            <a:endParaRPr lang="tr-TR" dirty="0"/>
          </a:p>
          <a:p>
            <a:r>
              <a:rPr lang="tr-TR" b="1" dirty="0"/>
              <a:t>2.İSMAİL FAZIL PAŞA DÖNEMİNDE NAFIA HIZMETLERİ                      </a:t>
            </a:r>
            <a:r>
              <a:rPr lang="tr-TR" b="1" dirty="0" smtClean="0"/>
              <a:t>            6-11</a:t>
            </a:r>
            <a:endParaRPr lang="tr-TR" dirty="0"/>
          </a:p>
          <a:p>
            <a:r>
              <a:rPr lang="tr-TR" b="1" dirty="0"/>
              <a:t> </a:t>
            </a:r>
            <a:endParaRPr lang="tr-TR" dirty="0"/>
          </a:p>
          <a:p>
            <a:r>
              <a:rPr lang="tr-TR" b="1" dirty="0"/>
              <a:t>3.ÖMER LÜTFİ BEY DÖNEMİNDE NAFİA HİZMETLERİ                          </a:t>
            </a:r>
            <a:r>
              <a:rPr lang="tr-TR" b="1" dirty="0" smtClean="0"/>
              <a:t>           </a:t>
            </a:r>
            <a:r>
              <a:rPr lang="tr-TR" b="1" dirty="0"/>
              <a:t>11-14</a:t>
            </a:r>
            <a:endParaRPr lang="tr-TR" dirty="0"/>
          </a:p>
          <a:p>
            <a:r>
              <a:rPr lang="tr-TR" b="1" dirty="0"/>
              <a:t> </a:t>
            </a:r>
            <a:endParaRPr lang="tr-TR" dirty="0"/>
          </a:p>
          <a:p>
            <a:r>
              <a:rPr lang="tr-TR" b="1" dirty="0"/>
              <a:t>4.RAUF BEY (ORBAY) DÖNEMİ NAFIA HİZMETLERİ                             </a:t>
            </a:r>
            <a:r>
              <a:rPr lang="tr-TR" b="1" dirty="0" smtClean="0"/>
              <a:t>            </a:t>
            </a:r>
            <a:r>
              <a:rPr lang="tr-TR" b="1" dirty="0"/>
              <a:t>14-15</a:t>
            </a:r>
            <a:endParaRPr lang="tr-TR" dirty="0"/>
          </a:p>
          <a:p>
            <a:r>
              <a:rPr lang="tr-TR" b="1" dirty="0"/>
              <a:t> </a:t>
            </a:r>
            <a:endParaRPr lang="tr-TR" dirty="0"/>
          </a:p>
          <a:p>
            <a:r>
              <a:rPr lang="tr-TR" b="1" dirty="0"/>
              <a:t>5.FEYZİ BEY (PİRİNÇÇİZADE) DÖNEMİ NAFIA HİZMETLERİ               </a:t>
            </a:r>
            <a:r>
              <a:rPr lang="tr-TR" b="1" dirty="0" smtClean="0"/>
              <a:t>          15-17  </a:t>
            </a:r>
            <a:endParaRPr lang="tr-TR" dirty="0"/>
          </a:p>
          <a:p>
            <a:r>
              <a:rPr lang="tr-TR" b="1" dirty="0"/>
              <a:t> </a:t>
            </a:r>
            <a:endParaRPr lang="tr-TR" dirty="0"/>
          </a:p>
          <a:p>
            <a:r>
              <a:rPr lang="tr-TR" b="1" dirty="0"/>
              <a:t>6.SONUÇ                                                                                                                  </a:t>
            </a:r>
            <a:r>
              <a:rPr lang="tr-TR" b="1" dirty="0" smtClean="0"/>
              <a:t>        17-18</a:t>
            </a:r>
            <a:endParaRPr lang="tr-TR" dirty="0"/>
          </a:p>
          <a:p>
            <a:r>
              <a:rPr lang="tr-TR" b="1" dirty="0"/>
              <a:t> </a:t>
            </a:r>
            <a:endParaRPr lang="tr-TR" dirty="0"/>
          </a:p>
          <a:p>
            <a:r>
              <a:rPr lang="tr-TR" b="1" dirty="0"/>
              <a:t>7.KAYNAKLAR                                                                                                       </a:t>
            </a:r>
            <a:r>
              <a:rPr lang="tr-TR" b="1" dirty="0" smtClean="0"/>
              <a:t>         19-20</a:t>
            </a:r>
            <a:endParaRPr lang="tr-TR" dirty="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0" y="1"/>
            <a:ext cx="3786182" cy="357187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3929059" y="0"/>
            <a:ext cx="5214942" cy="321945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0" y="3600450"/>
            <a:ext cx="91440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928662" y="428605"/>
            <a:ext cx="7500989" cy="5895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2571736" y="0"/>
            <a:ext cx="4787111" cy="3000372"/>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a:srcRect/>
          <a:stretch>
            <a:fillRect/>
          </a:stretch>
        </p:blipFill>
        <p:spPr bwMode="auto">
          <a:xfrm>
            <a:off x="1785918" y="3048000"/>
            <a:ext cx="6072198"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857224" y="928670"/>
            <a:ext cx="7643866"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00364" y="3000372"/>
            <a:ext cx="4714908" cy="3324228"/>
          </a:xfrm>
        </p:spPr>
        <p:txBody>
          <a:bodyPr/>
          <a:lstStyle/>
          <a:p>
            <a:r>
              <a:rPr lang="tr-TR" dirty="0" smtClean="0"/>
              <a:t>TEŞEKKÜR EDERİM</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753120"/>
          </a:xfrm>
        </p:spPr>
        <p:txBody>
          <a:bodyPr>
            <a:normAutofit fontScale="92500" lnSpcReduction="20000"/>
          </a:bodyPr>
          <a:lstStyle/>
          <a:p>
            <a:pPr>
              <a:lnSpc>
                <a:spcPct val="150000"/>
              </a:lnSpc>
              <a:spcBef>
                <a:spcPts val="0"/>
              </a:spcBef>
            </a:pPr>
            <a:r>
              <a:rPr lang="tr-TR" dirty="0" smtClean="0"/>
              <a:t>     Nafıa kelimesi günümüz Türkçesine </a:t>
            </a:r>
            <a:r>
              <a:rPr lang="tr-TR" dirty="0" smtClean="0">
                <a:solidFill>
                  <a:srgbClr val="C00000"/>
                </a:solidFill>
              </a:rPr>
              <a:t>“Bir yeri bayındır duruma getirmek için yapılan işlerin tamamı, bayındırlık işleri” </a:t>
            </a:r>
            <a:r>
              <a:rPr lang="tr-TR" dirty="0" smtClean="0"/>
              <a:t>şeklinde çevriliyor. Nafıa Nezareti ilk defa 1848 yılında Osmanlı Devleti’nde oluşturulmuştu. Milli Mücadele döneminde , TBMM açıldıktan üç gün sonra 26.04.1920 tarihinde oluşturulan on encümen arasında Nafıa Encümeni de bulunuyordu. </a:t>
            </a:r>
          </a:p>
          <a:p>
            <a:endParaRPr lang="tr-TR" dirty="0" smtClean="0"/>
          </a:p>
          <a:p>
            <a:endParaRPr lang="tr-TR" dirty="0" smtClean="0"/>
          </a:p>
          <a:p>
            <a:r>
              <a:rPr lang="tr-TR" dirty="0" smtClean="0"/>
              <a:t>Mustafa Nihat </a:t>
            </a:r>
            <a:r>
              <a:rPr lang="tr-TR" dirty="0" err="1" smtClean="0"/>
              <a:t>Özön</a:t>
            </a:r>
            <a:r>
              <a:rPr lang="tr-TR" dirty="0" smtClean="0"/>
              <a:t>, Osmanlıca Türkçe Sözlük,İstanbul,2008, s.,www.</a:t>
            </a:r>
            <a:r>
              <a:rPr lang="tr-TR" dirty="0" err="1" smtClean="0"/>
              <a:t>tdk</a:t>
            </a:r>
            <a:r>
              <a:rPr lang="tr-TR" dirty="0" smtClean="0"/>
              <a:t>.gov.tr</a:t>
            </a:r>
          </a:p>
          <a:p>
            <a:r>
              <a:rPr lang="tr-TR" dirty="0" smtClean="0"/>
              <a:t>www.</a:t>
            </a:r>
            <a:r>
              <a:rPr lang="tr-TR" dirty="0" err="1" smtClean="0"/>
              <a:t>csb</a:t>
            </a:r>
            <a:r>
              <a:rPr lang="tr-TR" dirty="0" smtClean="0"/>
              <a:t>.gov.tr(Çevre ve Şehircilik Bakanlığı)</a:t>
            </a:r>
          </a:p>
          <a:p>
            <a:r>
              <a:rPr lang="tr-TR" dirty="0" smtClean="0"/>
              <a:t>TBMM Zabıt Ceridesi, D1,Cilt 1, 4. Birleşim,s.73,74</a:t>
            </a:r>
          </a:p>
          <a:p>
            <a:endParaRPr lang="tr-TR" dirty="0"/>
          </a:p>
        </p:txBody>
      </p:sp>
      <p:cxnSp>
        <p:nvCxnSpPr>
          <p:cNvPr id="5" name="4 Düz Bağlayıcı"/>
          <p:cNvCxnSpPr/>
          <p:nvPr/>
        </p:nvCxnSpPr>
        <p:spPr>
          <a:xfrm>
            <a:off x="642910" y="4286256"/>
            <a:ext cx="7143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967434"/>
          </a:xfrm>
        </p:spPr>
        <p:txBody>
          <a:bodyPr>
            <a:normAutofit fontScale="92500" lnSpcReduction="10000"/>
          </a:bodyPr>
          <a:lstStyle/>
          <a:p>
            <a:pPr>
              <a:lnSpc>
                <a:spcPct val="150000"/>
              </a:lnSpc>
            </a:pPr>
            <a:r>
              <a:rPr lang="tr-TR" dirty="0" smtClean="0"/>
              <a:t>       Türkiye Büyük Millet Meclisi hükümetinin kurulmasına ait söz konusu kanunun kabulünün ertesi günü, 3 Mayıs 1920' de her bakanlık için ayrı ayrı yapılan seçim sonunda, Yozgat Milletvekili İsmail Fazıl Paşa Nafıa Vekili (Bayındırlık Bakanlığı) olarak seçilir. İsmail Fazıl Paşa bu görevi 25 Aralık 1920 tarihine kadar sürdürür.  İsmail Fazıl Paşa’dan sonra bu göreve Amasya Milletvekili Ömer Lütfi Bey(Yasan) getirilir. </a:t>
            </a:r>
          </a:p>
          <a:p>
            <a:endParaRPr lang="tr-TR" dirty="0" smtClean="0"/>
          </a:p>
          <a:p>
            <a:endParaRPr lang="tr-TR" dirty="0" smtClean="0"/>
          </a:p>
          <a:p>
            <a:endParaRPr lang="tr-TR" dirty="0" smtClean="0"/>
          </a:p>
          <a:p>
            <a:r>
              <a:rPr lang="tr-TR" dirty="0" smtClean="0"/>
              <a:t>TBMM Zabıt Ceridesi.D1,Cilt 7,121.Birleşim, s.27,28</a:t>
            </a:r>
          </a:p>
          <a:p>
            <a:endParaRPr lang="tr-TR" dirty="0"/>
          </a:p>
        </p:txBody>
      </p:sp>
      <p:cxnSp>
        <p:nvCxnSpPr>
          <p:cNvPr id="5" name="4 Düz Bağlayıcı"/>
          <p:cNvCxnSpPr/>
          <p:nvPr/>
        </p:nvCxnSpPr>
        <p:spPr>
          <a:xfrm>
            <a:off x="714348" y="4929198"/>
            <a:ext cx="750099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967434"/>
          </a:xfrm>
        </p:spPr>
        <p:txBody>
          <a:bodyPr>
            <a:normAutofit fontScale="92500" lnSpcReduction="10000"/>
          </a:bodyPr>
          <a:lstStyle/>
          <a:p>
            <a:pPr>
              <a:lnSpc>
                <a:spcPct val="150000"/>
              </a:lnSpc>
            </a:pPr>
            <a:r>
              <a:rPr lang="tr-TR" dirty="0" smtClean="0"/>
              <a:t>    2 Ocak 1921’den 17 Kasım 1921’e kadar görev yapmıştır. Ömer Lütfi Bey (Yasan)’dan  sonra da Sivas Milletvekili Rauf Bey (Orbay) bu göreve getirilmiştir. Rauf Orbay’da 17 Kasım 1921’den 14 Ocak 1922’ye kadar görev yapmıştır.  14 Ocak 1922’den 27 Ekim 1923’e kadar da Feyzi (</a:t>
            </a:r>
            <a:r>
              <a:rPr lang="tr-TR" dirty="0" err="1" smtClean="0"/>
              <a:t>Pirinççizade</a:t>
            </a:r>
            <a:r>
              <a:rPr lang="tr-TR" dirty="0" smtClean="0"/>
              <a:t>) Bey görev yapmıştır.</a:t>
            </a:r>
          </a:p>
          <a:p>
            <a:endParaRPr lang="tr-TR" dirty="0" smtClean="0"/>
          </a:p>
          <a:p>
            <a:r>
              <a:rPr lang="tr-TR" u="sng" dirty="0" smtClean="0">
                <a:hlinkClick r:id="rId2"/>
              </a:rPr>
              <a:t>www.</a:t>
            </a:r>
            <a:r>
              <a:rPr lang="tr-TR" u="sng" dirty="0" err="1" smtClean="0">
                <a:hlinkClick r:id="rId2"/>
              </a:rPr>
              <a:t>csb</a:t>
            </a:r>
            <a:r>
              <a:rPr lang="tr-TR" u="sng" dirty="0" smtClean="0">
                <a:hlinkClick r:id="rId2"/>
              </a:rPr>
              <a:t>.gov.tr</a:t>
            </a:r>
            <a:r>
              <a:rPr lang="tr-TR" dirty="0" smtClean="0"/>
              <a:t> (Çevre ve Şehircilik Bakanlığı)( Meclis zabıtlarında Nafıa vekili Amasya Milletvekili Ömer Lütfi Bey şeklinde iken, N.Yücel </a:t>
            </a:r>
            <a:r>
              <a:rPr lang="tr-TR" dirty="0" err="1" smtClean="0"/>
              <a:t>Mutlu’yu</a:t>
            </a:r>
            <a:r>
              <a:rPr lang="tr-TR" dirty="0" smtClean="0"/>
              <a:t> kaynak alan Çevre ve Şehircilik Bakanlığı web sitesinde </a:t>
            </a:r>
            <a:r>
              <a:rPr lang="tr-TR" dirty="0" err="1" smtClean="0"/>
              <a:t>Afyonkarahisar</a:t>
            </a:r>
            <a:r>
              <a:rPr lang="tr-TR" dirty="0" smtClean="0"/>
              <a:t> Milletvekili Ömer Lütfi Bey Nafıa milletvekili olarak geçmektedir.)</a:t>
            </a:r>
          </a:p>
          <a:p>
            <a:endParaRPr lang="tr-TR" dirty="0"/>
          </a:p>
        </p:txBody>
      </p:sp>
      <p:cxnSp>
        <p:nvCxnSpPr>
          <p:cNvPr id="5" name="4 Düz Bağlayıcı"/>
          <p:cNvCxnSpPr/>
          <p:nvPr/>
        </p:nvCxnSpPr>
        <p:spPr>
          <a:xfrm>
            <a:off x="642910" y="3786190"/>
            <a:ext cx="764386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4572000" cy="6858000"/>
        </p:xfrm>
        <a:graphic>
          <a:graphicData uri="http://schemas.openxmlformats.org/drawingml/2006/table">
            <a:tbl>
              <a:tblPr firstRow="1" bandRow="1">
                <a:tableStyleId>{5C22544A-7EE6-4342-B048-85BDC9FD1C3A}</a:tableStyleId>
              </a:tblPr>
              <a:tblGrid>
                <a:gridCol w="4572000"/>
              </a:tblGrid>
              <a:tr h="1110683">
                <a:tc>
                  <a:txBody>
                    <a:bodyPr/>
                    <a:lstStyle/>
                    <a:p>
                      <a:pPr algn="ctr"/>
                      <a:r>
                        <a:rPr lang="tr-TR" sz="2400" dirty="0" smtClean="0"/>
                        <a:t>BİRİNCİ TBMM’DE NAFIA VEKİLLERİ</a:t>
                      </a:r>
                      <a:endParaRPr lang="tr-TR" sz="2400" dirty="0"/>
                    </a:p>
                  </a:txBody>
                  <a:tcPr anchor="ctr"/>
                </a:tc>
              </a:tr>
              <a:tr h="1110683">
                <a:tc>
                  <a:txBody>
                    <a:bodyPr/>
                    <a:lstStyle/>
                    <a:p>
                      <a:r>
                        <a:rPr lang="tr-TR" sz="2400" dirty="0" smtClean="0"/>
                        <a:t>1-İSMAİL FAZIL PAŞA   </a:t>
                      </a:r>
                    </a:p>
                    <a:p>
                      <a:r>
                        <a:rPr lang="tr-TR" sz="2400" dirty="0" smtClean="0"/>
                        <a:t>3Mayıs 1920-25 Aralık</a:t>
                      </a:r>
                      <a:r>
                        <a:rPr lang="tr-TR" sz="2400" baseline="0" dirty="0" smtClean="0"/>
                        <a:t> 1920</a:t>
                      </a:r>
                      <a:endParaRPr lang="tr-TR" sz="2400" dirty="0"/>
                    </a:p>
                  </a:txBody>
                  <a:tcPr/>
                </a:tc>
              </a:tr>
              <a:tr h="1304585">
                <a:tc>
                  <a:txBody>
                    <a:bodyPr/>
                    <a:lstStyle/>
                    <a:p>
                      <a:r>
                        <a:rPr lang="tr-TR" sz="2400" dirty="0" smtClean="0"/>
                        <a:t>2-ÖMER LÜTFİ BEY     </a:t>
                      </a:r>
                    </a:p>
                    <a:p>
                      <a:r>
                        <a:rPr lang="tr-TR" sz="2400" dirty="0" smtClean="0"/>
                        <a:t> 2</a:t>
                      </a:r>
                      <a:r>
                        <a:rPr lang="tr-TR" sz="2400" baseline="0" dirty="0" smtClean="0"/>
                        <a:t> Ocak 1921- 17 Aralık 1921</a:t>
                      </a:r>
                    </a:p>
                    <a:p>
                      <a:endParaRPr lang="tr-TR" sz="2400" dirty="0"/>
                    </a:p>
                  </a:txBody>
                  <a:tcPr/>
                </a:tc>
              </a:tr>
              <a:tr h="1110683">
                <a:tc>
                  <a:txBody>
                    <a:bodyPr/>
                    <a:lstStyle/>
                    <a:p>
                      <a:r>
                        <a:rPr lang="tr-TR" sz="2400" dirty="0" smtClean="0"/>
                        <a:t>3-RAUF ORBAY</a:t>
                      </a:r>
                    </a:p>
                    <a:p>
                      <a:r>
                        <a:rPr lang="tr-TR" sz="2400" dirty="0" smtClean="0"/>
                        <a:t> 17 Kasım 1921-14</a:t>
                      </a:r>
                      <a:r>
                        <a:rPr lang="tr-TR" sz="2400" baseline="0" dirty="0" smtClean="0"/>
                        <a:t> Ocak 1922</a:t>
                      </a:r>
                      <a:endParaRPr lang="tr-TR" sz="2400" dirty="0"/>
                    </a:p>
                  </a:txBody>
                  <a:tcPr/>
                </a:tc>
              </a:tr>
              <a:tr h="1110683">
                <a:tc>
                  <a:txBody>
                    <a:bodyPr/>
                    <a:lstStyle/>
                    <a:p>
                      <a:r>
                        <a:rPr lang="tr-TR" sz="2400" dirty="0" smtClean="0"/>
                        <a:t>4-FEYZİ BEY (PİRİMÇÇİZADE)  </a:t>
                      </a:r>
                    </a:p>
                    <a:p>
                      <a:r>
                        <a:rPr lang="tr-TR" sz="2400" dirty="0" smtClean="0"/>
                        <a:t> 14 Ocak 1922- 27 Ekim 1923</a:t>
                      </a:r>
                      <a:endParaRPr lang="tr-TR" sz="2400" dirty="0"/>
                    </a:p>
                  </a:txBody>
                  <a:tcPr/>
                </a:tc>
              </a:tr>
              <a:tr h="1110683">
                <a:tc>
                  <a:txBody>
                    <a:bodyPr/>
                    <a:lstStyle/>
                    <a:p>
                      <a:endParaRPr lang="tr-TR" dirty="0"/>
                    </a:p>
                  </a:txBody>
                  <a:tcPr/>
                </a:tc>
              </a:tr>
            </a:tbl>
          </a:graphicData>
        </a:graphic>
      </p:graphicFrame>
      <p:pic>
        <p:nvPicPr>
          <p:cNvPr id="9218" name="Picture 2"/>
          <p:cNvPicPr>
            <a:picLocks noChangeAspect="1" noChangeArrowheads="1"/>
          </p:cNvPicPr>
          <p:nvPr/>
        </p:nvPicPr>
        <p:blipFill>
          <a:blip r:embed="rId2"/>
          <a:srcRect/>
          <a:stretch>
            <a:fillRect/>
          </a:stretch>
        </p:blipFill>
        <p:spPr bwMode="auto">
          <a:xfrm>
            <a:off x="4572000" y="285728"/>
            <a:ext cx="4572000" cy="285749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572000" y="4000504"/>
            <a:ext cx="4572000" cy="2571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o"/>
          <p:cNvGraphicFramePr>
            <a:graphicFrameLocks noGrp="1"/>
          </p:cNvGraphicFramePr>
          <p:nvPr/>
        </p:nvGraphicFramePr>
        <p:xfrm>
          <a:off x="428596" y="1071546"/>
          <a:ext cx="8501122" cy="5531417"/>
        </p:xfrm>
        <a:graphic>
          <a:graphicData uri="http://schemas.openxmlformats.org/drawingml/2006/table">
            <a:tbl>
              <a:tblPr firstRow="1" bandRow="1">
                <a:tableStyleId>{5C22544A-7EE6-4342-B048-85BDC9FD1C3A}</a:tableStyleId>
              </a:tblPr>
              <a:tblGrid>
                <a:gridCol w="4250561"/>
                <a:gridCol w="4250561"/>
              </a:tblGrid>
              <a:tr h="1485842">
                <a:tc gridSpan="2">
                  <a:txBody>
                    <a:bodyPr/>
                    <a:lstStyle/>
                    <a:p>
                      <a:pPr algn="ctr"/>
                      <a:r>
                        <a:rPr lang="tr-TR" dirty="0" smtClean="0"/>
                        <a:t>OSMANLI</a:t>
                      </a:r>
                      <a:r>
                        <a:rPr lang="tr-TR" baseline="0" dirty="0" smtClean="0"/>
                        <a:t> DEVLETİ’NDEN  CUMHURİYET TÜRKİYESİNE DEVREDİLEN ULAŞIM AĞI</a:t>
                      </a:r>
                      <a:endParaRPr lang="tr-TR" dirty="0"/>
                    </a:p>
                  </a:txBody>
                  <a:tcPr anchor="ctr"/>
                </a:tc>
                <a:tc hMerge="1">
                  <a:txBody>
                    <a:bodyPr/>
                    <a:lstStyle/>
                    <a:p>
                      <a:endParaRPr lang="tr-TR" dirty="0"/>
                    </a:p>
                  </a:txBody>
                  <a:tcPr/>
                </a:tc>
              </a:tr>
              <a:tr h="860845">
                <a:tc>
                  <a:txBody>
                    <a:bodyPr/>
                    <a:lstStyle/>
                    <a:p>
                      <a:r>
                        <a:rPr lang="tr-TR" dirty="0" smtClean="0"/>
                        <a:t>KARAYOLLARI</a:t>
                      </a:r>
                      <a:endParaRPr lang="tr-TR" dirty="0"/>
                    </a:p>
                  </a:txBody>
                  <a:tcPr/>
                </a:tc>
                <a:tc>
                  <a:txBody>
                    <a:bodyPr/>
                    <a:lstStyle/>
                    <a:p>
                      <a:r>
                        <a:rPr lang="tr-TR" dirty="0" smtClean="0"/>
                        <a:t>18.000</a:t>
                      </a:r>
                      <a:endParaRPr lang="tr-TR" dirty="0"/>
                    </a:p>
                  </a:txBody>
                  <a:tcPr/>
                </a:tc>
              </a:tr>
              <a:tr h="860845">
                <a:tc>
                  <a:txBody>
                    <a:bodyPr/>
                    <a:lstStyle/>
                    <a:p>
                      <a:r>
                        <a:rPr lang="tr-TR" dirty="0" smtClean="0"/>
                        <a:t>DEMİRYOLLARI</a:t>
                      </a:r>
                      <a:endParaRPr lang="tr-TR" dirty="0"/>
                    </a:p>
                  </a:txBody>
                  <a:tcPr/>
                </a:tc>
                <a:tc>
                  <a:txBody>
                    <a:bodyPr/>
                    <a:lstStyle/>
                    <a:p>
                      <a:r>
                        <a:rPr lang="tr-TR" dirty="0" smtClean="0"/>
                        <a:t>4138</a:t>
                      </a:r>
                      <a:endParaRPr lang="tr-TR" dirty="0"/>
                    </a:p>
                  </a:txBody>
                  <a:tcPr/>
                </a:tc>
              </a:tr>
              <a:tr h="860845">
                <a:tc>
                  <a:txBody>
                    <a:bodyPr/>
                    <a:lstStyle/>
                    <a:p>
                      <a:r>
                        <a:rPr lang="tr-TR" dirty="0" smtClean="0"/>
                        <a:t>DENİZYOLLARI</a:t>
                      </a:r>
                      <a:endParaRPr lang="tr-TR" dirty="0"/>
                    </a:p>
                  </a:txBody>
                  <a:tcPr/>
                </a:tc>
                <a:tc>
                  <a:txBody>
                    <a:bodyPr/>
                    <a:lstStyle/>
                    <a:p>
                      <a:r>
                        <a:rPr lang="tr-TR" dirty="0" smtClean="0"/>
                        <a:t>35.000 Ton</a:t>
                      </a:r>
                      <a:endParaRPr lang="tr-TR" dirty="0"/>
                    </a:p>
                  </a:txBody>
                  <a:tcPr/>
                </a:tc>
              </a:tr>
              <a:tr h="860845">
                <a:tc gridSpan="2">
                  <a:txBody>
                    <a:bodyPr/>
                    <a:lstStyle/>
                    <a:p>
                      <a:r>
                        <a:rPr lang="tr-TR" sz="1800" dirty="0" smtClean="0"/>
                        <a:t>Mehmet </a:t>
                      </a:r>
                      <a:r>
                        <a:rPr lang="tr-TR" sz="1800" dirty="0" err="1" smtClean="0"/>
                        <a:t>Evsile</a:t>
                      </a:r>
                      <a:r>
                        <a:rPr lang="tr-TR" sz="1800" dirty="0" smtClean="0"/>
                        <a:t>, Milli Mücadele Tarihi,Samsun,2012,s.256</a:t>
                      </a:r>
                    </a:p>
                    <a:p>
                      <a:r>
                        <a:rPr lang="tr-TR" sz="1800" dirty="0" err="1" smtClean="0"/>
                        <a:t>Birol</a:t>
                      </a:r>
                      <a:r>
                        <a:rPr lang="tr-TR" sz="1800" dirty="0" smtClean="0"/>
                        <a:t> Çetin,Türkiye’de Karayollarının Gelişimine Tarihsel Bir Bakış, Çankırı </a:t>
                      </a:r>
                      <a:r>
                        <a:rPr lang="tr-TR" sz="1800" dirty="0" err="1" smtClean="0"/>
                        <a:t>Karatekin</a:t>
                      </a:r>
                      <a:r>
                        <a:rPr lang="tr-TR" sz="1800" dirty="0" smtClean="0"/>
                        <a:t> Üniversitesi İktisadi İdari Bilimler Dergisi,Cilt 1,Sayı 1,s.124</a:t>
                      </a:r>
                    </a:p>
                    <a:p>
                      <a:r>
                        <a:rPr lang="tr-TR" sz="1800" dirty="0" smtClean="0"/>
                        <a:t>Doğan </a:t>
                      </a:r>
                      <a:r>
                        <a:rPr lang="tr-TR" sz="1800" dirty="0" err="1" smtClean="0"/>
                        <a:t>Avcıoğlu</a:t>
                      </a:r>
                      <a:r>
                        <a:rPr lang="tr-TR" sz="1800" dirty="0" smtClean="0"/>
                        <a:t>,Türkiye’nin Düzeni,İstanbul,1998,s.455,456</a:t>
                      </a:r>
                    </a:p>
                    <a:p>
                      <a:endParaRPr lang="tr-TR" dirty="0"/>
                    </a:p>
                  </a:txBody>
                  <a:tcPr/>
                </a:tc>
                <a:tc hMerge="1">
                  <a:txBody>
                    <a:bodyPr/>
                    <a:lstStyle/>
                    <a:p>
                      <a:endParaRPr lang="tr-TR" dirty="0"/>
                    </a:p>
                  </a:txBody>
                  <a:tcPr/>
                </a:tc>
              </a:tr>
            </a:tbl>
          </a:graphicData>
        </a:graphic>
      </p:graphicFrame>
      <p:sp>
        <p:nvSpPr>
          <p:cNvPr id="8" name="1 Başlık"/>
          <p:cNvSpPr>
            <a:spLocks noGrp="1"/>
          </p:cNvSpPr>
          <p:nvPr>
            <p:ph type="title"/>
          </p:nvPr>
        </p:nvSpPr>
        <p:spPr>
          <a:xfrm>
            <a:off x="642910" y="428604"/>
            <a:ext cx="8229600" cy="857256"/>
          </a:xfrm>
        </p:spPr>
        <p:txBody>
          <a:bodyPr>
            <a:normAutofit/>
          </a:bodyPr>
          <a:lstStyle/>
          <a:p>
            <a:r>
              <a:rPr lang="tr-TR" sz="2400" b="1" dirty="0" smtClean="0"/>
              <a:t>1.NAFIA HİZMETLERİ AÇISINDAN MEVCUT DURUM</a:t>
            </a:r>
            <a:r>
              <a:rPr lang="tr-TR" sz="2400" dirty="0" smtClean="0"/>
              <a:t/>
            </a:r>
            <a:br>
              <a:rPr lang="tr-TR" sz="2400" dirty="0" smtClean="0"/>
            </a:br>
            <a:endParaRPr lang="tr-TR" sz="2400" dirty="0"/>
          </a:p>
        </p:txBody>
      </p:sp>
      <p:pic>
        <p:nvPicPr>
          <p:cNvPr id="15362" name="Picture 2"/>
          <p:cNvPicPr>
            <a:picLocks noChangeAspect="1" noChangeArrowheads="1"/>
          </p:cNvPicPr>
          <p:nvPr/>
        </p:nvPicPr>
        <p:blipFill>
          <a:blip r:embed="rId2" cstate="print"/>
          <a:srcRect/>
          <a:stretch>
            <a:fillRect/>
          </a:stretch>
        </p:blipFill>
        <p:spPr bwMode="auto">
          <a:xfrm>
            <a:off x="6286512" y="2571744"/>
            <a:ext cx="2600945"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857232"/>
            <a:ext cx="4643470" cy="5357850"/>
          </a:xfrm>
        </p:spPr>
        <p:txBody>
          <a:bodyPr>
            <a:normAutofit fontScale="25000" lnSpcReduction="20000"/>
          </a:bodyPr>
          <a:lstStyle/>
          <a:p>
            <a:pPr>
              <a:lnSpc>
                <a:spcPct val="170000"/>
              </a:lnSpc>
              <a:spcBef>
                <a:spcPts val="0"/>
              </a:spcBef>
              <a:buNone/>
            </a:pPr>
            <a:r>
              <a:rPr lang="tr-TR" sz="3300" dirty="0" smtClean="0"/>
              <a:t>  </a:t>
            </a:r>
          </a:p>
          <a:p>
            <a:pPr>
              <a:lnSpc>
                <a:spcPct val="170000"/>
              </a:lnSpc>
              <a:spcBef>
                <a:spcPts val="0"/>
              </a:spcBef>
            </a:pPr>
            <a:r>
              <a:rPr lang="tr-TR" sz="7200" dirty="0" smtClean="0"/>
              <a:t>   </a:t>
            </a:r>
            <a:r>
              <a:rPr lang="tr-TR" sz="8000" dirty="0" smtClean="0"/>
              <a:t>1933 yılından itibaren izlenen millileştirme çalışmaları sırasında millileştirilen şirketlerin büyük çoğunluğunun demiryolları işletmesi ve maden işletmesi olması, içinde bulunulan durumu çok daha açık şekilde ortaya koyuyor. </a:t>
            </a:r>
          </a:p>
          <a:p>
            <a:pPr>
              <a:lnSpc>
                <a:spcPct val="170000"/>
              </a:lnSpc>
              <a:spcBef>
                <a:spcPts val="0"/>
              </a:spcBef>
            </a:pPr>
            <a:endParaRPr lang="tr-TR" sz="7200" dirty="0" smtClean="0"/>
          </a:p>
          <a:p>
            <a:pPr>
              <a:lnSpc>
                <a:spcPct val="170000"/>
              </a:lnSpc>
              <a:spcBef>
                <a:spcPts val="0"/>
              </a:spcBef>
              <a:buNone/>
            </a:pPr>
            <a:endParaRPr lang="tr-TR" sz="7200" dirty="0" smtClean="0"/>
          </a:p>
          <a:p>
            <a:pPr>
              <a:lnSpc>
                <a:spcPct val="170000"/>
              </a:lnSpc>
              <a:spcBef>
                <a:spcPts val="0"/>
              </a:spcBef>
              <a:buNone/>
            </a:pPr>
            <a:endParaRPr lang="tr-TR" sz="7200" dirty="0" smtClean="0"/>
          </a:p>
          <a:p>
            <a:r>
              <a:rPr lang="tr-TR" sz="7200" dirty="0" smtClean="0"/>
              <a:t>Doğan </a:t>
            </a:r>
            <a:r>
              <a:rPr lang="tr-TR" sz="7200" dirty="0" err="1" smtClean="0"/>
              <a:t>Avcıoğlu</a:t>
            </a:r>
            <a:r>
              <a:rPr lang="tr-TR" sz="7200" dirty="0" smtClean="0"/>
              <a:t>,Türkiye’nin Düzeni,İstanbul,1998,s.455,456</a:t>
            </a:r>
          </a:p>
          <a:p>
            <a:endParaRPr lang="tr-TR" sz="2800" dirty="0" smtClean="0"/>
          </a:p>
          <a:p>
            <a:pPr>
              <a:lnSpc>
                <a:spcPct val="170000"/>
              </a:lnSpc>
              <a:spcBef>
                <a:spcPts val="0"/>
              </a:spcBef>
            </a:pPr>
            <a:endParaRPr lang="tr-TR" sz="7200" dirty="0" smtClean="0"/>
          </a:p>
          <a:p>
            <a:endParaRPr lang="tr-TR" sz="7200" dirty="0"/>
          </a:p>
        </p:txBody>
      </p:sp>
      <p:cxnSp>
        <p:nvCxnSpPr>
          <p:cNvPr id="5" name="4 Düz Bağlayıcı"/>
          <p:cNvCxnSpPr/>
          <p:nvPr/>
        </p:nvCxnSpPr>
        <p:spPr>
          <a:xfrm>
            <a:off x="500034" y="5357826"/>
            <a:ext cx="371477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a:srcRect/>
          <a:stretch>
            <a:fillRect/>
          </a:stretch>
        </p:blipFill>
        <p:spPr bwMode="auto">
          <a:xfrm>
            <a:off x="4643438" y="1714488"/>
            <a:ext cx="4206875"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4429132"/>
            <a:ext cx="7215238" cy="1357322"/>
          </a:xfrm>
          <a:solidFill>
            <a:srgbClr val="002060"/>
          </a:solidFill>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sz="31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2-İsmail Fazıl Paşa Dönemi</a:t>
            </a:r>
            <a:r>
              <a:rPr lang="tr-TR" sz="3100" dirty="0" smtClean="0">
                <a:solidFill>
                  <a:schemeClr val="bg1"/>
                </a:solidFill>
              </a:rPr>
              <a:t> </a:t>
            </a:r>
            <a:br>
              <a:rPr lang="tr-TR" sz="3100" dirty="0" smtClean="0">
                <a:solidFill>
                  <a:schemeClr val="bg1"/>
                </a:solidFill>
              </a:rPr>
            </a:br>
            <a:r>
              <a:rPr lang="tr-TR" sz="3100" dirty="0" smtClean="0">
                <a:solidFill>
                  <a:schemeClr val="bg1"/>
                </a:solidFill>
              </a:rPr>
              <a:t>3Mayıs 1920-25 Aralık 1920</a:t>
            </a:r>
            <a:br>
              <a:rPr lang="tr-TR" sz="3100" dirty="0" smtClean="0">
                <a:solidFill>
                  <a:schemeClr val="bg1"/>
                </a:solidFill>
              </a:rPr>
            </a:br>
            <a:endParaRPr lang="tr-TR" sz="31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3000364" y="571480"/>
            <a:ext cx="5715040" cy="3357586"/>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642910" y="928670"/>
            <a:ext cx="1905000"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TotalTime>
  <Words>829</Words>
  <Application>Microsoft Office PowerPoint</Application>
  <PresentationFormat>Ekran Gösterisi (4:3)</PresentationFormat>
  <Paragraphs>115</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Constantia</vt:lpstr>
      <vt:lpstr>Times New Roman</vt:lpstr>
      <vt:lpstr>Wingdings 2</vt:lpstr>
      <vt:lpstr>Akış</vt:lpstr>
      <vt:lpstr>BİRİNCİ TÜRKİYE BÜYÜK MİLLET MECLİSİ’NDE NAFIA ALANINDAKİ HİZMETLER </vt:lpstr>
      <vt:lpstr>PowerPoint Sunusu</vt:lpstr>
      <vt:lpstr>PowerPoint Sunusu</vt:lpstr>
      <vt:lpstr>PowerPoint Sunusu</vt:lpstr>
      <vt:lpstr>PowerPoint Sunusu</vt:lpstr>
      <vt:lpstr>PowerPoint Sunusu</vt:lpstr>
      <vt:lpstr>1.NAFIA HİZMETLERİ AÇISINDAN MEVCUT DURUM </vt:lpstr>
      <vt:lpstr>PowerPoint Sunusu</vt:lpstr>
      <vt:lpstr>  2-İsmail Fazıl Paşa Dönemi  3Mayıs 1920-25 Aralık 1920 </vt:lpstr>
      <vt:lpstr>PowerPoint Sunusu</vt:lpstr>
      <vt:lpstr>PowerPoint Sunusu</vt:lpstr>
      <vt:lpstr>PowerPoint Sunusu</vt:lpstr>
      <vt:lpstr>PowerPoint Sunusu</vt:lpstr>
      <vt:lpstr>İsmail Fazıl Paşa Döneminde Başlıca Konular</vt:lpstr>
      <vt:lpstr>PowerPoint Sunusu</vt:lpstr>
      <vt:lpstr>3-Ömer Lütfi Bey (Yasan) Dönemi  2 Ocak 1921- 17 Aralık 1921</vt:lpstr>
      <vt:lpstr>                   4-Rauf Bey (Orbay) Dönemi  17 Kasım 1921-14 Ocak 1922 </vt:lpstr>
      <vt:lpstr>  5-Feyzi Bey (Pirinçcizade) Dönemi  14 Ocak 1922- 27 Ekim 1923</vt:lpstr>
      <vt:lpstr>Birinci Türkiye Büyük Meclisi Nafıa Hizmetleri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BİRİNCİ TÜRKİYE BÜYÜK MİLLET MECLİSİ’NDE NAFIA ALANINDAKİ HİZMETLER</dc:title>
  <dc:creator>TOSHIBA</dc:creator>
  <cp:lastModifiedBy>toshiba</cp:lastModifiedBy>
  <cp:revision>10</cp:revision>
  <dcterms:created xsi:type="dcterms:W3CDTF">2013-04-11T06:17:00Z</dcterms:created>
  <dcterms:modified xsi:type="dcterms:W3CDTF">2017-05-03T13:19:54Z</dcterms:modified>
</cp:coreProperties>
</file>