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4" r:id="rId2"/>
  </p:sldMasterIdLst>
  <p:sldIdLst>
    <p:sldId id="256" r:id="rId3"/>
    <p:sldId id="335" r:id="rId4"/>
    <p:sldId id="257" r:id="rId5"/>
    <p:sldId id="337" r:id="rId6"/>
    <p:sldId id="336" r:id="rId7"/>
    <p:sldId id="340" r:id="rId8"/>
    <p:sldId id="341" r:id="rId9"/>
    <p:sldId id="293" r:id="rId10"/>
    <p:sldId id="338" r:id="rId11"/>
    <p:sldId id="342" r:id="rId12"/>
    <p:sldId id="295" r:id="rId13"/>
    <p:sldId id="343" r:id="rId14"/>
    <p:sldId id="33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42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5" y="2226504"/>
            <a:ext cx="7890239" cy="255087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5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2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E4F424-615A-471D-869D-549F3CDC5930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18.11.2020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5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white">
                    <a:alpha val="60000"/>
                  </a:prstClr>
                </a:solidFill>
              </a:rPr>
              <a:t>www.tariheglencesi.com</a:t>
            </a:r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66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8" y="927101"/>
            <a:ext cx="8458229" cy="709865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3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55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3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66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2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3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4" y="2489203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8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69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12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33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7" y="3086848"/>
            <a:ext cx="3616785" cy="2933701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52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38CF-C1AC-4532-831B-27DF17AA02BC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89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08063"/>
      </p:ext>
    </p:extLst>
  </p:cSld>
  <p:clrMapOvr>
    <a:masterClrMapping/>
  </p:clrMapOvr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927100"/>
            <a:ext cx="8562673" cy="1692720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488026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22616"/>
      </p:ext>
    </p:extLst>
  </p:cSld>
  <p:clrMapOvr>
    <a:masterClrMapping/>
  </p:clrMapOvr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2" y="651693"/>
            <a:ext cx="802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6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3" y="2900295"/>
            <a:ext cx="825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6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2" y="927102"/>
            <a:ext cx="8213847" cy="2882179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6" y="3809281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5000819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29760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2057400"/>
            <a:ext cx="8562673" cy="20955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11"/>
            <a:ext cx="8562672" cy="994891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08123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927100"/>
            <a:ext cx="8564791" cy="709864"/>
          </a:xfrm>
        </p:spPr>
        <p:txBody>
          <a:bodyPr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20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9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7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6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62724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1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61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8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8" y="4848211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7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6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7" y="4837561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3379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7" y="6387913"/>
            <a:ext cx="1320799" cy="228659"/>
          </a:xfrm>
        </p:spPr>
        <p:txBody>
          <a:bodyPr/>
          <a:lstStyle/>
          <a:p>
            <a:fld id="{D7D23E44-E49C-4254-9B7A-2B321ABD5431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80" y="6387910"/>
            <a:ext cx="5146393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40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8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6" y="1211131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>
                <a:solidFill>
                  <a:srgbClr val="B31166"/>
                </a:solidFill>
              </a:rPr>
              <a:pPr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3" y="6365498"/>
            <a:ext cx="5146393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3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2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2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9" y="6365501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pPr defTabSz="914400"/>
            <a:fld id="{355D4866-6571-402E-8F1F-0932EE85C0CE}" type="datetime1">
              <a:rPr lang="tr-TR" smtClean="0">
                <a:solidFill>
                  <a:srgbClr val="B31166"/>
                </a:solidFill>
              </a:rPr>
              <a:pPr defTabSz="914400"/>
              <a:t>18.11.2020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3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pPr defTabSz="914400"/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6" y="295733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pPr defTabSz="914400"/>
            <a:fld id="{4ED3B027-68F6-4AC4-A6DC-70ECA4128519}" type="slidenum">
              <a:rPr lang="tr-TR" smtClean="0">
                <a:solidFill>
                  <a:prstClr val="white"/>
                </a:solidFill>
              </a:rPr>
              <a:pPr defTabSz="914400"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7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212598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83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7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56338" y="5512158"/>
            <a:ext cx="9996766" cy="80922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ARİF ÖZBEYLİ</a:t>
            </a:r>
            <a:endParaRPr lang="tr-TR" sz="3200" b="1" dirty="0">
              <a:solidFill>
                <a:srgbClr val="FFFF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080" y="696497"/>
            <a:ext cx="4056844" cy="458415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1462" t="43442" r="70820" b="13248"/>
          <a:stretch/>
        </p:blipFill>
        <p:spPr>
          <a:xfrm>
            <a:off x="1156337" y="696496"/>
            <a:ext cx="3335628" cy="458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9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790" y="167425"/>
            <a:ext cx="6053069" cy="645231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180000" lvl="0">
              <a:lnSpc>
                <a:spcPct val="150000"/>
              </a:lnSpc>
              <a:spcBef>
                <a:spcPts val="0"/>
              </a:spcBef>
              <a:buClr>
                <a:srgbClr val="B31166"/>
              </a:buClr>
            </a:pPr>
            <a:r>
              <a:rPr lang="tr-TR" sz="2400" b="1" dirty="0">
                <a:solidFill>
                  <a:srgbClr val="FFFF00"/>
                </a:solidFill>
              </a:rPr>
              <a:t>1982 Anayasası</a:t>
            </a:r>
            <a:r>
              <a:rPr lang="tr-TR" sz="2400" dirty="0">
                <a:solidFill>
                  <a:prstClr val="white"/>
                </a:solidFill>
              </a:rPr>
              <a:t>, diğerlerine göre daha ayrıntılı hazırlanmıştır. Bu Anayasa, 1961 Anayasası’nın temel sistematiğini benimsemekle beraber, dönemin şartları gereği maddelerde değişikliğe gidilmiştir. 1982 Anayasası temel hak ve hürriyetler açısından </a:t>
            </a:r>
            <a:r>
              <a:rPr lang="tr-TR" sz="2400" dirty="0">
                <a:solidFill>
                  <a:srgbClr val="FFFF00"/>
                </a:solidFill>
              </a:rPr>
              <a:t>1961 Anayasası ile karşılaştırıldığında,</a:t>
            </a:r>
            <a:r>
              <a:rPr lang="tr-TR" sz="2400" dirty="0">
                <a:solidFill>
                  <a:prstClr val="white"/>
                </a:solidFill>
              </a:rPr>
              <a:t> 1982 Anayasası’nda </a:t>
            </a:r>
            <a:r>
              <a:rPr lang="tr-TR" sz="2400" dirty="0">
                <a:solidFill>
                  <a:srgbClr val="FFFF00"/>
                </a:solidFill>
              </a:rPr>
              <a:t>olağanüstü hâllerde temel hak ve hürriyetlerin sınırlandırılması konusunda yürütmeyi güçlendiren ilkeler ön plana çıkmıştır.</a:t>
            </a:r>
          </a:p>
          <a:p>
            <a:pPr marL="180000">
              <a:lnSpc>
                <a:spcPct val="150000"/>
              </a:lnSpc>
              <a:spcBef>
                <a:spcPts val="0"/>
              </a:spcBef>
            </a:pP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304" y="1764223"/>
            <a:ext cx="5247091" cy="32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6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992" t="16858" r="33701" b="9023"/>
          <a:stretch/>
        </p:blipFill>
        <p:spPr>
          <a:xfrm>
            <a:off x="5961272" y="0"/>
            <a:ext cx="6230728" cy="6778130"/>
          </a:xfrm>
          <a:prstGeom prst="rect">
            <a:avLst/>
          </a:prstGeom>
        </p:spPr>
      </p:pic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1" y="168812"/>
            <a:ext cx="5669279" cy="6609318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tr-TR" sz="2400" dirty="0">
                <a:solidFill>
                  <a:srgbClr val="FFFF00"/>
                </a:solidFill>
              </a:rPr>
              <a:t>1982 Anayasası</a:t>
            </a:r>
            <a:r>
              <a:rPr lang="tr-TR" sz="2400" dirty="0">
                <a:solidFill>
                  <a:schemeClr val="bg1"/>
                </a:solidFill>
              </a:rPr>
              <a:t>’nda temel hak ve hürriyetlerin herkes için varlığı tanınmış, ancak </a:t>
            </a:r>
            <a:r>
              <a:rPr lang="tr-TR" sz="2400" dirty="0" smtClean="0">
                <a:solidFill>
                  <a:schemeClr val="bg1"/>
                </a:solidFill>
              </a:rPr>
              <a:t>bunların sınırsız </a:t>
            </a:r>
            <a:r>
              <a:rPr lang="tr-TR" sz="2400" dirty="0">
                <a:solidFill>
                  <a:schemeClr val="bg1"/>
                </a:solidFill>
              </a:rPr>
              <a:t>olmadığı belirtilerek bu hakların şartlara göre sınırlandırılabileceği ifade edilmiştir. </a:t>
            </a:r>
            <a:r>
              <a:rPr lang="tr-TR" sz="2400" dirty="0" smtClean="0">
                <a:solidFill>
                  <a:schemeClr val="bg1"/>
                </a:solidFill>
              </a:rPr>
              <a:t>Kişinin hak </a:t>
            </a:r>
            <a:r>
              <a:rPr lang="tr-TR" sz="2400" dirty="0">
                <a:solidFill>
                  <a:schemeClr val="bg1"/>
                </a:solidFill>
              </a:rPr>
              <a:t>ve özgürlüklerinin o kişinin; topluma, ailesine ve insanlara karşı sorumluluklarını </a:t>
            </a:r>
            <a:r>
              <a:rPr lang="tr-TR" sz="2400" dirty="0" smtClean="0">
                <a:solidFill>
                  <a:schemeClr val="bg1"/>
                </a:solidFill>
              </a:rPr>
              <a:t>da kapsadığı belirtilmiştir. 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70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44" y="281354"/>
            <a:ext cx="5641145" cy="623198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>
              <a:lnSpc>
                <a:spcPct val="170000"/>
              </a:lnSpc>
              <a:spcBef>
                <a:spcPts val="0"/>
              </a:spcBef>
              <a:buClr>
                <a:srgbClr val="B31166"/>
              </a:buClr>
            </a:pPr>
            <a:r>
              <a:rPr lang="tr-TR" sz="2400" dirty="0">
                <a:solidFill>
                  <a:srgbClr val="FFFF00"/>
                </a:solidFill>
              </a:rPr>
              <a:t>1982 Anayasası</a:t>
            </a:r>
            <a:r>
              <a:rPr lang="tr-TR" sz="2400" dirty="0">
                <a:solidFill>
                  <a:prstClr val="white"/>
                </a:solidFill>
              </a:rPr>
              <a:t>, hak ve hürriyetlerin hiçbir şekilde ülkenin ve milletin bölünmez bütünlüğüne karşı kullanılamayacağını hükme bağlamış, temel hak ve hürriyetlerle ilgili olarak; </a:t>
            </a:r>
            <a:r>
              <a:rPr lang="tr-TR" sz="2400" dirty="0">
                <a:solidFill>
                  <a:srgbClr val="FFFF00"/>
                </a:solidFill>
              </a:rPr>
              <a:t>“Temel hak ve hürriyetler yabancılar için uluslararası hukuka uygun olarak kanunla sınırlandırılabilir.” </a:t>
            </a:r>
            <a:r>
              <a:rPr lang="tr-TR" sz="2400" dirty="0">
                <a:solidFill>
                  <a:prstClr val="white"/>
                </a:solidFill>
              </a:rPr>
              <a:t>hükmünü de getirmiştir.</a:t>
            </a:r>
          </a:p>
          <a:p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90" y="1752147"/>
            <a:ext cx="4147566" cy="32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9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1755530" y="2822081"/>
            <a:ext cx="8933034" cy="2263037"/>
          </a:xfrm>
        </p:spPr>
      </p:pic>
      <p:sp>
        <p:nvSpPr>
          <p:cNvPr id="2" name="Metin kutusu 1"/>
          <p:cNvSpPr txBox="1"/>
          <p:nvPr/>
        </p:nvSpPr>
        <p:spPr>
          <a:xfrm>
            <a:off x="5933982" y="3699685"/>
            <a:ext cx="2862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700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755530" y="5597142"/>
            <a:ext cx="893303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tr-TR" b="1" dirty="0">
                <a:solidFill>
                  <a:prstClr val="white"/>
                </a:solidFill>
                <a:latin typeface="+mj-lt"/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5381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276" y="3183049"/>
            <a:ext cx="11256135" cy="1298799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endParaRPr lang="tr-TR" sz="2400" b="1" dirty="0" smtClean="0">
              <a:solidFill>
                <a:srgbClr val="FFFF00"/>
              </a:solidFill>
            </a:endParaRPr>
          </a:p>
          <a:p>
            <a:pPr algn="ctr"/>
            <a:r>
              <a:rPr lang="tr-TR" sz="2400" b="1" dirty="0">
                <a:solidFill>
                  <a:srgbClr val="FFFF00"/>
                </a:solidFill>
              </a:rPr>
              <a:t>Ç) CUMHURİYET DÖNEMİ’NDE HUKUK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2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666" y="110784"/>
            <a:ext cx="12003837" cy="584676"/>
          </a:xfrm>
          <a:solidFill>
            <a:srgbClr val="002060"/>
          </a:solidFill>
        </p:spPr>
        <p:txBody>
          <a:bodyPr/>
          <a:lstStyle/>
          <a:p>
            <a:r>
              <a:rPr lang="tr-TR" sz="2400" b="1" dirty="0">
                <a:solidFill>
                  <a:srgbClr val="FFFF00"/>
                </a:solidFill>
              </a:rPr>
              <a:t>3.6. Cumhuriyet Dönemi’nde Hukuk Anlayışı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667" y="901719"/>
            <a:ext cx="7181100" cy="5782415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200" dirty="0" smtClean="0">
                <a:solidFill>
                  <a:schemeClr val="bg1"/>
                </a:solidFill>
              </a:rPr>
              <a:t>Osmanlı </a:t>
            </a:r>
            <a:r>
              <a:rPr lang="tr-TR" sz="2200" dirty="0">
                <a:solidFill>
                  <a:schemeClr val="bg1"/>
                </a:solidFill>
              </a:rPr>
              <a:t>Devleti’nde Tanzimat Fermanı’nın ilân edilmesiyle birlikte, kanun üstünlüğü </a:t>
            </a:r>
            <a:r>
              <a:rPr lang="tr-TR" sz="2200" dirty="0" smtClean="0">
                <a:solidFill>
                  <a:schemeClr val="bg1"/>
                </a:solidFill>
              </a:rPr>
              <a:t>kabul edilmiştir</a:t>
            </a:r>
            <a:r>
              <a:rPr lang="tr-TR" sz="2200" dirty="0">
                <a:solidFill>
                  <a:schemeClr val="bg1"/>
                </a:solidFill>
              </a:rPr>
              <a:t>. XIX. yüzyılın ikinci yarısına gelindiği zaman Türklerin ilk anayasası olan </a:t>
            </a:r>
            <a:r>
              <a:rPr lang="tr-TR" sz="2200" b="1" dirty="0" smtClean="0">
                <a:solidFill>
                  <a:srgbClr val="FFFF00"/>
                </a:solidFill>
              </a:rPr>
              <a:t>Kanun-i Esasi </a:t>
            </a:r>
            <a:r>
              <a:rPr lang="tr-TR" sz="2200" dirty="0">
                <a:solidFill>
                  <a:schemeClr val="bg1"/>
                </a:solidFill>
              </a:rPr>
              <a:t>kabul edilerek Meşruti </a:t>
            </a:r>
            <a:r>
              <a:rPr lang="tr-TR" sz="2200" dirty="0" err="1">
                <a:solidFill>
                  <a:schemeClr val="bg1"/>
                </a:solidFill>
              </a:rPr>
              <a:t>Monarşi’ye</a:t>
            </a:r>
            <a:r>
              <a:rPr lang="tr-TR" sz="2200" dirty="0">
                <a:solidFill>
                  <a:schemeClr val="bg1"/>
                </a:solidFill>
              </a:rPr>
              <a:t> </a:t>
            </a:r>
            <a:r>
              <a:rPr lang="tr-TR" sz="2200" dirty="0" smtClean="0">
                <a:solidFill>
                  <a:schemeClr val="bg1"/>
                </a:solidFill>
              </a:rPr>
              <a:t>geçilmiştir. </a:t>
            </a:r>
            <a:r>
              <a:rPr lang="tr-TR" sz="2200" dirty="0" smtClean="0">
                <a:solidFill>
                  <a:srgbClr val="FFFF00"/>
                </a:solidFill>
              </a:rPr>
              <a:t>23 </a:t>
            </a:r>
            <a:r>
              <a:rPr lang="tr-TR" sz="2200" dirty="0">
                <a:solidFill>
                  <a:srgbClr val="FFFF00"/>
                </a:solidFill>
              </a:rPr>
              <a:t>Nisan 1920’de Türkiye Büyük Millet Meclisi</a:t>
            </a:r>
            <a:r>
              <a:rPr lang="tr-TR" sz="2200" dirty="0">
                <a:solidFill>
                  <a:schemeClr val="bg1"/>
                </a:solidFill>
              </a:rPr>
              <a:t> açılınca tam anlamı ile halk egemenliği </a:t>
            </a:r>
            <a:r>
              <a:rPr lang="tr-TR" sz="2200" dirty="0" smtClean="0">
                <a:solidFill>
                  <a:schemeClr val="bg1"/>
                </a:solidFill>
              </a:rPr>
              <a:t>gerçekleşmiş, 1921 </a:t>
            </a:r>
            <a:r>
              <a:rPr lang="tr-TR" sz="2200" dirty="0">
                <a:solidFill>
                  <a:schemeClr val="bg1"/>
                </a:solidFill>
              </a:rPr>
              <a:t>yılında ilân edilen </a:t>
            </a:r>
            <a:r>
              <a:rPr lang="tr-TR" sz="2200" b="1" dirty="0">
                <a:solidFill>
                  <a:schemeClr val="bg1"/>
                </a:solidFill>
              </a:rPr>
              <a:t>Teşkilat-ı Esasîye </a:t>
            </a:r>
            <a:r>
              <a:rPr lang="tr-TR" sz="2200" dirty="0">
                <a:solidFill>
                  <a:schemeClr val="bg1"/>
                </a:solidFill>
              </a:rPr>
              <a:t>ile yeni Türk Devleti’nin ilk </a:t>
            </a:r>
            <a:r>
              <a:rPr lang="tr-TR" sz="2200" dirty="0" smtClean="0">
                <a:solidFill>
                  <a:schemeClr val="bg1"/>
                </a:solidFill>
              </a:rPr>
              <a:t>Anayasa’sı oluşmuştur</a:t>
            </a:r>
            <a:r>
              <a:rPr lang="tr-TR" sz="2200" dirty="0">
                <a:solidFill>
                  <a:schemeClr val="bg1"/>
                </a:solidFill>
              </a:rPr>
              <a:t>. </a:t>
            </a:r>
            <a:r>
              <a:rPr lang="tr-TR" sz="2200" b="1" dirty="0">
                <a:solidFill>
                  <a:srgbClr val="FFFF00"/>
                </a:solidFill>
              </a:rPr>
              <a:t>1921 Anayasası </a:t>
            </a:r>
            <a:r>
              <a:rPr lang="tr-TR" sz="2200" dirty="0">
                <a:solidFill>
                  <a:schemeClr val="bg1"/>
                </a:solidFill>
              </a:rPr>
              <a:t>olarak da bilinen Teşkilat-ı Esasîye, savaş döneminde </a:t>
            </a:r>
            <a:r>
              <a:rPr lang="tr-TR" sz="2200" dirty="0" smtClean="0">
                <a:solidFill>
                  <a:schemeClr val="bg1"/>
                </a:solidFill>
              </a:rPr>
              <a:t>hazırlandığı için </a:t>
            </a:r>
            <a:r>
              <a:rPr lang="tr-TR" sz="2200" dirty="0">
                <a:solidFill>
                  <a:schemeClr val="bg1"/>
                </a:solidFill>
              </a:rPr>
              <a:t>bu Anayasa’da temel hak ve hürriyetlere yer verilmemiştir.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767" y="2270772"/>
            <a:ext cx="4822736" cy="313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6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0842" y="240631"/>
            <a:ext cx="6801175" cy="6304547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2400" dirty="0">
                <a:solidFill>
                  <a:schemeClr val="bg1"/>
                </a:solidFill>
              </a:rPr>
              <a:t>Mustafa Kemal Paşa, </a:t>
            </a:r>
            <a:r>
              <a:rPr lang="fi-FI" sz="2400" dirty="0">
                <a:solidFill>
                  <a:srgbClr val="FFFF00"/>
                </a:solidFill>
              </a:rPr>
              <a:t>1 </a:t>
            </a:r>
            <a:r>
              <a:rPr lang="fi-FI" sz="2400" dirty="0" smtClean="0">
                <a:solidFill>
                  <a:srgbClr val="FFFF00"/>
                </a:solidFill>
              </a:rPr>
              <a:t>Mart</a:t>
            </a:r>
            <a:r>
              <a:rPr lang="tr-TR" sz="2400" dirty="0" smtClean="0">
                <a:solidFill>
                  <a:srgbClr val="FFFF00"/>
                </a:solidFill>
              </a:rPr>
              <a:t> 1922 </a:t>
            </a:r>
            <a:r>
              <a:rPr lang="tr-TR" sz="2400" dirty="0">
                <a:solidFill>
                  <a:schemeClr val="bg1"/>
                </a:solidFill>
              </a:rPr>
              <a:t>tarihinde meclisin açılışı </a:t>
            </a:r>
            <a:r>
              <a:rPr lang="tr-TR" sz="2400" dirty="0" smtClean="0">
                <a:solidFill>
                  <a:schemeClr val="bg1"/>
                </a:solidFill>
              </a:rPr>
              <a:t>sırasında yaptığı </a:t>
            </a:r>
            <a:r>
              <a:rPr lang="tr-TR" sz="2400" dirty="0">
                <a:solidFill>
                  <a:schemeClr val="bg1"/>
                </a:solidFill>
              </a:rPr>
              <a:t>konuşmada, </a:t>
            </a:r>
            <a:r>
              <a:rPr lang="tr-TR" sz="2400" dirty="0" smtClean="0">
                <a:solidFill>
                  <a:schemeClr val="bg1"/>
                </a:solidFill>
              </a:rPr>
              <a:t>adliyenin uygar </a:t>
            </a:r>
            <a:r>
              <a:rPr lang="tr-TR" sz="2400" dirty="0">
                <a:solidFill>
                  <a:schemeClr val="bg1"/>
                </a:solidFill>
              </a:rPr>
              <a:t>yaşam düzeyine </a:t>
            </a:r>
            <a:r>
              <a:rPr lang="tr-TR" sz="2400" dirty="0" smtClean="0">
                <a:solidFill>
                  <a:schemeClr val="bg1"/>
                </a:solidFill>
              </a:rPr>
              <a:t>çıkması gerektiğini </a:t>
            </a:r>
            <a:r>
              <a:rPr lang="tr-TR" sz="2400" dirty="0">
                <a:solidFill>
                  <a:schemeClr val="bg1"/>
                </a:solidFill>
              </a:rPr>
              <a:t>vurgulayarak </a:t>
            </a:r>
            <a:r>
              <a:rPr lang="tr-TR" sz="2400" dirty="0" smtClean="0">
                <a:solidFill>
                  <a:schemeClr val="bg1"/>
                </a:solidFill>
              </a:rPr>
              <a:t>mevcut kanun </a:t>
            </a:r>
            <a:r>
              <a:rPr lang="tr-TR" sz="2400" dirty="0">
                <a:solidFill>
                  <a:schemeClr val="bg1"/>
                </a:solidFill>
              </a:rPr>
              <a:t>ve usullerin </a:t>
            </a:r>
            <a:r>
              <a:rPr lang="tr-TR" sz="2400" dirty="0" smtClean="0">
                <a:solidFill>
                  <a:schemeClr val="bg1"/>
                </a:solidFill>
              </a:rPr>
              <a:t>değiştirileceğini belirtmiştir</a:t>
            </a:r>
            <a:r>
              <a:rPr lang="tr-TR" sz="2400" dirty="0">
                <a:solidFill>
                  <a:schemeClr val="bg1"/>
                </a:solidFill>
              </a:rPr>
              <a:t>. Cumhuriyet’in ilân </a:t>
            </a:r>
            <a:r>
              <a:rPr lang="tr-TR" sz="2400" dirty="0" smtClean="0">
                <a:solidFill>
                  <a:schemeClr val="bg1"/>
                </a:solidFill>
              </a:rPr>
              <a:t>edilmesiyle birlikte </a:t>
            </a:r>
            <a:r>
              <a:rPr lang="tr-TR" sz="2400" dirty="0">
                <a:solidFill>
                  <a:srgbClr val="FFFF00"/>
                </a:solidFill>
              </a:rPr>
              <a:t>her alanda köklü </a:t>
            </a:r>
            <a:r>
              <a:rPr lang="tr-TR" sz="2400" dirty="0" smtClean="0">
                <a:solidFill>
                  <a:srgbClr val="FFFF00"/>
                </a:solidFill>
              </a:rPr>
              <a:t>ve yapısal </a:t>
            </a:r>
            <a:r>
              <a:rPr lang="tr-TR" sz="2400" dirty="0">
                <a:solidFill>
                  <a:srgbClr val="FFFF00"/>
                </a:solidFill>
              </a:rPr>
              <a:t>düzenlemelere hız </a:t>
            </a:r>
            <a:r>
              <a:rPr lang="tr-TR" sz="2400" dirty="0" smtClean="0">
                <a:solidFill>
                  <a:srgbClr val="FFFF00"/>
                </a:solidFill>
              </a:rPr>
              <a:t>verilmiş,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rgbClr val="FFFF00"/>
                </a:solidFill>
              </a:rPr>
              <a:t>hukuk </a:t>
            </a:r>
            <a:r>
              <a:rPr lang="tr-TR" sz="2400" dirty="0">
                <a:solidFill>
                  <a:srgbClr val="FFFF00"/>
                </a:solidFill>
              </a:rPr>
              <a:t>sisteminde </a:t>
            </a:r>
            <a:r>
              <a:rPr lang="tr-TR" sz="2400" dirty="0">
                <a:solidFill>
                  <a:schemeClr val="bg1"/>
                </a:solidFill>
              </a:rPr>
              <a:t>de köklü </a:t>
            </a:r>
            <a:r>
              <a:rPr lang="tr-TR" sz="2400" dirty="0" smtClean="0">
                <a:solidFill>
                  <a:schemeClr val="bg1"/>
                </a:solidFill>
              </a:rPr>
              <a:t>değişikliklere gidilmiştir</a:t>
            </a:r>
            <a:r>
              <a:rPr lang="tr-TR" sz="2400" dirty="0">
                <a:solidFill>
                  <a:schemeClr val="bg1"/>
                </a:solidFill>
              </a:rPr>
              <a:t>. Mustafa Kemal, </a:t>
            </a:r>
            <a:r>
              <a:rPr lang="tr-TR" sz="2400" dirty="0" smtClean="0">
                <a:solidFill>
                  <a:srgbClr val="FFFF00"/>
                </a:solidFill>
              </a:rPr>
              <a:t>5 </a:t>
            </a:r>
            <a:r>
              <a:rPr lang="sv-SE" sz="2400" dirty="0" smtClean="0">
                <a:solidFill>
                  <a:srgbClr val="FFFF00"/>
                </a:solidFill>
              </a:rPr>
              <a:t>Kasım </a:t>
            </a:r>
            <a:r>
              <a:rPr lang="sv-SE" sz="2400" dirty="0">
                <a:solidFill>
                  <a:srgbClr val="FFFF00"/>
                </a:solidFill>
              </a:rPr>
              <a:t>1925 </a:t>
            </a:r>
            <a:r>
              <a:rPr lang="sv-SE" sz="2400" dirty="0">
                <a:solidFill>
                  <a:schemeClr val="bg1"/>
                </a:solidFill>
              </a:rPr>
              <a:t>tarihinde </a:t>
            </a:r>
            <a:r>
              <a:rPr lang="sv-SE" sz="2400" dirty="0">
                <a:solidFill>
                  <a:srgbClr val="FFFF00"/>
                </a:solidFill>
              </a:rPr>
              <a:t>Ankara </a:t>
            </a:r>
            <a:r>
              <a:rPr lang="sv-SE" sz="2400" dirty="0" smtClean="0">
                <a:solidFill>
                  <a:srgbClr val="FFFF00"/>
                </a:solidFill>
              </a:rPr>
              <a:t>Hukuk</a:t>
            </a:r>
            <a:r>
              <a:rPr lang="tr-TR" sz="2400" dirty="0" smtClean="0">
                <a:solidFill>
                  <a:srgbClr val="FFFF00"/>
                </a:solidFill>
              </a:rPr>
              <a:t> Mektebi</a:t>
            </a:r>
            <a:r>
              <a:rPr lang="tr-TR" sz="2400" dirty="0" smtClean="0">
                <a:solidFill>
                  <a:schemeClr val="bg1"/>
                </a:solidFill>
              </a:rPr>
              <a:t>’nin </a:t>
            </a:r>
            <a:r>
              <a:rPr lang="tr-TR" sz="2400" dirty="0">
                <a:solidFill>
                  <a:schemeClr val="bg1"/>
                </a:solidFill>
              </a:rPr>
              <a:t>açılışında 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yaptığı konuşmada </a:t>
            </a:r>
            <a:r>
              <a:rPr lang="tr-TR" sz="2400" dirty="0" smtClean="0">
                <a:solidFill>
                  <a:schemeClr val="bg1"/>
                </a:solidFill>
              </a:rPr>
              <a:t>hukuk alanında </a:t>
            </a:r>
            <a:r>
              <a:rPr lang="tr-TR" sz="2400" dirty="0">
                <a:solidFill>
                  <a:schemeClr val="bg1"/>
                </a:solidFill>
              </a:rPr>
              <a:t>yapılacak </a:t>
            </a:r>
            <a:r>
              <a:rPr lang="tr-TR" sz="2400" dirty="0" smtClean="0">
                <a:solidFill>
                  <a:schemeClr val="bg1"/>
                </a:solidFill>
              </a:rPr>
              <a:t>değişikliklerden söz </a:t>
            </a:r>
            <a:r>
              <a:rPr lang="tr-TR" sz="2400" dirty="0">
                <a:solidFill>
                  <a:schemeClr val="bg1"/>
                </a:solidFill>
              </a:rPr>
              <a:t>etmiştir.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990" y="1259147"/>
            <a:ext cx="2855354" cy="42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8969" y="433137"/>
            <a:ext cx="5735618" cy="6112042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solidFill>
                  <a:srgbClr val="FFFF00"/>
                </a:solidFill>
              </a:rPr>
              <a:t>4 Ekim 1926’da </a:t>
            </a:r>
            <a:r>
              <a:rPr lang="tr-TR" sz="2400" dirty="0">
                <a:solidFill>
                  <a:schemeClr val="bg1"/>
                </a:solidFill>
              </a:rPr>
              <a:t>kabul edilen </a:t>
            </a:r>
            <a:r>
              <a:rPr lang="tr-TR" sz="2400" dirty="0">
                <a:solidFill>
                  <a:srgbClr val="FFFF00"/>
                </a:solidFill>
              </a:rPr>
              <a:t>Türk Medenî Kanunu </a:t>
            </a:r>
            <a:r>
              <a:rPr lang="tr-TR" sz="2400" dirty="0">
                <a:solidFill>
                  <a:schemeClr val="bg1"/>
                </a:solidFill>
              </a:rPr>
              <a:t>ile toplum hayatında birçok </a:t>
            </a:r>
            <a:r>
              <a:rPr lang="tr-TR" sz="2400" dirty="0" smtClean="0">
                <a:solidFill>
                  <a:schemeClr val="bg1"/>
                </a:solidFill>
              </a:rPr>
              <a:t>değişiklik yapılmış</a:t>
            </a:r>
            <a:r>
              <a:rPr lang="tr-TR" sz="2400" dirty="0">
                <a:solidFill>
                  <a:schemeClr val="bg1"/>
                </a:solidFill>
              </a:rPr>
              <a:t>, çalışma hayatından eğitime kadar hemen hemen her alanda kadın erkek </a:t>
            </a:r>
            <a:r>
              <a:rPr lang="tr-TR" sz="2400" dirty="0" smtClean="0">
                <a:solidFill>
                  <a:schemeClr val="bg1"/>
                </a:solidFill>
              </a:rPr>
              <a:t>eşitliği sağlanmaya </a:t>
            </a:r>
            <a:r>
              <a:rPr lang="tr-TR" sz="2400" dirty="0">
                <a:solidFill>
                  <a:schemeClr val="bg1"/>
                </a:solidFill>
              </a:rPr>
              <a:t>çalışılmıştır. </a:t>
            </a:r>
            <a:r>
              <a:rPr lang="tr-TR" sz="2400" dirty="0">
                <a:solidFill>
                  <a:srgbClr val="FFFF00"/>
                </a:solidFill>
              </a:rPr>
              <a:t>Türk Medenî Kanunu’</a:t>
            </a:r>
            <a:r>
              <a:rPr lang="tr-TR" sz="2400" dirty="0">
                <a:solidFill>
                  <a:schemeClr val="bg1"/>
                </a:solidFill>
              </a:rPr>
              <a:t>nun kabulünden sonra, hukuk alanında </a:t>
            </a:r>
            <a:r>
              <a:rPr lang="tr-TR" sz="2400" dirty="0" smtClean="0">
                <a:solidFill>
                  <a:schemeClr val="bg1"/>
                </a:solidFill>
              </a:rPr>
              <a:t>birçok düzenlemeler </a:t>
            </a:r>
            <a:r>
              <a:rPr lang="tr-TR" sz="2400" dirty="0">
                <a:solidFill>
                  <a:schemeClr val="bg1"/>
                </a:solidFill>
              </a:rPr>
              <a:t>yapılmış, </a:t>
            </a:r>
            <a:r>
              <a:rPr lang="tr-TR" sz="2400" dirty="0">
                <a:solidFill>
                  <a:srgbClr val="FFFF00"/>
                </a:solidFill>
              </a:rPr>
              <a:t>İsviçre’den Borçlar Kanunu, İtalya’dan Ceza Kanunu, Almanya’dan </a:t>
            </a:r>
            <a:r>
              <a:rPr lang="tr-TR" sz="2400" dirty="0" smtClean="0">
                <a:solidFill>
                  <a:srgbClr val="FFFF00"/>
                </a:solidFill>
              </a:rPr>
              <a:t>da Ticaret </a:t>
            </a:r>
            <a:r>
              <a:rPr lang="tr-TR" sz="2400" dirty="0">
                <a:solidFill>
                  <a:srgbClr val="FFFF00"/>
                </a:solidFill>
              </a:rPr>
              <a:t>Kanunu alınarak, </a:t>
            </a:r>
            <a:r>
              <a:rPr lang="tr-TR" sz="2400" dirty="0">
                <a:solidFill>
                  <a:schemeClr val="bg1"/>
                </a:solidFill>
              </a:rPr>
              <a:t>Türk Hukuk Sistemi yenilenmeye </a:t>
            </a:r>
            <a:r>
              <a:rPr lang="tr-TR" sz="2400" dirty="0" smtClean="0">
                <a:solidFill>
                  <a:schemeClr val="bg1"/>
                </a:solidFill>
              </a:rPr>
              <a:t>çalışılmıştır. Cumhuriyet </a:t>
            </a:r>
            <a:r>
              <a:rPr lang="tr-TR" sz="2400" dirty="0">
                <a:solidFill>
                  <a:schemeClr val="bg1"/>
                </a:solidFill>
              </a:rPr>
              <a:t>yönetiminin ilk anayasası olan </a:t>
            </a:r>
            <a:r>
              <a:rPr lang="tr-TR" sz="2400" b="1" dirty="0">
                <a:solidFill>
                  <a:srgbClr val="FFFF00"/>
                </a:solidFill>
              </a:rPr>
              <a:t>1924 Anayasası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>
                <a:solidFill>
                  <a:srgbClr val="FFFF00"/>
                </a:solidFill>
              </a:rPr>
              <a:t>yumuşak bir kuvvetler </a:t>
            </a:r>
            <a:r>
              <a:rPr lang="tr-TR" sz="2400" dirty="0" smtClean="0">
                <a:solidFill>
                  <a:srgbClr val="FFFF00"/>
                </a:solidFill>
              </a:rPr>
              <a:t>birliği </a:t>
            </a:r>
            <a:r>
              <a:rPr lang="tr-TR" sz="2400" dirty="0" smtClean="0">
                <a:solidFill>
                  <a:schemeClr val="bg1"/>
                </a:solidFill>
              </a:rPr>
              <a:t>ilkesiyle </a:t>
            </a:r>
            <a:r>
              <a:rPr lang="tr-TR" sz="2400" dirty="0">
                <a:solidFill>
                  <a:schemeClr val="bg1"/>
                </a:solidFill>
              </a:rPr>
              <a:t>hazırlanmıştır.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587" y="1306601"/>
            <a:ext cx="6087413" cy="45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7577" y="3348507"/>
            <a:ext cx="11797047" cy="3335627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B31166"/>
              </a:buClr>
            </a:pPr>
            <a:r>
              <a:rPr lang="tr-TR" sz="2400" dirty="0">
                <a:solidFill>
                  <a:srgbClr val="FFFF00"/>
                </a:solidFill>
              </a:rPr>
              <a:t>1924 Anayasası </a:t>
            </a:r>
            <a:r>
              <a:rPr lang="tr-TR" sz="2400" dirty="0">
                <a:solidFill>
                  <a:prstClr val="white"/>
                </a:solidFill>
              </a:rPr>
              <a:t>ile </a:t>
            </a:r>
            <a:r>
              <a:rPr lang="tr-TR" sz="2400" dirty="0">
                <a:solidFill>
                  <a:srgbClr val="FFFF00"/>
                </a:solidFill>
              </a:rPr>
              <a:t>temel hak ve hürriyetler genişletilmiş</a:t>
            </a:r>
            <a:r>
              <a:rPr lang="tr-TR" sz="2400" dirty="0">
                <a:solidFill>
                  <a:prstClr val="white"/>
                </a:solidFill>
              </a:rPr>
              <a:t>, bu anayasa </a:t>
            </a:r>
            <a:r>
              <a:rPr lang="tr-TR" sz="2400" dirty="0" smtClean="0">
                <a:solidFill>
                  <a:prstClr val="white"/>
                </a:solidFill>
              </a:rPr>
              <a:t>ile vatandaşlara</a:t>
            </a:r>
            <a:r>
              <a:rPr lang="tr-TR" sz="2400" dirty="0">
                <a:solidFill>
                  <a:prstClr val="white"/>
                </a:solidFill>
              </a:rPr>
              <a:t>; </a:t>
            </a:r>
            <a:r>
              <a:rPr lang="tr-TR" sz="2400" dirty="0">
                <a:solidFill>
                  <a:srgbClr val="FFFF00"/>
                </a:solidFill>
              </a:rPr>
              <a:t>yasa önünde eşitlik, kişi dokunulmazlığı, kişi güvenliği, işkence ve eziyet </a:t>
            </a:r>
            <a:r>
              <a:rPr lang="tr-TR" sz="2400" dirty="0" smtClean="0">
                <a:solidFill>
                  <a:srgbClr val="FFFF00"/>
                </a:solidFill>
              </a:rPr>
              <a:t>yasağı, mülkiyet </a:t>
            </a:r>
            <a:r>
              <a:rPr lang="tr-TR" sz="2400" dirty="0">
                <a:solidFill>
                  <a:srgbClr val="FFFF00"/>
                </a:solidFill>
              </a:rPr>
              <a:t>hakkı, düşünce ve seyahat hürriyeti, dernek kurma, söz söyleme, yayım, çalışma, </a:t>
            </a:r>
            <a:r>
              <a:rPr lang="tr-TR" sz="2400" dirty="0" smtClean="0">
                <a:solidFill>
                  <a:srgbClr val="FFFF00"/>
                </a:solidFill>
              </a:rPr>
              <a:t>ortaklık kurma</a:t>
            </a:r>
            <a:r>
              <a:rPr lang="tr-TR" sz="2400" dirty="0">
                <a:solidFill>
                  <a:srgbClr val="FFFF00"/>
                </a:solidFill>
              </a:rPr>
              <a:t>, dilekçe hakkı ve haberleşmenin gizliliği</a:t>
            </a:r>
            <a:r>
              <a:rPr lang="tr-TR" sz="2400" dirty="0">
                <a:solidFill>
                  <a:prstClr val="white"/>
                </a:solidFill>
              </a:rPr>
              <a:t> ilkesi gibi birçok tabii haklar </a:t>
            </a:r>
            <a:r>
              <a:rPr lang="tr-TR" sz="2400" dirty="0" smtClean="0">
                <a:solidFill>
                  <a:prstClr val="white"/>
                </a:solidFill>
              </a:rPr>
              <a:t>tanınmıştır. </a:t>
            </a:r>
            <a:r>
              <a:rPr lang="tr-TR" sz="2400" dirty="0" smtClean="0">
                <a:solidFill>
                  <a:srgbClr val="FFFF00"/>
                </a:solidFill>
              </a:rPr>
              <a:t>27 </a:t>
            </a:r>
            <a:r>
              <a:rPr lang="tr-TR" sz="2400" dirty="0">
                <a:solidFill>
                  <a:srgbClr val="FFFF00"/>
                </a:solidFill>
              </a:rPr>
              <a:t>Mayıs 1960 Askerî Darbesi </a:t>
            </a:r>
            <a:r>
              <a:rPr lang="tr-TR" sz="2400" dirty="0">
                <a:solidFill>
                  <a:prstClr val="white"/>
                </a:solidFill>
              </a:rPr>
              <a:t>ile 1924 Anayasası </a:t>
            </a:r>
            <a:r>
              <a:rPr lang="tr-TR" sz="2400" dirty="0" smtClean="0">
                <a:solidFill>
                  <a:prstClr val="white"/>
                </a:solidFill>
              </a:rPr>
              <a:t>yürürlükten </a:t>
            </a:r>
            <a:r>
              <a:rPr lang="tr-TR" sz="2400" dirty="0">
                <a:solidFill>
                  <a:prstClr val="white"/>
                </a:solidFill>
              </a:rPr>
              <a:t>kaldırılmış ve yeni bir </a:t>
            </a:r>
            <a:r>
              <a:rPr lang="tr-TR" sz="2400" dirty="0" smtClean="0">
                <a:solidFill>
                  <a:prstClr val="white"/>
                </a:solidFill>
              </a:rPr>
              <a:t>anayasa hazırlanmıştır</a:t>
            </a:r>
            <a:r>
              <a:rPr lang="tr-TR" sz="2400" dirty="0">
                <a:solidFill>
                  <a:prstClr val="white"/>
                </a:solidFill>
              </a:rPr>
              <a:t>. Hazırlanan bu Anayasa, </a:t>
            </a:r>
            <a:r>
              <a:rPr lang="tr-TR" sz="2400" dirty="0">
                <a:solidFill>
                  <a:srgbClr val="FFFF00"/>
                </a:solidFill>
              </a:rPr>
              <a:t>9 Temmuz 1961</a:t>
            </a:r>
            <a:r>
              <a:rPr lang="tr-TR" sz="2400" dirty="0">
                <a:solidFill>
                  <a:prstClr val="white"/>
                </a:solidFill>
              </a:rPr>
              <a:t> tarihinde halkoyuna </a:t>
            </a:r>
            <a:r>
              <a:rPr lang="tr-TR" sz="2400" dirty="0" smtClean="0">
                <a:solidFill>
                  <a:prstClr val="white"/>
                </a:solidFill>
              </a:rPr>
              <a:t>sunularak </a:t>
            </a:r>
            <a:r>
              <a:rPr lang="tr-TR" sz="2400" dirty="0" smtClean="0">
                <a:solidFill>
                  <a:srgbClr val="FFFF00"/>
                </a:solidFill>
              </a:rPr>
              <a:t>kabul </a:t>
            </a:r>
            <a:r>
              <a:rPr lang="tr-TR" sz="2400" dirty="0">
                <a:solidFill>
                  <a:srgbClr val="FFFF00"/>
                </a:solidFill>
              </a:rPr>
              <a:t>edilmiştir.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871" y="104640"/>
            <a:ext cx="5626458" cy="31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5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8942" y="3747752"/>
            <a:ext cx="11848562" cy="293638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18000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tr-TR" sz="2400" dirty="0">
                <a:solidFill>
                  <a:prstClr val="white"/>
                </a:solidFill>
              </a:rPr>
              <a:t>Bu Anayasa, aynı zamanda </a:t>
            </a:r>
            <a:r>
              <a:rPr lang="tr-TR" sz="2400" dirty="0">
                <a:solidFill>
                  <a:srgbClr val="FFFF00"/>
                </a:solidFill>
              </a:rPr>
              <a:t>halkoyu </a:t>
            </a:r>
            <a:r>
              <a:rPr lang="tr-TR" sz="2400" dirty="0" smtClean="0">
                <a:solidFill>
                  <a:srgbClr val="FFFF00"/>
                </a:solidFill>
              </a:rPr>
              <a:t>ile </a:t>
            </a:r>
            <a:r>
              <a:rPr lang="tr-TR" sz="2400" dirty="0">
                <a:solidFill>
                  <a:srgbClr val="FFFF00"/>
                </a:solidFill>
              </a:rPr>
              <a:t>kabul edilen ilk Anayasa’dır. </a:t>
            </a:r>
            <a:r>
              <a:rPr lang="tr-TR" sz="2400" dirty="0">
                <a:solidFill>
                  <a:prstClr val="white"/>
                </a:solidFill>
              </a:rPr>
              <a:t>1961 </a:t>
            </a:r>
            <a:r>
              <a:rPr lang="tr-TR" sz="2400" dirty="0" smtClean="0">
                <a:solidFill>
                  <a:prstClr val="white"/>
                </a:solidFill>
              </a:rPr>
              <a:t>Anayasası, </a:t>
            </a:r>
            <a:r>
              <a:rPr lang="tr-TR" sz="2400" dirty="0" smtClean="0">
                <a:solidFill>
                  <a:srgbClr val="FFFF00"/>
                </a:solidFill>
              </a:rPr>
              <a:t>bireysel </a:t>
            </a:r>
            <a:r>
              <a:rPr lang="tr-TR" sz="2400" dirty="0">
                <a:solidFill>
                  <a:srgbClr val="FFFF00"/>
                </a:solidFill>
              </a:rPr>
              <a:t>özgürlüklerin ön plana </a:t>
            </a:r>
            <a:r>
              <a:rPr lang="tr-TR" sz="2400" dirty="0">
                <a:solidFill>
                  <a:prstClr val="white"/>
                </a:solidFill>
              </a:rPr>
              <a:t>çıktığı bir anayasadır. </a:t>
            </a:r>
            <a:r>
              <a:rPr lang="tr-TR" sz="2400" dirty="0">
                <a:solidFill>
                  <a:srgbClr val="FFFF00"/>
                </a:solidFill>
              </a:rPr>
              <a:t>1961 Anayasası’nın </a:t>
            </a:r>
            <a:r>
              <a:rPr lang="tr-TR" sz="2400" dirty="0">
                <a:solidFill>
                  <a:prstClr val="white"/>
                </a:solidFill>
              </a:rPr>
              <a:t>1924 </a:t>
            </a:r>
            <a:r>
              <a:rPr lang="tr-TR" sz="2400" dirty="0" smtClean="0">
                <a:solidFill>
                  <a:prstClr val="white"/>
                </a:solidFill>
              </a:rPr>
              <a:t>Anayasası’ndan farkı</a:t>
            </a:r>
            <a:r>
              <a:rPr lang="tr-TR" sz="2400" dirty="0">
                <a:solidFill>
                  <a:prstClr val="white"/>
                </a:solidFill>
              </a:rPr>
              <a:t>, </a:t>
            </a:r>
            <a:r>
              <a:rPr lang="tr-TR" sz="2400" dirty="0">
                <a:solidFill>
                  <a:srgbClr val="FFFF00"/>
                </a:solidFill>
              </a:rPr>
              <a:t>sosyal haklar ve ödevlerin ilk defa bu Anayasa’da daha sistemli hâle getirilmiş olmasıdır.</a:t>
            </a:r>
            <a:r>
              <a:rPr lang="tr-TR" sz="2400" dirty="0">
                <a:solidFill>
                  <a:prstClr val="white"/>
                </a:solidFill>
              </a:rPr>
              <a:t> Bu haklar; </a:t>
            </a:r>
            <a:r>
              <a:rPr lang="tr-TR" sz="2400" dirty="0">
                <a:solidFill>
                  <a:srgbClr val="FFFF00"/>
                </a:solidFill>
              </a:rPr>
              <a:t>kişi hakları ve ödevleri, sosyal ve iktisadî haklar ve ödevler ile siyasi haklar ve ödevler</a:t>
            </a:r>
            <a:r>
              <a:rPr lang="tr-TR" sz="2400" dirty="0">
                <a:solidFill>
                  <a:prstClr val="white"/>
                </a:solidFill>
              </a:rPr>
              <a:t> olmak üzere düzenlenmiştir.</a:t>
            </a:r>
          </a:p>
          <a:p>
            <a:pPr marL="180000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797" y="194792"/>
            <a:ext cx="6060852" cy="339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57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1759" t="23724" r="13904" b="17650"/>
          <a:stretch/>
        </p:blipFill>
        <p:spPr>
          <a:xfrm>
            <a:off x="0" y="309093"/>
            <a:ext cx="12198565" cy="5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1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677" y="3157846"/>
            <a:ext cx="11771200" cy="3515671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216000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bg1"/>
                </a:solidFill>
              </a:rPr>
              <a:t>1961 Anayasası’nda </a:t>
            </a:r>
            <a:r>
              <a:rPr lang="tr-TR" sz="2400" dirty="0">
                <a:solidFill>
                  <a:srgbClr val="FFFF00"/>
                </a:solidFill>
              </a:rPr>
              <a:t>toplumsal ve ekonomik </a:t>
            </a:r>
            <a:r>
              <a:rPr lang="tr-TR" sz="2400" dirty="0">
                <a:solidFill>
                  <a:schemeClr val="bg1"/>
                </a:solidFill>
              </a:rPr>
              <a:t>haklar kapsamlı bir biçimde yer almıştır. </a:t>
            </a:r>
            <a:r>
              <a:rPr lang="tr-TR" sz="2400" dirty="0" smtClean="0">
                <a:solidFill>
                  <a:schemeClr val="bg1"/>
                </a:solidFill>
              </a:rPr>
              <a:t>Bu Anayasa’da</a:t>
            </a:r>
            <a:r>
              <a:rPr lang="tr-TR" sz="2400" dirty="0">
                <a:solidFill>
                  <a:schemeClr val="bg1"/>
                </a:solidFill>
              </a:rPr>
              <a:t>; </a:t>
            </a:r>
            <a:r>
              <a:rPr lang="tr-TR" sz="2400" dirty="0">
                <a:solidFill>
                  <a:srgbClr val="FFFF00"/>
                </a:solidFill>
              </a:rPr>
              <a:t>savaş, seferberlik ve sıkıyönetim gibi olağanüstü durumlarda temel hak ve </a:t>
            </a:r>
            <a:r>
              <a:rPr lang="tr-TR" sz="2400" dirty="0" smtClean="0">
                <a:solidFill>
                  <a:srgbClr val="FFFF00"/>
                </a:solidFill>
              </a:rPr>
              <a:t>hürriyetler gerektiği </a:t>
            </a:r>
            <a:r>
              <a:rPr lang="tr-TR" sz="2400" dirty="0">
                <a:solidFill>
                  <a:srgbClr val="FFFF00"/>
                </a:solidFill>
              </a:rPr>
              <a:t>kadar durdurulabilir </a:t>
            </a:r>
            <a:r>
              <a:rPr lang="tr-TR" sz="2400" dirty="0">
                <a:solidFill>
                  <a:schemeClr val="bg1"/>
                </a:solidFill>
              </a:rPr>
              <a:t>ilkesi de yer </a:t>
            </a:r>
            <a:r>
              <a:rPr lang="tr-TR" sz="2400" dirty="0" smtClean="0">
                <a:solidFill>
                  <a:schemeClr val="bg1"/>
                </a:solidFill>
              </a:rPr>
              <a:t>almıştır. 12 </a:t>
            </a:r>
            <a:r>
              <a:rPr lang="tr-TR" sz="2400" dirty="0">
                <a:solidFill>
                  <a:schemeClr val="bg1"/>
                </a:solidFill>
              </a:rPr>
              <a:t>Eylül 1980 tarihinde yine bir askerî darbe ile yönetime el konularak </a:t>
            </a:r>
            <a:r>
              <a:rPr lang="tr-TR" sz="2400" dirty="0">
                <a:solidFill>
                  <a:srgbClr val="FFFF00"/>
                </a:solidFill>
              </a:rPr>
              <a:t>parlamento </a:t>
            </a:r>
            <a:r>
              <a:rPr lang="tr-TR" sz="2400" dirty="0" smtClean="0">
                <a:solidFill>
                  <a:srgbClr val="FFFF00"/>
                </a:solidFill>
              </a:rPr>
              <a:t>feshedilmiş</a:t>
            </a:r>
            <a:r>
              <a:rPr lang="tr-TR" sz="2400" dirty="0" smtClean="0">
                <a:solidFill>
                  <a:schemeClr val="bg1"/>
                </a:solidFill>
              </a:rPr>
              <a:t> ve </a:t>
            </a:r>
            <a:r>
              <a:rPr lang="tr-TR" sz="2400" dirty="0">
                <a:solidFill>
                  <a:schemeClr val="bg1"/>
                </a:solidFill>
              </a:rPr>
              <a:t>1961 Anayasası yürürlükten kaldırılmıştır. Daha sonra yeni bir anayasa hazırlanmış </a:t>
            </a:r>
            <a:r>
              <a:rPr lang="tr-TR" sz="2400" dirty="0" smtClean="0">
                <a:solidFill>
                  <a:schemeClr val="bg1"/>
                </a:solidFill>
              </a:rPr>
              <a:t>ve bu </a:t>
            </a:r>
            <a:r>
              <a:rPr lang="tr-TR" sz="2400" dirty="0">
                <a:solidFill>
                  <a:schemeClr val="bg1"/>
                </a:solidFill>
              </a:rPr>
              <a:t>Anayasa da </a:t>
            </a:r>
            <a:r>
              <a:rPr lang="tr-TR" sz="2400" dirty="0">
                <a:solidFill>
                  <a:srgbClr val="FFFF00"/>
                </a:solidFill>
              </a:rPr>
              <a:t>7 Kasım 1982 </a:t>
            </a:r>
            <a:r>
              <a:rPr lang="tr-TR" sz="2400" dirty="0">
                <a:solidFill>
                  <a:schemeClr val="bg1"/>
                </a:solidFill>
              </a:rPr>
              <a:t>tarihinde halkoyuna sunularak kabul edildikten sonra </a:t>
            </a:r>
            <a:r>
              <a:rPr lang="tr-TR" sz="2400" dirty="0" smtClean="0">
                <a:solidFill>
                  <a:schemeClr val="bg1"/>
                </a:solidFill>
              </a:rPr>
              <a:t>yürürlüğe girmiştir. 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175" y="0"/>
            <a:ext cx="4614204" cy="31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77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Özel 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971</TotalTime>
  <Words>621</Words>
  <Application>Microsoft Office PowerPoint</Application>
  <PresentationFormat>Geniş ekran</PresentationFormat>
  <Paragraphs>15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İyon Toplantı Odası</vt:lpstr>
      <vt:lpstr>1_İyon Toplantı Odası</vt:lpstr>
      <vt:lpstr>PowerPoint Sunusu</vt:lpstr>
      <vt:lpstr>PowerPoint Sunusu</vt:lpstr>
      <vt:lpstr>3.6. Cumhuriyet Dönemi’nde Hukuk Anlayışı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74</cp:revision>
  <dcterms:created xsi:type="dcterms:W3CDTF">2020-11-07T20:43:59Z</dcterms:created>
  <dcterms:modified xsi:type="dcterms:W3CDTF">2020-11-18T20:38:30Z</dcterms:modified>
</cp:coreProperties>
</file>