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68" r:id="rId15"/>
    <p:sldId id="274" r:id="rId16"/>
    <p:sldId id="275" r:id="rId17"/>
    <p:sldId id="271" r:id="rId18"/>
    <p:sldId id="276" r:id="rId19"/>
    <p:sldId id="272" r:id="rId20"/>
    <p:sldId id="277" r:id="rId21"/>
    <p:sldId id="273" r:id="rId22"/>
    <p:sldId id="278" r:id="rId23"/>
    <p:sldId id="269"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C2719A-9342-4073-95EB-9190B8F85322}" type="datetimeFigureOut">
              <a:rPr lang="tr-TR" smtClean="0"/>
              <a:pPr/>
              <a:t>13.05.2014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12569A-B318-4E9C-88DB-BE8E87E60F6A}" type="slidenum">
              <a:rPr lang="tr-TR" smtClean="0"/>
              <a:pPr/>
              <a:t>‹#›</a:t>
            </a:fld>
            <a:endParaRPr lang="tr-TR"/>
          </a:p>
        </p:txBody>
      </p:sp>
    </p:spTree>
    <p:extLst>
      <p:ext uri="{BB962C8B-B14F-4D97-AF65-F5344CB8AC3E}">
        <p14:creationId xmlns:p14="http://schemas.microsoft.com/office/powerpoint/2010/main" val="2114200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094ECD14-0CCF-4C95-A2F5-06A64DD625E7}" type="datetimeFigureOut">
              <a:rPr lang="tr-TR" smtClean="0"/>
              <a:pPr/>
              <a:t>13.05.2014</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449F74A-79A6-4515-BF08-EA17BC1F116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94ECD14-0CCF-4C95-A2F5-06A64DD625E7}" type="datetimeFigureOut">
              <a:rPr lang="tr-TR" smtClean="0"/>
              <a:pPr/>
              <a:t>13.05.2014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49F74A-79A6-4515-BF08-EA17BC1F116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94ECD14-0CCF-4C95-A2F5-06A64DD625E7}" type="datetimeFigureOut">
              <a:rPr lang="tr-TR" smtClean="0"/>
              <a:pPr/>
              <a:t>13.05.2014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49F74A-79A6-4515-BF08-EA17BC1F116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094ECD14-0CCF-4C95-A2F5-06A64DD625E7}" type="datetimeFigureOut">
              <a:rPr lang="tr-TR" smtClean="0"/>
              <a:pPr/>
              <a:t>13.05.2014</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2449F74A-79A6-4515-BF08-EA17BC1F116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094ECD14-0CCF-4C95-A2F5-06A64DD625E7}" type="datetimeFigureOut">
              <a:rPr lang="tr-TR" smtClean="0"/>
              <a:pPr/>
              <a:t>13.05.2014</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2449F74A-79A6-4515-BF08-EA17BC1F1165}"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094ECD14-0CCF-4C95-A2F5-06A64DD625E7}" type="datetimeFigureOut">
              <a:rPr lang="tr-TR" smtClean="0"/>
              <a:pPr/>
              <a:t>13.05.2014</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2449F74A-79A6-4515-BF08-EA17BC1F116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094ECD14-0CCF-4C95-A2F5-06A64DD625E7}" type="datetimeFigureOut">
              <a:rPr lang="tr-TR" smtClean="0"/>
              <a:pPr/>
              <a:t>13.05.2014</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2449F74A-79A6-4515-BF08-EA17BC1F116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94ECD14-0CCF-4C95-A2F5-06A64DD625E7}" type="datetimeFigureOut">
              <a:rPr lang="tr-TR" smtClean="0"/>
              <a:pPr/>
              <a:t>13.05.2014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449F74A-79A6-4515-BF08-EA17BC1F116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094ECD14-0CCF-4C95-A2F5-06A64DD625E7}" type="datetimeFigureOut">
              <a:rPr lang="tr-TR" smtClean="0"/>
              <a:pPr/>
              <a:t>13.05.2014</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2449F74A-79A6-4515-BF08-EA17BC1F116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094ECD14-0CCF-4C95-A2F5-06A64DD625E7}" type="datetimeFigureOut">
              <a:rPr lang="tr-TR" smtClean="0"/>
              <a:pPr/>
              <a:t>13.05.2014</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2449F74A-79A6-4515-BF08-EA17BC1F116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094ECD14-0CCF-4C95-A2F5-06A64DD625E7}" type="datetimeFigureOut">
              <a:rPr lang="tr-TR" smtClean="0"/>
              <a:pPr/>
              <a:t>13.05.2014</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2449F74A-79A6-4515-BF08-EA17BC1F116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94ECD14-0CCF-4C95-A2F5-06A64DD625E7}" type="datetimeFigureOut">
              <a:rPr lang="tr-TR" smtClean="0"/>
              <a:pPr/>
              <a:t>13.05.2014</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449F74A-79A6-4515-BF08-EA17BC1F116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2357430"/>
            <a:ext cx="8246298" cy="2366960"/>
          </a:xfrm>
          <a:solidFill>
            <a:schemeClr val="accent6">
              <a:lumMod val="60000"/>
              <a:lumOff val="40000"/>
            </a:schemeClr>
          </a:solidFill>
        </p:spPr>
        <p:txBody>
          <a:bodyPr>
            <a:normAutofit/>
          </a:bodyPr>
          <a:lstStyle/>
          <a:p>
            <a:pPr algn="ctr"/>
            <a:r>
              <a:rPr lang="tr-TR" b="1" dirty="0" smtClean="0"/>
              <a:t>5.KONU: XIX. YÜZYILDA OSMANLI DEVLETİ’NDEKİ KÜLTÜREL GELİŞMELER</a:t>
            </a:r>
            <a:endParaRPr lang="tr-T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r>
              <a:rPr lang="tr-TR" b="1" dirty="0" smtClean="0"/>
              <a:t>Yeni Hayat Tarzı</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 </a:t>
            </a:r>
            <a:endParaRPr lang="tr-TR" dirty="0" smtClean="0"/>
          </a:p>
          <a:p>
            <a:r>
              <a:rPr lang="tr-TR" dirty="0" smtClean="0"/>
              <a:t>Klasik dönemde Osmanlıların saray,şehir,köy ve göçebelerdeki gündelik hayat tarzları daha önce anlatılmıştı. XIX. Yüzyılda,İstanbul ve diğer büyük şehirlerde hayat tarzı önemli ölçülerde değişmelere uğramıştır.</a:t>
            </a:r>
          </a:p>
          <a:p>
            <a:r>
              <a:rPr lang="tr-TR" dirty="0" smtClean="0"/>
              <a:t>Kahvehanelerin işlevi değişmiş eğlence amaçlı kullanılmaya başlamıştır. Yabancı kahvehaneler ise </a:t>
            </a:r>
            <a:r>
              <a:rPr lang="tr-TR" dirty="0" err="1" smtClean="0"/>
              <a:t>pastahaneye</a:t>
            </a:r>
            <a:r>
              <a:rPr lang="tr-TR" dirty="0" smtClean="0"/>
              <a:t> dönüşmüştür. Kahramanlık destanlarının,meddah,karagözün yerini tiyatro almıştır. </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Eski mesire geleneklerini, Boğaziçi mehtap alemleri almıştır. Sefaretlerin düzenlediği balolar,üst seviyedeki Müslümanlar arasında  da kadın-erkek bir arada eğlenme modasını doğurmuştur. Üst tabaka nazarında Avrupa malı kullanma sosyal statü sembolü haline gelmiştir.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Halk sınıfları arasında yaşantı açısından farklılaşmalar başlamıştır. Zenginler </a:t>
            </a:r>
            <a:r>
              <a:rPr lang="tr-TR" dirty="0" err="1" smtClean="0"/>
              <a:t>Boğaziçinde</a:t>
            </a:r>
            <a:r>
              <a:rPr lang="tr-TR" dirty="0" smtClean="0"/>
              <a:t> ayrı mekanlara yer-</a:t>
            </a:r>
            <a:r>
              <a:rPr lang="tr-TR" dirty="0" err="1" smtClean="0"/>
              <a:t>leşmişlerdir</a:t>
            </a:r>
            <a:r>
              <a:rPr lang="tr-TR" dirty="0" smtClean="0"/>
              <a:t>.</a:t>
            </a:r>
          </a:p>
          <a:p>
            <a:r>
              <a:rPr lang="tr-TR" dirty="0" smtClean="0"/>
              <a:t>1895’de İstanbul’da ilk defa </a:t>
            </a:r>
            <a:r>
              <a:rPr lang="tr-TR" dirty="0" err="1" smtClean="0"/>
              <a:t>Zatü’l</a:t>
            </a:r>
            <a:r>
              <a:rPr lang="tr-TR" dirty="0" smtClean="0"/>
              <a:t> Hareke denen otomobil kullanılmaya başlamıştır. Ardından elektrikli tramvay hizmete girmiştir. II.Meşrutiyet sonrası telgraf ve telefon da gündelik hayatın unsurları haline gelmiştir.</a:t>
            </a:r>
          </a:p>
          <a:p>
            <a:r>
              <a:rPr lang="tr-TR" dirty="0" smtClean="0"/>
              <a:t>Taşra da ise bu değişimler pek görülmemiştir. Eski hayat tarzı uzun süre devam etmiştir.</a:t>
            </a:r>
          </a:p>
          <a:p>
            <a:r>
              <a:rPr lang="tr-TR" dirty="0" smtClean="0"/>
              <a:t> </a:t>
            </a:r>
          </a:p>
          <a:p>
            <a:r>
              <a:rPr lang="tr-TR" dirty="0" smtClean="0"/>
              <a:t> </a:t>
            </a:r>
          </a:p>
          <a:p>
            <a:r>
              <a:rPr lang="tr-TR" dirty="0" smtClean="0"/>
              <a:t>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FFFF00"/>
                </a:solidFill>
              </a:rPr>
              <a:t>OSMANLI DEVLETİ’NDE BASIN-YAYIN HAYATINDA GELİŞMELER</a:t>
            </a:r>
            <a:endParaRPr lang="tr-TR" sz="3200" dirty="0">
              <a:solidFill>
                <a:srgbClr val="FFFF00"/>
              </a:solidFill>
            </a:endParaRPr>
          </a:p>
        </p:txBody>
      </p:sp>
      <p:sp>
        <p:nvSpPr>
          <p:cNvPr id="3" name="2 İçerik Yer Tutucusu"/>
          <p:cNvSpPr>
            <a:spLocks noGrp="1"/>
          </p:cNvSpPr>
          <p:nvPr>
            <p:ph idx="1"/>
          </p:nvPr>
        </p:nvSpPr>
        <p:spPr/>
        <p:txBody>
          <a:bodyPr/>
          <a:lstStyle/>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FFFF00"/>
                </a:solidFill>
              </a:rPr>
              <a:t>OSMANLI DEVLETİ’NDE EĞİTİM ALANINDA MEYDANA GELEN DEĞİŞMELER</a:t>
            </a:r>
            <a:endParaRPr lang="tr-TR" sz="2800" b="1" dirty="0">
              <a:solidFill>
                <a:srgbClr val="FFFF00"/>
              </a:solidFill>
            </a:endParaRPr>
          </a:p>
        </p:txBody>
      </p:sp>
      <p:sp>
        <p:nvSpPr>
          <p:cNvPr id="3" name="2 İçerik Yer Tutucusu"/>
          <p:cNvSpPr>
            <a:spLocks noGrp="1"/>
          </p:cNvSpPr>
          <p:nvPr>
            <p:ph idx="1"/>
          </p:nvPr>
        </p:nvSpPr>
        <p:spPr/>
        <p:txBody>
          <a:bodyPr>
            <a:normAutofit/>
          </a:bodyPr>
          <a:lstStyle/>
          <a:p>
            <a:pPr>
              <a:lnSpc>
                <a:spcPct val="150000"/>
              </a:lnSpc>
            </a:pPr>
            <a:r>
              <a:rPr lang="tr-TR" dirty="0" smtClean="0"/>
              <a:t>Avrupa’nın gözle görünür üstünlüğü karşısında diğer kurumlarda olduğu gibi eğitim-öğretim kurumlarında da Avrupa örnek alınarak bir takım ıslahat hareketlerine girişildi ise de bunlardan bir sonuç alınamamıştır.</a:t>
            </a:r>
          </a:p>
          <a:p>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669014"/>
          </a:xfrm>
        </p:spPr>
        <p:txBody>
          <a:bodyPr/>
          <a:lstStyle/>
          <a:p>
            <a:pPr>
              <a:lnSpc>
                <a:spcPct val="150000"/>
              </a:lnSpc>
            </a:pPr>
            <a:r>
              <a:rPr lang="tr-TR" sz="2400" dirty="0" smtClean="0"/>
              <a:t>Lale Devri’nden itibaren açık bir şekilde ortaya çıkan batı modelli yenileşmede, göze çarpan ilk hareket, matbaanın kurulması sayılabilir. Bu hareket, eğitim ve öğretim hayatını da olumlu yönde etkilemiştir. I.Mahmut ve III.Mustafa dönemlerinde askeri eğitim kurumları olan Humbaracı ve Topçu Ocakları batı tarzında örgütlendirilmiştir.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240386"/>
          </a:xfrm>
        </p:spPr>
        <p:txBody>
          <a:bodyPr/>
          <a:lstStyle/>
          <a:p>
            <a:pPr>
              <a:lnSpc>
                <a:spcPct val="150000"/>
              </a:lnSpc>
            </a:pPr>
            <a:r>
              <a:rPr lang="tr-TR" sz="2400" dirty="0" smtClean="0"/>
              <a:t>1770-1840 yılları Batılılaşmanın temellerinin atıldığı yıllardır. Bilhassa bu yıllarda eğitim ve öğretim ve askerlikte Batı’dan faydalanma yoluna gidildi. Kültür ve sanat ise eski özelliğini korumaya devam etti. Zaman zaman eğitim ve öğretimdeki aksaklıklar yeni kanunlarla düzene sokulmaya çalışıldı. (11)</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883328"/>
          </a:xfrm>
        </p:spPr>
        <p:txBody>
          <a:bodyPr>
            <a:normAutofit/>
          </a:bodyPr>
          <a:lstStyle/>
          <a:p>
            <a:pPr>
              <a:lnSpc>
                <a:spcPct val="150000"/>
              </a:lnSpc>
            </a:pPr>
            <a:r>
              <a:rPr lang="tr-TR" sz="2400" dirty="0" smtClean="0"/>
              <a:t>1727’de İstanbul’da ilk matbaa açıldı. 1734 yılında Üsküdar’da, matematik ve fen bilimlerinin verildiği </a:t>
            </a:r>
            <a:r>
              <a:rPr lang="tr-TR" sz="2400" dirty="0" err="1" smtClean="0"/>
              <a:t>Hendesehane</a:t>
            </a:r>
            <a:r>
              <a:rPr lang="tr-TR" sz="2400" dirty="0" smtClean="0"/>
              <a:t>, 1773’te Mühendishane-i </a:t>
            </a:r>
            <a:r>
              <a:rPr lang="tr-TR" sz="2400" dirty="0" err="1" smtClean="0"/>
              <a:t>Bahr</a:t>
            </a:r>
            <a:r>
              <a:rPr lang="tr-TR" sz="2400" dirty="0" smtClean="0"/>
              <a:t>-i </a:t>
            </a:r>
            <a:r>
              <a:rPr lang="tr-TR" sz="2400" dirty="0" err="1" smtClean="0"/>
              <a:t>Hümâyun</a:t>
            </a:r>
            <a:r>
              <a:rPr lang="tr-TR" sz="2400" dirty="0" smtClean="0"/>
              <a:t>, 1796’da Mühendishane-i Berri-i </a:t>
            </a:r>
            <a:r>
              <a:rPr lang="tr-TR" sz="2400" dirty="0" err="1" smtClean="0"/>
              <a:t>Hümâyun</a:t>
            </a:r>
            <a:r>
              <a:rPr lang="tr-TR" sz="2400" dirty="0" smtClean="0"/>
              <a:t> açıldı. Ayrıca </a:t>
            </a:r>
            <a:r>
              <a:rPr lang="tr-TR" sz="2400" dirty="0" err="1" smtClean="0"/>
              <a:t>Tıphane</a:t>
            </a:r>
            <a:r>
              <a:rPr lang="tr-TR" sz="2400" dirty="0" smtClean="0"/>
              <a:t>-i Âmire, </a:t>
            </a:r>
            <a:r>
              <a:rPr lang="tr-TR" sz="2400" dirty="0" err="1" smtClean="0"/>
              <a:t>Mekteb</a:t>
            </a:r>
            <a:r>
              <a:rPr lang="tr-TR" sz="2400" dirty="0" smtClean="0"/>
              <a:t>-i Maarif-i Adliye, </a:t>
            </a:r>
            <a:r>
              <a:rPr lang="tr-TR" sz="2400" dirty="0" err="1" smtClean="0"/>
              <a:t>Mekteb</a:t>
            </a:r>
            <a:r>
              <a:rPr lang="tr-TR" sz="2400" dirty="0" smtClean="0"/>
              <a:t>-i Ulûm-î Edebiye, </a:t>
            </a:r>
            <a:r>
              <a:rPr lang="tr-TR" sz="2400" dirty="0" err="1" smtClean="0"/>
              <a:t>Darû’l</a:t>
            </a:r>
            <a:r>
              <a:rPr lang="tr-TR" sz="2400" dirty="0" smtClean="0"/>
              <a:t>-Muallim (1858), </a:t>
            </a:r>
            <a:r>
              <a:rPr lang="tr-TR" sz="2400" dirty="0" err="1" smtClean="0"/>
              <a:t>Rüşdiye</a:t>
            </a:r>
            <a:r>
              <a:rPr lang="tr-TR" sz="2400" dirty="0" smtClean="0"/>
              <a:t>, </a:t>
            </a:r>
            <a:r>
              <a:rPr lang="tr-TR" sz="2400" dirty="0" err="1" smtClean="0"/>
              <a:t>Mekteb</a:t>
            </a:r>
            <a:r>
              <a:rPr lang="tr-TR" sz="2400" dirty="0" smtClean="0"/>
              <a:t>-i Sultan-i ve 1863’te ilk üniversite olan </a:t>
            </a:r>
            <a:r>
              <a:rPr lang="tr-TR" sz="2400" dirty="0" err="1" smtClean="0"/>
              <a:t>Daru’l</a:t>
            </a:r>
            <a:r>
              <a:rPr lang="tr-TR" sz="2400" dirty="0" smtClean="0"/>
              <a:t> </a:t>
            </a:r>
            <a:r>
              <a:rPr lang="tr-TR" sz="2400" dirty="0" err="1" smtClean="0"/>
              <a:t>Fünûn</a:t>
            </a:r>
            <a:r>
              <a:rPr lang="tr-TR" sz="2400" dirty="0" smtClean="0"/>
              <a:t> gibi okullar açıldı. (12)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454700"/>
          </a:xfrm>
        </p:spPr>
        <p:txBody>
          <a:bodyPr>
            <a:normAutofit/>
          </a:bodyPr>
          <a:lstStyle/>
          <a:p>
            <a:pPr>
              <a:lnSpc>
                <a:spcPct val="150000"/>
              </a:lnSpc>
            </a:pPr>
            <a:r>
              <a:rPr lang="tr-TR" sz="2400" dirty="0" smtClean="0"/>
              <a:t>1856’da ilan edilen Islahat Fermanı’yla Osmanlı Devleti’nde yeni bir dönem başladığını görüyoruz. Islahat fermanıyla yapılmak istenen eğitim ve ilgili yenilikler daha çok yabancıların işine yaradı. “Maarifi-i Umumiye Nezareti” adlı hükümet içinde yer alan ve bugünkü Milli Eğitim Bakanlığı’nın temeli olan bir kuruluş ortaya çıktı.</a:t>
            </a:r>
          </a:p>
          <a:p>
            <a:pPr>
              <a:lnSpc>
                <a:spcPct val="150000"/>
              </a:lnSpc>
            </a:pPr>
            <a:r>
              <a:rPr lang="tr-TR" dirty="0" smtClean="0"/>
              <a:t>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597576"/>
          </a:xfrm>
        </p:spPr>
        <p:txBody>
          <a:bodyPr>
            <a:normAutofit/>
          </a:bodyPr>
          <a:lstStyle/>
          <a:p>
            <a:pPr>
              <a:lnSpc>
                <a:spcPct val="150000"/>
              </a:lnSpc>
            </a:pPr>
            <a:r>
              <a:rPr lang="tr-TR" sz="2400" dirty="0" smtClean="0"/>
              <a:t>II. Abdülhamit döneminde her alanda olduğu gibi eğitim-öğretim alanında da büyük hamleler gerçekleştirildi. Bu devri uygulamaya geçiş, yaygınlaştırma, merkezde ve taşrada mektep binası yapma, öğretmen yetiştirme, yeni yüksekokullar ve </a:t>
            </a:r>
            <a:r>
              <a:rPr lang="tr-TR" sz="2400" dirty="0" err="1" smtClean="0"/>
              <a:t>Darû’l</a:t>
            </a:r>
            <a:r>
              <a:rPr lang="tr-TR" sz="2400" dirty="0" smtClean="0"/>
              <a:t> </a:t>
            </a:r>
            <a:r>
              <a:rPr lang="tr-TR" sz="2400" dirty="0" err="1" smtClean="0"/>
              <a:t>Fünun</a:t>
            </a:r>
            <a:r>
              <a:rPr lang="tr-TR" sz="2400" dirty="0" smtClean="0"/>
              <a:t> açma devri olarak nitelendirebiliriz. II. Abdülhamit medreselerin yanı sıra Avrupa tipi yükseköğretim okulları da açmıştır.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2012-LYS</a:t>
            </a:r>
            <a:endParaRPr lang="tr-TR" dirty="0"/>
          </a:p>
        </p:txBody>
      </p:sp>
      <p:pic>
        <p:nvPicPr>
          <p:cNvPr id="1027" name="Picture 3"/>
          <p:cNvPicPr>
            <a:picLocks noGrp="1" noChangeAspect="1" noChangeArrowheads="1"/>
          </p:cNvPicPr>
          <p:nvPr>
            <p:ph idx="1"/>
          </p:nvPr>
        </p:nvPicPr>
        <p:blipFill>
          <a:blip r:embed="rId2"/>
          <a:srcRect/>
          <a:stretch>
            <a:fillRect/>
          </a:stretch>
        </p:blipFill>
        <p:spPr bwMode="auto">
          <a:xfrm>
            <a:off x="1301750" y="2390775"/>
            <a:ext cx="6540500" cy="35560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229600" cy="5097510"/>
          </a:xfrm>
        </p:spPr>
        <p:txBody>
          <a:bodyPr/>
          <a:lstStyle/>
          <a:p>
            <a:pPr>
              <a:lnSpc>
                <a:spcPct val="150000"/>
              </a:lnSpc>
            </a:pPr>
            <a:r>
              <a:rPr lang="tr-TR" dirty="0" smtClean="0"/>
              <a:t>Bu silsileden olarak Mülkiye, Tıbbiye, Maliye, Hukuk, Ticaret, Mühendislik, Baytar mekteplerini sayabiliriz. Bu konuda Avrupa’ya kapalı kalınmamış ve modern eğitim-öğretim temelleri de yine bu dönemde atılmıştır.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383262"/>
          </a:xfrm>
        </p:spPr>
        <p:txBody>
          <a:bodyPr>
            <a:normAutofit/>
          </a:bodyPr>
          <a:lstStyle/>
          <a:p>
            <a:pPr>
              <a:lnSpc>
                <a:spcPct val="150000"/>
              </a:lnSpc>
            </a:pPr>
            <a:r>
              <a:rPr lang="tr-TR" sz="2400" dirty="0" smtClean="0"/>
              <a:t>33 yıllık saltanatı boyunca II. Abdülhamit (1876-1909) 1876’da 250 olan </a:t>
            </a:r>
            <a:r>
              <a:rPr lang="tr-TR" sz="2400" dirty="0" err="1" smtClean="0"/>
              <a:t>Rüşdiye’yi</a:t>
            </a:r>
            <a:r>
              <a:rPr lang="tr-TR" sz="2400" dirty="0" smtClean="0"/>
              <a:t> 600’e, 5 idadi 104’e, 200 kadar olan iptidaiye (yeni </a:t>
            </a:r>
            <a:r>
              <a:rPr lang="tr-TR" sz="2400" dirty="0" err="1" smtClean="0"/>
              <a:t>usûl</a:t>
            </a:r>
            <a:r>
              <a:rPr lang="tr-TR" sz="2400" dirty="0" smtClean="0"/>
              <a:t> ilkokul) yaklaşık 9 bine, 1 tane </a:t>
            </a:r>
            <a:r>
              <a:rPr lang="tr-TR" sz="2400" dirty="0" err="1" smtClean="0"/>
              <a:t>Darû’l</a:t>
            </a:r>
            <a:r>
              <a:rPr lang="tr-TR" sz="2400" dirty="0" smtClean="0"/>
              <a:t> </a:t>
            </a:r>
            <a:r>
              <a:rPr lang="tr-TR" sz="2400" dirty="0" err="1" smtClean="0"/>
              <a:t>Muallimun</a:t>
            </a:r>
            <a:r>
              <a:rPr lang="tr-TR" sz="2400" dirty="0" smtClean="0"/>
              <a:t> (öğretmen okulu) 32’ye yükseltilmiştir. Bunun dışında 10 bin kadar olan eski </a:t>
            </a:r>
            <a:r>
              <a:rPr lang="tr-TR" sz="2400" dirty="0" err="1" smtClean="0"/>
              <a:t>usûl</a:t>
            </a:r>
            <a:r>
              <a:rPr lang="tr-TR" sz="2400" dirty="0" smtClean="0"/>
              <a:t> </a:t>
            </a:r>
            <a:r>
              <a:rPr lang="tr-TR" sz="2400" dirty="0" err="1" smtClean="0"/>
              <a:t>sıbyan</a:t>
            </a:r>
            <a:r>
              <a:rPr lang="tr-TR" sz="2400" dirty="0" smtClean="0"/>
              <a:t> mektepleri ıslah edilerek yeni </a:t>
            </a:r>
            <a:r>
              <a:rPr lang="tr-TR" sz="2400" dirty="0" err="1" smtClean="0"/>
              <a:t>usûle</a:t>
            </a:r>
            <a:r>
              <a:rPr lang="tr-TR" sz="2400" dirty="0" smtClean="0"/>
              <a:t> çevrilmiştir. </a:t>
            </a:r>
            <a:endParaRPr lang="tr-TR"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383262"/>
          </a:xfrm>
        </p:spPr>
        <p:txBody>
          <a:bodyPr/>
          <a:lstStyle/>
          <a:p>
            <a:pPr>
              <a:lnSpc>
                <a:spcPct val="150000"/>
              </a:lnSpc>
            </a:pPr>
            <a:r>
              <a:rPr lang="tr-TR" dirty="0" smtClean="0"/>
              <a:t>Fakat her zaman olduğu gibi altyapı ve finansman yetersizlikleri, iç ve dış mücadeleler, siyasi entrikalar, devletin diğer müessese ve kurumlarındaki yozlaşmalar vb.. gibi nedenlerle istenilen hedeflere ulaşılmamıştır.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solidFill>
                  <a:srgbClr val="FFFF00"/>
                </a:solidFill>
              </a:rPr>
              <a:t>AZINLIKLAR VE YABANCI OKULLAR</a:t>
            </a:r>
            <a:endParaRPr lang="tr-TR" sz="3200" dirty="0">
              <a:solidFill>
                <a:srgbClr val="FFFF00"/>
              </a:solidFill>
            </a:endParaRPr>
          </a:p>
        </p:txBody>
      </p:sp>
      <p:sp>
        <p:nvSpPr>
          <p:cNvPr id="3" name="2 İçerik Yer Tutucusu"/>
          <p:cNvSpPr>
            <a:spLocks noGrp="1"/>
          </p:cNvSpPr>
          <p:nvPr>
            <p:ph idx="1"/>
          </p:nvPr>
        </p:nvSpPr>
        <p:spPr/>
        <p:txBody>
          <a:bodyPr/>
          <a:lstStyle/>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C-OSMALI TOPLUM YAPISINDA MEYDANA GELEN DEĞİŞMELER</a:t>
            </a:r>
            <a:r>
              <a:rPr lang="tr-TR" dirty="0" smtClean="0"/>
              <a:t/>
            </a:r>
            <a:br>
              <a:rPr lang="tr-TR" dirty="0" smtClean="0"/>
            </a:br>
            <a:endParaRPr lang="tr-TR" dirty="0"/>
          </a:p>
        </p:txBody>
      </p:sp>
      <p:sp>
        <p:nvSpPr>
          <p:cNvPr id="3" name="2 İçerik Yer Tutucusu"/>
          <p:cNvSpPr>
            <a:spLocks noGrp="1"/>
          </p:cNvSpPr>
          <p:nvPr>
            <p:ph idx="1"/>
          </p:nvPr>
        </p:nvSpPr>
        <p:spPr>
          <a:xfrm>
            <a:off x="457200" y="1428736"/>
            <a:ext cx="8229600" cy="5026072"/>
          </a:xfrm>
          <a:solidFill>
            <a:schemeClr val="bg1"/>
          </a:solidFill>
        </p:spPr>
        <p:txBody>
          <a:bodyPr>
            <a:normAutofit/>
          </a:bodyPr>
          <a:lstStyle/>
          <a:p>
            <a:pPr>
              <a:lnSpc>
                <a:spcPct val="150000"/>
              </a:lnSpc>
            </a:pPr>
            <a:r>
              <a:rPr lang="tr-TR" sz="2000" dirty="0" smtClean="0"/>
              <a:t>Çeşitli </a:t>
            </a:r>
            <a:r>
              <a:rPr lang="tr-TR" sz="2000" dirty="0" err="1" smtClean="0"/>
              <a:t>miletleri</a:t>
            </a:r>
            <a:r>
              <a:rPr lang="tr-TR" sz="2000" dirty="0" smtClean="0"/>
              <a:t> ve dinleri bir arada yaşatan Osmanlıların Nizam-ı Alem’i-Avrupalılar buna </a:t>
            </a:r>
            <a:r>
              <a:rPr lang="tr-TR" sz="2000" dirty="0" err="1" smtClean="0"/>
              <a:t>Pax</a:t>
            </a:r>
            <a:r>
              <a:rPr lang="tr-TR" sz="2000" dirty="0" smtClean="0"/>
              <a:t> </a:t>
            </a:r>
            <a:r>
              <a:rPr lang="tr-TR" sz="2000" dirty="0" err="1" smtClean="0"/>
              <a:t>Ottamanica</a:t>
            </a:r>
            <a:r>
              <a:rPr lang="tr-TR" sz="2000" dirty="0" smtClean="0"/>
              <a:t> diyorlardı-,diğer bir deyişle Osmanlı toplum düzeni ve barışı,daha Kanuni’nin ölümünden önce ,yıllar sonra belirginleşecek olan hastalık alametleri göstermeye başlamıştı.</a:t>
            </a:r>
          </a:p>
          <a:p>
            <a:pPr>
              <a:lnSpc>
                <a:spcPct val="150000"/>
              </a:lnSpc>
            </a:pPr>
            <a:r>
              <a:rPr lang="tr-TR" sz="2000" b="1" dirty="0" smtClean="0"/>
              <a:t>Osmanlı toplum yapısının değişmesinde iç ve dış etkenler etkili olmuştur. Bunları şu şekilde belirtebiliriz:</a:t>
            </a:r>
          </a:p>
          <a:p>
            <a:pPr>
              <a:lnSpc>
                <a:spcPct val="150000"/>
              </a:lnSpc>
            </a:pPr>
            <a:r>
              <a:rPr lang="tr-TR" sz="2000" dirty="0" smtClean="0"/>
              <a:t>1-Nüfus artışı  2-Dirlik sisteminin bozulması 3-İç isyanlar 4-Dış etkenler: a-Coğrafi keşifler b- </a:t>
            </a:r>
            <a:r>
              <a:rPr lang="tr-TR" sz="2000" dirty="0" err="1" smtClean="0"/>
              <a:t>Sanayiinkılabı</a:t>
            </a:r>
            <a:r>
              <a:rPr lang="tr-TR" sz="2000" dirty="0" smtClean="0"/>
              <a:t> c-Fransız </a:t>
            </a:r>
            <a:r>
              <a:rPr lang="tr-TR" sz="2000" dirty="0" err="1" smtClean="0"/>
              <a:t>ihtilali</a:t>
            </a:r>
            <a:endParaRPr lang="tr-TR" sz="2000"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67494"/>
            <a:ext cx="8964488" cy="1399032"/>
          </a:xfrm>
          <a:solidFill>
            <a:srgbClr val="0070C0"/>
          </a:solidFill>
        </p:spPr>
        <p:txBody>
          <a:bodyPr>
            <a:normAutofit fontScale="90000"/>
          </a:bodyPr>
          <a:lstStyle/>
          <a:p>
            <a:r>
              <a:rPr lang="tr-TR" b="1" dirty="0" smtClean="0"/>
              <a:t>1-XVIII.YÜZYIL</a:t>
            </a:r>
            <a:r>
              <a:rPr lang="tr-TR" dirty="0" smtClean="0"/>
              <a:t/>
            </a:r>
            <a:br>
              <a:rPr lang="tr-TR" dirty="0" smtClean="0"/>
            </a:br>
            <a:r>
              <a:rPr lang="tr-TR" b="1" dirty="0" smtClean="0"/>
              <a:t>a-Yönetim Kadrolarında Kimlik Değişimi</a:t>
            </a:r>
            <a:endParaRPr lang="tr-TR" dirty="0"/>
          </a:p>
        </p:txBody>
      </p:sp>
      <p:sp>
        <p:nvSpPr>
          <p:cNvPr id="3" name="2 İçerik Yer Tutucusu"/>
          <p:cNvSpPr>
            <a:spLocks noGrp="1"/>
          </p:cNvSpPr>
          <p:nvPr>
            <p:ph idx="1"/>
          </p:nvPr>
        </p:nvSpPr>
        <p:spPr>
          <a:solidFill>
            <a:schemeClr val="bg1"/>
          </a:solidFill>
        </p:spPr>
        <p:txBody>
          <a:bodyPr>
            <a:normAutofit fontScale="92500" lnSpcReduction="10000"/>
          </a:bodyPr>
          <a:lstStyle/>
          <a:p>
            <a:r>
              <a:rPr lang="tr-TR" dirty="0" smtClean="0"/>
              <a:t>Yönetim kadrolarında en önemli değişiklik Seyfiye sınıfının yerini yavaş yavaş </a:t>
            </a:r>
            <a:r>
              <a:rPr lang="tr-TR" dirty="0" err="1" smtClean="0"/>
              <a:t>Kalemiye</a:t>
            </a:r>
            <a:r>
              <a:rPr lang="tr-TR" dirty="0" smtClean="0"/>
              <a:t> sınıfının almasıdır.</a:t>
            </a:r>
          </a:p>
          <a:p>
            <a:r>
              <a:rPr lang="tr-TR" dirty="0" smtClean="0"/>
              <a:t>Bunun en önemli sebebi devletler arası ilişkilerde diplomasinin önem kazanmasıdır. Yurt dışında geçici ve daha sonra daimi elçilikler kurulması da bu düşünceye dayanır.</a:t>
            </a:r>
          </a:p>
          <a:p>
            <a:r>
              <a:rPr lang="tr-TR" dirty="0" smtClean="0"/>
              <a:t>Yönetici kadrolarında meydana gelen bir değişmede Devşirme kökenlilerin yerini reayadan kişiler almaya başlamıştır.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b-Ayan ve Eşraf</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a:bodyPr>
          <a:lstStyle/>
          <a:p>
            <a:pPr>
              <a:buNone/>
            </a:pPr>
            <a:endParaRPr lang="tr-TR" dirty="0" smtClean="0"/>
          </a:p>
          <a:p>
            <a:r>
              <a:rPr lang="tr-TR" dirty="0" smtClean="0"/>
              <a:t>Osmanlı Devleti’nde taşra da vekalet uygulaması başladığında zamanla bu yönetim ayanların eline geçmiştir.İltizamı da alan ayanlar zamanla taşra da önemli bir güç haline geldiler. İltizam usulünün yerini alan </a:t>
            </a:r>
            <a:r>
              <a:rPr lang="tr-TR" dirty="0" err="1" smtClean="0"/>
              <a:t>Malikhane</a:t>
            </a:r>
            <a:r>
              <a:rPr lang="tr-TR" dirty="0" smtClean="0"/>
              <a:t> sisteminde vergi kaynağı ömür boyu kiralanabiliyordu. Bu uygulamayla ayanlar bazı bölgelerde büyük bir nüfuz kazanmışlardır.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c-İskan faaliyetleri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a:bodyPr>
          <a:lstStyle/>
          <a:p>
            <a:r>
              <a:rPr lang="tr-TR" b="1" dirty="0" smtClean="0"/>
              <a:t> </a:t>
            </a:r>
            <a:endParaRPr lang="tr-TR" dirty="0" smtClean="0"/>
          </a:p>
          <a:p>
            <a:r>
              <a:rPr lang="tr-TR" dirty="0" smtClean="0"/>
              <a:t>Osmanlı Devleti’nde Kuruluş ve Yükselme dönemlerinde Anadolu’dan Rumeli’ye bir iskan faaliyeti olmuştur. Yine</a:t>
            </a:r>
          </a:p>
          <a:p>
            <a:r>
              <a:rPr lang="tr-TR" dirty="0" smtClean="0"/>
              <a:t>Anadolu içerisinde de bazı problem çıkaran boylar çeşitli bölgelere yerleştirilmiştir. Gerileme ve Dağılma dönemin-de tersine bir göç hareketi olmuş ve Rumeli’den gelen Türkler Anadolu’nun çeşitli bölgelerine yerleştirilmiştir.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2-Tanzimat ve sonrası</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r>
              <a:rPr lang="tr-TR" b="1" dirty="0" smtClean="0"/>
              <a:t> </a:t>
            </a:r>
            <a:endParaRPr lang="tr-TR" dirty="0" smtClean="0"/>
          </a:p>
          <a:p>
            <a:r>
              <a:rPr lang="tr-TR" b="1" dirty="0" smtClean="0"/>
              <a:t>a-Yeni Bürokratlar</a:t>
            </a:r>
            <a:endParaRPr lang="tr-TR" dirty="0" smtClean="0"/>
          </a:p>
          <a:p>
            <a:r>
              <a:rPr lang="tr-TR" dirty="0" smtClean="0"/>
              <a:t>Avrupa ülkelerinde ikamet elçiliklerinin kurulmasından ve böylece Avrupa ile ilişkilerin artmasından sonra, es-kilerden daha farklı bir anlayışa sahip reformcu yeni bir nesil ortaya çıkmıştı. Bunlar Avrupa başkentlerinde görev yaparken,milletlerarası durumu ve batılı devletlerin bünyelerini tanımaya  çalışmış olan belli başlı diplomalardı.</a:t>
            </a:r>
          </a:p>
          <a:p>
            <a:r>
              <a:rPr lang="tr-TR" dirty="0" smtClean="0"/>
              <a:t>Üst seviye Tanzimat bürokratlarından her biri İstanbul’daki yabancı elçiliklerden biri ile de ilişki içindeydi.</a:t>
            </a:r>
          </a:p>
          <a:p>
            <a:r>
              <a:rPr lang="tr-TR" dirty="0" smtClean="0"/>
              <a:t>Bu durum onları daha etkili kılıyor,ancak yabancıların Osmanlı Devleti’nin iç işlerine karışmasını da kolaylaştırıyordu.</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b-Nüfus hareketleri ve Yeni Yapılanmalar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b="1" dirty="0" smtClean="0"/>
              <a:t> </a:t>
            </a:r>
            <a:endParaRPr lang="tr-TR" dirty="0" smtClean="0"/>
          </a:p>
          <a:p>
            <a:r>
              <a:rPr lang="tr-TR" dirty="0" smtClean="0"/>
              <a:t>XIX. yüzyılda ise Osmanlı nüfusu açısından iki olgu birden yaşanıyor. Bir taraftan,Osmanlı genel nüfusu azalırken,diğer taraftan daralan Osmanlı sınırları içindeki nüfus gitgide artmaktaydı.Genel nüfusun artması toprak kayıplarına,mevcut nüfusun artması ise kaybedilen topraklardan gelen göçlere bağlıydı. Gerileme ve Dağılma devrinde Rumeli’den Anadolu’ya yoğun bir göç hareketi olmuştur.</a:t>
            </a:r>
          </a:p>
          <a:p>
            <a:r>
              <a:rPr lang="tr-TR" dirty="0" smtClean="0"/>
              <a:t>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Ulaşım teknolojisinin gelişmesi ve dış pazarlarla ilişkiler kurulması,XIX.yüzyılda,şehirleşme oranını da yük-</a:t>
            </a:r>
            <a:r>
              <a:rPr lang="tr-TR" dirty="0" err="1" smtClean="0"/>
              <a:t>seltmiştir</a:t>
            </a:r>
            <a:r>
              <a:rPr lang="tr-TR" dirty="0" smtClean="0"/>
              <a:t>.</a:t>
            </a:r>
          </a:p>
          <a:p>
            <a:r>
              <a:rPr lang="tr-TR" dirty="0" smtClean="0"/>
              <a:t>XVI. yüzyılda da sınırlı olan ova köyleri(celali isyanları dolayısıyla yamaçlara ve dağlara çekilmişlerdi),XIX.</a:t>
            </a:r>
          </a:p>
          <a:p>
            <a:r>
              <a:rPr lang="tr-TR" dirty="0" smtClean="0"/>
              <a:t>Yüzyılda </a:t>
            </a:r>
            <a:r>
              <a:rPr lang="tr-TR" dirty="0" err="1" smtClean="0"/>
              <a:t>dışardan</a:t>
            </a:r>
            <a:r>
              <a:rPr lang="tr-TR" dirty="0" smtClean="0"/>
              <a:t> gelen göçmenlerle artmıştır. Bunlar Konya,Adana ve kıyı ovalarına yerleştirildiler.</a:t>
            </a:r>
          </a:p>
          <a:p>
            <a:r>
              <a:rPr lang="tr-TR" dirty="0" smtClean="0"/>
              <a:t>Ulaşımda da kara yollarının yanında </a:t>
            </a:r>
            <a:r>
              <a:rPr lang="tr-TR" dirty="0" err="1" smtClean="0"/>
              <a:t>demiryoları</a:t>
            </a:r>
            <a:r>
              <a:rPr lang="tr-TR" dirty="0" smtClean="0"/>
              <a:t> ve </a:t>
            </a:r>
            <a:r>
              <a:rPr lang="tr-TR" dirty="0" err="1" smtClean="0"/>
              <a:t>denizyoları</a:t>
            </a:r>
            <a:r>
              <a:rPr lang="tr-TR" dirty="0" smtClean="0"/>
              <a:t> da yapılmaya başlandı. Telgraf ve telefon hatları kurulmaya başladı.</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1025</TotalTime>
  <Words>785</Words>
  <Application>Microsoft Office PowerPoint</Application>
  <PresentationFormat>Ekran Gösterisi (4:3)</PresentationFormat>
  <Paragraphs>55</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Canlı</vt:lpstr>
      <vt:lpstr>5.KONU: XIX. YÜZYILDA OSMANLI DEVLETİ’NDEKİ KÜLTÜREL GELİŞMELER</vt:lpstr>
      <vt:lpstr>2012-LYS</vt:lpstr>
      <vt:lpstr>C-OSMALI TOPLUM YAPISINDA MEYDANA GELEN DEĞİŞMELER </vt:lpstr>
      <vt:lpstr>1-XVIII.YÜZYIL a-Yönetim Kadrolarında Kimlik Değişimi</vt:lpstr>
      <vt:lpstr>b-Ayan ve Eşraf </vt:lpstr>
      <vt:lpstr>c-İskan faaliyetleri </vt:lpstr>
      <vt:lpstr>2-Tanzimat ve sonrası </vt:lpstr>
      <vt:lpstr>b-Nüfus hareketleri ve Yeni Yapılanmalar </vt:lpstr>
      <vt:lpstr>PowerPoint Sunusu</vt:lpstr>
      <vt:lpstr>Yeni Hayat Tarzı </vt:lpstr>
      <vt:lpstr>PowerPoint Sunusu</vt:lpstr>
      <vt:lpstr>PowerPoint Sunusu</vt:lpstr>
      <vt:lpstr>OSMANLI DEVLETİ’NDE BASIN-YAYIN HAYATINDA GELİŞMELER</vt:lpstr>
      <vt:lpstr>OSMANLI DEVLETİ’NDE EĞİTİM ALANINDA MEYDANA GELEN DEĞİŞMELER</vt:lpstr>
      <vt:lpstr>PowerPoint Sunusu</vt:lpstr>
      <vt:lpstr>PowerPoint Sunusu</vt:lpstr>
      <vt:lpstr>PowerPoint Sunusu</vt:lpstr>
      <vt:lpstr>PowerPoint Sunusu</vt:lpstr>
      <vt:lpstr>PowerPoint Sunusu</vt:lpstr>
      <vt:lpstr>PowerPoint Sunusu</vt:lpstr>
      <vt:lpstr>PowerPoint Sunusu</vt:lpstr>
      <vt:lpstr>PowerPoint Sunusu</vt:lpstr>
      <vt:lpstr>AZINLIKLAR VE YABANCI OKULLAR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XIX. YÜZYIL BAŞLARINDA ASYA VE AVRUPA</dc:title>
  <dc:creator>TOSHIBA</dc:creator>
  <cp:lastModifiedBy>motun</cp:lastModifiedBy>
  <cp:revision>61</cp:revision>
  <dcterms:created xsi:type="dcterms:W3CDTF">2011-04-28T18:08:03Z</dcterms:created>
  <dcterms:modified xsi:type="dcterms:W3CDTF">2014-05-13T20:23:50Z</dcterms:modified>
</cp:coreProperties>
</file>