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62064-4545-40ED-8917-FF0961818AD9}" type="datetimeFigureOut">
              <a:rPr lang="tr-TR" smtClean="0"/>
              <a:t>23.12.2020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EB412-2188-47CB-991D-EC2C01105F66}" type="slidenum">
              <a:rPr lang="tr-TR" smtClean="0"/>
              <a:t>‹#›</a:t>
            </a:fld>
            <a:endParaRPr lang="tr-TR"/>
          </a:p>
        </p:txBody>
      </p:sp>
    </p:spTree>
    <p:extLst>
      <p:ext uri="{BB962C8B-B14F-4D97-AF65-F5344CB8AC3E}">
        <p14:creationId xmlns:p14="http://schemas.microsoft.com/office/powerpoint/2010/main" val="237434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7E50E9E-8036-44F3-A1D2-DD41A694A18C}" type="slidenum">
              <a:rPr lang="tr-TR" smtClean="0"/>
              <a:t>6</a:t>
            </a:fld>
            <a:endParaRPr lang="tr-TR"/>
          </a:p>
        </p:txBody>
      </p:sp>
    </p:spTree>
    <p:extLst>
      <p:ext uri="{BB962C8B-B14F-4D97-AF65-F5344CB8AC3E}">
        <p14:creationId xmlns:p14="http://schemas.microsoft.com/office/powerpoint/2010/main" val="11518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140327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374524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3632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337116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162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279495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3685775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33110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149455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99F2DE4-E393-448F-9405-F9E50D137586}" type="datetimeFigureOut">
              <a:rPr lang="tr-TR" smtClean="0"/>
              <a:t>23.12.2020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202439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99F2DE4-E393-448F-9405-F9E50D137586}" type="datetimeFigureOut">
              <a:rPr lang="tr-TR" smtClean="0"/>
              <a:t>23.12.2020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390644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99F2DE4-E393-448F-9405-F9E50D137586}" type="datetimeFigureOut">
              <a:rPr lang="tr-TR" smtClean="0"/>
              <a:t>23.12.2020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326800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99F2DE4-E393-448F-9405-F9E50D137586}" type="datetimeFigureOut">
              <a:rPr lang="tr-TR" smtClean="0"/>
              <a:t>23.12.2020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365049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F2DE4-E393-448F-9405-F9E50D137586}" type="datetimeFigureOut">
              <a:rPr lang="tr-TR" smtClean="0"/>
              <a:t>23.12.2020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279409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99F2DE4-E393-448F-9405-F9E50D137586}" type="datetimeFigureOut">
              <a:rPr lang="tr-TR" smtClean="0"/>
              <a:t>23.12.2020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59521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99F2DE4-E393-448F-9405-F9E50D137586}" type="datetimeFigureOut">
              <a:rPr lang="tr-TR" smtClean="0"/>
              <a:t>23.12.2020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EFF43D-8BD1-42F9-AB23-2D21D6BA1C07}" type="slidenum">
              <a:rPr lang="tr-TR" smtClean="0"/>
              <a:t>‹#›</a:t>
            </a:fld>
            <a:endParaRPr lang="tr-TR"/>
          </a:p>
        </p:txBody>
      </p:sp>
    </p:spTree>
    <p:extLst>
      <p:ext uri="{BB962C8B-B14F-4D97-AF65-F5344CB8AC3E}">
        <p14:creationId xmlns:p14="http://schemas.microsoft.com/office/powerpoint/2010/main" val="96269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9F2DE4-E393-448F-9405-F9E50D137586}" type="datetimeFigureOut">
              <a:rPr lang="tr-TR" smtClean="0"/>
              <a:t>23.12.2020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EFF43D-8BD1-42F9-AB23-2D21D6BA1C07}" type="slidenum">
              <a:rPr lang="tr-TR" smtClean="0"/>
              <a:t>‹#›</a:t>
            </a:fld>
            <a:endParaRPr lang="tr-TR"/>
          </a:p>
        </p:txBody>
      </p:sp>
    </p:spTree>
    <p:extLst>
      <p:ext uri="{BB962C8B-B14F-4D97-AF65-F5344CB8AC3E}">
        <p14:creationId xmlns:p14="http://schemas.microsoft.com/office/powerpoint/2010/main" val="1578585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1919289" y="5084763"/>
            <a:ext cx="8353425" cy="576262"/>
          </a:xfrm>
          <a:solidFill>
            <a:srgbClr val="002060"/>
          </a:solidFill>
        </p:spPr>
        <p:txBody>
          <a:bodyPr rtlCol="0">
            <a:normAutofit/>
          </a:bodyPr>
          <a:lstStyle/>
          <a:p>
            <a:pPr algn="ctr">
              <a:defRPr/>
            </a:pPr>
            <a:r>
              <a:rPr lang="tr-TR" sz="2800" b="1" dirty="0">
                <a:solidFill>
                  <a:srgbClr val="FFFF00"/>
                </a:solidFill>
              </a:rPr>
              <a:t>ASIL FAKİRLİK</a:t>
            </a:r>
          </a:p>
        </p:txBody>
      </p:sp>
      <p:pic>
        <p:nvPicPr>
          <p:cNvPr id="3" name="Resim 2"/>
          <p:cNvPicPr>
            <a:picLocks noChangeAspect="1"/>
          </p:cNvPicPr>
          <p:nvPr/>
        </p:nvPicPr>
        <p:blipFill>
          <a:blip r:embed="rId2"/>
          <a:stretch>
            <a:fillRect/>
          </a:stretch>
        </p:blipFill>
        <p:spPr>
          <a:xfrm>
            <a:off x="2873985" y="318097"/>
            <a:ext cx="6444031" cy="4212701"/>
          </a:xfrm>
          <a:prstGeom prst="rect">
            <a:avLst/>
          </a:prstGeom>
        </p:spPr>
      </p:pic>
    </p:spTree>
    <p:extLst>
      <p:ext uri="{BB962C8B-B14F-4D97-AF65-F5344CB8AC3E}">
        <p14:creationId xmlns:p14="http://schemas.microsoft.com/office/powerpoint/2010/main" val="2423255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2 İçerik Yer Tutucusu"/>
          <p:cNvSpPr>
            <a:spLocks noGrp="1"/>
          </p:cNvSpPr>
          <p:nvPr>
            <p:ph idx="1"/>
          </p:nvPr>
        </p:nvSpPr>
        <p:spPr>
          <a:xfrm>
            <a:off x="0" y="3711620"/>
            <a:ext cx="12192000" cy="4103688"/>
          </a:xfrm>
        </p:spPr>
        <p:txBody>
          <a:bodyPr>
            <a:normAutofit/>
          </a:bodyPr>
          <a:lstStyle/>
          <a:p>
            <a:pPr marL="0" indent="0">
              <a:buNone/>
              <a:defRPr/>
            </a:pPr>
            <a:endParaRPr lang="tr-TR" sz="1400" b="1" dirty="0">
              <a:solidFill>
                <a:srgbClr val="FFFF00"/>
              </a:solidFill>
            </a:endParaRPr>
          </a:p>
          <a:p>
            <a:pPr marL="180000" indent="0">
              <a:lnSpc>
                <a:spcPct val="150000"/>
              </a:lnSpc>
              <a:spcBef>
                <a:spcPts val="0"/>
              </a:spcBef>
              <a:buNone/>
              <a:defRPr/>
            </a:pPr>
            <a:r>
              <a:rPr lang="tr-TR" sz="1400" b="1" dirty="0">
                <a:solidFill>
                  <a:srgbClr val="FFFF00"/>
                </a:solidFill>
              </a:rPr>
              <a:t>	</a:t>
            </a:r>
            <a:r>
              <a:rPr lang="tr-TR" sz="2800" b="1" dirty="0">
                <a:solidFill>
                  <a:srgbClr val="FFFF00"/>
                </a:solidFill>
              </a:rPr>
              <a:t>Günlerden bir gün bir baba ve zengin ailesi oğlunu köye götürdü. Bu yolculuğun tek amacı vardı, insanların ne kadar fakir olabileceklerini oğluna göstermek. Çok fakir bir ailenin çiftliğinde bir gece ve gün geçirdiler. </a:t>
            </a:r>
          </a:p>
          <a:p>
            <a:pPr marL="180000" indent="0">
              <a:lnSpc>
                <a:spcPct val="150000"/>
              </a:lnSpc>
              <a:spcBef>
                <a:spcPts val="0"/>
              </a:spcBef>
              <a:buNone/>
              <a:defRPr/>
            </a:pPr>
            <a:r>
              <a:rPr lang="tr-TR" sz="2800" b="1" dirty="0">
                <a:solidFill>
                  <a:srgbClr val="FFFF00"/>
                </a:solidFill>
              </a:rPr>
              <a:t>	</a:t>
            </a:r>
          </a:p>
        </p:txBody>
      </p:sp>
    </p:spTree>
    <p:extLst>
      <p:ext uri="{BB962C8B-B14F-4D97-AF65-F5344CB8AC3E}">
        <p14:creationId xmlns:p14="http://schemas.microsoft.com/office/powerpoint/2010/main" val="1757923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115888"/>
            <a:ext cx="9144000" cy="3213100"/>
          </a:xfrm>
        </p:spPr>
        <p:txBody>
          <a:bodyPr/>
          <a:lstStyle/>
          <a:p>
            <a:pPr marL="0" indent="0">
              <a:buNone/>
              <a:defRPr/>
            </a:pPr>
            <a:endParaRPr lang="tr-TR" dirty="0">
              <a:effectLst/>
            </a:endParaRPr>
          </a:p>
          <a:p>
            <a:pPr>
              <a:defRPr/>
            </a:pPr>
            <a:endParaRPr lang="tr-TR" dirty="0" smtClean="0">
              <a:effectLst/>
            </a:endParaRPr>
          </a:p>
          <a:p>
            <a:pPr>
              <a:defRPr/>
            </a:pPr>
            <a:endParaRPr lang="tr-TR" dirty="0">
              <a:effectLst/>
            </a:endParaRPr>
          </a:p>
          <a:p>
            <a:pPr>
              <a:defRPr/>
            </a:pPr>
            <a:endParaRPr lang="tr-TR" dirty="0" smtClean="0">
              <a:effectLst/>
            </a:endParaRPr>
          </a:p>
          <a:p>
            <a:pPr>
              <a:defRPr/>
            </a:pPr>
            <a:endParaRPr lang="tr-TR" dirty="0">
              <a:effectLst/>
            </a:endParaRPr>
          </a:p>
          <a:p>
            <a:pPr marL="180000" indent="0">
              <a:lnSpc>
                <a:spcPct val="150000"/>
              </a:lnSpc>
              <a:spcBef>
                <a:spcPts val="0"/>
              </a:spcBef>
              <a:buNone/>
              <a:defRPr/>
            </a:pPr>
            <a:endParaRPr lang="tr-TR" dirty="0" smtClean="0">
              <a:effectLst/>
            </a:endParaRPr>
          </a:p>
        </p:txBody>
      </p:sp>
      <p:pic>
        <p:nvPicPr>
          <p:cNvPr id="23555"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Dikdörtgen 1"/>
          <p:cNvSpPr>
            <a:spLocks noChangeArrowheads="1"/>
          </p:cNvSpPr>
          <p:nvPr/>
        </p:nvSpPr>
        <p:spPr bwMode="auto">
          <a:xfrm>
            <a:off x="98739" y="383610"/>
            <a:ext cx="1186573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nSpc>
                <a:spcPct val="150000"/>
              </a:lnSpc>
              <a:spcBef>
                <a:spcPct val="0"/>
              </a:spcBef>
              <a:buClrTx/>
              <a:buFontTx/>
              <a:buNone/>
            </a:pPr>
            <a:r>
              <a:rPr lang="tr-TR" sz="2800" b="1" dirty="0">
                <a:solidFill>
                  <a:srgbClr val="FFFF00"/>
                </a:solidFill>
                <a:latin typeface="Arial" panose="020B0604020202020204" pitchFamily="34" charset="0"/>
              </a:rPr>
              <a:t>Yolculuktan döndüklerinde baba oğluna sordu, </a:t>
            </a:r>
          </a:p>
          <a:p>
            <a:pPr>
              <a:lnSpc>
                <a:spcPct val="150000"/>
              </a:lnSpc>
              <a:spcBef>
                <a:spcPct val="0"/>
              </a:spcBef>
              <a:buClrTx/>
              <a:buFontTx/>
              <a:buNone/>
            </a:pPr>
            <a:r>
              <a:rPr lang="tr-TR" sz="2800" b="1" dirty="0">
                <a:solidFill>
                  <a:srgbClr val="FFFF00"/>
                </a:solidFill>
                <a:latin typeface="Arial" panose="020B0604020202020204" pitchFamily="34" charset="0"/>
              </a:rPr>
              <a:t>"insanların ne kadar fakir olabildiklerini gördün mü?" </a:t>
            </a:r>
          </a:p>
          <a:p>
            <a:pPr>
              <a:lnSpc>
                <a:spcPct val="150000"/>
              </a:lnSpc>
              <a:spcBef>
                <a:spcPct val="0"/>
              </a:spcBef>
              <a:buClrTx/>
              <a:buFontTx/>
              <a:buNone/>
            </a:pPr>
            <a:r>
              <a:rPr lang="tr-TR" sz="2800" b="1" dirty="0">
                <a:solidFill>
                  <a:srgbClr val="FFFF00"/>
                </a:solidFill>
                <a:latin typeface="Arial" panose="020B0604020202020204" pitchFamily="34" charset="0"/>
              </a:rPr>
              <a:t>	"Evet!" </a:t>
            </a:r>
          </a:p>
          <a:p>
            <a:pPr>
              <a:lnSpc>
                <a:spcPct val="150000"/>
              </a:lnSpc>
              <a:spcBef>
                <a:spcPct val="0"/>
              </a:spcBef>
              <a:buClrTx/>
              <a:buFontTx/>
              <a:buNone/>
            </a:pPr>
            <a:r>
              <a:rPr lang="tr-TR" sz="2800" b="1" dirty="0">
                <a:solidFill>
                  <a:srgbClr val="FFFF00"/>
                </a:solidFill>
                <a:latin typeface="Arial" panose="020B0604020202020204" pitchFamily="34" charset="0"/>
              </a:rPr>
              <a:t>	"Ne öğrendin peki?" </a:t>
            </a:r>
          </a:p>
        </p:txBody>
      </p:sp>
    </p:spTree>
    <p:extLst>
      <p:ext uri="{BB962C8B-B14F-4D97-AF65-F5344CB8AC3E}">
        <p14:creationId xmlns:p14="http://schemas.microsoft.com/office/powerpoint/2010/main" val="3050502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2 İçerik Yer Tutucusu"/>
          <p:cNvSpPr>
            <a:spLocks noGrp="1"/>
          </p:cNvSpPr>
          <p:nvPr>
            <p:ph idx="1"/>
          </p:nvPr>
        </p:nvSpPr>
        <p:spPr>
          <a:xfrm>
            <a:off x="231820" y="206062"/>
            <a:ext cx="11500834" cy="4224270"/>
          </a:xfrm>
        </p:spPr>
        <p:txBody>
          <a:bodyPr>
            <a:noAutofit/>
          </a:bodyPr>
          <a:lstStyle/>
          <a:p>
            <a:pPr marL="179388" indent="0">
              <a:lnSpc>
                <a:spcPct val="150000"/>
              </a:lnSpc>
              <a:spcBef>
                <a:spcPct val="0"/>
              </a:spcBef>
              <a:buNone/>
            </a:pPr>
            <a:r>
              <a:rPr lang="tr-TR" sz="2400" dirty="0" smtClean="0">
                <a:effectLst/>
                <a:latin typeface="Times New Roman" panose="02020603050405020304" pitchFamily="18" charset="0"/>
                <a:cs typeface="Times New Roman" panose="02020603050405020304" pitchFamily="18" charset="0"/>
              </a:rPr>
              <a:t> </a:t>
            </a:r>
            <a:r>
              <a:rPr lang="tr-TR" sz="2400" dirty="0">
                <a:solidFill>
                  <a:schemeClr val="bg1"/>
                </a:solidFill>
                <a:latin typeface="Times New Roman" panose="02020603050405020304" pitchFamily="18" charset="0"/>
                <a:cs typeface="Times New Roman" panose="02020603050405020304" pitchFamily="18" charset="0"/>
              </a:rPr>
              <a:t>Oğlu cevap verdi, </a:t>
            </a:r>
          </a:p>
          <a:p>
            <a:pPr marL="179388" indent="0">
              <a:lnSpc>
                <a:spcPct val="150000"/>
              </a:lnSpc>
              <a:spcBef>
                <a:spcPct val="0"/>
              </a:spcBef>
              <a:buNone/>
            </a:pPr>
            <a:r>
              <a:rPr lang="tr-TR" sz="2400" dirty="0">
                <a:solidFill>
                  <a:schemeClr val="bg1"/>
                </a:solidFill>
                <a:latin typeface="Times New Roman" panose="02020603050405020304" pitchFamily="18" charset="0"/>
                <a:cs typeface="Times New Roman" panose="02020603050405020304" pitchFamily="18" charset="0"/>
              </a:rPr>
              <a:t>	"Şunu gördüm: bizim evde bir köpeğimiz var, onlarınsa dört. Bizim bahçenin ortasına kadar uzanan bir havuzumuz var, onlarınsa sonu olmayan bir dereleri. Bizim bahçemizde ithal lambalar var, onlarınsa yıldızları. Bizim görüş alanımız ön avluya kadar, onlarsa bütün bir ufku görüyorlar." </a:t>
            </a:r>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53331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İçerik Yer Tutucusu"/>
          <p:cNvSpPr>
            <a:spLocks noGrp="1"/>
          </p:cNvSpPr>
          <p:nvPr>
            <p:ph idx="1"/>
          </p:nvPr>
        </p:nvSpPr>
        <p:spPr>
          <a:xfrm>
            <a:off x="167425" y="5241165"/>
            <a:ext cx="12024575" cy="3887788"/>
          </a:xfrm>
        </p:spPr>
        <p:txBody>
          <a:bodyPr/>
          <a:lstStyle/>
          <a:p>
            <a:pPr marL="180000" indent="0">
              <a:lnSpc>
                <a:spcPct val="150000"/>
              </a:lnSpc>
              <a:spcBef>
                <a:spcPts val="0"/>
              </a:spcBef>
              <a:buNone/>
              <a:defRPr/>
            </a:pPr>
            <a:r>
              <a:rPr lang="tr-TR" sz="2400" b="1" dirty="0" smtClean="0">
                <a:solidFill>
                  <a:srgbClr val="FFFF00"/>
                </a:solidFill>
                <a:effectLst/>
                <a:latin typeface="Times New Roman" panose="02020603050405020304" pitchFamily="18" charset="0"/>
                <a:cs typeface="Times New Roman" panose="02020603050405020304" pitchFamily="18" charset="0"/>
              </a:rPr>
              <a:t>Oğlu sözünü bitirdiğinde babası söyleyecek bir şey bulamadı. Oğlu ekledi, 	</a:t>
            </a:r>
          </a:p>
          <a:p>
            <a:pPr marL="180000" indent="0">
              <a:lnSpc>
                <a:spcPct val="150000"/>
              </a:lnSpc>
              <a:spcBef>
                <a:spcPts val="0"/>
              </a:spcBef>
              <a:buNone/>
              <a:defRPr/>
            </a:pPr>
            <a:r>
              <a:rPr lang="tr-TR" sz="2400" b="1" dirty="0" smtClean="0">
                <a:solidFill>
                  <a:srgbClr val="000000"/>
                </a:solidFill>
                <a:effectLst/>
                <a:latin typeface="Times New Roman" panose="02020603050405020304" pitchFamily="18" charset="0"/>
                <a:cs typeface="Times New Roman" panose="02020603050405020304" pitchFamily="18" charset="0"/>
              </a:rPr>
              <a:t>"Teşekkür ederim baba, ne kadar fakir olduğumuzu gösterdiğin için!" </a:t>
            </a:r>
          </a:p>
          <a:p>
            <a:pPr marL="180000" indent="0">
              <a:lnSpc>
                <a:spcPct val="150000"/>
              </a:lnSpc>
              <a:spcBef>
                <a:spcPts val="0"/>
              </a:spcBef>
              <a:buNone/>
              <a:defRPr/>
            </a:pPr>
            <a:endParaRPr lang="tr-TR" sz="2400" b="1" dirty="0" smtClean="0">
              <a:solidFill>
                <a:srgbClr val="FFFF00"/>
              </a:solidFill>
              <a:effectLst/>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tr-TR" b="1" dirty="0" smtClean="0">
              <a:solidFill>
                <a:srgbClr val="FFFF00"/>
              </a:solidFill>
            </a:endParaRPr>
          </a:p>
          <a:p>
            <a:pPr eaLnBrk="1" hangingPunct="1">
              <a:defRPr/>
            </a:pPr>
            <a:endParaRPr lang="tr-TR" b="1" dirty="0" smtClean="0">
              <a:solidFill>
                <a:srgbClr val="FFFF00"/>
              </a:solidFill>
            </a:endParaRPr>
          </a:p>
        </p:txBody>
      </p:sp>
    </p:spTree>
    <p:extLst>
      <p:ext uri="{BB962C8B-B14F-4D97-AF65-F5344CB8AC3E}">
        <p14:creationId xmlns:p14="http://schemas.microsoft.com/office/powerpoint/2010/main" val="2076585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746900" y="4943370"/>
            <a:ext cx="5215944" cy="369332"/>
          </a:xfrm>
          <a:prstGeom prst="rect">
            <a:avLst/>
          </a:prstGeom>
          <a:noFill/>
        </p:spPr>
        <p:txBody>
          <a:bodyPr wrap="square" rtlCol="0">
            <a:spAutoFit/>
          </a:bodyPr>
          <a:lstStyle/>
          <a:p>
            <a:pPr algn="ctr"/>
            <a:r>
              <a:rPr lang="tr-TR" b="1" dirty="0"/>
              <a:t>Kanalıma abone olmayı unutmayınız.</a:t>
            </a:r>
            <a:endParaRPr lang="tr-TR" b="1" dirty="0"/>
          </a:p>
        </p:txBody>
      </p:sp>
      <p:pic>
        <p:nvPicPr>
          <p:cNvPr id="8" name="Resim 7"/>
          <p:cNvPicPr>
            <a:picLocks noChangeAspect="1"/>
          </p:cNvPicPr>
          <p:nvPr/>
        </p:nvPicPr>
        <p:blipFill rotWithShape="1">
          <a:blip r:embed="rId3"/>
          <a:srcRect l="7791" t="58094" r="65869" b="11285"/>
          <a:stretch/>
        </p:blipFill>
        <p:spPr>
          <a:xfrm>
            <a:off x="2132038" y="238421"/>
            <a:ext cx="6445669" cy="4212855"/>
          </a:xfrm>
          <a:prstGeom prst="ellipse">
            <a:avLst/>
          </a:prstGeom>
          <a:ln>
            <a:noFill/>
          </a:ln>
          <a:effectLst>
            <a:softEdge rad="112500"/>
          </a:effectLst>
        </p:spPr>
      </p:pic>
    </p:spTree>
    <p:extLst>
      <p:ext uri="{BB962C8B-B14F-4D97-AF65-F5344CB8AC3E}">
        <p14:creationId xmlns:p14="http://schemas.microsoft.com/office/powerpoint/2010/main" val="1814571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TotalTime>
  <Words>40</Words>
  <Application>Microsoft Office PowerPoint</Application>
  <PresentationFormat>Geniş ekran</PresentationFormat>
  <Paragraphs>19</Paragraphs>
  <Slides>6</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vt:i4>
      </vt:variant>
    </vt:vector>
  </HeadingPairs>
  <TitlesOfParts>
    <vt:vector size="13" baseType="lpstr">
      <vt:lpstr>Arial</vt:lpstr>
      <vt:lpstr>Calibri</vt:lpstr>
      <vt:lpstr>Times New Roman</vt:lpstr>
      <vt:lpstr>Trebuchet MS</vt:lpstr>
      <vt:lpstr>Wingdings</vt:lpstr>
      <vt:lpstr>Wingdings 3</vt:lpstr>
      <vt:lpstr>Kristal</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3</cp:revision>
  <dcterms:created xsi:type="dcterms:W3CDTF">2020-12-23T18:34:02Z</dcterms:created>
  <dcterms:modified xsi:type="dcterms:W3CDTF">2020-12-23T18:39:40Z</dcterms:modified>
</cp:coreProperties>
</file>