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sldIdLst>
    <p:sldId id="261" r:id="rId3"/>
    <p:sldId id="258" r:id="rId4"/>
    <p:sldId id="263" r:id="rId5"/>
    <p:sldId id="264" r:id="rId6"/>
    <p:sldId id="265" r:id="rId7"/>
    <p:sldId id="276" r:id="rId8"/>
    <p:sldId id="275" r:id="rId9"/>
    <p:sldId id="259" r:id="rId10"/>
    <p:sldId id="274" r:id="rId11"/>
    <p:sldId id="266" r:id="rId12"/>
    <p:sldId id="270" r:id="rId13"/>
    <p:sldId id="267" r:id="rId14"/>
    <p:sldId id="271" r:id="rId15"/>
    <p:sldId id="288" r:id="rId16"/>
    <p:sldId id="269" r:id="rId17"/>
    <p:sldId id="273" r:id="rId18"/>
    <p:sldId id="280" r:id="rId19"/>
    <p:sldId id="281"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99482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84244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0025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14606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6887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9900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41730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3995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06642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29403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10436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367590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6240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22749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9355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31956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8373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11/29/2020</a:t>
            </a:fld>
            <a:endParaRPr lang="en-US" dirty="0">
              <a:solidFill>
                <a:prstClr val="white">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40798303"/>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052294" y="1172340"/>
            <a:ext cx="5808372" cy="1825096"/>
          </a:xfrm>
        </p:spPr>
        <p:txBody>
          <a:bodyPr>
            <a:normAutofit fontScale="90000"/>
          </a:bodyPr>
          <a:lstStyle/>
          <a:p>
            <a:pPr algn="ctr">
              <a:lnSpc>
                <a:spcPct val="150000"/>
              </a:lnSpc>
            </a:pPr>
            <a:r>
              <a:rPr lang="tr-TR" sz="4000" b="1" i="1" dirty="0" smtClean="0"/>
              <a:t>Maziden yükselen sesler</a:t>
            </a:r>
            <a:endParaRPr lang="tr-TR" sz="4000" b="1" i="1" dirty="0"/>
          </a:p>
        </p:txBody>
      </p:sp>
      <p:sp>
        <p:nvSpPr>
          <p:cNvPr id="3" name="Alt Başlık 2"/>
          <p:cNvSpPr>
            <a:spLocks noGrp="1"/>
          </p:cNvSpPr>
          <p:nvPr>
            <p:ph type="subTitle" idx="1"/>
          </p:nvPr>
        </p:nvSpPr>
        <p:spPr>
          <a:xfrm>
            <a:off x="1232080" y="4147355"/>
            <a:ext cx="9448800" cy="685800"/>
          </a:xfrm>
        </p:spPr>
        <p:txBody>
          <a:bodyPr/>
          <a:lstStyle/>
          <a:p>
            <a:pPr algn="ctr"/>
            <a:r>
              <a:rPr lang="tr-TR" dirty="0"/>
              <a:t>Bilesin ki, ben </a:t>
            </a:r>
            <a:r>
              <a:rPr lang="tr-TR" dirty="0" err="1"/>
              <a:t>Nuşirevan’dan</a:t>
            </a:r>
            <a:r>
              <a:rPr lang="tr-TR" dirty="0"/>
              <a:t> daha az adil değilim</a:t>
            </a:r>
          </a:p>
        </p:txBody>
      </p:sp>
    </p:spTree>
    <p:extLst>
      <p:ext uri="{BB962C8B-B14F-4D97-AF65-F5344CB8AC3E}">
        <p14:creationId xmlns:p14="http://schemas.microsoft.com/office/powerpoint/2010/main" val="1338393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0"/>
            <a:ext cx="12192000" cy="6858000"/>
          </a:xfrm>
          <a:prstGeom prst="rect">
            <a:avLst/>
          </a:prstGeom>
        </p:spPr>
      </p:pic>
      <p:sp>
        <p:nvSpPr>
          <p:cNvPr id="5" name="Dikdörtgen 4"/>
          <p:cNvSpPr/>
          <p:nvPr/>
        </p:nvSpPr>
        <p:spPr>
          <a:xfrm>
            <a:off x="180304" y="3734873"/>
            <a:ext cx="11874321" cy="2926737"/>
          </a:xfrm>
          <a:prstGeom prst="rect">
            <a:avLst/>
          </a:prstGeom>
        </p:spPr>
        <p:txBody>
          <a:bodyPr wrap="square">
            <a:spAutoFit/>
          </a:bodyPr>
          <a:lstStyle/>
          <a:p>
            <a:pPr>
              <a:lnSpc>
                <a:spcPct val="150000"/>
              </a:lnSpc>
            </a:pPr>
            <a:r>
              <a:rPr lang="tr-TR" sz="2400" dirty="0">
                <a:solidFill>
                  <a:schemeClr val="bg1"/>
                </a:solidFill>
                <a:latin typeface="Times New Roman" panose="02020603050405020304" pitchFamily="18" charset="0"/>
                <a:cs typeface="Times New Roman" panose="02020603050405020304" pitchFamily="18" charset="0"/>
              </a:rPr>
              <a:t>İslam’dan önce ben ve bugün halife olan Hz. Ömer İran taraflarına ticaret için gittik. Yanımıza 200 deve almıştık. İran’a vardık. Orada cirit oynayan gençleri seyrederken, birileri zorla elimizdeki develere el koydular. Çok kalabalık bir çete grubuydu, bir şey yapamadık. Elimizde para da kalmamıştı. Üzgün bir şekilde, geceleyeceğimiz bir eski han bulduk. Hanın sahibine de sıkıntımızı anlattık. Adam iyi biriydi. Bize yardım etti. </a:t>
            </a:r>
          </a:p>
        </p:txBody>
      </p:sp>
    </p:spTree>
    <p:extLst>
      <p:ext uri="{BB962C8B-B14F-4D97-AF65-F5344CB8AC3E}">
        <p14:creationId xmlns:p14="http://schemas.microsoft.com/office/powerpoint/2010/main" val="41331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0"/>
            <a:ext cx="12192000" cy="6858000"/>
          </a:xfrm>
          <a:prstGeom prst="rect">
            <a:avLst/>
          </a:prstGeom>
        </p:spPr>
      </p:pic>
      <p:sp>
        <p:nvSpPr>
          <p:cNvPr id="5" name="Dikdörtgen 4"/>
          <p:cNvSpPr/>
          <p:nvPr/>
        </p:nvSpPr>
        <p:spPr>
          <a:xfrm>
            <a:off x="167425" y="4250028"/>
            <a:ext cx="11874320" cy="2345218"/>
          </a:xfrm>
          <a:prstGeom prst="rect">
            <a:avLst/>
          </a:prstGeom>
        </p:spPr>
        <p:txBody>
          <a:bodyPr wrap="square">
            <a:spAutoFit/>
          </a:bodyPr>
          <a:lstStyle/>
          <a:p>
            <a:pPr>
              <a:lnSpc>
                <a:spcPct val="150000"/>
              </a:lnSpc>
            </a:pPr>
            <a:r>
              <a:rPr lang="tr-TR" sz="2400" dirty="0">
                <a:solidFill>
                  <a:schemeClr val="bg1"/>
                </a:solidFill>
                <a:latin typeface="Times New Roman" panose="02020603050405020304" pitchFamily="18" charset="0"/>
                <a:cs typeface="Times New Roman" panose="02020603050405020304" pitchFamily="18" charset="0"/>
              </a:rPr>
              <a:t>Sonra da; gidip krala durumunuzu anlatın, o adil bir adamdır, mutlaka size yardım eder, dedi. Biz de sabahleyin kralın huzuruna çıkıp durumu anlattık. Şikayetimizi bir mütercim krala tercüme etti. </a:t>
            </a:r>
            <a:r>
              <a:rPr lang="tr-TR" sz="2400" dirty="0">
                <a:solidFill>
                  <a:srgbClr val="FFFF00"/>
                </a:solidFill>
                <a:latin typeface="Times New Roman" panose="02020603050405020304" pitchFamily="18" charset="0"/>
                <a:cs typeface="Times New Roman" panose="02020603050405020304" pitchFamily="18" charset="0"/>
              </a:rPr>
              <a:t>Kral </a:t>
            </a:r>
            <a:r>
              <a:rPr lang="tr-TR" sz="2400" dirty="0" err="1">
                <a:solidFill>
                  <a:srgbClr val="FFFF00"/>
                </a:solidFill>
                <a:latin typeface="Times New Roman" panose="02020603050405020304" pitchFamily="18" charset="0"/>
                <a:cs typeface="Times New Roman" panose="02020603050405020304" pitchFamily="18" charset="0"/>
              </a:rPr>
              <a:t>Nuşirevan</a:t>
            </a:r>
            <a:r>
              <a:rPr lang="tr-TR" sz="2400" dirty="0">
                <a:solidFill>
                  <a:srgbClr val="FFFF00"/>
                </a:solidFill>
                <a:latin typeface="Times New Roman" panose="02020603050405020304" pitchFamily="18" charset="0"/>
                <a:cs typeface="Times New Roman" panose="02020603050405020304" pitchFamily="18" charset="0"/>
              </a:rPr>
              <a:t> </a:t>
            </a:r>
            <a:r>
              <a:rPr lang="tr-TR" sz="2400" dirty="0">
                <a:solidFill>
                  <a:schemeClr val="bg1"/>
                </a:solidFill>
                <a:latin typeface="Times New Roman" panose="02020603050405020304" pitchFamily="18" charset="0"/>
                <a:cs typeface="Times New Roman" panose="02020603050405020304" pitchFamily="18" charset="0"/>
              </a:rPr>
              <a:t>dikkatle dinledikten sonra her birimize birer kese altın verdi ve olayı inceleteceğini söyledi. Bize de, memleketinize dönün, dedi.</a:t>
            </a:r>
          </a:p>
        </p:txBody>
      </p:sp>
    </p:spTree>
    <p:extLst>
      <p:ext uri="{BB962C8B-B14F-4D97-AF65-F5344CB8AC3E}">
        <p14:creationId xmlns:p14="http://schemas.microsoft.com/office/powerpoint/2010/main" val="1664413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0"/>
            <a:ext cx="12192001" cy="6916599"/>
          </a:xfrm>
          <a:prstGeom prst="rect">
            <a:avLst/>
          </a:prstGeom>
        </p:spPr>
      </p:pic>
      <p:sp>
        <p:nvSpPr>
          <p:cNvPr id="5" name="Dikdörtgen 4"/>
          <p:cNvSpPr/>
          <p:nvPr/>
        </p:nvSpPr>
        <p:spPr>
          <a:xfrm>
            <a:off x="158838" y="4868214"/>
            <a:ext cx="11874321" cy="1754326"/>
          </a:xfrm>
          <a:prstGeom prst="rect">
            <a:avLst/>
          </a:prstGeom>
        </p:spPr>
        <p:txBody>
          <a:bodyPr wrap="square">
            <a:spAutoFit/>
          </a:bodyPr>
          <a:lstStyle/>
          <a:p>
            <a:pPr>
              <a:lnSpc>
                <a:spcPct val="150000"/>
              </a:lnSpc>
            </a:pPr>
            <a:r>
              <a:rPr lang="tr-TR" sz="2400" dirty="0">
                <a:solidFill>
                  <a:schemeClr val="bg1"/>
                </a:solidFill>
                <a:latin typeface="Times New Roman" panose="02020603050405020304" pitchFamily="18" charset="0"/>
                <a:cs typeface="Times New Roman" panose="02020603050405020304" pitchFamily="18" charset="0"/>
              </a:rPr>
              <a:t>Biz tekrar Han’a döndük. Ama doğrusu sonuçtan çok da memnun olmamıştık. Hancı sonucu öğrenince son derece üzüldü ve burada bir hata var, dedi. Gelin beraberce gidelim, ben size tercümanlık yapayım, teklifinde bulundu. Biz de gittik. Huzura çıktık.</a:t>
            </a:r>
          </a:p>
        </p:txBody>
      </p:sp>
    </p:spTree>
    <p:extLst>
      <p:ext uri="{BB962C8B-B14F-4D97-AF65-F5344CB8AC3E}">
        <p14:creationId xmlns:p14="http://schemas.microsoft.com/office/powerpoint/2010/main" val="3587633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1" cy="6916599"/>
          </a:xfrm>
          <a:prstGeom prst="rect">
            <a:avLst/>
          </a:prstGeom>
        </p:spPr>
      </p:pic>
      <p:sp>
        <p:nvSpPr>
          <p:cNvPr id="2" name="Dikdörtgen 1"/>
          <p:cNvSpPr/>
          <p:nvPr/>
        </p:nvSpPr>
        <p:spPr>
          <a:xfrm>
            <a:off x="0" y="3425780"/>
            <a:ext cx="12192000" cy="3432220"/>
          </a:xfrm>
          <a:prstGeom prst="rect">
            <a:avLst/>
          </a:prstGeom>
        </p:spPr>
        <p:txBody>
          <a:bodyPr wrap="square">
            <a:spAutoFit/>
          </a:bodyPr>
          <a:lstStyle/>
          <a:p>
            <a:pPr marL="144000">
              <a:lnSpc>
                <a:spcPct val="150000"/>
              </a:lnSpc>
            </a:pPr>
            <a:r>
              <a:rPr lang="tr-TR" sz="2400" dirty="0" smtClean="0">
                <a:solidFill>
                  <a:schemeClr val="bg1"/>
                </a:solidFill>
                <a:latin typeface="Times New Roman" panose="02020603050405020304" pitchFamily="18" charset="0"/>
                <a:cs typeface="Times New Roman" panose="02020603050405020304" pitchFamily="18" charset="0"/>
              </a:rPr>
              <a:t>    Hancı </a:t>
            </a:r>
            <a:r>
              <a:rPr lang="tr-TR" sz="2400" dirty="0">
                <a:solidFill>
                  <a:schemeClr val="bg1"/>
                </a:solidFill>
                <a:latin typeface="Times New Roman" panose="02020603050405020304" pitchFamily="18" charset="0"/>
                <a:cs typeface="Times New Roman" panose="02020603050405020304" pitchFamily="18" charset="0"/>
              </a:rPr>
              <a:t>durumu </a:t>
            </a:r>
            <a:r>
              <a:rPr lang="tr-TR" sz="2400" dirty="0" err="1">
                <a:solidFill>
                  <a:schemeClr val="bg1"/>
                </a:solidFill>
                <a:latin typeface="Times New Roman" panose="02020603050405020304" pitchFamily="18" charset="0"/>
                <a:cs typeface="Times New Roman" panose="02020603050405020304" pitchFamily="18" charset="0"/>
              </a:rPr>
              <a:t>Nuşirevan’a</a:t>
            </a:r>
            <a:r>
              <a:rPr lang="tr-TR" sz="2400" dirty="0">
                <a:solidFill>
                  <a:schemeClr val="bg1"/>
                </a:solidFill>
                <a:latin typeface="Times New Roman" panose="02020603050405020304" pitchFamily="18" charset="0"/>
                <a:cs typeface="Times New Roman" panose="02020603050405020304" pitchFamily="18" charset="0"/>
              </a:rPr>
              <a:t> anlattı. Develerimize el koyan kişilerin kıyafetini, halini, olayın geçtiği yeri anlattı. Dikkat ettik, </a:t>
            </a:r>
            <a:r>
              <a:rPr lang="tr-TR" sz="2400" dirty="0" err="1">
                <a:solidFill>
                  <a:schemeClr val="bg1"/>
                </a:solidFill>
                <a:latin typeface="Times New Roman" panose="02020603050405020304" pitchFamily="18" charset="0"/>
                <a:cs typeface="Times New Roman" panose="02020603050405020304" pitchFamily="18" charset="0"/>
              </a:rPr>
              <a:t>Nuşirevan’ın</a:t>
            </a:r>
            <a:r>
              <a:rPr lang="tr-TR" sz="2400" dirty="0">
                <a:solidFill>
                  <a:schemeClr val="bg1"/>
                </a:solidFill>
                <a:latin typeface="Times New Roman" panose="02020603050405020304" pitchFamily="18" charset="0"/>
                <a:cs typeface="Times New Roman" panose="02020603050405020304" pitchFamily="18" charset="0"/>
              </a:rPr>
              <a:t> yüzü sapsarı kesildi.</a:t>
            </a:r>
          </a:p>
          <a:p>
            <a:pPr marL="144000">
              <a:lnSpc>
                <a:spcPct val="150000"/>
              </a:lnSpc>
            </a:pPr>
            <a:r>
              <a:rPr lang="tr-TR" sz="2400" dirty="0" smtClean="0">
                <a:solidFill>
                  <a:schemeClr val="bg1"/>
                </a:solidFill>
                <a:latin typeface="Times New Roman" panose="02020603050405020304" pitchFamily="18" charset="0"/>
                <a:cs typeface="Times New Roman" panose="02020603050405020304" pitchFamily="18" charset="0"/>
              </a:rPr>
              <a:t>    Bir </a:t>
            </a:r>
            <a:r>
              <a:rPr lang="tr-TR" sz="2400" dirty="0">
                <a:solidFill>
                  <a:schemeClr val="bg1"/>
                </a:solidFill>
                <a:latin typeface="Times New Roman" panose="02020603050405020304" pitchFamily="18" charset="0"/>
                <a:cs typeface="Times New Roman" panose="02020603050405020304" pitchFamily="18" charset="0"/>
              </a:rPr>
              <a:t>gün önceki mütercimi çağırttı. Ona sorular sordu. Sonra ayağa kalktı, her birimize 2 şer kese altın verdi, akşama kadar develeriniz gelecek, develeri alın ve sabahleyin burayı terk edin dedi. Ama giderken biriniz doğu kapısından, diğeriniz de batı kapısından çıkın, talimatını verdi. Bizler de bir şey anlamadan huzurundan çıktık.</a:t>
            </a:r>
          </a:p>
        </p:txBody>
      </p:sp>
    </p:spTree>
    <p:extLst>
      <p:ext uri="{BB962C8B-B14F-4D97-AF65-F5344CB8AC3E}">
        <p14:creationId xmlns:p14="http://schemas.microsoft.com/office/powerpoint/2010/main" val="3455076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İçerik Yer Tutucusu 2"/>
          <p:cNvSpPr>
            <a:spLocks noGrp="1"/>
          </p:cNvSpPr>
          <p:nvPr>
            <p:ph idx="1"/>
          </p:nvPr>
        </p:nvSpPr>
        <p:spPr>
          <a:xfrm>
            <a:off x="1" y="3271234"/>
            <a:ext cx="12191999" cy="3586766"/>
          </a:xfrm>
        </p:spPr>
        <p:txBody>
          <a:bodyPr>
            <a:noAutofit/>
          </a:bodyPr>
          <a:lstStyle/>
          <a:p>
            <a:pPr marL="0" indent="0">
              <a:lnSpc>
                <a:spcPct val="150000"/>
              </a:lnSpc>
              <a:spcBef>
                <a:spcPts val="0"/>
              </a:spcBef>
              <a:buNone/>
            </a:pPr>
            <a:r>
              <a:rPr lang="tr-TR" sz="2000" dirty="0" smtClean="0">
                <a:solidFill>
                  <a:schemeClr val="bg1"/>
                </a:solidFill>
              </a:rPr>
              <a:t>   </a:t>
            </a:r>
          </a:p>
        </p:txBody>
      </p:sp>
      <p:sp>
        <p:nvSpPr>
          <p:cNvPr id="4" name="Dikdörtgen 3"/>
          <p:cNvSpPr/>
          <p:nvPr/>
        </p:nvSpPr>
        <p:spPr>
          <a:xfrm>
            <a:off x="227528" y="4906852"/>
            <a:ext cx="11964472" cy="1684115"/>
          </a:xfrm>
          <a:prstGeom prst="rect">
            <a:avLst/>
          </a:prstGeom>
        </p:spPr>
        <p:txBody>
          <a:bodyPr wrap="square">
            <a:spAutoFit/>
          </a:bodyPr>
          <a:lstStyle/>
          <a:p>
            <a:pPr>
              <a:lnSpc>
                <a:spcPct val="150000"/>
              </a:lnSpc>
            </a:pPr>
            <a:r>
              <a:rPr lang="tr-TR" sz="2400" dirty="0">
                <a:solidFill>
                  <a:schemeClr val="bg1"/>
                </a:solidFill>
              </a:rPr>
              <a:t>Akşamleyin 200 devemiz kapıya geldi. Durumu anlamak için hancıya sorduk. Neler oluyor dedik. Hancı şöyle dedi: Sizin develerinize el koyan kişi </a:t>
            </a:r>
            <a:r>
              <a:rPr lang="tr-TR" sz="2400" dirty="0" err="1">
                <a:solidFill>
                  <a:schemeClr val="bg1"/>
                </a:solidFill>
              </a:rPr>
              <a:t>Nuşirevan’ın</a:t>
            </a:r>
            <a:r>
              <a:rPr lang="tr-TR" sz="2400" dirty="0">
                <a:solidFill>
                  <a:schemeClr val="bg1"/>
                </a:solidFill>
              </a:rPr>
              <a:t> büyük oğlu ile veziridir.</a:t>
            </a:r>
          </a:p>
        </p:txBody>
      </p:sp>
    </p:spTree>
    <p:extLst>
      <p:ext uri="{BB962C8B-B14F-4D97-AF65-F5344CB8AC3E}">
        <p14:creationId xmlns:p14="http://schemas.microsoft.com/office/powerpoint/2010/main" val="3335211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
        <p:nvSpPr>
          <p:cNvPr id="6" name="Dikdörtgen 5"/>
          <p:cNvSpPr/>
          <p:nvPr/>
        </p:nvSpPr>
        <p:spPr>
          <a:xfrm>
            <a:off x="0" y="1443841"/>
            <a:ext cx="12192000" cy="3970318"/>
          </a:xfrm>
          <a:prstGeom prst="rect">
            <a:avLst/>
          </a:prstGeom>
        </p:spPr>
        <p:txBody>
          <a:bodyPr wrap="square">
            <a:spAutoFit/>
          </a:bodyPr>
          <a:lstStyle/>
          <a:p>
            <a:pPr marL="144000">
              <a:lnSpc>
                <a:spcPct val="150000"/>
              </a:lnSpc>
            </a:pPr>
            <a:r>
              <a:rPr lang="tr-TR" sz="2400" dirty="0">
                <a:solidFill>
                  <a:schemeClr val="bg1"/>
                </a:solidFill>
              </a:rPr>
              <a:t>Bunlar bir çete kurmuşlar. Garibanların mallarına el koyuyorlar. Siz ilk gittiğinizde, mütercim bunu anlamış. Ama sizin sözlerinizi </a:t>
            </a:r>
            <a:r>
              <a:rPr lang="tr-TR" sz="2400" dirty="0" err="1">
                <a:solidFill>
                  <a:schemeClr val="bg1"/>
                </a:solidFill>
              </a:rPr>
              <a:t>Nuşirevan’a</a:t>
            </a:r>
            <a:r>
              <a:rPr lang="tr-TR" sz="2400" dirty="0">
                <a:solidFill>
                  <a:schemeClr val="bg1"/>
                </a:solidFill>
              </a:rPr>
              <a:t> yanlış tercüme etmiş. Böylece kralın oğlunu ve veziri korumuş. Ben sizinle gidip durumu anlatınca </a:t>
            </a:r>
            <a:r>
              <a:rPr lang="tr-TR" sz="2400" dirty="0" err="1">
                <a:solidFill>
                  <a:schemeClr val="bg1"/>
                </a:solidFill>
              </a:rPr>
              <a:t>Nuşirevan</a:t>
            </a:r>
            <a:r>
              <a:rPr lang="tr-TR" sz="2400" dirty="0">
                <a:solidFill>
                  <a:schemeClr val="bg1"/>
                </a:solidFill>
              </a:rPr>
              <a:t> bu oyunu anladı. Ama neden ayrı kapılardan gidin, dedi, ben de anlayamadım. Hele yarın olsun anlarız, dedi. Hz. Sad, anlatmaya devam ediyor: Ertesi gün ben doğu kapısından çıktım. Kapının çıkışında iki kişinin darağacına asılı olduğunu gördüm.</a:t>
            </a:r>
          </a:p>
        </p:txBody>
      </p:sp>
    </p:spTree>
    <p:extLst>
      <p:ext uri="{BB962C8B-B14F-4D97-AF65-F5344CB8AC3E}">
        <p14:creationId xmlns:p14="http://schemas.microsoft.com/office/powerpoint/2010/main" val="3989707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0" y="2941372"/>
            <a:ext cx="12192000" cy="2862322"/>
          </a:xfrm>
          <a:prstGeom prst="rect">
            <a:avLst/>
          </a:prstGeom>
        </p:spPr>
        <p:txBody>
          <a:bodyPr wrap="square">
            <a:spAutoFit/>
          </a:bodyPr>
          <a:lstStyle/>
          <a:p>
            <a:pPr marL="144000">
              <a:lnSpc>
                <a:spcPct val="150000"/>
              </a:lnSpc>
            </a:pPr>
            <a:r>
              <a:rPr lang="tr-TR" sz="2400" dirty="0" smtClean="0">
                <a:solidFill>
                  <a:schemeClr val="bg1"/>
                </a:solidFill>
                <a:latin typeface="Times New Roman" panose="02020603050405020304" pitchFamily="18" charset="0"/>
                <a:cs typeface="Times New Roman" panose="02020603050405020304" pitchFamily="18" charset="0"/>
              </a:rPr>
              <a:t>   Hz</a:t>
            </a:r>
            <a:r>
              <a:rPr lang="tr-TR" sz="2400" dirty="0">
                <a:solidFill>
                  <a:schemeClr val="bg1"/>
                </a:solidFill>
                <a:latin typeface="Times New Roman" panose="02020603050405020304" pitchFamily="18" charset="0"/>
                <a:cs typeface="Times New Roman" panose="02020603050405020304" pitchFamily="18" charset="0"/>
              </a:rPr>
              <a:t>. Ömer’in çıktığı kapıda ise bizim şikayetlerimizi yanlış tercüme ederek, kralın oğlunu korumaya çalışan kişinin asılı olduğunu gördük.</a:t>
            </a:r>
          </a:p>
          <a:p>
            <a:pPr marL="144000">
              <a:lnSpc>
                <a:spcPct val="150000"/>
              </a:lnSpc>
            </a:pPr>
            <a:r>
              <a:rPr lang="tr-TR" sz="2400" dirty="0" smtClean="0">
                <a:solidFill>
                  <a:schemeClr val="bg1"/>
                </a:solidFill>
                <a:latin typeface="Times New Roman" panose="02020603050405020304" pitchFamily="18" charset="0"/>
                <a:cs typeface="Times New Roman" panose="02020603050405020304" pitchFamily="18" charset="0"/>
              </a:rPr>
              <a:t>   İşte </a:t>
            </a:r>
            <a:r>
              <a:rPr lang="tr-TR" sz="2400" dirty="0">
                <a:solidFill>
                  <a:schemeClr val="bg1"/>
                </a:solidFill>
                <a:latin typeface="Times New Roman" panose="02020603050405020304" pitchFamily="18" charset="0"/>
                <a:cs typeface="Times New Roman" panose="02020603050405020304" pitchFamily="18" charset="0"/>
              </a:rPr>
              <a:t>Hz. Ömer senin eline verdiği deri parçasının üzerine “Bilesin ki, ben </a:t>
            </a:r>
            <a:r>
              <a:rPr lang="tr-TR" sz="2400" dirty="0" err="1">
                <a:solidFill>
                  <a:schemeClr val="bg1"/>
                </a:solidFill>
                <a:latin typeface="Times New Roman" panose="02020603050405020304" pitchFamily="18" charset="0"/>
                <a:cs typeface="Times New Roman" panose="02020603050405020304" pitchFamily="18" charset="0"/>
              </a:rPr>
              <a:t>Nuşirevan’dan</a:t>
            </a:r>
            <a:r>
              <a:rPr lang="tr-TR" sz="2400" dirty="0">
                <a:solidFill>
                  <a:schemeClr val="bg1"/>
                </a:solidFill>
                <a:latin typeface="Times New Roman" panose="02020603050405020304" pitchFamily="18" charset="0"/>
                <a:cs typeface="Times New Roman" panose="02020603050405020304" pitchFamily="18" charset="0"/>
              </a:rPr>
              <a:t> daha az adil değilim” sözüyle bana bunu hatırlatıyor. Halkına zulmedersen seni darağacına çekerim diyor.</a:t>
            </a:r>
          </a:p>
        </p:txBody>
      </p:sp>
    </p:spTree>
    <p:extLst>
      <p:ext uri="{BB962C8B-B14F-4D97-AF65-F5344CB8AC3E}">
        <p14:creationId xmlns:p14="http://schemas.microsoft.com/office/powerpoint/2010/main" val="3259696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154546" y="3179733"/>
            <a:ext cx="12037454" cy="1754326"/>
          </a:xfrm>
          <a:prstGeom prst="rect">
            <a:avLst/>
          </a:prstGeom>
        </p:spPr>
        <p:txBody>
          <a:bodyPr wrap="square">
            <a:spAutoFit/>
          </a:bodyPr>
          <a:lstStyle/>
          <a:p>
            <a:pPr marL="180000">
              <a:lnSpc>
                <a:spcPct val="150000"/>
              </a:lnSpc>
            </a:pPr>
            <a:r>
              <a:rPr lang="tr-TR" sz="2400" dirty="0">
                <a:solidFill>
                  <a:schemeClr val="bg1"/>
                </a:solidFill>
                <a:latin typeface="Times New Roman" panose="02020603050405020304" pitchFamily="18" charset="0"/>
                <a:cs typeface="Times New Roman" panose="02020603050405020304" pitchFamily="18" charset="0"/>
              </a:rPr>
              <a:t>Senin gözyaşlarına bakmam, tıpkı </a:t>
            </a:r>
            <a:r>
              <a:rPr lang="tr-TR" sz="2400" dirty="0" err="1">
                <a:solidFill>
                  <a:schemeClr val="bg1"/>
                </a:solidFill>
                <a:latin typeface="Times New Roman" panose="02020603050405020304" pitchFamily="18" charset="0"/>
                <a:cs typeface="Times New Roman" panose="02020603050405020304" pitchFamily="18" charset="0"/>
              </a:rPr>
              <a:t>Nuşirevan’ın</a:t>
            </a:r>
            <a:r>
              <a:rPr lang="tr-TR" sz="2400" dirty="0">
                <a:solidFill>
                  <a:schemeClr val="bg1"/>
                </a:solidFill>
                <a:latin typeface="Times New Roman" panose="02020603050405020304" pitchFamily="18" charset="0"/>
                <a:cs typeface="Times New Roman" panose="02020603050405020304" pitchFamily="18" charset="0"/>
              </a:rPr>
              <a:t> öz oğlunun gözyaşına bakmadığı gibi. Şimdi anladın mı neden benim benzim sarardı?</a:t>
            </a:r>
          </a:p>
          <a:p>
            <a:pPr marL="180000">
              <a:lnSpc>
                <a:spcPct val="150000"/>
              </a:lnSpc>
            </a:pPr>
            <a:r>
              <a:rPr lang="tr-TR" sz="2400" dirty="0">
                <a:solidFill>
                  <a:schemeClr val="bg1"/>
                </a:solidFill>
                <a:latin typeface="Times New Roman" panose="02020603050405020304" pitchFamily="18" charset="0"/>
                <a:cs typeface="Times New Roman" panose="02020603050405020304" pitchFamily="18" charset="0"/>
              </a:rPr>
              <a:t>Bu hadiseyi bire bir yaşayan Yahudi vatandaş, hem arsasını hibe etti ve hem de İslam’a girdi.</a:t>
            </a:r>
          </a:p>
        </p:txBody>
      </p:sp>
    </p:spTree>
    <p:extLst>
      <p:ext uri="{BB962C8B-B14F-4D97-AF65-F5344CB8AC3E}">
        <p14:creationId xmlns:p14="http://schemas.microsoft.com/office/powerpoint/2010/main" val="2399651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
        <p:nvSpPr>
          <p:cNvPr id="2" name="Dikdörtgen 1"/>
          <p:cNvSpPr/>
          <p:nvPr/>
        </p:nvSpPr>
        <p:spPr>
          <a:xfrm>
            <a:off x="56881" y="2923504"/>
            <a:ext cx="12078237" cy="2308324"/>
          </a:xfrm>
          <a:prstGeom prst="rect">
            <a:avLst/>
          </a:prstGeom>
        </p:spPr>
        <p:txBody>
          <a:bodyPr wrap="square">
            <a:spAutoFit/>
          </a:bodyPr>
          <a:lstStyle/>
          <a:p>
            <a:pPr marL="180000">
              <a:lnSpc>
                <a:spcPct val="150000"/>
              </a:lnSpc>
            </a:pPr>
            <a:r>
              <a:rPr lang="tr-TR" sz="2400" dirty="0">
                <a:solidFill>
                  <a:schemeClr val="bg1"/>
                </a:solidFill>
                <a:latin typeface="Times New Roman" panose="02020603050405020304" pitchFamily="18" charset="0"/>
                <a:cs typeface="Times New Roman" panose="02020603050405020304" pitchFamily="18" charset="0"/>
              </a:rPr>
              <a:t>Fazla söze gerek var mı sizce? Bence hayır. Bir yerlere adam seçerken, birilerine yetki verirken, kul hakkı söz konusu olduğunda, ceza ve mükafat dağıtırken, acaba Hz. Ömer gibi kılı kırk yarabiliyor muyuz? Sözüm elbette sadece yetkililere değil, herkese ama başta kendi nefsim olmak üzere herkese.</a:t>
            </a:r>
          </a:p>
        </p:txBody>
      </p:sp>
    </p:spTree>
    <p:extLst>
      <p:ext uri="{BB962C8B-B14F-4D97-AF65-F5344CB8AC3E}">
        <p14:creationId xmlns:p14="http://schemas.microsoft.com/office/powerpoint/2010/main" val="3398595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27473" y="901521"/>
            <a:ext cx="8525813" cy="769391"/>
          </a:xfrm>
        </p:spPr>
        <p:txBody>
          <a:bodyPr>
            <a:normAutofit/>
          </a:bodyPr>
          <a:lstStyle/>
          <a:p>
            <a:pPr algn="ctr">
              <a:lnSpc>
                <a:spcPct val="150000"/>
              </a:lnSpc>
            </a:pPr>
            <a:r>
              <a:rPr lang="tr-TR" sz="2000" b="1" i="1" dirty="0" smtClean="0"/>
              <a:t>Maziden yükselen sesler</a:t>
            </a:r>
            <a:endParaRPr lang="tr-TR" sz="2000" b="1" i="1" dirty="0"/>
          </a:p>
        </p:txBody>
      </p:sp>
      <p:pic>
        <p:nvPicPr>
          <p:cNvPr id="5" name="İçerik Yer Tutucusu 3"/>
          <p:cNvPicPr>
            <a:picLocks noChangeAspect="1"/>
          </p:cNvPicPr>
          <p:nvPr/>
        </p:nvPicPr>
        <p:blipFill rotWithShape="1">
          <a:blip r:embed="rId2">
            <a:extLst>
              <a:ext uri="{28A0092B-C50C-407E-A947-70E740481C1C}">
                <a14:useLocalDpi xmlns:a14="http://schemas.microsoft.com/office/drawing/2010/main" val="0"/>
              </a:ext>
            </a:extLst>
          </a:blip>
          <a:srcRect l="4892" t="8892" r="31177" b="62302"/>
          <a:stretch/>
        </p:blipFill>
        <p:spPr>
          <a:xfrm>
            <a:off x="2840647" y="2973811"/>
            <a:ext cx="6699776" cy="1697278"/>
          </a:xfrm>
          <a:prstGeom prst="rect">
            <a:avLst/>
          </a:prstGeom>
        </p:spPr>
      </p:pic>
      <p:sp>
        <p:nvSpPr>
          <p:cNvPr id="6" name="Metin kutusu 5"/>
          <p:cNvSpPr txBox="1"/>
          <p:nvPr/>
        </p:nvSpPr>
        <p:spPr>
          <a:xfrm>
            <a:off x="5974487" y="3632015"/>
            <a:ext cx="2146739" cy="403957"/>
          </a:xfrm>
          <a:prstGeom prst="rect">
            <a:avLst/>
          </a:prstGeom>
          <a:noFill/>
        </p:spPr>
        <p:txBody>
          <a:bodyPr wrap="square" rtlCol="0">
            <a:spAutoFit/>
          </a:bodyPr>
          <a:lstStyle/>
          <a:p>
            <a:r>
              <a:rPr lang="tr-TR" sz="2025" b="1" dirty="0">
                <a:solidFill>
                  <a:prstClr val="white"/>
                </a:solidFill>
              </a:rPr>
              <a:t>tariheglencesi</a:t>
            </a:r>
          </a:p>
        </p:txBody>
      </p:sp>
      <p:pic>
        <p:nvPicPr>
          <p:cNvPr id="7" name="Resim 6"/>
          <p:cNvPicPr>
            <a:picLocks noChangeAspect="1"/>
          </p:cNvPicPr>
          <p:nvPr/>
        </p:nvPicPr>
        <p:blipFill>
          <a:blip r:embed="rId3"/>
          <a:stretch>
            <a:fillRect/>
          </a:stretch>
        </p:blipFill>
        <p:spPr>
          <a:xfrm>
            <a:off x="2840336" y="5608196"/>
            <a:ext cx="6700085" cy="365792"/>
          </a:xfrm>
          <a:prstGeom prst="rect">
            <a:avLst/>
          </a:prstGeom>
        </p:spPr>
      </p:pic>
    </p:spTree>
    <p:extLst>
      <p:ext uri="{BB962C8B-B14F-4D97-AF65-F5344CB8AC3E}">
        <p14:creationId xmlns:p14="http://schemas.microsoft.com/office/powerpoint/2010/main" val="3912745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İçerik Yer Tutucusu 2"/>
          <p:cNvSpPr>
            <a:spLocks noGrp="1"/>
          </p:cNvSpPr>
          <p:nvPr>
            <p:ph idx="1"/>
          </p:nvPr>
        </p:nvSpPr>
        <p:spPr>
          <a:xfrm>
            <a:off x="386366" y="4417454"/>
            <a:ext cx="11423560" cy="2163650"/>
          </a:xfrm>
        </p:spPr>
        <p:txBody>
          <a:bodyPr>
            <a:noAutofit/>
          </a:bodyPr>
          <a:lstStyle/>
          <a:p>
            <a:pPr marL="0" indent="0">
              <a:lnSpc>
                <a:spcPct val="150000"/>
              </a:lnSpc>
              <a:spcBef>
                <a:spcPts val="0"/>
              </a:spcBef>
              <a:buNone/>
            </a:pPr>
            <a:r>
              <a:rPr lang="tr-TR" sz="2000" dirty="0" smtClean="0">
                <a:solidFill>
                  <a:schemeClr val="bg1"/>
                </a:solidFill>
              </a:rPr>
              <a:t>   </a:t>
            </a:r>
          </a:p>
          <a:p>
            <a:pPr marL="180000">
              <a:lnSpc>
                <a:spcPct val="150000"/>
              </a:lnSpc>
              <a:spcBef>
                <a:spcPts val="0"/>
              </a:spcBef>
            </a:pPr>
            <a:r>
              <a:rPr lang="tr-TR" sz="2000" dirty="0">
                <a:solidFill>
                  <a:schemeClr val="bg1"/>
                </a:solidFill>
              </a:rPr>
              <a:t> </a:t>
            </a:r>
            <a:r>
              <a:rPr lang="tr-TR" sz="2000" dirty="0" smtClean="0">
                <a:solidFill>
                  <a:schemeClr val="bg1"/>
                </a:solidFill>
              </a:rPr>
              <a:t> </a:t>
            </a:r>
            <a:r>
              <a:rPr lang="tr-TR" sz="2400" dirty="0">
                <a:solidFill>
                  <a:schemeClr val="bg1"/>
                </a:solidFill>
              </a:rPr>
              <a:t>Hz. Ömer’in halifeliği döneminde Şam valisi olan ve Hz. Peygamber (</a:t>
            </a:r>
            <a:r>
              <a:rPr lang="tr-TR" sz="2400" dirty="0" err="1">
                <a:solidFill>
                  <a:schemeClr val="bg1"/>
                </a:solidFill>
              </a:rPr>
              <a:t>s.a.v</a:t>
            </a:r>
            <a:r>
              <a:rPr lang="tr-TR" sz="2400" dirty="0">
                <a:solidFill>
                  <a:schemeClr val="bg1"/>
                </a:solidFill>
              </a:rPr>
              <a:t>.)’in arkadaşlarından olan Sad b. </a:t>
            </a:r>
            <a:r>
              <a:rPr lang="tr-TR" sz="2400" dirty="0" err="1">
                <a:solidFill>
                  <a:schemeClr val="bg1"/>
                </a:solidFill>
              </a:rPr>
              <a:t>Ebi</a:t>
            </a:r>
            <a:r>
              <a:rPr lang="tr-TR" sz="2400" dirty="0">
                <a:solidFill>
                  <a:schemeClr val="bg1"/>
                </a:solidFill>
              </a:rPr>
              <a:t> </a:t>
            </a:r>
            <a:r>
              <a:rPr lang="tr-TR" sz="2400" dirty="0" err="1">
                <a:solidFill>
                  <a:schemeClr val="bg1"/>
                </a:solidFill>
              </a:rPr>
              <a:t>Vakkas</a:t>
            </a:r>
            <a:r>
              <a:rPr lang="tr-TR" sz="2400" dirty="0">
                <a:solidFill>
                  <a:schemeClr val="bg1"/>
                </a:solidFill>
              </a:rPr>
              <a:t> (</a:t>
            </a:r>
            <a:r>
              <a:rPr lang="tr-TR" sz="2400" dirty="0" err="1">
                <a:solidFill>
                  <a:schemeClr val="bg1"/>
                </a:solidFill>
              </a:rPr>
              <a:t>r.a</a:t>
            </a:r>
            <a:r>
              <a:rPr lang="tr-TR" sz="2400" dirty="0">
                <a:solidFill>
                  <a:schemeClr val="bg1"/>
                </a:solidFill>
              </a:rPr>
              <a:t>.) Şam’daki bir camiyi genişletmek ister.</a:t>
            </a:r>
          </a:p>
        </p:txBody>
      </p:sp>
    </p:spTree>
    <p:extLst>
      <p:ext uri="{BB962C8B-B14F-4D97-AF65-F5344CB8AC3E}">
        <p14:creationId xmlns:p14="http://schemas.microsoft.com/office/powerpoint/2010/main" val="745646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İçerik Yer Tutucusu 2"/>
          <p:cNvSpPr>
            <a:spLocks noGrp="1"/>
          </p:cNvSpPr>
          <p:nvPr>
            <p:ph idx="1"/>
          </p:nvPr>
        </p:nvSpPr>
        <p:spPr>
          <a:xfrm>
            <a:off x="1" y="3271234"/>
            <a:ext cx="12191999" cy="3586766"/>
          </a:xfrm>
        </p:spPr>
        <p:txBody>
          <a:bodyPr>
            <a:noAutofit/>
          </a:bodyPr>
          <a:lstStyle/>
          <a:p>
            <a:pPr marL="0" indent="0">
              <a:lnSpc>
                <a:spcPct val="150000"/>
              </a:lnSpc>
              <a:spcBef>
                <a:spcPts val="0"/>
              </a:spcBef>
              <a:buNone/>
            </a:pPr>
            <a:r>
              <a:rPr lang="tr-TR" sz="2000" dirty="0" smtClean="0">
                <a:solidFill>
                  <a:schemeClr val="bg1"/>
                </a:solidFill>
              </a:rPr>
              <a:t>   </a:t>
            </a:r>
          </a:p>
          <a:p>
            <a:pPr marL="180000">
              <a:lnSpc>
                <a:spcPct val="150000"/>
              </a:lnSpc>
              <a:spcBef>
                <a:spcPts val="0"/>
              </a:spcBef>
            </a:pPr>
            <a:r>
              <a:rPr lang="tr-TR" sz="2400" dirty="0">
                <a:solidFill>
                  <a:schemeClr val="bg1"/>
                </a:solidFill>
              </a:rPr>
              <a:t> </a:t>
            </a:r>
            <a:r>
              <a:rPr lang="tr-TR" sz="2400" dirty="0" smtClean="0">
                <a:solidFill>
                  <a:schemeClr val="bg1"/>
                </a:solidFill>
              </a:rPr>
              <a:t> </a:t>
            </a:r>
            <a:r>
              <a:rPr lang="tr-TR" sz="2400" dirty="0">
                <a:solidFill>
                  <a:schemeClr val="bg1"/>
                </a:solidFill>
              </a:rPr>
              <a:t>Bu nedenle de caminin civarındaki arsaları kamulaştırır. Herkes arsasının bedelini alır ve isteyerek arsasını camiye devreder. Ancak Şam’da yaşayan bir Yahudi, camiye bitişik olan arsasını satmak istemez. Vali arsasının değerini fazlasıyla verse de Yahudi vatandaş arsasının kamulaştırılmasına rıza göstermez. Bunun üzerine vali arsaya el koyar ve bedelini adama gönderir.</a:t>
            </a:r>
          </a:p>
        </p:txBody>
      </p:sp>
    </p:spTree>
    <p:extLst>
      <p:ext uri="{BB962C8B-B14F-4D97-AF65-F5344CB8AC3E}">
        <p14:creationId xmlns:p14="http://schemas.microsoft.com/office/powerpoint/2010/main" val="72931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4187"/>
            <a:ext cx="12192000" cy="6866374"/>
          </a:xfrm>
          <a:prstGeom prst="rect">
            <a:avLst/>
          </a:prstGeom>
        </p:spPr>
      </p:pic>
      <p:sp>
        <p:nvSpPr>
          <p:cNvPr id="3" name="İçerik Yer Tutucusu 2"/>
          <p:cNvSpPr>
            <a:spLocks noGrp="1"/>
          </p:cNvSpPr>
          <p:nvPr>
            <p:ph idx="1"/>
          </p:nvPr>
        </p:nvSpPr>
        <p:spPr>
          <a:xfrm>
            <a:off x="0" y="3477296"/>
            <a:ext cx="12192000" cy="3380704"/>
          </a:xfrm>
        </p:spPr>
        <p:txBody>
          <a:bodyPr>
            <a:noAutofit/>
          </a:bodyPr>
          <a:lstStyle/>
          <a:p>
            <a:pPr marL="0" indent="0">
              <a:lnSpc>
                <a:spcPct val="150000"/>
              </a:lnSpc>
              <a:spcBef>
                <a:spcPts val="0"/>
              </a:spcBef>
              <a:buNone/>
            </a:pPr>
            <a:r>
              <a:rPr lang="tr-TR" sz="2000" dirty="0" smtClean="0">
                <a:solidFill>
                  <a:schemeClr val="bg1"/>
                </a:solidFill>
              </a:rPr>
              <a:t>   </a:t>
            </a:r>
          </a:p>
          <a:p>
            <a:pPr marL="180000">
              <a:lnSpc>
                <a:spcPct val="150000"/>
              </a:lnSpc>
              <a:spcBef>
                <a:spcPts val="0"/>
              </a:spcBef>
            </a:pPr>
            <a:r>
              <a:rPr lang="tr-TR" sz="2000" dirty="0">
                <a:solidFill>
                  <a:schemeClr val="bg1"/>
                </a:solidFill>
              </a:rPr>
              <a:t> </a:t>
            </a:r>
            <a:r>
              <a:rPr lang="tr-TR" sz="2000" dirty="0" smtClean="0">
                <a:solidFill>
                  <a:schemeClr val="bg1"/>
                </a:solidFill>
              </a:rPr>
              <a:t> </a:t>
            </a:r>
            <a:r>
              <a:rPr lang="tr-TR" sz="2400" dirty="0">
                <a:solidFill>
                  <a:schemeClr val="bg1"/>
                </a:solidFill>
              </a:rPr>
              <a:t>Arsasını kaybeden Yahudi, komşusu olan bir Müslüman’a derdini anlatır. Sızlanır. Bana zulmedildi, der. Müslüman vatandaş da kendisine, Medine’ye git. Orada halife Hz. Ömer vardır. Derdini anlat. Ömer, son derece adildir, elbette seni dinler, der. Şamlı Yahudi Medine’nin yolunu tutar. Yorucu bir yolculuktan sonra Medine’ye ulaşır. Halifeyi sorar. </a:t>
            </a:r>
          </a:p>
        </p:txBody>
      </p:sp>
    </p:spTree>
    <p:extLst>
      <p:ext uri="{BB962C8B-B14F-4D97-AF65-F5344CB8AC3E}">
        <p14:creationId xmlns:p14="http://schemas.microsoft.com/office/powerpoint/2010/main" val="3529552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
        <p:nvSpPr>
          <p:cNvPr id="3" name="İçerik Yer Tutucusu 2"/>
          <p:cNvSpPr>
            <a:spLocks noGrp="1"/>
          </p:cNvSpPr>
          <p:nvPr>
            <p:ph idx="1"/>
          </p:nvPr>
        </p:nvSpPr>
        <p:spPr>
          <a:xfrm>
            <a:off x="0" y="3412901"/>
            <a:ext cx="12192000" cy="3445099"/>
          </a:xfrm>
        </p:spPr>
        <p:txBody>
          <a:bodyPr>
            <a:noAutofit/>
          </a:bodyPr>
          <a:lstStyle/>
          <a:p>
            <a:pPr marL="0" indent="0">
              <a:lnSpc>
                <a:spcPct val="150000"/>
              </a:lnSpc>
              <a:spcBef>
                <a:spcPts val="0"/>
              </a:spcBef>
              <a:buNone/>
            </a:pPr>
            <a:r>
              <a:rPr lang="tr-TR" sz="2000" dirty="0" smtClean="0">
                <a:solidFill>
                  <a:schemeClr val="bg1"/>
                </a:solidFill>
              </a:rPr>
              <a:t>   </a:t>
            </a:r>
          </a:p>
          <a:p>
            <a:pPr marL="180000">
              <a:lnSpc>
                <a:spcPct val="150000"/>
              </a:lnSpc>
              <a:spcBef>
                <a:spcPts val="0"/>
              </a:spcBef>
            </a:pPr>
            <a:r>
              <a:rPr lang="tr-TR" sz="2000" dirty="0">
                <a:solidFill>
                  <a:schemeClr val="bg1"/>
                </a:solidFill>
              </a:rPr>
              <a:t> </a:t>
            </a:r>
            <a:r>
              <a:rPr lang="tr-TR" sz="2000" dirty="0" smtClean="0">
                <a:solidFill>
                  <a:schemeClr val="bg1"/>
                </a:solidFill>
              </a:rPr>
              <a:t> </a:t>
            </a:r>
            <a:r>
              <a:rPr lang="tr-TR" sz="2400" dirty="0">
                <a:solidFill>
                  <a:schemeClr val="bg1"/>
                </a:solidFill>
              </a:rPr>
              <a:t>Vatandaşlar bir hurma ağacının gölgesinde dinlenen halifeyi gösterirler. İşte halife bu zattır, derler. Adam Hz. Ömer’in yanına gider. Selam verip yanına oturur. Derdini anlatır. Hz. Ömer adamı dinler. Sonra bulduğu bir deri veya kemik parçasının üzerine şu cümleyi yazar: </a:t>
            </a:r>
            <a:r>
              <a:rPr lang="tr-TR" sz="2400" b="1" dirty="0">
                <a:solidFill>
                  <a:srgbClr val="FFFF00"/>
                </a:solidFill>
              </a:rPr>
              <a:t>“Bilesin ki, ben </a:t>
            </a:r>
            <a:r>
              <a:rPr lang="tr-TR" sz="2400" b="1" dirty="0" err="1">
                <a:solidFill>
                  <a:srgbClr val="FFFF00"/>
                </a:solidFill>
              </a:rPr>
              <a:t>Nuşirevan’dan</a:t>
            </a:r>
            <a:r>
              <a:rPr lang="tr-TR" sz="2400" b="1" dirty="0">
                <a:solidFill>
                  <a:srgbClr val="FFFF00"/>
                </a:solidFill>
              </a:rPr>
              <a:t> daha az adil değilim.” </a:t>
            </a:r>
            <a:r>
              <a:rPr lang="tr-TR" sz="2400" dirty="0">
                <a:solidFill>
                  <a:schemeClr val="bg1"/>
                </a:solidFill>
              </a:rPr>
              <a:t>Kısa ve özlü bir cümle.</a:t>
            </a:r>
          </a:p>
        </p:txBody>
      </p:sp>
    </p:spTree>
    <p:extLst>
      <p:ext uri="{BB962C8B-B14F-4D97-AF65-F5344CB8AC3E}">
        <p14:creationId xmlns:p14="http://schemas.microsoft.com/office/powerpoint/2010/main" val="1145529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
        <p:nvSpPr>
          <p:cNvPr id="3" name="İçerik Yer Tutucusu 2"/>
          <p:cNvSpPr>
            <a:spLocks noGrp="1"/>
          </p:cNvSpPr>
          <p:nvPr>
            <p:ph idx="1"/>
          </p:nvPr>
        </p:nvSpPr>
        <p:spPr>
          <a:xfrm>
            <a:off x="0" y="1996225"/>
            <a:ext cx="12192000" cy="4861775"/>
          </a:xfrm>
        </p:spPr>
        <p:txBody>
          <a:bodyPr>
            <a:noAutofit/>
          </a:bodyPr>
          <a:lstStyle/>
          <a:p>
            <a:pPr marL="0" indent="0">
              <a:lnSpc>
                <a:spcPct val="150000"/>
              </a:lnSpc>
              <a:spcBef>
                <a:spcPts val="0"/>
              </a:spcBef>
              <a:buNone/>
            </a:pPr>
            <a:r>
              <a:rPr lang="tr-TR" sz="2000" dirty="0" smtClean="0">
                <a:solidFill>
                  <a:schemeClr val="bg1"/>
                </a:solidFill>
              </a:rPr>
              <a:t>     </a:t>
            </a:r>
            <a:endParaRPr lang="tr-TR" sz="2400" dirty="0">
              <a:solidFill>
                <a:schemeClr val="bg1"/>
              </a:solidFill>
            </a:endParaRPr>
          </a:p>
        </p:txBody>
      </p:sp>
      <p:sp>
        <p:nvSpPr>
          <p:cNvPr id="2" name="Dikdörtgen 1"/>
          <p:cNvSpPr/>
          <p:nvPr/>
        </p:nvSpPr>
        <p:spPr>
          <a:xfrm>
            <a:off x="270456" y="4427112"/>
            <a:ext cx="11921544" cy="2308324"/>
          </a:xfrm>
          <a:prstGeom prst="rect">
            <a:avLst/>
          </a:prstGeom>
        </p:spPr>
        <p:txBody>
          <a:bodyPr wrap="square">
            <a:spAutoFit/>
          </a:bodyPr>
          <a:lstStyle/>
          <a:p>
            <a:pPr>
              <a:lnSpc>
                <a:spcPct val="150000"/>
              </a:lnSpc>
            </a:pPr>
            <a:r>
              <a:rPr lang="tr-TR" sz="2400" dirty="0">
                <a:solidFill>
                  <a:schemeClr val="bg1"/>
                </a:solidFill>
              </a:rPr>
              <a:t>Yahudi bu yazıyı alıp ayrılır. Ama yolda giderken de kendi kendine şöyle konuşur: </a:t>
            </a:r>
            <a:r>
              <a:rPr lang="tr-TR" sz="2400" b="1" dirty="0">
                <a:solidFill>
                  <a:srgbClr val="FFFF00"/>
                </a:solidFill>
              </a:rPr>
              <a:t>“Şam’daki idarecilerin giyim, kuşam ve oturdukları yerdeki ihtişam ve debdebe nerde, Medine’deki halifede bulunan tevazu nerde. Şam’dakiler şu mütevazı halifeyi ciddiye alırlar mı? Hiç sanmıyorum</a:t>
            </a:r>
            <a:r>
              <a:rPr lang="tr-TR" sz="2400" b="1" dirty="0" smtClean="0">
                <a:solidFill>
                  <a:srgbClr val="FFFF00"/>
                </a:solidFill>
              </a:rPr>
              <a:t>.”</a:t>
            </a:r>
            <a:endParaRPr lang="tr-TR" sz="2400" b="1" dirty="0">
              <a:solidFill>
                <a:srgbClr val="FFFF00"/>
              </a:solidFill>
            </a:endParaRPr>
          </a:p>
        </p:txBody>
      </p:sp>
    </p:spTree>
    <p:extLst>
      <p:ext uri="{BB962C8B-B14F-4D97-AF65-F5344CB8AC3E}">
        <p14:creationId xmlns:p14="http://schemas.microsoft.com/office/powerpoint/2010/main" val="604128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4187"/>
            <a:ext cx="12192000" cy="6866374"/>
          </a:xfrm>
          <a:prstGeom prst="rect">
            <a:avLst/>
          </a:prstGeom>
        </p:spPr>
      </p:pic>
      <p:sp>
        <p:nvSpPr>
          <p:cNvPr id="2" name="Dikdörtgen 1"/>
          <p:cNvSpPr/>
          <p:nvPr/>
        </p:nvSpPr>
        <p:spPr>
          <a:xfrm>
            <a:off x="120203" y="4340181"/>
            <a:ext cx="11951594" cy="2308324"/>
          </a:xfrm>
          <a:prstGeom prst="rect">
            <a:avLst/>
          </a:prstGeom>
        </p:spPr>
        <p:txBody>
          <a:bodyPr wrap="square">
            <a:spAutoFit/>
          </a:bodyPr>
          <a:lstStyle/>
          <a:p>
            <a:pPr>
              <a:lnSpc>
                <a:spcPct val="150000"/>
              </a:lnSpc>
            </a:pPr>
            <a:r>
              <a:rPr lang="tr-TR" sz="2400" dirty="0">
                <a:solidFill>
                  <a:schemeClr val="bg1"/>
                </a:solidFill>
                <a:latin typeface="Times New Roman" panose="02020603050405020304" pitchFamily="18" charset="0"/>
                <a:cs typeface="Times New Roman" panose="02020603050405020304" pitchFamily="18" charset="0"/>
              </a:rPr>
              <a:t>Kendi kendine böyle konuşur. Sonunda Şam’a varır. Doğrusu valiye gitmek de istemez. Çünkü sonuç alamayacağı kanaatindedir. Bununla beraber, mademki yorulup da oralara kadar gittim, bari halifenin şu yazdığı cümleyi valiye vereyim, der. Valinin huzuruna çıkar ve deri parçasını uzatır.</a:t>
            </a:r>
          </a:p>
        </p:txBody>
      </p:sp>
    </p:spTree>
    <p:extLst>
      <p:ext uri="{BB962C8B-B14F-4D97-AF65-F5344CB8AC3E}">
        <p14:creationId xmlns:p14="http://schemas.microsoft.com/office/powerpoint/2010/main" val="242809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p:cNvSpPr>
            <a:spLocks noGrp="1"/>
          </p:cNvSpPr>
          <p:nvPr>
            <p:ph idx="1"/>
          </p:nvPr>
        </p:nvSpPr>
        <p:spPr>
          <a:xfrm>
            <a:off x="0" y="758243"/>
            <a:ext cx="4464116" cy="4921339"/>
          </a:xfrm>
        </p:spPr>
        <p:txBody>
          <a:bodyPr>
            <a:noAutofit/>
          </a:bodyPr>
          <a:lstStyle/>
          <a:p>
            <a:pPr marL="144000">
              <a:lnSpc>
                <a:spcPct val="150000"/>
              </a:lnSpc>
              <a:spcBef>
                <a:spcPts val="0"/>
              </a:spcBef>
            </a:pPr>
            <a:r>
              <a:rPr lang="tr-TR" sz="2400" dirty="0">
                <a:solidFill>
                  <a:schemeClr val="bg1"/>
                </a:solidFill>
              </a:rPr>
              <a:t>Medine’deki halifenin size mesajıdır, der. Vali bu cümleyi okuyunca, sapsarı kesilir. Uzun müddet başını yerden kaldıramaz. Sonra endişe içinde, başını kaldırıp şöyle der; arsanız size geri verilmiştir.</a:t>
            </a:r>
          </a:p>
        </p:txBody>
      </p:sp>
    </p:spTree>
    <p:extLst>
      <p:ext uri="{BB962C8B-B14F-4D97-AF65-F5344CB8AC3E}">
        <p14:creationId xmlns:p14="http://schemas.microsoft.com/office/powerpoint/2010/main" val="1895086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p:cNvSpPr>
            <a:spLocks noGrp="1"/>
          </p:cNvSpPr>
          <p:nvPr>
            <p:ph idx="1"/>
          </p:nvPr>
        </p:nvSpPr>
        <p:spPr>
          <a:xfrm>
            <a:off x="1" y="0"/>
            <a:ext cx="5022760" cy="6858000"/>
          </a:xfrm>
        </p:spPr>
        <p:txBody>
          <a:bodyPr>
            <a:normAutofit/>
          </a:bodyPr>
          <a:lstStyle/>
          <a:p>
            <a:pPr>
              <a:lnSpc>
                <a:spcPct val="150000"/>
              </a:lnSpc>
              <a:spcBef>
                <a:spcPts val="0"/>
              </a:spcBef>
            </a:pPr>
            <a:r>
              <a:rPr lang="tr-TR" sz="2400" dirty="0">
                <a:solidFill>
                  <a:schemeClr val="bg1"/>
                </a:solidFill>
                <a:latin typeface="Times New Roman" panose="02020603050405020304" pitchFamily="18" charset="0"/>
                <a:cs typeface="Times New Roman" panose="02020603050405020304" pitchFamily="18" charset="0"/>
              </a:rPr>
              <a:t>Yahudi vatandaş hayret eder. Şaşırır. Bir tek cümlenin valiyi bu kadar sarsacağını hiç tahmin edememişti. Merak ve dehşet içinde sorar. Lütfen bana bu cümlenin neden sizi bu kadar dehşete düşürdüğünü anlatır mısınız der.</a:t>
            </a:r>
          </a:p>
          <a:p>
            <a:pPr>
              <a:lnSpc>
                <a:spcPct val="150000"/>
              </a:lnSpc>
              <a:spcBef>
                <a:spcPts val="0"/>
              </a:spcBef>
            </a:pPr>
            <a:r>
              <a:rPr lang="tr-TR" sz="2400" dirty="0">
                <a:solidFill>
                  <a:schemeClr val="bg1"/>
                </a:solidFill>
                <a:latin typeface="Times New Roman" panose="02020603050405020304" pitchFamily="18" charset="0"/>
                <a:cs typeface="Times New Roman" panose="02020603050405020304" pitchFamily="18" charset="0"/>
              </a:rPr>
              <a:t>Şam valisi Hz. Sad, bak der, sana bu cümlenin hikayesini anlatayım. O zaman benim neden bu kadar ürperdiğimi anlarsın:</a:t>
            </a:r>
          </a:p>
          <a:p>
            <a:pPr>
              <a:lnSpc>
                <a:spcPct val="150000"/>
              </a:lnSpc>
              <a:spcBef>
                <a:spcPts val="0"/>
              </a:spcBef>
            </a:pPr>
            <a:endParaRPr lang="tr-T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92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Wisp</Template>
  <TotalTime>78</TotalTime>
  <Words>969</Words>
  <Application>Microsoft Office PowerPoint</Application>
  <PresentationFormat>Geniş ekran</PresentationFormat>
  <Paragraphs>31</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19</vt:i4>
      </vt:variant>
    </vt:vector>
  </HeadingPairs>
  <TitlesOfParts>
    <vt:vector size="25" baseType="lpstr">
      <vt:lpstr>Arial</vt:lpstr>
      <vt:lpstr>Century Gothic</vt:lpstr>
      <vt:lpstr>Times New Roman</vt:lpstr>
      <vt:lpstr>Wingdings 3</vt:lpstr>
      <vt:lpstr>Duman</vt:lpstr>
      <vt:lpstr>Uçak İzi</vt:lpstr>
      <vt:lpstr>Maziden yükselen sesler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Maziden yükselen sesler</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Maziden yükselen sesler</dc:title>
  <dc:creator>toshiba</dc:creator>
  <cp:lastModifiedBy>toshiba</cp:lastModifiedBy>
  <cp:revision>15</cp:revision>
  <dcterms:created xsi:type="dcterms:W3CDTF">2019-02-14T17:40:09Z</dcterms:created>
  <dcterms:modified xsi:type="dcterms:W3CDTF">2020-11-29T17:04:16Z</dcterms:modified>
</cp:coreProperties>
</file>