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88" r:id="rId3"/>
    <p:sldId id="362" r:id="rId4"/>
    <p:sldId id="337" r:id="rId5"/>
    <p:sldId id="257" r:id="rId6"/>
    <p:sldId id="319" r:id="rId7"/>
    <p:sldId id="318" r:id="rId8"/>
    <p:sldId id="308" r:id="rId9"/>
    <p:sldId id="322" r:id="rId10"/>
    <p:sldId id="327" r:id="rId11"/>
    <p:sldId id="307" r:id="rId12"/>
    <p:sldId id="363" r:id="rId13"/>
    <p:sldId id="340" r:id="rId14"/>
    <p:sldId id="311" r:id="rId15"/>
    <p:sldId id="312" r:id="rId16"/>
    <p:sldId id="326" r:id="rId17"/>
    <p:sldId id="314" r:id="rId18"/>
    <p:sldId id="359" r:id="rId19"/>
    <p:sldId id="315" r:id="rId20"/>
    <p:sldId id="336" r:id="rId21"/>
    <p:sldId id="313" r:id="rId22"/>
    <p:sldId id="361" r:id="rId23"/>
    <p:sldId id="316" r:id="rId24"/>
    <p:sldId id="358" r:id="rId25"/>
    <p:sldId id="317" r:id="rId26"/>
    <p:sldId id="360" r:id="rId27"/>
    <p:sldId id="320"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31.03.2014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197433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31.03.2014</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BF172E68-F912-46A2-B04B-655923842D8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31.03.2014</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31.03.2014</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31.03.2014</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282" y="2571744"/>
            <a:ext cx="8562978" cy="1470025"/>
          </a:xfrm>
          <a:solidFill>
            <a:schemeClr val="bg1"/>
          </a:solidFill>
        </p:spPr>
        <p:txBody>
          <a:bodyPr>
            <a:normAutofit fontScale="90000"/>
          </a:bodyPr>
          <a:lstStyle/>
          <a:p>
            <a:pPr algn="ctr"/>
            <a:r>
              <a:rPr lang="tr-TR" b="1" dirty="0" smtClean="0"/>
              <a:t>1.KONU:XIX. YÜZYIL BAŞLARINDA ASYA VE AVRUPA</a:t>
            </a:r>
            <a:endParaRPr lang="tr-TR" b="1"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457200" y="476672"/>
            <a:ext cx="8115328" cy="5904656"/>
          </a:xfrm>
          <a:solidFill>
            <a:schemeClr val="bg1"/>
          </a:solidFill>
        </p:spPr>
        <p:txBody>
          <a:bodyPr>
            <a:normAutofit fontScale="77500" lnSpcReduction="20000"/>
          </a:bodyPr>
          <a:lstStyle/>
          <a:p>
            <a:pPr>
              <a:lnSpc>
                <a:spcPct val="160000"/>
              </a:lnSpc>
              <a:spcBef>
                <a:spcPts val="0"/>
              </a:spcBef>
            </a:pPr>
            <a:r>
              <a:rPr lang="tr-TR" b="1" dirty="0" smtClean="0"/>
              <a:t> 37. II. Mahmut’un ayanlarla </a:t>
            </a:r>
            <a:r>
              <a:rPr lang="tr-TR" b="1" dirty="0" err="1" smtClean="0"/>
              <a:t>Sened</a:t>
            </a:r>
            <a:r>
              <a:rPr lang="tr-TR" b="1" dirty="0" smtClean="0"/>
              <a:t>-i  İttifakı imzalaması aşağıdakilerden hangisinin bir göstergesidir?</a:t>
            </a:r>
            <a:endParaRPr lang="tr-TR" dirty="0" smtClean="0"/>
          </a:p>
          <a:p>
            <a:pPr lvl="0">
              <a:lnSpc>
                <a:spcPct val="160000"/>
              </a:lnSpc>
              <a:spcBef>
                <a:spcPts val="0"/>
              </a:spcBef>
            </a:pPr>
            <a:r>
              <a:rPr lang="tr-TR" dirty="0" smtClean="0"/>
              <a:t>A-Padişahın mutlak otoritesinin sınırlandığının</a:t>
            </a:r>
          </a:p>
          <a:p>
            <a:pPr lvl="0">
              <a:lnSpc>
                <a:spcPct val="160000"/>
              </a:lnSpc>
              <a:spcBef>
                <a:spcPts val="0"/>
              </a:spcBef>
            </a:pPr>
            <a:r>
              <a:rPr lang="tr-TR" dirty="0" smtClean="0"/>
              <a:t>B-Ayanların sayıca arttığının</a:t>
            </a:r>
          </a:p>
          <a:p>
            <a:pPr lvl="0">
              <a:lnSpc>
                <a:spcPct val="160000"/>
              </a:lnSpc>
              <a:spcBef>
                <a:spcPts val="0"/>
              </a:spcBef>
            </a:pPr>
            <a:r>
              <a:rPr lang="tr-TR" dirty="0" smtClean="0"/>
              <a:t>C-Gelenek ve göreneklere bağlılığın azaldığının</a:t>
            </a:r>
          </a:p>
          <a:p>
            <a:pPr lvl="0">
              <a:lnSpc>
                <a:spcPct val="160000"/>
              </a:lnSpc>
              <a:spcBef>
                <a:spcPts val="0"/>
              </a:spcBef>
            </a:pPr>
            <a:r>
              <a:rPr lang="tr-TR" dirty="0" smtClean="0"/>
              <a:t>D-Avrupa'nın sanayideki üstünlüğünün kabul edildiğinin</a:t>
            </a:r>
          </a:p>
          <a:p>
            <a:pPr lvl="0">
              <a:lnSpc>
                <a:spcPct val="160000"/>
              </a:lnSpc>
              <a:spcBef>
                <a:spcPts val="0"/>
              </a:spcBef>
            </a:pPr>
            <a:r>
              <a:rPr lang="tr-TR" dirty="0" smtClean="0"/>
              <a:t>E-Yabancılara yeni ayrıcalıklar verildiğinin</a:t>
            </a:r>
          </a:p>
          <a:p>
            <a:pPr>
              <a:lnSpc>
                <a:spcPct val="160000"/>
              </a:lnSpc>
              <a:spcBef>
                <a:spcPts val="0"/>
              </a:spcBef>
              <a:buNone/>
            </a:pPr>
            <a:r>
              <a:rPr lang="tr-TR" b="1" dirty="0" smtClean="0"/>
              <a:t>                                                              1993-ÖYS</a:t>
            </a:r>
            <a:endParaRPr lang="tr-TR" dirty="0" smtClean="0"/>
          </a:p>
          <a:p>
            <a:pPr>
              <a:lnSpc>
                <a:spcPct val="160000"/>
              </a:lnSpc>
              <a:spcBef>
                <a:spcPts val="0"/>
              </a:spcBef>
            </a:pP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381000" y="500042"/>
            <a:ext cx="8534400" cy="5786478"/>
          </a:xfrm>
          <a:solidFill>
            <a:schemeClr val="bg1"/>
          </a:solidFill>
        </p:spPr>
        <p:txBody>
          <a:bodyPr>
            <a:normAutofit/>
          </a:bodyPr>
          <a:lstStyle/>
          <a:p>
            <a:r>
              <a:rPr lang="tr-TR" sz="2800" dirty="0" smtClean="0">
                <a:cs typeface="Times New Roman" pitchFamily="18" charset="0"/>
              </a:rPr>
              <a:t>  </a:t>
            </a:r>
            <a:r>
              <a:rPr lang="tr-TR" sz="2800" b="1" dirty="0" smtClean="0">
                <a:solidFill>
                  <a:srgbClr val="FFFF00"/>
                </a:solidFill>
                <a:cs typeface="Times New Roman" pitchFamily="18" charset="0"/>
              </a:rPr>
              <a:t>B-Yönetim Alanındaki Islahatlar</a:t>
            </a:r>
          </a:p>
          <a:p>
            <a:pPr>
              <a:lnSpc>
                <a:spcPct val="150000"/>
              </a:lnSpc>
              <a:spcBef>
                <a:spcPts val="0"/>
              </a:spcBef>
            </a:pPr>
            <a:endParaRPr lang="tr-TR" sz="2800" dirty="0" smtClean="0">
              <a:cs typeface="Times New Roman" pitchFamily="18" charset="0"/>
            </a:endParaRPr>
          </a:p>
          <a:p>
            <a:pPr>
              <a:lnSpc>
                <a:spcPct val="150000"/>
              </a:lnSpc>
              <a:spcBef>
                <a:spcPts val="0"/>
              </a:spcBef>
            </a:pPr>
            <a:r>
              <a:rPr lang="tr-TR" sz="2800" dirty="0">
                <a:cs typeface="Times New Roman" pitchFamily="18" charset="0"/>
              </a:rPr>
              <a:t> </a:t>
            </a:r>
            <a:r>
              <a:rPr lang="tr-TR" sz="2800" dirty="0" smtClean="0">
                <a:cs typeface="Times New Roman" pitchFamily="18" charset="0"/>
              </a:rPr>
              <a:t>     II.Mahmut </a:t>
            </a:r>
            <a:r>
              <a:rPr lang="tr-TR" sz="2800" dirty="0">
                <a:cs typeface="Times New Roman" pitchFamily="18" charset="0"/>
              </a:rPr>
              <a:t>döneminde sadrazam konağında (</a:t>
            </a:r>
            <a:r>
              <a:rPr lang="tr-TR" sz="2800" dirty="0" err="1">
                <a:cs typeface="Times New Roman" pitchFamily="18" charset="0"/>
              </a:rPr>
              <a:t>Bab</a:t>
            </a:r>
            <a:r>
              <a:rPr lang="tr-TR" sz="2800" dirty="0">
                <a:cs typeface="Times New Roman" pitchFamily="18" charset="0"/>
              </a:rPr>
              <a:t>-ı Ali) toplanan Divan-ı Hümayun’a son verilmiş ve </a:t>
            </a:r>
            <a:r>
              <a:rPr lang="tr-TR" sz="2800" b="1" dirty="0">
                <a:cs typeface="Times New Roman" pitchFamily="18" charset="0"/>
              </a:rPr>
              <a:t>Heyet-i Vükela</a:t>
            </a:r>
            <a:r>
              <a:rPr lang="tr-TR" sz="2800" dirty="0">
                <a:cs typeface="Times New Roman" pitchFamily="18" charset="0"/>
              </a:rPr>
              <a:t> (Bakanlar Kurulu)’ya geçilmiştir</a:t>
            </a:r>
            <a:r>
              <a:rPr lang="tr-TR" sz="2800" dirty="0"/>
              <a:t>. </a:t>
            </a:r>
            <a:r>
              <a:rPr lang="tr-TR" sz="2800" b="1" dirty="0">
                <a:cs typeface="Times New Roman" pitchFamily="18" charset="0"/>
              </a:rPr>
              <a:t>Sadrazam</a:t>
            </a:r>
            <a:r>
              <a:rPr lang="tr-TR" sz="2800" dirty="0">
                <a:cs typeface="Times New Roman" pitchFamily="18" charset="0"/>
              </a:rPr>
              <a:t> yerine </a:t>
            </a:r>
            <a:r>
              <a:rPr lang="tr-TR" sz="2800" b="1" dirty="0">
                <a:cs typeface="Times New Roman" pitchFamily="18" charset="0"/>
              </a:rPr>
              <a:t>Başvekalet</a:t>
            </a:r>
            <a:r>
              <a:rPr lang="tr-TR" sz="2800" dirty="0">
                <a:cs typeface="Times New Roman" pitchFamily="18" charset="0"/>
              </a:rPr>
              <a:t> tabiri kullanılmıştır.</a:t>
            </a:r>
          </a:p>
          <a:p>
            <a:endParaRPr lang="tr-TR" sz="2800" dirty="0"/>
          </a:p>
          <a:p>
            <a:endParaRPr lang="tr-TR" sz="28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box(out)">
                                      <p:cBhvr>
                                        <p:cTn id="7" dur="500"/>
                                        <p:tgtEl>
                                          <p:spTgt spid="155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5651">
                                            <p:txEl>
                                              <p:pRg st="2" end="2"/>
                                            </p:txEl>
                                          </p:spTgt>
                                        </p:tgtEl>
                                        <p:attrNameLst>
                                          <p:attrName>style.visibility</p:attrName>
                                        </p:attrNameLst>
                                      </p:cBhvr>
                                      <p:to>
                                        <p:strVal val="visible"/>
                                      </p:to>
                                    </p:set>
                                    <p:animEffect transition="in" filter="box(out)">
                                      <p:cBhvr>
                                        <p:cTn id="12" dur="500"/>
                                        <p:tgtEl>
                                          <p:spTgt spid="155651">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546088"/>
          </a:xfrm>
          <a:solidFill>
            <a:schemeClr val="bg1"/>
          </a:solidFill>
        </p:spPr>
        <p:txBody>
          <a:bodyPr>
            <a:normAutofit/>
          </a:bodyPr>
          <a:lstStyle/>
          <a:p>
            <a:pPr>
              <a:lnSpc>
                <a:spcPct val="150000"/>
              </a:lnSpc>
              <a:spcBef>
                <a:spcPts val="0"/>
              </a:spcBef>
            </a:pPr>
            <a:r>
              <a:rPr lang="tr-TR" sz="3200" dirty="0">
                <a:cs typeface="Times New Roman" pitchFamily="18" charset="0"/>
              </a:rPr>
              <a:t>Yeniçeri Ocağının kaldırılmasından sonra askerlik işlerini düzenlemek amacıyla </a:t>
            </a:r>
            <a:r>
              <a:rPr lang="tr-TR" sz="3200" b="1" dirty="0">
                <a:cs typeface="Times New Roman" pitchFamily="18" charset="0"/>
              </a:rPr>
              <a:t>Dar-ı Şura-i Askeri</a:t>
            </a:r>
            <a:r>
              <a:rPr lang="tr-TR" sz="3200" dirty="0">
                <a:cs typeface="Times New Roman" pitchFamily="18" charset="0"/>
              </a:rPr>
              <a:t>,</a:t>
            </a:r>
            <a:r>
              <a:rPr lang="tr-TR" sz="3200" dirty="0"/>
              <a:t> </a:t>
            </a:r>
            <a:r>
              <a:rPr lang="tr-TR" sz="3200" dirty="0">
                <a:cs typeface="Times New Roman" pitchFamily="18" charset="0"/>
              </a:rPr>
              <a:t>mülkiye işlerini planlamak için </a:t>
            </a:r>
            <a:r>
              <a:rPr lang="tr-TR" sz="3200" b="1" dirty="0">
                <a:cs typeface="Times New Roman" pitchFamily="18" charset="0"/>
              </a:rPr>
              <a:t>Dar-ı Şura-i </a:t>
            </a:r>
            <a:r>
              <a:rPr lang="tr-TR" sz="3200" b="1" dirty="0" err="1">
                <a:cs typeface="Times New Roman" pitchFamily="18" charset="0"/>
              </a:rPr>
              <a:t>Bab</a:t>
            </a:r>
            <a:r>
              <a:rPr lang="tr-TR" sz="3200" b="1" dirty="0">
                <a:cs typeface="Times New Roman" pitchFamily="18" charset="0"/>
              </a:rPr>
              <a:t>-ı Ali</a:t>
            </a:r>
            <a:r>
              <a:rPr lang="tr-TR" sz="3200" dirty="0">
                <a:cs typeface="Times New Roman" pitchFamily="18" charset="0"/>
              </a:rPr>
              <a:t> ,1838 yılında da </a:t>
            </a:r>
            <a:r>
              <a:rPr lang="tr-TR" sz="3200" b="1" dirty="0">
                <a:cs typeface="Times New Roman" pitchFamily="18" charset="0"/>
              </a:rPr>
              <a:t>Meclis-i </a:t>
            </a:r>
            <a:r>
              <a:rPr lang="tr-TR" sz="3200" b="1" dirty="0" err="1">
                <a:cs typeface="Times New Roman" pitchFamily="18" charset="0"/>
              </a:rPr>
              <a:t>Vala</a:t>
            </a:r>
            <a:r>
              <a:rPr lang="tr-TR" sz="3200" b="1" dirty="0">
                <a:cs typeface="Times New Roman" pitchFamily="18" charset="0"/>
              </a:rPr>
              <a:t>-i Ahkam-ı Adliye adıyla</a:t>
            </a:r>
            <a:r>
              <a:rPr lang="tr-TR" sz="3200" dirty="0">
                <a:cs typeface="Times New Roman" pitchFamily="18" charset="0"/>
              </a:rPr>
              <a:t> adli konularla ilgili meclisler düzenlenmiştir.</a:t>
            </a:r>
          </a:p>
          <a:p>
            <a:endParaRPr lang="tr-TR" dirty="0"/>
          </a:p>
        </p:txBody>
      </p:sp>
    </p:spTree>
    <p:extLst>
      <p:ext uri="{BB962C8B-B14F-4D97-AF65-F5344CB8AC3E}">
        <p14:creationId xmlns:p14="http://schemas.microsoft.com/office/powerpoint/2010/main" val="335111637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765175"/>
            <a:ext cx="7772400" cy="5330825"/>
          </a:xfrm>
          <a:solidFill>
            <a:schemeClr val="accent5"/>
          </a:solidFill>
        </p:spPr>
        <p:txBody>
          <a:bodyPr/>
          <a:lstStyle/>
          <a:p>
            <a:r>
              <a:rPr lang="tr-TR" sz="4000" dirty="0"/>
              <a:t> Soru: </a:t>
            </a:r>
            <a:r>
              <a:rPr lang="tr-TR" sz="4000" dirty="0" err="1"/>
              <a:t>Bab</a:t>
            </a:r>
            <a:r>
              <a:rPr lang="tr-TR" sz="4000" dirty="0"/>
              <a:t>-ı Ali nedir?</a:t>
            </a:r>
          </a:p>
          <a:p>
            <a:r>
              <a:rPr lang="tr-TR" sz="4000" dirty="0"/>
              <a:t> Cevap:Ali’nin yeri.</a:t>
            </a:r>
          </a:p>
          <a:p>
            <a:r>
              <a:rPr lang="tr-TR" sz="4000" dirty="0"/>
              <a:t> Cevap: Önce Baba Ali’dir.Halk arasında söylene söylene kısalmıştır</a:t>
            </a:r>
            <a:r>
              <a:rPr lang="tr-TR" sz="4000" dirty="0" smtClean="0"/>
              <a:t>. </a:t>
            </a:r>
            <a:r>
              <a:rPr lang="tr-TR" sz="4000" dirty="0" err="1" smtClean="0"/>
              <a:t>Bab</a:t>
            </a:r>
            <a:r>
              <a:rPr lang="tr-TR" sz="4000" dirty="0" smtClean="0"/>
              <a:t>-ı </a:t>
            </a:r>
            <a:r>
              <a:rPr lang="tr-TR" sz="4000" dirty="0"/>
              <a:t>Ali olmuştur.</a:t>
            </a:r>
          </a:p>
          <a:p>
            <a:r>
              <a:rPr lang="tr-TR" sz="4000" dirty="0"/>
              <a:t> Cevap: Kapı Ali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a:solidFill>
            <a:schemeClr val="bg1"/>
          </a:solidFill>
        </p:spPr>
        <p:txBody>
          <a:bodyPr>
            <a:normAutofit fontScale="92500" lnSpcReduction="20000"/>
          </a:bodyPr>
          <a:lstStyle/>
          <a:p>
            <a:pPr>
              <a:lnSpc>
                <a:spcPct val="170000"/>
              </a:lnSpc>
            </a:pPr>
            <a:r>
              <a:rPr lang="tr-TR" dirty="0" smtClean="0"/>
              <a:t>Sadrazam ve Şeyhülislam'ın yetkileri sınırlandırıldı.</a:t>
            </a:r>
          </a:p>
          <a:p>
            <a:pPr>
              <a:lnSpc>
                <a:spcPct val="170000"/>
              </a:lnSpc>
            </a:pPr>
            <a:r>
              <a:rPr lang="tr-TR" dirty="0" smtClean="0"/>
              <a:t>Müsadere sistemi kaldırıldı.</a:t>
            </a:r>
          </a:p>
          <a:p>
            <a:pPr>
              <a:lnSpc>
                <a:spcPct val="170000"/>
              </a:lnSpc>
            </a:pPr>
            <a:r>
              <a:rPr lang="tr-TR" dirty="0" smtClean="0"/>
              <a:t>Taşra yönetiminde eyalet, liva ve kaza örgütlenmesine gidilerek, köy ve mahalle muhtarları atandı. Böylece ülke yönetiminin tek elden yürütülmesi amaçlandı.</a:t>
            </a:r>
          </a:p>
          <a:p>
            <a:pPr>
              <a:lnSpc>
                <a:spcPct val="170000"/>
              </a:lnSpc>
            </a:pPr>
            <a:r>
              <a:rPr lang="tr-TR" dirty="0" smtClean="0"/>
              <a:t> </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32656"/>
            <a:ext cx="8352928" cy="6122152"/>
          </a:xfrm>
          <a:solidFill>
            <a:srgbClr val="002060"/>
          </a:solidFill>
        </p:spPr>
        <p:txBody>
          <a:bodyPr>
            <a:normAutofit fontScale="92500" lnSpcReduction="10000"/>
          </a:bodyPr>
          <a:lstStyle/>
          <a:p>
            <a:pPr>
              <a:lnSpc>
                <a:spcPct val="150000"/>
              </a:lnSpc>
              <a:spcBef>
                <a:spcPts val="0"/>
              </a:spcBef>
            </a:pPr>
            <a:r>
              <a:rPr lang="tr-TR" dirty="0" smtClean="0">
                <a:solidFill>
                  <a:srgbClr val="FFFF00"/>
                </a:solidFill>
              </a:rPr>
              <a:t>Müsadere :</a:t>
            </a:r>
            <a:r>
              <a:rPr lang="tr-TR" dirty="0" smtClean="0"/>
              <a:t> Osmanlı Devleti'nde devlet adamlarının veya zenginlerin ya eceliyle ölmeleri ya da idam edilmeleri halinde, sahip oldukları mallara devlet tarafından el konulmasına "müsadere" denir. İlk defa Fatih Sultan Mehmet zamanında uygulanan bu yöntem, II. Mahmut tarafından kaldırılmıştır. Müsadere sisteminde kişilerin miras hakkı bulunmazdı. Sistemin kaldırılması ile miras bırakabilme hakkı doğmuş oldu.</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28604"/>
            <a:ext cx="8784976" cy="6143636"/>
          </a:xfrm>
          <a:solidFill>
            <a:srgbClr val="002060"/>
          </a:solidFill>
        </p:spPr>
        <p:txBody>
          <a:bodyPr>
            <a:normAutofit fontScale="77500" lnSpcReduction="20000"/>
          </a:bodyPr>
          <a:lstStyle/>
          <a:p>
            <a:pPr>
              <a:lnSpc>
                <a:spcPct val="160000"/>
              </a:lnSpc>
              <a:spcBef>
                <a:spcPts val="0"/>
              </a:spcBef>
            </a:pPr>
            <a:r>
              <a:rPr lang="tr-TR" dirty="0" smtClean="0"/>
              <a:t>36</a:t>
            </a:r>
            <a:r>
              <a:rPr lang="tr-TR" b="1" dirty="0" smtClean="0"/>
              <a:t>. </a:t>
            </a:r>
            <a:r>
              <a:rPr lang="tr-TR" dirty="0" smtClean="0"/>
              <a:t>Osmanlı Sultanı II. Mahmut yayımladığı bir fermanla,"kişinin malına devletçe el konulması geleneğini kaldırmıştır.</a:t>
            </a:r>
          </a:p>
          <a:p>
            <a:pPr>
              <a:lnSpc>
                <a:spcPct val="160000"/>
              </a:lnSpc>
              <a:spcBef>
                <a:spcPts val="0"/>
              </a:spcBef>
            </a:pPr>
            <a:r>
              <a:rPr lang="tr-TR" b="1" dirty="0" smtClean="0"/>
              <a:t>II. Mahmut, bu fermanla aşağıdakilerden hangisini amaçlamıştır?</a:t>
            </a:r>
            <a:endParaRPr lang="tr-TR" dirty="0" smtClean="0"/>
          </a:p>
          <a:p>
            <a:pPr>
              <a:lnSpc>
                <a:spcPct val="160000"/>
              </a:lnSpc>
              <a:spcBef>
                <a:spcPts val="0"/>
              </a:spcBef>
            </a:pPr>
            <a:r>
              <a:rPr lang="tr-TR" dirty="0" smtClean="0"/>
              <a:t>A) Yabancılara verilen ayrıcalıkların kaldırılmasını</a:t>
            </a:r>
          </a:p>
          <a:p>
            <a:pPr>
              <a:lnSpc>
                <a:spcPct val="160000"/>
              </a:lnSpc>
              <a:spcBef>
                <a:spcPts val="0"/>
              </a:spcBef>
            </a:pPr>
            <a:r>
              <a:rPr lang="tr-TR" dirty="0" smtClean="0"/>
              <a:t>B) Gelir dağılımındaki dengesizliklerin giderilmesini</a:t>
            </a:r>
          </a:p>
          <a:p>
            <a:pPr>
              <a:lnSpc>
                <a:spcPct val="160000"/>
              </a:lnSpc>
              <a:spcBef>
                <a:spcPts val="0"/>
              </a:spcBef>
            </a:pPr>
            <a:r>
              <a:rPr lang="tr-TR" dirty="0" smtClean="0"/>
              <a:t>C) Mülkiyet hakkının güvence altına alınmasını</a:t>
            </a:r>
          </a:p>
          <a:p>
            <a:pPr>
              <a:lnSpc>
                <a:spcPct val="160000"/>
              </a:lnSpc>
              <a:spcBef>
                <a:spcPts val="0"/>
              </a:spcBef>
            </a:pPr>
            <a:r>
              <a:rPr lang="tr-TR" dirty="0" smtClean="0"/>
              <a:t>D) </a:t>
            </a:r>
            <a:r>
              <a:rPr lang="tr-TR" dirty="0" err="1" smtClean="0"/>
              <a:t>Dışardan</a:t>
            </a:r>
            <a:r>
              <a:rPr lang="tr-TR" dirty="0" smtClean="0"/>
              <a:t> mal alımının sınırlandırılmasını</a:t>
            </a:r>
          </a:p>
          <a:p>
            <a:pPr>
              <a:lnSpc>
                <a:spcPct val="160000"/>
              </a:lnSpc>
              <a:spcBef>
                <a:spcPts val="0"/>
              </a:spcBef>
            </a:pPr>
            <a:r>
              <a:rPr lang="tr-TR" dirty="0" smtClean="0"/>
              <a:t>E) Yeni bir ekonomik sisteme geçilmesini</a:t>
            </a:r>
          </a:p>
          <a:p>
            <a:pPr>
              <a:lnSpc>
                <a:spcPct val="160000"/>
              </a:lnSpc>
              <a:spcBef>
                <a:spcPts val="0"/>
              </a:spcBef>
            </a:pPr>
            <a:r>
              <a:rPr lang="tr-TR" b="1" dirty="0" smtClean="0"/>
              <a:t>(1993-ÖSS)</a:t>
            </a:r>
            <a:endParaRPr lang="tr-TR" dirty="0" smtClean="0"/>
          </a:p>
          <a:p>
            <a:endParaRPr lang="tr-TR" dirty="0"/>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61242"/>
          </a:xfrm>
          <a:solidFill>
            <a:schemeClr val="bg1"/>
          </a:solidFill>
        </p:spPr>
        <p:txBody>
          <a:bodyPr>
            <a:normAutofit/>
          </a:bodyPr>
          <a:lstStyle/>
          <a:p>
            <a:r>
              <a:rPr lang="tr-TR" sz="3200" b="1" dirty="0" smtClean="0">
                <a:solidFill>
                  <a:srgbClr val="FFFF00"/>
                </a:solidFill>
              </a:rPr>
              <a:t>C-Askeri Alanda Islahatlar</a:t>
            </a:r>
            <a:endParaRPr lang="tr-TR" sz="3200" b="1" dirty="0">
              <a:solidFill>
                <a:srgbClr val="FFFF00"/>
              </a:solidFill>
            </a:endParaRPr>
          </a:p>
        </p:txBody>
      </p:sp>
      <p:sp>
        <p:nvSpPr>
          <p:cNvPr id="3" name="2 İçerik Yer Tutucusu"/>
          <p:cNvSpPr>
            <a:spLocks noGrp="1"/>
          </p:cNvSpPr>
          <p:nvPr>
            <p:ph idx="1"/>
          </p:nvPr>
        </p:nvSpPr>
        <p:spPr>
          <a:xfrm>
            <a:off x="457200" y="1214422"/>
            <a:ext cx="8229600" cy="5429288"/>
          </a:xfrm>
          <a:solidFill>
            <a:srgbClr val="002060"/>
          </a:solidFill>
        </p:spPr>
        <p:txBody>
          <a:bodyPr>
            <a:normAutofit fontScale="62500" lnSpcReduction="20000"/>
          </a:bodyPr>
          <a:lstStyle/>
          <a:p>
            <a:r>
              <a:rPr lang="tr-TR" dirty="0" smtClean="0"/>
              <a:t> </a:t>
            </a:r>
          </a:p>
          <a:p>
            <a:pPr>
              <a:lnSpc>
                <a:spcPct val="170000"/>
              </a:lnSpc>
            </a:pPr>
            <a:r>
              <a:rPr lang="tr-TR" dirty="0" smtClean="0"/>
              <a:t>Alemdar Mustafa Paşa'nın Kabakçı Mustafa'yı ortadan kaldırmasıyla tahta geçti.</a:t>
            </a:r>
          </a:p>
          <a:p>
            <a:pPr>
              <a:lnSpc>
                <a:spcPct val="170000"/>
              </a:lnSpc>
            </a:pPr>
            <a:r>
              <a:rPr lang="tr-TR" dirty="0" smtClean="0"/>
              <a:t>Osmanlı padişahları içinde askeri alanla birlikte diğer alanlarda da geniş boyutlu ıslahat yapan ilk Osmanlı padişahı oldu.</a:t>
            </a:r>
          </a:p>
          <a:p>
            <a:pPr>
              <a:lnSpc>
                <a:spcPct val="170000"/>
              </a:lnSpc>
            </a:pPr>
            <a:r>
              <a:rPr lang="tr-TR" dirty="0" smtClean="0"/>
              <a:t>Alemdar Mustafa Paşa'nın yardımları ile </a:t>
            </a:r>
            <a:r>
              <a:rPr lang="tr-TR" b="1" dirty="0" smtClean="0">
                <a:solidFill>
                  <a:srgbClr val="FFFF00"/>
                </a:solidFill>
              </a:rPr>
              <a:t>Sekban-ı </a:t>
            </a:r>
            <a:r>
              <a:rPr lang="tr-TR" b="1" dirty="0" err="1" smtClean="0">
                <a:solidFill>
                  <a:srgbClr val="FFFF00"/>
                </a:solidFill>
              </a:rPr>
              <a:t>Cedid</a:t>
            </a:r>
            <a:r>
              <a:rPr lang="tr-TR" b="1" dirty="0" smtClean="0">
                <a:solidFill>
                  <a:srgbClr val="FFFF00"/>
                </a:solidFill>
              </a:rPr>
              <a:t> </a:t>
            </a:r>
            <a:r>
              <a:rPr lang="tr-TR" dirty="0" smtClean="0"/>
              <a:t>ordusu yeniçerilerden tepki alınca, </a:t>
            </a:r>
            <a:r>
              <a:rPr lang="tr-TR" b="1" dirty="0" smtClean="0">
                <a:solidFill>
                  <a:srgbClr val="FFFF00"/>
                </a:solidFill>
              </a:rPr>
              <a:t>Eşkinci Ocağı'nı </a:t>
            </a:r>
            <a:r>
              <a:rPr lang="tr-TR" dirty="0" smtClean="0"/>
              <a:t>kurdu.</a:t>
            </a:r>
          </a:p>
          <a:p>
            <a:pPr>
              <a:lnSpc>
                <a:spcPct val="170000"/>
              </a:lnSpc>
            </a:pPr>
            <a:r>
              <a:rPr lang="tr-TR" dirty="0" smtClean="0"/>
              <a:t>1826'da Vaka-</a:t>
            </a:r>
            <a:r>
              <a:rPr lang="tr-TR" dirty="0" err="1" smtClean="0"/>
              <a:t>yi</a:t>
            </a:r>
            <a:r>
              <a:rPr lang="tr-TR" dirty="0" smtClean="0"/>
              <a:t> Hayriye olayı ile Yeniçeri Ocağı'nı kaldırdı.</a:t>
            </a:r>
          </a:p>
          <a:p>
            <a:pPr>
              <a:lnSpc>
                <a:spcPct val="170000"/>
              </a:lnSpc>
            </a:pPr>
            <a:r>
              <a:rPr lang="tr-TR" dirty="0" smtClean="0"/>
              <a:t>Yeniçeri Ocağı'nın kaldırılması üzerine </a:t>
            </a:r>
            <a:r>
              <a:rPr lang="tr-TR" b="1" dirty="0" err="1" smtClean="0">
                <a:solidFill>
                  <a:srgbClr val="FFFF00"/>
                </a:solidFill>
              </a:rPr>
              <a:t>Asakir</a:t>
            </a:r>
            <a:r>
              <a:rPr lang="tr-TR" b="1" dirty="0" smtClean="0">
                <a:solidFill>
                  <a:srgbClr val="FFFF00"/>
                </a:solidFill>
              </a:rPr>
              <a:t>-i </a:t>
            </a:r>
            <a:r>
              <a:rPr lang="tr-TR" b="1" dirty="0" err="1" smtClean="0">
                <a:solidFill>
                  <a:srgbClr val="FFFF00"/>
                </a:solidFill>
              </a:rPr>
              <a:t>Mansure</a:t>
            </a:r>
            <a:r>
              <a:rPr lang="tr-TR" b="1" dirty="0" smtClean="0">
                <a:solidFill>
                  <a:srgbClr val="FFFF00"/>
                </a:solidFill>
              </a:rPr>
              <a:t>-i </a:t>
            </a:r>
            <a:r>
              <a:rPr lang="tr-TR" b="1" dirty="0" err="1" smtClean="0">
                <a:solidFill>
                  <a:srgbClr val="FFFF00"/>
                </a:solidFill>
              </a:rPr>
              <a:t>Muhammediye</a:t>
            </a:r>
            <a:r>
              <a:rPr lang="tr-TR" b="1" dirty="0" smtClean="0">
                <a:solidFill>
                  <a:srgbClr val="FFFF00"/>
                </a:solidFill>
              </a:rPr>
              <a:t> </a:t>
            </a:r>
            <a:r>
              <a:rPr lang="tr-TR" dirty="0" smtClean="0"/>
              <a:t>adında yeni bir ordu kurdu.</a:t>
            </a:r>
          </a:p>
          <a:p>
            <a:pPr>
              <a:lnSpc>
                <a:spcPct val="170000"/>
              </a:lnSpc>
            </a:pPr>
            <a:r>
              <a:rPr lang="tr-TR" dirty="0" smtClean="0"/>
              <a:t> </a:t>
            </a:r>
          </a:p>
          <a:p>
            <a:pPr>
              <a:lnSpc>
                <a:spcPct val="170000"/>
              </a:lnSpc>
            </a:pP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2011-LYS</a:t>
            </a:r>
            <a:endParaRPr lang="tr-TR" dirty="0"/>
          </a:p>
        </p:txBody>
      </p:sp>
      <p:pic>
        <p:nvPicPr>
          <p:cNvPr id="1026" name="Picture 2"/>
          <p:cNvPicPr>
            <a:picLocks noGrp="1" noChangeAspect="1" noChangeArrowheads="1"/>
          </p:cNvPicPr>
          <p:nvPr>
            <p:ph idx="1"/>
          </p:nvPr>
        </p:nvPicPr>
        <p:blipFill>
          <a:blip r:embed="rId2"/>
          <a:srcRect l="53514" t="43194" r="6954" b="13055"/>
          <a:stretch>
            <a:fillRect/>
          </a:stretch>
        </p:blipFill>
        <p:spPr bwMode="auto">
          <a:xfrm>
            <a:off x="1071538" y="1785926"/>
            <a:ext cx="7000924" cy="407196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546088"/>
          </a:xfrm>
          <a:solidFill>
            <a:schemeClr val="bg1"/>
          </a:solidFill>
        </p:spPr>
        <p:txBody>
          <a:bodyPr>
            <a:normAutofit lnSpcReduction="10000"/>
          </a:bodyPr>
          <a:lstStyle/>
          <a:p>
            <a:pPr>
              <a:lnSpc>
                <a:spcPct val="150000"/>
              </a:lnSpc>
              <a:spcBef>
                <a:spcPts val="0"/>
              </a:spcBef>
            </a:pPr>
            <a:r>
              <a:rPr lang="tr-TR" dirty="0" smtClean="0">
                <a:solidFill>
                  <a:srgbClr val="FFFF00"/>
                </a:solidFill>
              </a:rPr>
              <a:t>UYARI : </a:t>
            </a:r>
            <a:r>
              <a:rPr lang="tr-TR" dirty="0" smtClean="0"/>
              <a:t>II. Mahmut, Osmanlı Devleti'nde Yeniçeri Ocağı'nı kaldırmaya cesaret eden ilk Osmanlı padişahı oldu. II. Mahmut ıslahatları Atatürk devrimlerine en yakın ıslahatlar olarak bilinmektedir. Atatürk'ün mezun olduğu İstanbul'daki Kara Harp Okulu onun zamanında yapılmıştır.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3000">
        <p14:shred/>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50000"/>
            </a:schemeClr>
          </a:solidFill>
        </p:spPr>
        <p:txBody>
          <a:bodyPr>
            <a:normAutofit/>
          </a:bodyPr>
          <a:lstStyle/>
          <a:p>
            <a:r>
              <a:rPr lang="tr-TR" sz="3200" b="1" dirty="0" smtClean="0">
                <a:solidFill>
                  <a:srgbClr val="FFFF00"/>
                </a:solidFill>
              </a:rPr>
              <a:t>OSMANLI DEVLETİ</a:t>
            </a:r>
            <a:endParaRPr lang="tr-TR" sz="3200" b="1" dirty="0">
              <a:solidFill>
                <a:srgbClr val="FFFF00"/>
              </a:solidFill>
            </a:endParaRPr>
          </a:p>
        </p:txBody>
      </p:sp>
      <p:sp>
        <p:nvSpPr>
          <p:cNvPr id="3" name="2 İçerik Yer Tutucusu"/>
          <p:cNvSpPr>
            <a:spLocks noGrp="1"/>
          </p:cNvSpPr>
          <p:nvPr>
            <p:ph idx="1"/>
          </p:nvPr>
        </p:nvSpPr>
        <p:spPr>
          <a:xfrm>
            <a:off x="457200" y="1357298"/>
            <a:ext cx="8229600" cy="5097510"/>
          </a:xfrm>
          <a:solidFill>
            <a:schemeClr val="bg1"/>
          </a:solidFill>
        </p:spPr>
        <p:txBody>
          <a:bodyPr>
            <a:normAutofit/>
          </a:bodyPr>
          <a:lstStyle/>
          <a:p>
            <a:pPr>
              <a:lnSpc>
                <a:spcPct val="150000"/>
              </a:lnSpc>
              <a:spcBef>
                <a:spcPts val="0"/>
              </a:spcBef>
            </a:pPr>
            <a:r>
              <a:rPr lang="tr-TR" dirty="0" smtClean="0"/>
              <a:t>Osmanlı Devleti, XVIII. Yüzyıldan itibaren iç ve dış meselelerini kendi başına çözemiyordu.  XIX. Yüzyılda daha da belirginleşen bu durum Osmanlı Devleti’nin Avrupa Devletleri ile çeşitli ittifaklar kurmasına neden olmuştur. </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endParaRPr lang="tr-TR" sz="3200" smtClean="0"/>
          </a:p>
        </p:txBody>
      </p:sp>
      <p:pic>
        <p:nvPicPr>
          <p:cNvPr id="22531" name="Picture 3" descr="galatakoprusuyenicami"/>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ransition advTm="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a:bodyPr>
          <a:lstStyle/>
          <a:p>
            <a:r>
              <a:rPr lang="tr-TR" sz="2800" b="1" dirty="0" smtClean="0">
                <a:solidFill>
                  <a:srgbClr val="FFFF00"/>
                </a:solidFill>
              </a:rPr>
              <a:t>d-Toplumsal ve Kültür Alandaki Islahatlar</a:t>
            </a:r>
            <a:br>
              <a:rPr lang="tr-TR" sz="2800" b="1" dirty="0" smtClean="0">
                <a:solidFill>
                  <a:srgbClr val="FFFF00"/>
                </a:solidFill>
              </a:rPr>
            </a:br>
            <a:endParaRPr lang="tr-TR" sz="2800" b="1" dirty="0">
              <a:solidFill>
                <a:srgbClr val="FFFF00"/>
              </a:solidFill>
            </a:endParaRPr>
          </a:p>
        </p:txBody>
      </p:sp>
      <p:sp>
        <p:nvSpPr>
          <p:cNvPr id="3" name="2 İçerik Yer Tutucusu"/>
          <p:cNvSpPr>
            <a:spLocks noGrp="1"/>
          </p:cNvSpPr>
          <p:nvPr>
            <p:ph idx="1"/>
          </p:nvPr>
        </p:nvSpPr>
        <p:spPr>
          <a:xfrm>
            <a:off x="457200" y="1142984"/>
            <a:ext cx="8229600" cy="5311824"/>
          </a:xfrm>
          <a:solidFill>
            <a:schemeClr val="bg1"/>
          </a:solidFill>
        </p:spPr>
        <p:txBody>
          <a:bodyPr>
            <a:normAutofit fontScale="85000" lnSpcReduction="10000"/>
          </a:bodyPr>
          <a:lstStyle/>
          <a:p>
            <a:pPr>
              <a:buNone/>
            </a:pPr>
            <a:r>
              <a:rPr lang="tr-TR" dirty="0" smtClean="0"/>
              <a:t> </a:t>
            </a:r>
          </a:p>
          <a:p>
            <a:pPr>
              <a:lnSpc>
                <a:spcPct val="160000"/>
              </a:lnSpc>
              <a:spcBef>
                <a:spcPts val="0"/>
              </a:spcBef>
            </a:pPr>
            <a:r>
              <a:rPr lang="tr-TR" dirty="0" smtClean="0"/>
              <a:t>İlk defa askeri amaçlı nüfus sayımı yapıldı.</a:t>
            </a:r>
          </a:p>
          <a:p>
            <a:pPr>
              <a:lnSpc>
                <a:spcPct val="160000"/>
              </a:lnSpc>
              <a:spcBef>
                <a:spcPts val="0"/>
              </a:spcBef>
            </a:pPr>
            <a:r>
              <a:rPr lang="tr-TR" dirty="0" smtClean="0"/>
              <a:t>İlk defa posta ve karantina teşkilatları kuruldu.</a:t>
            </a:r>
          </a:p>
          <a:p>
            <a:pPr>
              <a:lnSpc>
                <a:spcPct val="160000"/>
              </a:lnSpc>
              <a:spcBef>
                <a:spcPts val="0"/>
              </a:spcBef>
            </a:pPr>
            <a:r>
              <a:rPr lang="tr-TR" dirty="0" smtClean="0"/>
              <a:t>Sivil kılık kıyafet değişikliği yapıldı.</a:t>
            </a:r>
          </a:p>
          <a:p>
            <a:pPr>
              <a:lnSpc>
                <a:spcPct val="160000"/>
              </a:lnSpc>
              <a:spcBef>
                <a:spcPts val="0"/>
              </a:spcBef>
            </a:pPr>
            <a:r>
              <a:rPr lang="tr-TR" dirty="0" smtClean="0"/>
              <a:t>Memurlara fes ve pantolon giyme zorunluluğu getirildi, maaş bağlandı.</a:t>
            </a:r>
          </a:p>
          <a:p>
            <a:pPr>
              <a:lnSpc>
                <a:spcPct val="160000"/>
              </a:lnSpc>
              <a:spcBef>
                <a:spcPts val="0"/>
              </a:spcBef>
            </a:pPr>
            <a:r>
              <a:rPr lang="tr-TR" dirty="0" smtClean="0"/>
              <a:t>İlk resmi gazete olan Takvim-i </a:t>
            </a:r>
            <a:r>
              <a:rPr lang="tr-TR" dirty="0" err="1" smtClean="0"/>
              <a:t>Vakayi</a:t>
            </a:r>
            <a:r>
              <a:rPr lang="tr-TR" dirty="0" smtClean="0"/>
              <a:t> çıkarıldı.</a:t>
            </a:r>
          </a:p>
          <a:p>
            <a:pPr>
              <a:lnSpc>
                <a:spcPct val="160000"/>
              </a:lnSpc>
              <a:spcBef>
                <a:spcPts val="0"/>
              </a:spcBef>
            </a:pPr>
            <a:r>
              <a:rPr lang="tr-TR" dirty="0" smtClean="0"/>
              <a:t>Padişah resimlerinin devlet dairelerine asılması geleneği başlatıldı.</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2010-LYS</a:t>
            </a:r>
            <a:endParaRPr lang="tr-TR" dirty="0"/>
          </a:p>
        </p:txBody>
      </p:sp>
      <p:pic>
        <p:nvPicPr>
          <p:cNvPr id="3074" name="Picture 2"/>
          <p:cNvPicPr>
            <a:picLocks noGrp="1" noChangeAspect="1" noChangeArrowheads="1"/>
          </p:cNvPicPr>
          <p:nvPr>
            <p:ph idx="1"/>
          </p:nvPr>
        </p:nvPicPr>
        <p:blipFill>
          <a:blip r:embed="rId2"/>
          <a:srcRect l="50878" t="44757" r="12225" b="9930"/>
          <a:stretch>
            <a:fillRect/>
          </a:stretch>
        </p:blipFill>
        <p:spPr bwMode="auto">
          <a:xfrm>
            <a:off x="1000100" y="1500174"/>
            <a:ext cx="7286676" cy="450059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61242"/>
          </a:xfrm>
          <a:solidFill>
            <a:srgbClr val="0070C0"/>
          </a:solidFill>
        </p:spPr>
        <p:txBody>
          <a:bodyPr>
            <a:normAutofit/>
          </a:bodyPr>
          <a:lstStyle/>
          <a:p>
            <a:r>
              <a:rPr lang="tr-TR" sz="2800" b="1" dirty="0" smtClean="0">
                <a:solidFill>
                  <a:srgbClr val="FFFF00"/>
                </a:solidFill>
              </a:rPr>
              <a:t>E-Eğitim Alanında Yapılan Islahatlar</a:t>
            </a:r>
            <a:endParaRPr lang="tr-TR" sz="2800" b="1" dirty="0">
              <a:solidFill>
                <a:srgbClr val="FFFF00"/>
              </a:solidFill>
            </a:endParaRPr>
          </a:p>
        </p:txBody>
      </p:sp>
      <p:sp>
        <p:nvSpPr>
          <p:cNvPr id="3" name="2 İçerik Yer Tutucusu"/>
          <p:cNvSpPr>
            <a:spLocks noGrp="1"/>
          </p:cNvSpPr>
          <p:nvPr>
            <p:ph idx="1"/>
          </p:nvPr>
        </p:nvSpPr>
        <p:spPr>
          <a:xfrm>
            <a:off x="357158" y="1357298"/>
            <a:ext cx="8572560" cy="5286412"/>
          </a:xfrm>
          <a:solidFill>
            <a:schemeClr val="bg1"/>
          </a:solidFill>
        </p:spPr>
        <p:txBody>
          <a:bodyPr>
            <a:normAutofit fontScale="55000" lnSpcReduction="20000"/>
          </a:bodyPr>
          <a:lstStyle/>
          <a:p>
            <a:pPr>
              <a:lnSpc>
                <a:spcPct val="170000"/>
              </a:lnSpc>
            </a:pPr>
            <a:r>
              <a:rPr lang="tr-TR" sz="4200" dirty="0" smtClean="0"/>
              <a:t>İlköğretim, zorunlu hale getirildi.</a:t>
            </a:r>
          </a:p>
          <a:p>
            <a:pPr>
              <a:lnSpc>
                <a:spcPct val="170000"/>
              </a:lnSpc>
            </a:pPr>
            <a:r>
              <a:rPr lang="tr-TR" sz="4200" dirty="0" smtClean="0"/>
              <a:t>Avrupa'ya ilk defa öğrenci gönderildi.</a:t>
            </a:r>
          </a:p>
          <a:p>
            <a:pPr>
              <a:lnSpc>
                <a:spcPct val="170000"/>
              </a:lnSpc>
            </a:pPr>
            <a:r>
              <a:rPr lang="tr-TR" sz="4200" dirty="0" smtClean="0"/>
              <a:t>Yüksek öğrenime öğrenci yetiştirmek amacıyla </a:t>
            </a:r>
            <a:r>
              <a:rPr lang="tr-TR" sz="4200" dirty="0" smtClean="0">
                <a:solidFill>
                  <a:srgbClr val="FFFF00"/>
                </a:solidFill>
              </a:rPr>
              <a:t>Rüştiye</a:t>
            </a:r>
            <a:r>
              <a:rPr lang="tr-TR" sz="4200" dirty="0" smtClean="0"/>
              <a:t> ve </a:t>
            </a:r>
            <a:r>
              <a:rPr lang="tr-TR" sz="4200" dirty="0" err="1" smtClean="0">
                <a:solidFill>
                  <a:srgbClr val="FFFF00"/>
                </a:solidFill>
              </a:rPr>
              <a:t>Mekteb</a:t>
            </a:r>
            <a:r>
              <a:rPr lang="tr-TR" sz="4200" dirty="0" smtClean="0">
                <a:solidFill>
                  <a:srgbClr val="FFFF00"/>
                </a:solidFill>
              </a:rPr>
              <a:t>-i Ulum-u Edebiye </a:t>
            </a:r>
            <a:r>
              <a:rPr lang="tr-TR" sz="4200" dirty="0" smtClean="0"/>
              <a:t>açıldı.</a:t>
            </a:r>
          </a:p>
          <a:p>
            <a:pPr>
              <a:lnSpc>
                <a:spcPct val="170000"/>
              </a:lnSpc>
            </a:pPr>
            <a:r>
              <a:rPr lang="tr-TR" sz="4200" dirty="0" smtClean="0"/>
              <a:t>Devlet memuru yetiştirmek için </a:t>
            </a:r>
            <a:r>
              <a:rPr lang="tr-TR" sz="4200" dirty="0" err="1" smtClean="0">
                <a:solidFill>
                  <a:srgbClr val="FFFF00"/>
                </a:solidFill>
              </a:rPr>
              <a:t>Mekteb</a:t>
            </a:r>
            <a:r>
              <a:rPr lang="tr-TR" sz="4200" dirty="0" smtClean="0">
                <a:solidFill>
                  <a:srgbClr val="FFFF00"/>
                </a:solidFill>
              </a:rPr>
              <a:t>-i Harbiye</a:t>
            </a:r>
            <a:r>
              <a:rPr lang="tr-TR" sz="4200" dirty="0" smtClean="0"/>
              <a:t>, askeri doktor yetiştirmek için </a:t>
            </a:r>
            <a:r>
              <a:rPr lang="tr-TR" sz="4200" dirty="0" err="1" smtClean="0">
                <a:solidFill>
                  <a:srgbClr val="FFFF00"/>
                </a:solidFill>
              </a:rPr>
              <a:t>Mekteb</a:t>
            </a:r>
            <a:r>
              <a:rPr lang="tr-TR" sz="4200" dirty="0" smtClean="0">
                <a:solidFill>
                  <a:srgbClr val="FFFF00"/>
                </a:solidFill>
              </a:rPr>
              <a:t>-i Tıbbiye </a:t>
            </a:r>
            <a:r>
              <a:rPr lang="tr-TR" sz="4200" dirty="0" smtClean="0"/>
              <a:t>açıldı.</a:t>
            </a:r>
          </a:p>
          <a:p>
            <a:pPr>
              <a:lnSpc>
                <a:spcPct val="170000"/>
              </a:lnSpc>
            </a:pPr>
            <a:r>
              <a:rPr lang="tr-TR" sz="4200" dirty="0" smtClean="0"/>
              <a:t>Bando okulu olarak </a:t>
            </a:r>
            <a:r>
              <a:rPr lang="tr-TR" sz="4200" dirty="0" err="1" smtClean="0">
                <a:solidFill>
                  <a:srgbClr val="FFFF00"/>
                </a:solidFill>
              </a:rPr>
              <a:t>Muzika</a:t>
            </a:r>
            <a:r>
              <a:rPr lang="tr-TR" sz="4200" dirty="0" smtClean="0">
                <a:solidFill>
                  <a:srgbClr val="FFFF00"/>
                </a:solidFill>
              </a:rPr>
              <a:t>-i Hümayun </a:t>
            </a:r>
            <a:r>
              <a:rPr lang="tr-TR" sz="4200" dirty="0" smtClean="0"/>
              <a:t>açıldı.</a:t>
            </a:r>
          </a:p>
          <a:p>
            <a:pPr>
              <a:lnSpc>
                <a:spcPct val="170000"/>
              </a:lnSpc>
            </a:pPr>
            <a:r>
              <a:rPr lang="tr-TR" sz="4200" dirty="0" err="1" smtClean="0">
                <a:solidFill>
                  <a:srgbClr val="FFFF00"/>
                </a:solidFill>
              </a:rPr>
              <a:t>Mekteb</a:t>
            </a:r>
            <a:r>
              <a:rPr lang="tr-TR" sz="4200" dirty="0" smtClean="0">
                <a:solidFill>
                  <a:srgbClr val="FFFF00"/>
                </a:solidFill>
              </a:rPr>
              <a:t>-i Maarif-i Adliye'nin </a:t>
            </a:r>
            <a:r>
              <a:rPr lang="tr-TR" sz="4200" dirty="0" smtClean="0"/>
              <a:t>açılması ile sarayda bulunan ve devlet memuru yetiştiren </a:t>
            </a:r>
            <a:r>
              <a:rPr lang="tr-TR" sz="4200" dirty="0" smtClean="0">
                <a:solidFill>
                  <a:srgbClr val="FFFF00"/>
                </a:solidFill>
              </a:rPr>
              <a:t>Enderun</a:t>
            </a:r>
            <a:r>
              <a:rPr lang="tr-TR" sz="4200" dirty="0" smtClean="0"/>
              <a:t> dönemi sona erdi. </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2011-LYS</a:t>
            </a:r>
            <a:endParaRPr lang="tr-TR" dirty="0"/>
          </a:p>
        </p:txBody>
      </p:sp>
      <p:pic>
        <p:nvPicPr>
          <p:cNvPr id="2050" name="Picture 2"/>
          <p:cNvPicPr>
            <a:picLocks noGrp="1" noChangeAspect="1" noChangeArrowheads="1"/>
          </p:cNvPicPr>
          <p:nvPr>
            <p:ph idx="1"/>
          </p:nvPr>
        </p:nvPicPr>
        <p:blipFill>
          <a:blip r:embed="rId2"/>
          <a:srcRect l="53514" t="33819" r="6954" b="17743"/>
          <a:stretch>
            <a:fillRect/>
          </a:stretch>
        </p:blipFill>
        <p:spPr bwMode="auto">
          <a:xfrm>
            <a:off x="1142976" y="1643050"/>
            <a:ext cx="6929486" cy="421484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45282"/>
          </a:xfrm>
          <a:solidFill>
            <a:srgbClr val="0070C0"/>
          </a:solidFill>
        </p:spPr>
        <p:txBody>
          <a:bodyPr>
            <a:normAutofit/>
          </a:bodyPr>
          <a:lstStyle/>
          <a:p>
            <a:r>
              <a:rPr lang="tr-TR" sz="2800" b="1" dirty="0" smtClean="0">
                <a:solidFill>
                  <a:srgbClr val="FFFF00"/>
                </a:solidFill>
              </a:rPr>
              <a:t>F- Ekonomi Alanında Yapılan Islahatlar </a:t>
            </a:r>
            <a:endParaRPr lang="tr-TR" sz="2800" b="1" dirty="0">
              <a:solidFill>
                <a:srgbClr val="FFFF00"/>
              </a:solidFill>
            </a:endParaRPr>
          </a:p>
        </p:txBody>
      </p:sp>
      <p:sp>
        <p:nvSpPr>
          <p:cNvPr id="3" name="2 İçerik Yer Tutucusu"/>
          <p:cNvSpPr>
            <a:spLocks noGrp="1"/>
          </p:cNvSpPr>
          <p:nvPr>
            <p:ph idx="1"/>
          </p:nvPr>
        </p:nvSpPr>
        <p:spPr>
          <a:xfrm>
            <a:off x="457200" y="1556792"/>
            <a:ext cx="8229600" cy="4898016"/>
          </a:xfrm>
          <a:solidFill>
            <a:schemeClr val="bg1"/>
          </a:solidFill>
        </p:spPr>
        <p:txBody>
          <a:bodyPr>
            <a:normAutofit/>
          </a:bodyPr>
          <a:lstStyle/>
          <a:p>
            <a:pPr>
              <a:lnSpc>
                <a:spcPct val="150000"/>
              </a:lnSpc>
              <a:spcBef>
                <a:spcPts val="0"/>
              </a:spcBef>
            </a:pPr>
            <a:r>
              <a:rPr lang="tr-TR" dirty="0" smtClean="0"/>
              <a:t>Ticaret Nezareti kuruldu.</a:t>
            </a:r>
          </a:p>
          <a:p>
            <a:pPr>
              <a:lnSpc>
                <a:spcPct val="150000"/>
              </a:lnSpc>
              <a:spcBef>
                <a:spcPts val="0"/>
              </a:spcBef>
            </a:pPr>
            <a:r>
              <a:rPr lang="tr-TR" dirty="0" smtClean="0"/>
              <a:t>İmalathane ve fabrikalarla ticaret canlandırılmaya çalışıldı.</a:t>
            </a:r>
          </a:p>
          <a:p>
            <a:pPr>
              <a:lnSpc>
                <a:spcPct val="150000"/>
              </a:lnSpc>
              <a:spcBef>
                <a:spcPts val="0"/>
              </a:spcBef>
            </a:pPr>
            <a:r>
              <a:rPr lang="tr-TR" dirty="0" smtClean="0"/>
              <a:t>Yerli malı kullanımı teşvik edildi.</a:t>
            </a:r>
          </a:p>
          <a:p>
            <a:pPr>
              <a:lnSpc>
                <a:spcPct val="150000"/>
              </a:lnSpc>
              <a:spcBef>
                <a:spcPts val="0"/>
              </a:spcBef>
            </a:pPr>
            <a:r>
              <a:rPr lang="tr-TR" dirty="0" err="1" smtClean="0"/>
              <a:t>Feshane</a:t>
            </a:r>
            <a:r>
              <a:rPr lang="tr-TR" dirty="0" smtClean="0"/>
              <a:t> kuruldu.</a:t>
            </a:r>
          </a:p>
          <a:p>
            <a:pPr>
              <a:lnSpc>
                <a:spcPct val="150000"/>
              </a:lnSpc>
              <a:spcBef>
                <a:spcPts val="0"/>
              </a:spcBef>
            </a:pPr>
            <a:r>
              <a:rPr lang="tr-TR" dirty="0" smtClean="0"/>
              <a:t>Bakırköy’de bez fabrikası açıldı.</a:t>
            </a:r>
          </a:p>
          <a:p>
            <a:pPr>
              <a:lnSpc>
                <a:spcPct val="150000"/>
              </a:lnSpc>
              <a:spcBef>
                <a:spcPts val="0"/>
              </a:spcBef>
            </a:pPr>
            <a:r>
              <a:rPr lang="tr-TR" dirty="0" smtClean="0"/>
              <a:t>Gümrük vergilerinde kolaylık sağlandı.</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200">
        <p:dissolve/>
        <p:sndAc>
          <p:stSnd>
            <p:snd r:embed="rId2" name="cashreg.wav"/>
          </p:stSnd>
        </p:sndAc>
      </p:transition>
    </mc:Choice>
    <mc:Fallback>
      <p:transition spd="slow">
        <p:dissolve/>
        <p:sndAc>
          <p:stSnd>
            <p:snd r:embed="rId2" name="cashreg.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60648"/>
            <a:ext cx="7992888" cy="1399032"/>
          </a:xfrm>
          <a:solidFill>
            <a:srgbClr val="0070C0"/>
          </a:solidFill>
        </p:spPr>
        <p:txBody>
          <a:bodyPr/>
          <a:lstStyle/>
          <a:p>
            <a:pPr algn="ctr"/>
            <a:r>
              <a:rPr lang="tr-TR" dirty="0" smtClean="0"/>
              <a:t>2011-LYS</a:t>
            </a:r>
            <a:endParaRPr lang="tr-TR" dirty="0"/>
          </a:p>
        </p:txBody>
      </p:sp>
      <p:pic>
        <p:nvPicPr>
          <p:cNvPr id="2050" name="Picture 2"/>
          <p:cNvPicPr>
            <a:picLocks noGrp="1" noChangeAspect="1" noChangeArrowheads="1"/>
          </p:cNvPicPr>
          <p:nvPr>
            <p:ph idx="1"/>
          </p:nvPr>
        </p:nvPicPr>
        <p:blipFill>
          <a:blip r:embed="rId2"/>
          <a:srcRect l="8711" t="32045" r="50878" b="11493"/>
          <a:stretch>
            <a:fillRect/>
          </a:stretch>
        </p:blipFill>
        <p:spPr bwMode="auto">
          <a:xfrm>
            <a:off x="714348" y="1571612"/>
            <a:ext cx="7929618" cy="442915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a:solidFill>
            <a:srgbClr val="002060"/>
          </a:solidFill>
        </p:spPr>
        <p:txBody>
          <a:bodyPr/>
          <a:lstStyle/>
          <a:p>
            <a:r>
              <a:rPr lang="tr-TR" dirty="0" smtClean="0"/>
              <a:t>16. </a:t>
            </a:r>
            <a:r>
              <a:rPr lang="tr-TR" b="1" dirty="0" smtClean="0"/>
              <a:t>Aşağıdakilerden hangisi, II. Mahmut döneminde kurulmuştur?</a:t>
            </a:r>
          </a:p>
          <a:p>
            <a:pPr>
              <a:buNone/>
            </a:pPr>
            <a:endParaRPr lang="tr-TR" dirty="0" smtClean="0"/>
          </a:p>
          <a:p>
            <a:pPr lvl="0"/>
            <a:r>
              <a:rPr lang="tr-TR" dirty="0" smtClean="0"/>
              <a:t>A-Nizam-ı Cedit</a:t>
            </a:r>
          </a:p>
          <a:p>
            <a:pPr lvl="0"/>
            <a:r>
              <a:rPr lang="tr-TR" dirty="0" smtClean="0"/>
              <a:t>B-Devlet matbaası</a:t>
            </a:r>
          </a:p>
          <a:p>
            <a:pPr lvl="0"/>
            <a:r>
              <a:rPr lang="tr-TR" dirty="0" smtClean="0"/>
              <a:t>C-Kağıt imalathanesi</a:t>
            </a:r>
          </a:p>
          <a:p>
            <a:pPr lvl="0"/>
            <a:r>
              <a:rPr lang="tr-TR" dirty="0" smtClean="0"/>
              <a:t>D-Posta teşkilatı</a:t>
            </a:r>
          </a:p>
          <a:p>
            <a:pPr lvl="0"/>
            <a:r>
              <a:rPr lang="tr-TR" dirty="0" smtClean="0"/>
              <a:t>E-İtfaiye bölüğü</a:t>
            </a:r>
          </a:p>
          <a:p>
            <a:r>
              <a:rPr lang="tr-TR" dirty="0" smtClean="0"/>
              <a:t>					</a:t>
            </a:r>
            <a:r>
              <a:rPr lang="tr-TR" b="1" dirty="0" smtClean="0"/>
              <a:t>1987-ÖYS</a:t>
            </a:r>
            <a:endParaRPr lang="tr-TR" dirty="0" smtClean="0"/>
          </a:p>
          <a:p>
            <a:endParaRPr lang="tr-TR" dirty="0"/>
          </a:p>
        </p:txBody>
      </p:sp>
    </p:spTree>
  </p:cSld>
  <p:clrMapOvr>
    <a:masterClrMapping/>
  </p:clrMapOvr>
  <p:transition spd="slow">
    <p:push dir="u"/>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402072"/>
          </a:xfrm>
          <a:solidFill>
            <a:schemeClr val="bg1"/>
          </a:solidFill>
        </p:spPr>
        <p:txBody>
          <a:bodyPr/>
          <a:lstStyle/>
          <a:p>
            <a:pPr>
              <a:lnSpc>
                <a:spcPct val="150000"/>
              </a:lnSpc>
              <a:spcBef>
                <a:spcPts val="0"/>
              </a:spcBef>
            </a:pPr>
            <a:endParaRPr lang="tr-TR" dirty="0" smtClean="0"/>
          </a:p>
          <a:p>
            <a:pPr>
              <a:lnSpc>
                <a:spcPct val="150000"/>
              </a:lnSpc>
              <a:spcBef>
                <a:spcPts val="0"/>
              </a:spcBef>
            </a:pPr>
            <a:r>
              <a:rPr lang="tr-TR" dirty="0"/>
              <a:t> </a:t>
            </a:r>
            <a:r>
              <a:rPr lang="tr-TR" dirty="0" smtClean="0"/>
              <a:t>     Osmanlı </a:t>
            </a:r>
            <a:r>
              <a:rPr lang="tr-TR" dirty="0"/>
              <a:t>toprakları Sanayi </a:t>
            </a:r>
            <a:r>
              <a:rPr lang="tr-TR" dirty="0" err="1"/>
              <a:t>İnkılabı’nın</a:t>
            </a:r>
            <a:r>
              <a:rPr lang="tr-TR" dirty="0"/>
              <a:t> ardından hızlanan sömürgecilik faaliyetleriyle başta İngiltere olmak üzere bütün Avrupa devletlerinin iştahını kabartıyordu.</a:t>
            </a:r>
          </a:p>
          <a:p>
            <a:pPr>
              <a:lnSpc>
                <a:spcPct val="150000"/>
              </a:lnSpc>
              <a:spcBef>
                <a:spcPts val="0"/>
              </a:spcBef>
            </a:pPr>
            <a:endParaRPr lang="tr-TR" dirty="0"/>
          </a:p>
        </p:txBody>
      </p:sp>
    </p:spTree>
    <p:extLst>
      <p:ext uri="{BB962C8B-B14F-4D97-AF65-F5344CB8AC3E}">
        <p14:creationId xmlns:p14="http://schemas.microsoft.com/office/powerpoint/2010/main" val="2187499246"/>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bomb.wav"/>
          </p:stSnd>
        </p:sndAc>
      </p:transition>
    </mc:Choice>
    <mc:Fallback>
      <p:transition spd="slow">
        <p:sndAc>
          <p:stSnd>
            <p:snd r:embed="rId2" name="bomb.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23850" y="549275"/>
            <a:ext cx="8569325" cy="5546725"/>
          </a:xfrm>
          <a:solidFill>
            <a:srgbClr val="002060"/>
          </a:solidFill>
        </p:spPr>
        <p:txBody>
          <a:bodyPr/>
          <a:lstStyle/>
          <a:p>
            <a:r>
              <a:rPr lang="tr-TR" b="1" i="1" dirty="0"/>
              <a:t>Pers hükümdarı I.Dara (</a:t>
            </a:r>
            <a:r>
              <a:rPr lang="tr-TR" b="1" i="1" dirty="0" err="1"/>
              <a:t>Darius</a:t>
            </a:r>
            <a:r>
              <a:rPr lang="tr-TR" b="1" i="1" dirty="0"/>
              <a:t>) ,generallerinden </a:t>
            </a:r>
            <a:r>
              <a:rPr lang="tr-TR" b="1" i="1" dirty="0" err="1"/>
              <a:t>Megabizos’u</a:t>
            </a:r>
            <a:r>
              <a:rPr lang="tr-TR" b="1" i="1" dirty="0"/>
              <a:t> çok severdi. Bir gün Dara nar yerken kardeşi yanına gelip:</a:t>
            </a:r>
          </a:p>
          <a:p>
            <a:r>
              <a:rPr lang="tr-TR" b="1" i="1" dirty="0"/>
              <a:t>-“Bu nar taneleri sayısınca bir ömre malik olmak ister misin?” dediğinde Dara şöyle cevap vermişti:</a:t>
            </a:r>
          </a:p>
          <a:p>
            <a:r>
              <a:rPr lang="tr-TR" b="1" i="1" dirty="0">
                <a:solidFill>
                  <a:srgbClr val="FFFF00"/>
                </a:solidFill>
              </a:rPr>
              <a:t>-“Bu kadar </a:t>
            </a:r>
            <a:r>
              <a:rPr lang="tr-TR" b="1" i="1" dirty="0" err="1">
                <a:solidFill>
                  <a:srgbClr val="FFFF00"/>
                </a:solidFill>
              </a:rPr>
              <a:t>Megabizos’a</a:t>
            </a:r>
            <a:r>
              <a:rPr lang="tr-TR" b="1" i="1" dirty="0">
                <a:solidFill>
                  <a:srgbClr val="FFFF00"/>
                </a:solidFill>
              </a:rPr>
              <a:t> malik olmayı tercih ederim.”</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rrowheads="1"/>
          </p:cNvSpPr>
          <p:nvPr>
            <p:ph type="title"/>
          </p:nvPr>
        </p:nvSpPr>
        <p:spPr>
          <a:xfrm>
            <a:off x="107504" y="274638"/>
            <a:ext cx="5976664" cy="1143000"/>
          </a:xfrm>
          <a:solidFill>
            <a:srgbClr val="002060"/>
          </a:solidFill>
        </p:spPr>
        <p:txBody>
          <a:bodyPr>
            <a:normAutofit fontScale="90000"/>
          </a:bodyPr>
          <a:lstStyle/>
          <a:p>
            <a:pPr eaLnBrk="1" hangingPunct="1">
              <a:defRPr/>
            </a:pPr>
            <a:r>
              <a:rPr lang="tr-TR" sz="4000" b="1" dirty="0" smtClean="0">
                <a:solidFill>
                  <a:srgbClr val="FFFF00"/>
                </a:solidFill>
              </a:rPr>
              <a:t>II.Mahmut (1808-1839)</a:t>
            </a:r>
          </a:p>
        </p:txBody>
      </p:sp>
      <p:sp>
        <p:nvSpPr>
          <p:cNvPr id="753667" name="Rectangle 3"/>
          <p:cNvSpPr>
            <a:spLocks noGrp="1" noChangeArrowheads="1"/>
          </p:cNvSpPr>
          <p:nvPr>
            <p:ph type="body" sz="half" idx="1"/>
          </p:nvPr>
        </p:nvSpPr>
        <p:spPr/>
        <p:txBody>
          <a:bodyPr/>
          <a:lstStyle/>
          <a:p>
            <a:pPr eaLnBrk="1" hangingPunct="1">
              <a:defRPr/>
            </a:pPr>
            <a:r>
              <a:rPr lang="tr-TR" sz="2800" smtClean="0"/>
              <a:t> </a:t>
            </a:r>
          </a:p>
        </p:txBody>
      </p:sp>
      <p:pic>
        <p:nvPicPr>
          <p:cNvPr id="441348" name="Picture 4" descr="II"/>
          <p:cNvPicPr>
            <a:picLocks noChangeAspect="1" noChangeArrowheads="1"/>
          </p:cNvPicPr>
          <p:nvPr/>
        </p:nvPicPr>
        <p:blipFill>
          <a:blip r:embed="rId3"/>
          <a:srcRect/>
          <a:stretch>
            <a:fillRect/>
          </a:stretch>
        </p:blipFill>
        <p:spPr bwMode="auto">
          <a:xfrm>
            <a:off x="381000" y="1844675"/>
            <a:ext cx="4267200" cy="5013325"/>
          </a:xfrm>
          <a:prstGeom prst="rect">
            <a:avLst/>
          </a:prstGeom>
          <a:noFill/>
          <a:ln w="9525">
            <a:noFill/>
            <a:miter lim="800000"/>
            <a:headEnd/>
            <a:tailEnd/>
          </a:ln>
        </p:spPr>
      </p:pic>
      <p:sp>
        <p:nvSpPr>
          <p:cNvPr id="441349" name="Rectangle 5"/>
          <p:cNvSpPr>
            <a:spLocks noChangeArrowheads="1"/>
          </p:cNvSpPr>
          <p:nvPr/>
        </p:nvSpPr>
        <p:spPr bwMode="auto">
          <a:xfrm>
            <a:off x="4800600" y="2349500"/>
            <a:ext cx="4019550" cy="4211638"/>
          </a:xfrm>
          <a:prstGeom prst="rect">
            <a:avLst/>
          </a:prstGeom>
          <a:solidFill>
            <a:srgbClr val="002060"/>
          </a:solidFill>
          <a:ln w="9525">
            <a:noFill/>
            <a:miter lim="800000"/>
            <a:headEnd/>
            <a:tailEnd/>
          </a:ln>
        </p:spPr>
        <p:txBody>
          <a:bodyPr>
            <a:spAutoFit/>
          </a:bodyPr>
          <a:lstStyle/>
          <a:p>
            <a:pPr>
              <a:spcBef>
                <a:spcPct val="50000"/>
              </a:spcBef>
            </a:pPr>
            <a:r>
              <a:rPr lang="tr-TR" sz="3600" b="1" dirty="0">
                <a:solidFill>
                  <a:schemeClr val="tx2"/>
                </a:solidFill>
                <a:latin typeface="Arial Narrow" pitchFamily="34" charset="0"/>
              </a:rPr>
              <a:t>Tahta Geçme Yaşı: 23</a:t>
            </a:r>
          </a:p>
          <a:p>
            <a:pPr>
              <a:spcBef>
                <a:spcPct val="50000"/>
              </a:spcBef>
            </a:pPr>
            <a:r>
              <a:rPr lang="tr-TR" sz="3600" b="1" dirty="0">
                <a:solidFill>
                  <a:schemeClr val="tx2"/>
                </a:solidFill>
                <a:latin typeface="Arial Narrow" pitchFamily="34" charset="0"/>
              </a:rPr>
              <a:t>Saltanat Süresi:30.11</a:t>
            </a:r>
          </a:p>
          <a:p>
            <a:pPr>
              <a:spcBef>
                <a:spcPct val="50000"/>
              </a:spcBef>
            </a:pPr>
            <a:r>
              <a:rPr lang="tr-TR" sz="3600" b="1" dirty="0">
                <a:solidFill>
                  <a:schemeClr val="tx2"/>
                </a:solidFill>
                <a:latin typeface="Arial Narrow" pitchFamily="34" charset="0"/>
              </a:rPr>
              <a:t>Saltanat Sonundaki Yaşı:53.11</a:t>
            </a:r>
          </a:p>
          <a:p>
            <a:pPr>
              <a:spcBef>
                <a:spcPct val="50000"/>
              </a:spcBef>
            </a:pPr>
            <a:r>
              <a:rPr lang="tr-TR" sz="3600" b="1" dirty="0">
                <a:solidFill>
                  <a:schemeClr val="tx2"/>
                </a:solidFill>
                <a:latin typeface="Arial Narrow" pitchFamily="34" charset="0"/>
              </a:rPr>
              <a:t>Ölüm Yaşı:53.11</a:t>
            </a:r>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sp>
        <p:nvSpPr>
          <p:cNvPr id="6" name="5 Metin kutusu"/>
          <p:cNvSpPr txBox="1"/>
          <p:nvPr/>
        </p:nvSpPr>
        <p:spPr>
          <a:xfrm>
            <a:off x="1571604" y="2000240"/>
            <a:ext cx="6072230" cy="369332"/>
          </a:xfrm>
          <a:prstGeom prst="rect">
            <a:avLst/>
          </a:prstGeom>
          <a:noFill/>
        </p:spPr>
        <p:txBody>
          <a:bodyPr wrap="square" rtlCol="0">
            <a:spAutoFit/>
          </a:bodyPr>
          <a:lstStyle/>
          <a:p>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6 Dikdörtgen"/>
          <p:cNvSpPr/>
          <p:nvPr/>
        </p:nvSpPr>
        <p:spPr>
          <a:xfrm>
            <a:off x="214282" y="3718679"/>
            <a:ext cx="8501122" cy="2031325"/>
          </a:xfrm>
          <a:prstGeom prst="rect">
            <a:avLst/>
          </a:prstGeom>
        </p:spPr>
        <p:txBody>
          <a:bodyPr wrap="square">
            <a:spAutoFit/>
          </a:bodyPr>
          <a:lstStyle/>
          <a:p>
            <a:pPr eaLnBrk="0" hangingPunct="0">
              <a:spcBef>
                <a:spcPct val="50000"/>
              </a:spcBef>
            </a:pPr>
            <a:r>
              <a:rPr kumimoji="1" lang="en-US" sz="2800" b="1" i="1" dirty="0" smtClean="0">
                <a:solidFill>
                  <a:srgbClr val="FFFF00"/>
                </a:solidFill>
                <a:latin typeface="Arial" charset="0"/>
              </a:rPr>
              <a:t>Ana </a:t>
            </a:r>
            <a:r>
              <a:rPr kumimoji="1" lang="en-US" sz="2800" b="1" i="1" dirty="0" err="1" smtClean="0">
                <a:solidFill>
                  <a:srgbClr val="FFFF00"/>
                </a:solidFill>
                <a:latin typeface="Arial" charset="0"/>
              </a:rPr>
              <a:t>ve</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babaların</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çocuklarına</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bağışlayabilecekleri</a:t>
            </a:r>
            <a:r>
              <a:rPr kumimoji="1" lang="en-US" sz="2800" b="1" i="1" dirty="0" smtClean="0">
                <a:solidFill>
                  <a:srgbClr val="FFFF00"/>
                </a:solidFill>
                <a:latin typeface="Arial" charset="0"/>
              </a:rPr>
              <a:t> en </a:t>
            </a:r>
            <a:r>
              <a:rPr kumimoji="1" lang="en-US" sz="2800" b="1" i="1" dirty="0" err="1" smtClean="0">
                <a:solidFill>
                  <a:srgbClr val="FFFF00"/>
                </a:solidFill>
                <a:latin typeface="Arial" charset="0"/>
              </a:rPr>
              <a:t>güzel</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miras</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günlük</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zamanlarından</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bir</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kaç</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dakikadır</a:t>
            </a:r>
            <a:r>
              <a:rPr kumimoji="1" lang="en-US" sz="2800" b="1" i="1" dirty="0" smtClean="0">
                <a:solidFill>
                  <a:srgbClr val="FFFF00"/>
                </a:solidFill>
                <a:latin typeface="Arial" charset="0"/>
              </a:rPr>
              <a:t>.</a:t>
            </a:r>
          </a:p>
          <a:p>
            <a:pPr algn="r" eaLnBrk="0" hangingPunct="0">
              <a:spcBef>
                <a:spcPct val="50000"/>
              </a:spcBef>
            </a:pPr>
            <a:r>
              <a:rPr kumimoji="1" lang="en-US" sz="2800" b="1" i="1" dirty="0" smtClean="0">
                <a:solidFill>
                  <a:srgbClr val="FFFF00"/>
                </a:solidFill>
                <a:latin typeface="Arial" charset="0"/>
              </a:rPr>
              <a:t>O.A. Batista</a:t>
            </a:r>
            <a:endParaRPr kumimoji="1" lang="en-US" sz="2800" b="1" i="1" dirty="0">
              <a:solidFill>
                <a:srgbClr val="FFFF00"/>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yerlotiden"/>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193538" name="Rectangle 2"/>
          <p:cNvSpPr>
            <a:spLocks noGrp="1" noChangeArrowheads="1"/>
          </p:cNvSpPr>
          <p:nvPr>
            <p:ph type="title"/>
          </p:nvPr>
        </p:nvSpPr>
        <p:spPr>
          <a:xfrm>
            <a:off x="684213" y="5718175"/>
            <a:ext cx="8229600" cy="1139825"/>
          </a:xfrm>
        </p:spPr>
        <p:txBody>
          <a:bodyPr/>
          <a:lstStyle/>
          <a:p>
            <a:pPr eaLnBrk="1" hangingPunct="1">
              <a:defRPr/>
            </a:pPr>
            <a:r>
              <a:rPr lang="tr-TR" smtClean="0">
                <a:solidFill>
                  <a:srgbClr val="FFFF00"/>
                </a:solidFill>
              </a:rPr>
              <a:t>HALİÇ</a:t>
            </a:r>
          </a:p>
        </p:txBody>
      </p:sp>
    </p:spTree>
  </p:cSld>
  <p:clrMapOvr>
    <a:masterClrMapping/>
  </p:clrMapOvr>
  <mc:AlternateContent xmlns:mc="http://schemas.openxmlformats.org/markup-compatibility/2006">
    <mc:Choice xmlns:p14="http://schemas.microsoft.com/office/powerpoint/2010/main" Requires="p14">
      <p:transition spd="slow" p14:dur="3000" advTm="6000">
        <p14:shred/>
      </p:transition>
    </mc:Choice>
    <mc:Fallback>
      <p:transition spd="slow"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a:solidFill>
            <a:srgbClr val="002060"/>
          </a:solidFill>
        </p:spPr>
        <p:txBody>
          <a:bodyPr>
            <a:normAutofit fontScale="90000"/>
          </a:bodyPr>
          <a:lstStyle/>
          <a:p>
            <a:r>
              <a:rPr lang="tr-TR" b="1" dirty="0" smtClean="0">
                <a:solidFill>
                  <a:srgbClr val="FFFF00"/>
                </a:solidFill>
              </a:rPr>
              <a:t>II.MAHMUT DEVRİ ISLAHATLARI</a:t>
            </a:r>
            <a:br>
              <a:rPr lang="tr-TR" b="1" dirty="0" smtClean="0">
                <a:solidFill>
                  <a:srgbClr val="FFFF00"/>
                </a:solidFill>
              </a:rPr>
            </a:br>
            <a:endParaRPr lang="tr-TR" b="1" dirty="0">
              <a:solidFill>
                <a:srgbClr val="FFFF00"/>
              </a:solidFill>
            </a:endParaRPr>
          </a:p>
        </p:txBody>
      </p:sp>
      <p:sp>
        <p:nvSpPr>
          <p:cNvPr id="3" name="2 Metin Yer Tutucusu"/>
          <p:cNvSpPr>
            <a:spLocks noGrp="1"/>
          </p:cNvSpPr>
          <p:nvPr>
            <p:ph type="body" sz="half" idx="1"/>
          </p:nvPr>
        </p:nvSpPr>
        <p:spPr>
          <a:xfrm>
            <a:off x="467544" y="1340768"/>
            <a:ext cx="8329642" cy="5429288"/>
          </a:xfrm>
          <a:solidFill>
            <a:schemeClr val="bg1"/>
          </a:solidFill>
        </p:spPr>
        <p:txBody>
          <a:bodyPr>
            <a:normAutofit fontScale="62500" lnSpcReduction="20000"/>
          </a:bodyPr>
          <a:lstStyle/>
          <a:p>
            <a:r>
              <a:rPr lang="tr-TR" b="1" dirty="0" smtClean="0">
                <a:solidFill>
                  <a:srgbClr val="FFFF00"/>
                </a:solidFill>
              </a:rPr>
              <a:t>A-</a:t>
            </a:r>
            <a:r>
              <a:rPr lang="tr-TR" b="1" dirty="0" err="1" smtClean="0">
                <a:solidFill>
                  <a:srgbClr val="FFFF00"/>
                </a:solidFill>
              </a:rPr>
              <a:t>Sened</a:t>
            </a:r>
            <a:r>
              <a:rPr lang="tr-TR" b="1" dirty="0" smtClean="0">
                <a:solidFill>
                  <a:srgbClr val="FFFF00"/>
                </a:solidFill>
              </a:rPr>
              <a:t>-i İttifak</a:t>
            </a:r>
          </a:p>
          <a:p>
            <a:pPr>
              <a:lnSpc>
                <a:spcPct val="170000"/>
              </a:lnSpc>
            </a:pPr>
            <a:r>
              <a:rPr lang="tr-TR" dirty="0" smtClean="0"/>
              <a:t>II. Mahmut ile ayanlar arasında imzalanan bu belgeye göre :</a:t>
            </a:r>
          </a:p>
          <a:p>
            <a:pPr>
              <a:lnSpc>
                <a:spcPct val="170000"/>
              </a:lnSpc>
            </a:pPr>
            <a:r>
              <a:rPr lang="tr-TR" dirty="0" smtClean="0"/>
              <a:t>a) Ayanlar devlet otoritesini tanıyacak ve yapılacak ıslahatlara karşı çıkmayacaktır.</a:t>
            </a:r>
          </a:p>
          <a:p>
            <a:pPr>
              <a:lnSpc>
                <a:spcPct val="170000"/>
              </a:lnSpc>
            </a:pPr>
            <a:r>
              <a:rPr lang="tr-TR" dirty="0" smtClean="0"/>
              <a:t>b) Buna karşılık ayanlar, bulundukları yerlerde devlet adına asker ve vergi toplayabilecekler.</a:t>
            </a:r>
          </a:p>
          <a:p>
            <a:pPr>
              <a:lnSpc>
                <a:spcPct val="170000"/>
              </a:lnSpc>
            </a:pPr>
            <a:r>
              <a:rPr lang="tr-TR" dirty="0" smtClean="0"/>
              <a:t>   </a:t>
            </a:r>
            <a:r>
              <a:rPr lang="tr-TR" dirty="0" err="1" smtClean="0"/>
              <a:t>Sened</a:t>
            </a:r>
            <a:r>
              <a:rPr lang="tr-TR" dirty="0" smtClean="0"/>
              <a:t>-i İttifak ile ilk defa devlet, ayanların varlığını tanıdı. Bu durum devletin ayanlara bile söz geçiremeyecek durumda olduğunu gösterir. İlk defa Osmanlı padişahının yetkileri sınırlandırıldı.</a:t>
            </a:r>
          </a:p>
          <a:p>
            <a:pPr>
              <a:lnSpc>
                <a:spcPct val="170000"/>
              </a:lnSpc>
              <a:buNone/>
            </a:pPr>
            <a:r>
              <a:rPr lang="tr-TR" dirty="0" smtClean="0"/>
              <a:t> </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457200" y="836712"/>
            <a:ext cx="8219256" cy="5289451"/>
          </a:xfrm>
          <a:solidFill>
            <a:schemeClr val="bg1"/>
          </a:solidFill>
        </p:spPr>
        <p:txBody>
          <a:bodyPr>
            <a:normAutofit fontScale="85000" lnSpcReduction="10000"/>
          </a:bodyPr>
          <a:lstStyle/>
          <a:p>
            <a:pPr>
              <a:lnSpc>
                <a:spcPct val="160000"/>
              </a:lnSpc>
              <a:spcBef>
                <a:spcPts val="0"/>
              </a:spcBef>
            </a:pPr>
            <a:r>
              <a:rPr lang="tr-TR" dirty="0" smtClean="0"/>
              <a:t>21.</a:t>
            </a:r>
            <a:r>
              <a:rPr lang="tr-TR" b="1" dirty="0" smtClean="0"/>
              <a:t>Aşağıdaki belgelerden hangisi, Osmanlı Devleti'nin ayanlara söz geçiremeyecek hale geldiğini gösteren bir kanıttır?</a:t>
            </a:r>
            <a:endParaRPr lang="tr-TR" dirty="0" smtClean="0"/>
          </a:p>
          <a:p>
            <a:pPr>
              <a:lnSpc>
                <a:spcPct val="160000"/>
              </a:lnSpc>
              <a:spcBef>
                <a:spcPts val="0"/>
              </a:spcBef>
            </a:pPr>
            <a:r>
              <a:rPr lang="tr-TR" dirty="0" smtClean="0"/>
              <a:t>A) Fatih Kanunnamesi</a:t>
            </a:r>
          </a:p>
          <a:p>
            <a:pPr>
              <a:lnSpc>
                <a:spcPct val="160000"/>
              </a:lnSpc>
              <a:spcBef>
                <a:spcPts val="0"/>
              </a:spcBef>
            </a:pPr>
            <a:r>
              <a:rPr lang="tr-TR" dirty="0" smtClean="0"/>
              <a:t>B) </a:t>
            </a:r>
            <a:r>
              <a:rPr lang="tr-TR" dirty="0" err="1" smtClean="0"/>
              <a:t>Sened</a:t>
            </a:r>
            <a:r>
              <a:rPr lang="tr-TR" dirty="0" smtClean="0"/>
              <a:t>-i İttifak</a:t>
            </a:r>
          </a:p>
          <a:p>
            <a:pPr>
              <a:lnSpc>
                <a:spcPct val="160000"/>
              </a:lnSpc>
              <a:spcBef>
                <a:spcPts val="0"/>
              </a:spcBef>
            </a:pPr>
            <a:r>
              <a:rPr lang="tr-TR" dirty="0" smtClean="0"/>
              <a:t>C) Tanzimat Fermanı</a:t>
            </a:r>
          </a:p>
          <a:p>
            <a:pPr>
              <a:lnSpc>
                <a:spcPct val="160000"/>
              </a:lnSpc>
              <a:spcBef>
                <a:spcPts val="0"/>
              </a:spcBef>
            </a:pPr>
            <a:r>
              <a:rPr lang="tr-TR" dirty="0" smtClean="0"/>
              <a:t>D) Islahat Fermanı</a:t>
            </a:r>
          </a:p>
          <a:p>
            <a:pPr>
              <a:lnSpc>
                <a:spcPct val="160000"/>
              </a:lnSpc>
              <a:spcBef>
                <a:spcPts val="0"/>
              </a:spcBef>
            </a:pPr>
            <a:r>
              <a:rPr lang="tr-TR" dirty="0" smtClean="0"/>
              <a:t>E) Kanun-u </a:t>
            </a:r>
            <a:r>
              <a:rPr lang="tr-TR" dirty="0" err="1" smtClean="0"/>
              <a:t>Esâsiye</a:t>
            </a:r>
            <a:endParaRPr lang="tr-TR" dirty="0" smtClean="0"/>
          </a:p>
          <a:p>
            <a:pPr algn="r"/>
            <a:r>
              <a:rPr lang="tr-TR" b="1" dirty="0" smtClean="0"/>
              <a:t>(1988-ÖSS)</a:t>
            </a:r>
            <a:r>
              <a:rPr lang="tr-TR" b="1" i="1" dirty="0" smtClean="0"/>
              <a:t> </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691</Words>
  <Application>Microsoft Office PowerPoint</Application>
  <PresentationFormat>Ekran Gösterisi (4:3)</PresentationFormat>
  <Paragraphs>102</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Canlı</vt:lpstr>
      <vt:lpstr>1.KONU:XIX. YÜZYIL BAŞLARINDA ASYA VE AVRUPA</vt:lpstr>
      <vt:lpstr>OSMANLI DEVLETİ</vt:lpstr>
      <vt:lpstr>PowerPoint Sunusu</vt:lpstr>
      <vt:lpstr>PowerPoint Sunusu</vt:lpstr>
      <vt:lpstr>II.Mahmut (1808-1839)</vt:lpstr>
      <vt:lpstr>PowerPoint Sunusu</vt:lpstr>
      <vt:lpstr>HALİÇ</vt:lpstr>
      <vt:lpstr>II.MAHMUT DEVRİ ISLAHATLARI </vt:lpstr>
      <vt:lpstr>PowerPoint Sunusu</vt:lpstr>
      <vt:lpstr>PowerPoint Sunusu</vt:lpstr>
      <vt:lpstr>PowerPoint Sunusu</vt:lpstr>
      <vt:lpstr>PowerPoint Sunusu</vt:lpstr>
      <vt:lpstr>PowerPoint Sunusu</vt:lpstr>
      <vt:lpstr>PowerPoint Sunusu</vt:lpstr>
      <vt:lpstr>PowerPoint Sunusu</vt:lpstr>
      <vt:lpstr>PowerPoint Sunusu</vt:lpstr>
      <vt:lpstr>C-Askeri Alanda Islahatlar</vt:lpstr>
      <vt:lpstr>2011-LYS</vt:lpstr>
      <vt:lpstr>PowerPoint Sunusu</vt:lpstr>
      <vt:lpstr>PowerPoint Sunusu</vt:lpstr>
      <vt:lpstr>d-Toplumsal ve Kültür Alandaki Islahatlar </vt:lpstr>
      <vt:lpstr>2010-LYS</vt:lpstr>
      <vt:lpstr>E-Eğitim Alanında Yapılan Islahatlar</vt:lpstr>
      <vt:lpstr>2011-LYS</vt:lpstr>
      <vt:lpstr>F- Ekonomi Alanında Yapılan Islahatlar </vt:lpstr>
      <vt:lpstr>2011-LYS</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motun</cp:lastModifiedBy>
  <cp:revision>65</cp:revision>
  <dcterms:created xsi:type="dcterms:W3CDTF">2011-04-28T18:08:03Z</dcterms:created>
  <dcterms:modified xsi:type="dcterms:W3CDTF">2014-03-31T08:33:52Z</dcterms:modified>
</cp:coreProperties>
</file>