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68" r:id="rId3"/>
    <p:sldId id="292" r:id="rId4"/>
    <p:sldId id="257" r:id="rId5"/>
    <p:sldId id="258" r:id="rId6"/>
    <p:sldId id="260" r:id="rId7"/>
    <p:sldId id="261" r:id="rId8"/>
    <p:sldId id="310" r:id="rId9"/>
    <p:sldId id="262" r:id="rId10"/>
    <p:sldId id="266" r:id="rId11"/>
    <p:sldId id="311" r:id="rId12"/>
    <p:sldId id="314" r:id="rId13"/>
    <p:sldId id="312" r:id="rId14"/>
    <p:sldId id="263" r:id="rId15"/>
    <p:sldId id="264" r:id="rId16"/>
    <p:sldId id="315" r:id="rId17"/>
    <p:sldId id="31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8DCDE30-2003-4F12-8248-3628AE747F72}">
          <p14:sldIdLst>
            <p14:sldId id="268"/>
            <p14:sldId id="292"/>
            <p14:sldId id="257"/>
            <p14:sldId id="258"/>
            <p14:sldId id="260"/>
            <p14:sldId id="261"/>
            <p14:sldId id="310"/>
            <p14:sldId id="262"/>
            <p14:sldId id="266"/>
            <p14:sldId id="311"/>
            <p14:sldId id="314"/>
            <p14:sldId id="312"/>
            <p14:sldId id="263"/>
            <p14:sldId id="264"/>
            <p14:sldId id="315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85620-98C4-4B5F-9019-B610ECD9F4D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33DDDB-BB97-4DF1-AF43-D78B27876FBA}" type="datetimeFigureOut">
              <a:rPr lang="tr-TR" smtClean="0"/>
              <a:pPr/>
              <a:t>16.03.2014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Avrupa’da Düşünce ve Ekonomi Alanındaki Gelişmeler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Avrupa Devletleri’nin Genel Durumu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 smtClean="0"/>
              <a:t>Rus Çarı I.Petro, özellikle </a:t>
            </a:r>
            <a:r>
              <a:rPr lang="tr-TR" dirty="0" err="1" smtClean="0"/>
              <a:t>Prut</a:t>
            </a:r>
            <a:r>
              <a:rPr lang="tr-TR" dirty="0" smtClean="0"/>
              <a:t> Savaşı’nda Osmanlı Devleti’ne yenilerek </a:t>
            </a:r>
            <a:r>
              <a:rPr lang="tr-TR" dirty="0" err="1" smtClean="0"/>
              <a:t>Karadenzi</a:t>
            </a:r>
            <a:r>
              <a:rPr lang="tr-TR" dirty="0" smtClean="0"/>
              <a:t> ve Balkan topraklarında genişleyeme-</a:t>
            </a:r>
            <a:r>
              <a:rPr lang="tr-TR" dirty="0" err="1" smtClean="0"/>
              <a:t>yeceğini</a:t>
            </a:r>
            <a:r>
              <a:rPr lang="tr-TR" dirty="0" smtClean="0"/>
              <a:t> anlayınca yönünü İran’a çevirdi. İran’ın karışıklık içinde olduğunu öğrenen Rus Çarı I. Petro bu karışıklıktan yararlanarak İran’a girdi ve İran’ın kuzeybatı eyaletlerini ele geçirdi. </a:t>
            </a:r>
            <a:endParaRPr lang="tr-TR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0715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Osmanlı-İran İlişkileri</a:t>
            </a:r>
            <a:r>
              <a:rPr lang="tr-TR" sz="2800" b="1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tr-TR" sz="28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2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laser.wav"/>
          </p:stSnd>
        </p:sndAc>
      </p:transition>
    </mc:Choice>
    <mc:Fallback>
      <p:transition spd="slow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72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    Osmanlı </a:t>
            </a:r>
            <a:r>
              <a:rPr lang="tr-TR" dirty="0"/>
              <a:t>Devleti Rusya’yı bölgeden uzaklaştırmak ve yayılışını engellemek amacı ile İran Seferi’ne çıktı. İran’ın Kafkasya topraklarına girerek Rusya’nın daha güneye inmesini engelledi.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1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endParaRPr lang="tr-TR" sz="24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Fransa’nın araya girmesi iki devlet arasında İstanbul Antlaşması (1724) yapıldı. Bu antlaşmaya göre İran’ın Kafkasya toprakları iki ülke arasında paylaşıldı.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  Bu paylaşımı kabul etmeyen İran ile Osmanlı Devleti arasındaki savaşlar 1779 yılına kadar devam etti.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1732’de Ahmet Paşa Antlaşması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1736’da İstanbul Antlaşması imzalandı.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1746 yılında da </a:t>
            </a:r>
            <a:r>
              <a:rPr lang="tr-TR" sz="2400" dirty="0" err="1" smtClean="0"/>
              <a:t>Kerden</a:t>
            </a:r>
            <a:r>
              <a:rPr lang="tr-TR" sz="2400" dirty="0" smtClean="0"/>
              <a:t> Antlaşması imzalandı.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Bu antlaşmalarda </a:t>
            </a:r>
            <a:r>
              <a:rPr lang="tr-TR" sz="2400" dirty="0" err="1" smtClean="0">
                <a:solidFill>
                  <a:srgbClr val="FFFF00"/>
                </a:solidFill>
              </a:rPr>
              <a:t>Kasr</a:t>
            </a:r>
            <a:r>
              <a:rPr lang="tr-TR" sz="2400" dirty="0" smtClean="0">
                <a:solidFill>
                  <a:srgbClr val="FFFF00"/>
                </a:solidFill>
              </a:rPr>
              <a:t>-ı Şirin Antlaşması esas alınmıştır. 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280920" cy="98824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FF00"/>
                </a:solidFill>
                <a:cs typeface="Times New Roman" pitchFamily="18" charset="0"/>
              </a:rPr>
              <a:t>b-Barış Siyaseti</a:t>
            </a:r>
            <a:br>
              <a:rPr lang="tr-TR" sz="40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4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2984"/>
            <a:ext cx="8343928" cy="535785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4000" dirty="0">
                <a:cs typeface="Times New Roman" pitchFamily="18" charset="0"/>
              </a:rPr>
              <a:t>Osmanlı tarihinde </a:t>
            </a:r>
            <a:r>
              <a:rPr lang="tr-TR" sz="4000" b="1" dirty="0">
                <a:solidFill>
                  <a:srgbClr val="FFFF00"/>
                </a:solidFill>
                <a:cs typeface="Times New Roman" pitchFamily="18" charset="0"/>
              </a:rPr>
              <a:t>1718-1730</a:t>
            </a:r>
            <a:r>
              <a:rPr lang="tr-TR" sz="4000" dirty="0">
                <a:cs typeface="Times New Roman" pitchFamily="18" charset="0"/>
              </a:rPr>
              <a:t> yılları </a:t>
            </a:r>
            <a:r>
              <a:rPr lang="tr-TR" sz="4000" dirty="0" smtClean="0">
                <a:cs typeface="Times New Roman" pitchFamily="18" charset="0"/>
              </a:rPr>
              <a:t>arasına </a:t>
            </a:r>
            <a:r>
              <a:rPr lang="tr-TR" sz="4000" b="1" dirty="0">
                <a:solidFill>
                  <a:srgbClr val="FFFF00"/>
                </a:solidFill>
                <a:cs typeface="Times New Roman" pitchFamily="18" charset="0"/>
              </a:rPr>
              <a:t>Lale Devri</a:t>
            </a:r>
            <a:r>
              <a:rPr lang="tr-TR" sz="4000" dirty="0">
                <a:cs typeface="Times New Roman" pitchFamily="18" charset="0"/>
              </a:rPr>
              <a:t> denir. Pasarofça </a:t>
            </a:r>
            <a:r>
              <a:rPr lang="tr-TR" sz="4000" dirty="0" smtClean="0">
                <a:cs typeface="Times New Roman" pitchFamily="18" charset="0"/>
              </a:rPr>
              <a:t>Antlaşmasından </a:t>
            </a:r>
            <a:r>
              <a:rPr lang="tr-TR" sz="4000" dirty="0">
                <a:cs typeface="Times New Roman" pitchFamily="18" charset="0"/>
              </a:rPr>
              <a:t>sonra Osmanlı Devleti,</a:t>
            </a:r>
            <a:r>
              <a:rPr lang="tr-TR" sz="4000" dirty="0"/>
              <a:t> </a:t>
            </a:r>
            <a:r>
              <a:rPr lang="tr-TR" sz="4000" dirty="0">
                <a:cs typeface="Times New Roman" pitchFamily="18" charset="0"/>
              </a:rPr>
              <a:t>batıda barış siyaseti izlemiştir. 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Bu amaçla ilk defa Avrupa’nın belli başlı merkezlerde geçici elçilikler kurmuşlardır</a:t>
            </a:r>
            <a:r>
              <a:rPr lang="tr-TR" sz="4000" dirty="0">
                <a:solidFill>
                  <a:srgbClr val="FFFF00"/>
                </a:solidFill>
              </a:rPr>
              <a:t>. 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(Viyana,</a:t>
            </a:r>
            <a:r>
              <a:rPr lang="tr-TR" sz="4000" dirty="0">
                <a:solidFill>
                  <a:srgbClr val="FFFF00"/>
                </a:solidFill>
              </a:rPr>
              <a:t> 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Paris,Londra v.b )</a:t>
            </a:r>
            <a:r>
              <a:rPr lang="tr-TR" sz="4000" dirty="0">
                <a:cs typeface="Times New Roman" pitchFamily="18" charset="0"/>
              </a:rPr>
              <a:t>.Bu dönemde matbaa kurulmuştur. 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Doğu klasikleri </a:t>
            </a:r>
            <a:r>
              <a:rPr lang="tr-TR" sz="4000" dirty="0" err="1">
                <a:solidFill>
                  <a:srgbClr val="FFFF00"/>
                </a:solidFill>
                <a:cs typeface="Times New Roman" pitchFamily="18" charset="0"/>
              </a:rPr>
              <a:t>Türkçe’ye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 çevrilmiştir.</a:t>
            </a:r>
            <a:r>
              <a:rPr lang="tr-TR" sz="4000" dirty="0">
                <a:cs typeface="Times New Roman" pitchFamily="18" charset="0"/>
              </a:rPr>
              <a:t> İtfaiye bölüğü kurulmuştur. </a:t>
            </a:r>
            <a:r>
              <a:rPr lang="tr-TR" sz="4000" dirty="0">
                <a:solidFill>
                  <a:srgbClr val="FFFF00"/>
                </a:solidFill>
                <a:cs typeface="Times New Roman" pitchFamily="18" charset="0"/>
              </a:rPr>
              <a:t>Kağıt ve kumaş fabrikası açılmıştır.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tr-TR" sz="4000" b="1" dirty="0">
                <a:cs typeface="Times New Roman" pitchFamily="18" charset="0"/>
              </a:rPr>
              <a:t> </a:t>
            </a:r>
            <a:endParaRPr lang="tr-TR" sz="4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tr-TR" dirty="0"/>
              <a:t>Kağıthane ve </a:t>
            </a:r>
            <a:r>
              <a:rPr lang="tr-TR" dirty="0" err="1"/>
              <a:t>Sadabat</a:t>
            </a:r>
            <a:endParaRPr lang="tr-TR" dirty="0"/>
          </a:p>
        </p:txBody>
      </p:sp>
      <p:pic>
        <p:nvPicPr>
          <p:cNvPr id="720899" name="Picture 3" descr="kagithanesadabatkosku19y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429684" cy="51435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2008-ORTAÖĞRETİM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58928" r="58168" b="7937"/>
          <a:stretch/>
        </p:blipFill>
        <p:spPr bwMode="auto">
          <a:xfrm>
            <a:off x="971600" y="2060848"/>
            <a:ext cx="7056784" cy="41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82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2011-LYS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3843" t="28515" r="7174" b="11914"/>
          <a:stretch>
            <a:fillRect/>
          </a:stretch>
        </p:blipFill>
        <p:spPr bwMode="auto">
          <a:xfrm>
            <a:off x="642910" y="1571612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1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3828" name="Picture 4" descr="43-osmanli-imparatorlu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274638"/>
            <a:ext cx="5500726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III.Ahmet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>
                <a:solidFill>
                  <a:srgbClr val="FF0000"/>
                </a:solidFill>
              </a:rPr>
              <a:t>1703-1730)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/>
              <a:t> </a:t>
            </a:r>
          </a:p>
        </p:txBody>
      </p:sp>
      <p:pic>
        <p:nvPicPr>
          <p:cNvPr id="713732" name="Picture 4" descr="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495800" cy="5157787"/>
          </a:xfrm>
          <a:prstGeom prst="rect">
            <a:avLst/>
          </a:prstGeom>
          <a:noFill/>
        </p:spPr>
      </p:pic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4572000" y="2743200"/>
            <a:ext cx="4572000" cy="366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chemeClr val="tx2"/>
                </a:solidFill>
                <a:latin typeface="Arial Narrow" pitchFamily="34" charset="0"/>
              </a:rPr>
              <a:t>Tahta Geçme Yaşı: 29.8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chemeClr val="tx2"/>
                </a:solidFill>
                <a:latin typeface="Arial Narrow" pitchFamily="34" charset="0"/>
              </a:rPr>
              <a:t>Saltanat Süresi:27.1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chemeClr val="tx2"/>
                </a:solidFill>
                <a:latin typeface="Arial Narrow" pitchFamily="34" charset="0"/>
              </a:rPr>
              <a:t>Saltanat Sonundaki Yaşı:56.9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chemeClr val="tx2"/>
                </a:solidFill>
                <a:latin typeface="Arial Narrow" pitchFamily="34" charset="0"/>
              </a:rPr>
              <a:t>Ölüm Yaşı:62.5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787" y="274638"/>
            <a:ext cx="7901014" cy="1143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3-</a:t>
            </a:r>
            <a:r>
              <a:rPr lang="tr-TR" sz="2800" b="1" dirty="0" err="1">
                <a:solidFill>
                  <a:schemeClr val="tx1"/>
                </a:solidFill>
                <a:cs typeface="Times New Roman" pitchFamily="18" charset="0"/>
              </a:rPr>
              <a:t>Karlofça’dan</a:t>
            </a:r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 Küçük Kaynarca’ya</a:t>
            </a:r>
            <a:b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3050"/>
            <a:ext cx="8362950" cy="521495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</a:pPr>
            <a:r>
              <a:rPr lang="tr-TR" sz="2800" b="1" dirty="0">
                <a:cs typeface="Times New Roman" pitchFamily="18" charset="0"/>
              </a:rPr>
              <a:t>     </a:t>
            </a:r>
            <a:r>
              <a:rPr lang="tr-TR" sz="2800" b="1" dirty="0">
                <a:solidFill>
                  <a:srgbClr val="FFFF66"/>
                </a:solidFill>
                <a:cs typeface="Times New Roman" pitchFamily="18" charset="0"/>
              </a:rPr>
              <a:t>a-Kaybedilen Toprakları Kurtarma Çabaları</a:t>
            </a:r>
            <a:endParaRPr lang="tr-TR" sz="2800" dirty="0">
              <a:solidFill>
                <a:srgbClr val="FFFF66"/>
              </a:solidFill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tr-TR" sz="2800" b="1" dirty="0">
                <a:solidFill>
                  <a:srgbClr val="FFFF66"/>
                </a:solidFill>
                <a:cs typeface="Times New Roman" pitchFamily="18" charset="0"/>
              </a:rPr>
              <a:t>     1711 Osmanlı-Rus Savaşı</a:t>
            </a:r>
            <a:endParaRPr lang="tr-TR" sz="2800" dirty="0">
              <a:solidFill>
                <a:srgbClr val="FFFF66"/>
              </a:solidFill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</a:pPr>
            <a:r>
              <a:rPr lang="tr-TR" sz="2400" dirty="0">
                <a:cs typeface="Times New Roman" pitchFamily="18" charset="0"/>
              </a:rPr>
              <a:t>     </a:t>
            </a:r>
            <a:r>
              <a:rPr lang="tr-TR" b="1" dirty="0" err="1">
                <a:cs typeface="Times New Roman" pitchFamily="18" charset="0"/>
              </a:rPr>
              <a:t>Poltava</a:t>
            </a:r>
            <a:r>
              <a:rPr lang="tr-TR" b="1" dirty="0">
                <a:cs typeface="Times New Roman" pitchFamily="18" charset="0"/>
              </a:rPr>
              <a:t> Savaşı’nda Ruslara yenilen İs</a:t>
            </a:r>
            <a:r>
              <a:rPr lang="tr-TR" b="1" dirty="0"/>
              <a:t>-</a:t>
            </a:r>
            <a:r>
              <a:rPr lang="tr-TR" b="1" dirty="0" err="1">
                <a:cs typeface="Times New Roman" pitchFamily="18" charset="0"/>
              </a:rPr>
              <a:t>veç</a:t>
            </a:r>
            <a:r>
              <a:rPr lang="tr-TR" b="1" dirty="0">
                <a:cs typeface="Times New Roman" pitchFamily="18" charset="0"/>
              </a:rPr>
              <a:t> kralı XII. </a:t>
            </a:r>
            <a:r>
              <a:rPr lang="tr-TR" b="1" dirty="0" err="1">
                <a:cs typeface="Times New Roman" pitchFamily="18" charset="0"/>
              </a:rPr>
              <a:t>Şarl</a:t>
            </a:r>
            <a:r>
              <a:rPr lang="tr-TR" b="1" dirty="0">
                <a:cs typeface="Times New Roman" pitchFamily="18" charset="0"/>
              </a:rPr>
              <a:t> kaçarak Osmanlı topraklarına sığındı. Takip eden Rus kuvvetlerinin Osmanlı  topraklarına saldırması üzerine İstanbul antlaşması ile kaybettiği toprakları geri almak isteyen Osmanlı Devleti Rusya’ya savaş ilan etti. Yapılan </a:t>
            </a:r>
            <a:r>
              <a:rPr lang="tr-TR" b="1" dirty="0" err="1">
                <a:cs typeface="Times New Roman" pitchFamily="18" charset="0"/>
              </a:rPr>
              <a:t>Prut</a:t>
            </a:r>
            <a:r>
              <a:rPr lang="tr-TR" b="1" dirty="0">
                <a:cs typeface="Times New Roman" pitchFamily="18" charset="0"/>
              </a:rPr>
              <a:t> Antlaşması ile Azak kalesi ve çevresi geri alındı.</a:t>
            </a:r>
            <a:endParaRPr lang="tr-TR" dirty="0"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13010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  <a:cs typeface="Times New Roman" pitchFamily="18" charset="0"/>
              </a:rPr>
              <a:t>1715-1718 Osmanlı-Venedik ve Avusturya Savaşı</a:t>
            </a:r>
            <a:br>
              <a:rPr lang="tr-TR" sz="36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48" y="1500174"/>
            <a:ext cx="4643470" cy="462598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tr-TR" sz="4000" dirty="0">
                <a:cs typeface="Times New Roman" pitchFamily="18" charset="0"/>
              </a:rPr>
              <a:t>Karadağ isyanını destekleyen Venedik, Mora’da </a:t>
            </a:r>
            <a:r>
              <a:rPr lang="tr-TR" sz="4000" dirty="0" smtClean="0">
                <a:cs typeface="Times New Roman" pitchFamily="18" charset="0"/>
              </a:rPr>
              <a:t> da </a:t>
            </a:r>
            <a:r>
              <a:rPr lang="tr-TR" sz="4000" dirty="0">
                <a:cs typeface="Times New Roman" pitchFamily="18" charset="0"/>
              </a:rPr>
              <a:t>Rumlara baskı yapıyordu. Rumlar Osmanlı Devleti’nden yardım istedi.</a:t>
            </a:r>
          </a:p>
          <a:p>
            <a:endParaRPr lang="tr-TR" sz="4000" dirty="0"/>
          </a:p>
        </p:txBody>
      </p:sp>
      <p:pic>
        <p:nvPicPr>
          <p:cNvPr id="6" name="Picture 3" descr="C:\Users\TOSHIBA\Desktop\Yeni Proje\vened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357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04664"/>
            <a:ext cx="8175282" cy="57214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endParaRPr lang="tr-T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428604"/>
            <a:ext cx="8186766" cy="569755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b="1" dirty="0" smtClean="0">
                <a:solidFill>
                  <a:srgbClr val="FFFF00"/>
                </a:solidFill>
                <a:cs typeface="Times New Roman" pitchFamily="18" charset="0"/>
              </a:rPr>
              <a:t>Karlofça’da kaybettiği yerleri geri almak isteyen Osmanlı Devleti Venedik’e savaş açtı. </a:t>
            </a:r>
            <a:r>
              <a:rPr lang="tr-TR" sz="3200" dirty="0" err="1" smtClean="0">
                <a:cs typeface="Times New Roman" pitchFamily="18" charset="0"/>
              </a:rPr>
              <a:t>Mora’yı</a:t>
            </a:r>
            <a:r>
              <a:rPr lang="tr-TR" sz="3200" dirty="0" smtClean="0">
                <a:cs typeface="Times New Roman" pitchFamily="18" charset="0"/>
              </a:rPr>
              <a:t> Venediklilerden aldı. Sıranın Kendisine geleceğini düşünen Avusturya’da savaşa girdi. Osmanlı Devleti Avusturya cephesinde başarılı olamadı.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Kuzey Sırbistan,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Belgrad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Küçük Eflak ve 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Temeşvar’ı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3200" dirty="0" smtClean="0">
                <a:cs typeface="Times New Roman" pitchFamily="18" charset="0"/>
              </a:rPr>
              <a:t>kaybetti. Venedik ve Avusturya ile 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Pasarofça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 Antlaşması </a:t>
            </a:r>
            <a:r>
              <a:rPr lang="tr-TR" sz="3200" dirty="0" smtClean="0">
                <a:cs typeface="Times New Roman" pitchFamily="18" charset="0"/>
              </a:rPr>
              <a:t>imzalandı.</a:t>
            </a:r>
            <a:r>
              <a:rPr lang="tr-TR" sz="32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85794"/>
            <a:ext cx="8534400" cy="557216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</a:pPr>
            <a:r>
              <a:rPr lang="tr-TR" sz="4800" dirty="0">
                <a:cs typeface="Times New Roman" pitchFamily="18" charset="0"/>
              </a:rPr>
              <a:t>Buna göre Avusturya’nın aldığı yerler Avusturya’ya bırakıldı,</a:t>
            </a:r>
            <a:r>
              <a:rPr lang="tr-TR" sz="4800" dirty="0"/>
              <a:t> </a:t>
            </a:r>
            <a:r>
              <a:rPr lang="tr-TR" sz="4800" dirty="0">
                <a:cs typeface="Times New Roman" pitchFamily="18" charset="0"/>
              </a:rPr>
              <a:t>Mora Osmanlılara verildi</a:t>
            </a:r>
            <a:r>
              <a:rPr lang="tr-TR" sz="4800" b="1" dirty="0">
                <a:cs typeface="Times New Roman" pitchFamily="18" charset="0"/>
              </a:rPr>
              <a:t>. </a:t>
            </a: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Osmanlı 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Devleti’nin Avrupa’ya açılan kapısı konumundaki </a:t>
            </a:r>
            <a:r>
              <a:rPr lang="tr-TR" sz="4800" b="1" dirty="0" err="1">
                <a:solidFill>
                  <a:srgbClr val="FFFF66"/>
                </a:solidFill>
                <a:cs typeface="Times New Roman" pitchFamily="18" charset="0"/>
              </a:rPr>
              <a:t>Belgrad’ın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 elden çıkmasıyla Balkanlar Avusturya </a:t>
            </a: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tehlikesine 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karşı açık hale gelmiştir.</a:t>
            </a:r>
            <a:r>
              <a:rPr lang="tr-TR" sz="4800" dirty="0">
                <a:solidFill>
                  <a:srgbClr val="FFFF66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64008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389</Words>
  <Application>Microsoft Office PowerPoint</Application>
  <PresentationFormat>Ekran Gösterisi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Canlı</vt:lpstr>
      <vt:lpstr>1_Canlı</vt:lpstr>
      <vt:lpstr>Avrupa’da Düşünce ve Ekonomi Alanındaki Gelişmeler</vt:lpstr>
      <vt:lpstr>PowerPoint Sunusu</vt:lpstr>
      <vt:lpstr>III.Ahmet (1703-1730)</vt:lpstr>
      <vt:lpstr>3-Karlofça’dan Küçük Kaynarca’ya </vt:lpstr>
      <vt:lpstr>1715-1718 Osmanlı-Venedik ve Avusturya Savaşı </vt:lpstr>
      <vt:lpstr>PowerPoint Sunusu</vt:lpstr>
      <vt:lpstr>PowerPoint Sunusu</vt:lpstr>
      <vt:lpstr>PowerPoint Sunusu</vt:lpstr>
      <vt:lpstr>PowerPoint Sunusu</vt:lpstr>
      <vt:lpstr>Osmanlı-İran İlişkileri </vt:lpstr>
      <vt:lpstr>PowerPoint Sunusu</vt:lpstr>
      <vt:lpstr>PowerPoint Sunusu</vt:lpstr>
      <vt:lpstr>b-Barış Siyaseti </vt:lpstr>
      <vt:lpstr>Kağıthane ve Sadabat</vt:lpstr>
      <vt:lpstr>2008-ORTAÖĞRETİM</vt:lpstr>
      <vt:lpstr>2011-LYS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motun</cp:lastModifiedBy>
  <cp:revision>33</cp:revision>
  <dcterms:created xsi:type="dcterms:W3CDTF">2011-03-12T12:17:31Z</dcterms:created>
  <dcterms:modified xsi:type="dcterms:W3CDTF">2014-03-16T18:58:38Z</dcterms:modified>
</cp:coreProperties>
</file>