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</p:sldMasterIdLst>
  <p:notesMasterIdLst>
    <p:notesMasterId r:id="rId20"/>
  </p:notesMasterIdLst>
  <p:sldIdLst>
    <p:sldId id="256" r:id="rId4"/>
    <p:sldId id="258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28" r:id="rId18"/>
    <p:sldId id="42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32A4-BC3E-4647-930E-9D6CC135ABDC}" type="datetimeFigureOut">
              <a:rPr lang="tr-TR" smtClean="0"/>
              <a:t>18.03.2020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0E31-0260-40BB-8381-42DE50AEF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1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8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58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DC7E-E2A1-4D46-B273-5C24775D1FB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14AF-0FAC-4E92-8443-F139E2FF5A1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A2C6-3580-43B6-BB90-A354D66524B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8071-59AE-428D-874B-BC2FA5B1B55C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972-BF97-4EF2-918F-E3B80B9F519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8117-E062-41F6-BF98-8BAEE12DB71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9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9A64-4271-410E-85C4-3B95544AE33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73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E9E2-7F74-4FF5-83E0-E6FF9F855A0E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2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CFB4-432E-4B00-AB42-0E35F2CA4AD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9CAEC-044E-49D9-8117-16E8CFABF80D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D647-69EF-4736-B069-30049FE02848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03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2564-4B92-43D2-9756-5F088830B927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758C-3BEF-484A-B7D3-399490BF42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46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1528-0A8E-42D7-8DCF-E9F4E7393F8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7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0E8B-32E6-40FF-91A4-0F292620C454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99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B058-CF9D-40FD-8656-0CB9D2761D8B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4728F3-984F-430E-A3A2-A0B12D5818A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18.03.2020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04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ED9E-9635-4847-BA99-0519611A87B6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5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5B46-5FA4-48CD-A530-1244934A5B46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6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0195-8DFE-468C-9B9E-FA6B2D391677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54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2DE8-FF1E-4DAB-81BA-53044E99BB36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6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407F-C53D-4CED-9FBB-4D267F1489E9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6A0C-FF49-4853-A06F-D554CA398ADF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52C6-185E-4120-A648-143C239F905B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77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809F-0DA3-436B-8C96-26A5E16C5CF4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6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E52-AAFC-4AF0-A611-A61000CC6C4C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9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9246-162C-4FC8-A4C4-7CF74FCEECB3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3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7367-B585-4D7E-AE83-9AD67CF16323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15C4-6FDD-424D-9297-3D3203E85B3B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1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786F-1033-4118-9DFF-F8158A947872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97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8E2E-BF0E-46E6-BE30-E4D12E51FF00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01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57F0C01-F7F9-425E-B173-9A5377D1AB49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2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A82F-2147-4AF3-9406-C634AA18EBEF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DEF05D-EF35-495C-8258-41AFC40094B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white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48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48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  <p:sp>
        <p:nvSpPr>
          <p:cNvPr id="348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32255-BB5E-420C-8A3D-1B0DA9223C37}" type="slidenum">
              <a:rPr lang="tr-TR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34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13A849E-844C-40E7-B27F-1270DD2546CA}" type="datetime1">
              <a:rPr lang="tr-TR" smtClean="0">
                <a:solidFill>
                  <a:srgbClr val="B31166"/>
                </a:solidFill>
              </a:rPr>
              <a:pPr/>
              <a:t>18.03.2020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673871" y="1705211"/>
            <a:ext cx="5648623" cy="1204306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tr-TR" b="1" dirty="0"/>
              <a:t>5.2. II. DÜNYA SAVAŞI SÜRECİNDE TÜRKİYE</a:t>
            </a:r>
            <a:r>
              <a:rPr lang="tr-TR" dirty="0"/>
              <a:t>.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4724400" cy="274320"/>
          </a:xfrm>
        </p:spPr>
        <p:txBody>
          <a:bodyPr/>
          <a:lstStyle/>
          <a:p>
            <a:r>
              <a:rPr lang="tr-TR" dirty="0" smtClean="0"/>
              <a:t>www.tariheglencesi.com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74" y="1952377"/>
            <a:ext cx="4249280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714375"/>
            <a:ext cx="8358187" cy="53816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Türkiye bu antlaşma ile, Sovyetler Birliği'nden tamamıyla ayrılmış ve Batılı devletlere yakınlaşmıştır. Türkiye, savaşın tüm dünyada genişlediği bir dönemde, </a:t>
            </a:r>
            <a:r>
              <a:rPr lang="tr-TR" dirty="0" smtClean="0">
                <a:solidFill>
                  <a:srgbClr val="FFFF00"/>
                </a:solidFill>
              </a:rPr>
              <a:t>18 Haziran 1941'de Almanya ile on yıl süreli bir dostluk antlaşması</a:t>
            </a:r>
            <a:r>
              <a:rPr lang="tr-TR" dirty="0" smtClean="0"/>
              <a:t> yaparak manevra yapma alanını genişletmiştir.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85750"/>
            <a:ext cx="5143500" cy="6215063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400" dirty="0" smtClean="0"/>
              <a:t>Fakat, bu tarihlerde Almanya'nın Sovyetler Birliği'ne saldırması dengeleri alt-üst etmiştir. Bu kez de Sovyetler Birliği, Türkiye'nin savaşa girmesini istemiştir. Nitekim, </a:t>
            </a:r>
            <a:r>
              <a:rPr lang="tr-TR" sz="2400" dirty="0" smtClean="0">
                <a:solidFill>
                  <a:srgbClr val="FFFF00"/>
                </a:solidFill>
              </a:rPr>
              <a:t>30-31 Ocak 1943'te Churchill ve İsmet İnönü, </a:t>
            </a:r>
            <a:r>
              <a:rPr lang="tr-TR" sz="2400" b="1" dirty="0" smtClean="0">
                <a:solidFill>
                  <a:srgbClr val="FFFF00"/>
                </a:solidFill>
              </a:rPr>
              <a:t>Adana</a:t>
            </a:r>
            <a:r>
              <a:rPr lang="tr-TR" sz="2400" dirty="0" smtClean="0"/>
              <a:t>'da buluşarak Türkiye'nin savaşa girip girmeme konusunu tartışmışlardır. 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5" t="34180" r="5563" b="35547"/>
          <a:stretch>
            <a:fillRect/>
          </a:stretch>
        </p:blipFill>
        <p:spPr bwMode="auto">
          <a:xfrm>
            <a:off x="5572125" y="2214563"/>
            <a:ext cx="3571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5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428625"/>
            <a:ext cx="8215312" cy="56673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Adana Konferansı da denilen bu buluşmada, Cumhurbaşkanı </a:t>
            </a:r>
            <a:r>
              <a:rPr lang="tr-TR" sz="2800" dirty="0" smtClean="0">
                <a:solidFill>
                  <a:srgbClr val="FFFF00"/>
                </a:solidFill>
              </a:rPr>
              <a:t>İsmet İnönü, Türkiye'nin savaşa girecek silah ve malzemeye sahip olmadığını ve İngiltere'nin bu donatımı tamamlaması halinde savaşa gireceğini ileri sürmüştür. </a:t>
            </a:r>
            <a:r>
              <a:rPr lang="tr-TR" sz="2800" dirty="0" smtClean="0"/>
              <a:t>Savaş devam ettikçe Müttefik Devletlerin Türkiye'yi savaşa sokma konusundaki ısrarlarını arttırmışlardır.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0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14313"/>
            <a:ext cx="4857750" cy="62865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   </a:t>
            </a:r>
            <a:r>
              <a:rPr lang="tr-TR" sz="2400" dirty="0" smtClean="0"/>
              <a:t>Nitekim, </a:t>
            </a:r>
            <a:r>
              <a:rPr lang="tr-TR" sz="2400" dirty="0" smtClean="0">
                <a:solidFill>
                  <a:srgbClr val="FFFF00"/>
                </a:solidFill>
              </a:rPr>
              <a:t>İsmet İnönü, Roosevelt ve Churchill, 4-6 Aralık 1943'te İkinci Kahire Konferansı'nda </a:t>
            </a:r>
            <a:r>
              <a:rPr lang="tr-TR" sz="2400" dirty="0" smtClean="0"/>
              <a:t>bir araya gelerek, Türkiye'yi savaşa sokma konusunu tartışmışlardır. Cumhurbaşkanı İsmet İnönü, Türk Ordusunun donatımının tamamlanması halinde </a:t>
            </a:r>
            <a:r>
              <a:rPr lang="tr-TR" sz="2400" dirty="0" smtClean="0">
                <a:solidFill>
                  <a:srgbClr val="FFFF00"/>
                </a:solidFill>
              </a:rPr>
              <a:t>1945 yılının Şubat </a:t>
            </a:r>
            <a:r>
              <a:rPr lang="tr-TR" sz="2400" dirty="0" smtClean="0"/>
              <a:t>ayında savaşa girileceğini belirtmiştir. </a:t>
            </a:r>
          </a:p>
        </p:txBody>
      </p:sp>
      <p:pic>
        <p:nvPicPr>
          <p:cNvPr id="163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2" t="51953" r="5527" b="17773"/>
          <a:stretch>
            <a:fillRect/>
          </a:stretch>
        </p:blipFill>
        <p:spPr bwMode="auto">
          <a:xfrm>
            <a:off x="5286375" y="1928813"/>
            <a:ext cx="36433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428625"/>
            <a:ext cx="8286750" cy="58578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Türkiye, savaşın Almanya'nın aleyhine gelişmeye başladığı dönemde </a:t>
            </a:r>
            <a:r>
              <a:rPr lang="tr-TR" sz="2800" dirty="0" smtClean="0">
                <a:solidFill>
                  <a:srgbClr val="FFFF00"/>
                </a:solidFill>
              </a:rPr>
              <a:t>2 Ağustos 1944'te </a:t>
            </a:r>
            <a:r>
              <a:rPr lang="tr-TR" sz="2800" dirty="0" smtClean="0"/>
              <a:t>Almanya ile siyasal ilişkilerini kesmiştir</a:t>
            </a:r>
            <a:r>
              <a:rPr lang="tr-TR" sz="2800" dirty="0" smtClean="0">
                <a:solidFill>
                  <a:srgbClr val="FFFF00"/>
                </a:solidFill>
              </a:rPr>
              <a:t>. 23 Şubat 1945'te </a:t>
            </a:r>
            <a:r>
              <a:rPr lang="tr-TR" sz="2800" dirty="0" smtClean="0"/>
              <a:t>de Almanya ve Japonya'ya savaş ilan etmiştir. </a:t>
            </a:r>
            <a:r>
              <a:rPr lang="tr-TR" sz="2800" dirty="0" smtClean="0">
                <a:solidFill>
                  <a:srgbClr val="FFFF00"/>
                </a:solidFill>
              </a:rPr>
              <a:t>Türkiye, bu tutumuyla da Birleşmiş Milletlerin kurucu üyeleri arasında yer almıştır.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Kısaca, Türkiye, İkinci Dünya Savaşı'nda tarafsız bir politika izlemiş, fakat bu politikasını denge esasları üzerine oturtmuştu.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7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tr-TR" sz="3200" dirty="0" smtClean="0"/>
              <a:t>KPSS’YE HAZIRLIK DAHA KOLAY</a:t>
            </a:r>
            <a:br>
              <a:rPr lang="tr-TR" sz="3200" dirty="0" smtClean="0"/>
            </a:br>
            <a:r>
              <a:rPr lang="tr-TR" sz="3200" dirty="0" smtClean="0"/>
              <a:t>Online Kitapçılarda…</a:t>
            </a:r>
            <a:endParaRPr lang="tr-TR" sz="3200" dirty="0"/>
          </a:p>
        </p:txBody>
      </p:sp>
      <p:pic>
        <p:nvPicPr>
          <p:cNvPr id="17817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628775"/>
            <a:ext cx="3430587" cy="4867275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0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Kanalıma abone olup, destek olabilirsiniz.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II. DÜNYA SAVAŞI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7813" y="3933825"/>
            <a:ext cx="6400800" cy="1752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r-TR" dirty="0" smtClean="0"/>
              <a:t>1939-1945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549275"/>
            <a:ext cx="8710613" cy="82073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2400" dirty="0"/>
              <a:t>5.2.1.</a:t>
            </a:r>
            <a:r>
              <a:rPr lang="tr-TR" sz="2400" dirty="0" smtClean="0"/>
              <a:t>Savaş </a:t>
            </a:r>
            <a:r>
              <a:rPr lang="tr-TR" sz="2400" dirty="0"/>
              <a:t>Döneminde Türkiye’nin Dış Politikası</a:t>
            </a:r>
            <a:endParaRPr lang="tr-TR" sz="2800" dirty="0" smtClean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85938"/>
            <a:ext cx="8110537" cy="44291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Genç Türkiye'nin yöneticileri, Osmanlı İmparatorluğu'nun Birinci Dünya Savaşı'na sürüklenerek nasıl ortadan kalktığını, Türk Ulusu'nun nasıl yok olma tehlikesiyle karşı karşıya kaldığını unutmamışlardı.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0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642938"/>
            <a:ext cx="8643937" cy="545306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Bu nedenle, ülkeyi yeni bir savaşın dışında tutmaya çalışmışlardır. Ancak, Almanya'nın 1930'lu yıllarda komşularına saldırması, İtalya'nın </a:t>
            </a:r>
            <a:r>
              <a:rPr lang="tr-TR" dirty="0" smtClean="0">
                <a:solidFill>
                  <a:srgbClr val="FFFF00"/>
                </a:solidFill>
              </a:rPr>
              <a:t>7 Nisan 1939'da </a:t>
            </a:r>
            <a:r>
              <a:rPr lang="tr-TR" dirty="0" smtClean="0"/>
              <a:t>Arnavutluk'u işgal etmeye başlaması karşısında tedirgin olmuşlardır. Bunun üzerine </a:t>
            </a:r>
            <a:r>
              <a:rPr lang="tr-TR" dirty="0" smtClean="0">
                <a:solidFill>
                  <a:srgbClr val="FFFF00"/>
                </a:solidFill>
              </a:rPr>
              <a:t>Türkiye, İngiltere ve Fransa'ya </a:t>
            </a:r>
            <a:r>
              <a:rPr lang="tr-TR" dirty="0" smtClean="0"/>
              <a:t>yakınlaşmıştır.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71563"/>
            <a:ext cx="8358188" cy="535781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Nitekim, 12 Mayıs 1939'da Türkiye ve İngiltere arasında, </a:t>
            </a:r>
            <a:r>
              <a:rPr lang="tr-TR" sz="2800" dirty="0" smtClean="0">
                <a:solidFill>
                  <a:srgbClr val="FFFF00"/>
                </a:solidFill>
              </a:rPr>
              <a:t>Türk-İngiliz Yardım Deklarasyonu</a:t>
            </a:r>
            <a:r>
              <a:rPr lang="tr-TR" sz="2800" dirty="0" smtClean="0"/>
              <a:t>, </a:t>
            </a:r>
            <a:r>
              <a:rPr lang="tr-TR" sz="2800" dirty="0" smtClean="0">
                <a:solidFill>
                  <a:srgbClr val="FFFF00"/>
                </a:solidFill>
              </a:rPr>
              <a:t>23 Haziran 1939'da da benzer bir antlaşma Türkiye ve Fransa</a:t>
            </a:r>
            <a:r>
              <a:rPr lang="tr-TR" sz="2800" dirty="0" smtClean="0"/>
              <a:t> arasında imzalanmıştır. Türkiye, bu antlaşmaları Alman </a:t>
            </a:r>
            <a:r>
              <a:rPr lang="tr-TR" sz="2800" dirty="0" err="1" smtClean="0"/>
              <a:t>nazizmine</a:t>
            </a:r>
            <a:r>
              <a:rPr lang="tr-TR" sz="2800" dirty="0" smtClean="0"/>
              <a:t> ve İtalyan faşizmine karşı yapmasından dolayı, Sovyetler Birliği'nin bir zorluk çıkarmayacağını düşünmüştür.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1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429625" cy="528637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    Fakat, </a:t>
            </a:r>
            <a:r>
              <a:rPr lang="tr-TR" dirty="0" smtClean="0">
                <a:solidFill>
                  <a:srgbClr val="FFFF00"/>
                </a:solidFill>
              </a:rPr>
              <a:t>23 Ağustos 1939'da Almanya-Sovyetler Birliği Dostluk Antlaşması'nın yapılması</a:t>
            </a:r>
            <a:r>
              <a:rPr lang="tr-TR" dirty="0" smtClean="0"/>
              <a:t> ve Polonya'nın Almanya tarafından işgal edilmesi, </a:t>
            </a:r>
            <a:r>
              <a:rPr lang="tr-TR" dirty="0" smtClean="0">
                <a:solidFill>
                  <a:srgbClr val="FFFF00"/>
                </a:solidFill>
              </a:rPr>
              <a:t>Türkiye</a:t>
            </a:r>
            <a:r>
              <a:rPr lang="tr-TR" dirty="0" smtClean="0"/>
              <a:t>'yi bir tehdit altında bırakmıştı.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857250"/>
            <a:ext cx="8110537" cy="523875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Hatta, Sovyetler Birliği'nin Karadeniz'e kıyısı bulunmayan devletlerin savaş gemilerinin boğazlardan geçirilmemesini ve </a:t>
            </a:r>
            <a:r>
              <a:rPr lang="tr-TR" sz="2800" dirty="0" smtClean="0">
                <a:solidFill>
                  <a:srgbClr val="FFFF00"/>
                </a:solidFill>
              </a:rPr>
              <a:t>boğazlarda Sovyet askeri bulundurmak istediğini Türkiye'ye bildirmesi </a:t>
            </a:r>
            <a:r>
              <a:rPr lang="tr-TR" sz="2800" dirty="0" smtClean="0"/>
              <a:t>tehlikenin boyutlarını arttırmıştır. Türkiye, bu gelişmeler üzerine </a:t>
            </a:r>
            <a:r>
              <a:rPr lang="tr-TR" sz="2800" dirty="0" smtClean="0">
                <a:solidFill>
                  <a:srgbClr val="FFFF00"/>
                </a:solidFill>
              </a:rPr>
              <a:t>İngiltere ve Fransa ile eski antlaşmalarını açık bir ittifa</a:t>
            </a:r>
            <a:r>
              <a:rPr lang="tr-TR" sz="2800" dirty="0" smtClean="0"/>
              <a:t>ka dönüştürmeye çalışmıştır.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642938"/>
            <a:ext cx="8110537" cy="5572125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dirty="0" smtClean="0">
                <a:solidFill>
                  <a:srgbClr val="FFFF00"/>
                </a:solidFill>
              </a:rPr>
              <a:t>19 Ekim 1939'da Türkiye, İngiltere ve Fransa, Ankara'da karşılıklı yardım antlaşması imzalamıştır</a:t>
            </a:r>
            <a:r>
              <a:rPr lang="tr-TR" dirty="0" smtClean="0"/>
              <a:t>. </a:t>
            </a:r>
            <a:r>
              <a:rPr lang="tr-TR" dirty="0" smtClean="0">
                <a:solidFill>
                  <a:srgbClr val="EFFC4A"/>
                </a:solidFill>
              </a:rPr>
              <a:t>Buna göre;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smtClean="0"/>
              <a:t>• Bir Avrupa devletinin Türkiye'ye saldırması ve savaş çıkması halinde </a:t>
            </a:r>
            <a:r>
              <a:rPr lang="tr-TR" dirty="0" smtClean="0">
                <a:solidFill>
                  <a:srgbClr val="FFFF00"/>
                </a:solidFill>
              </a:rPr>
              <a:t>Fransa ve İngiltere'nin </a:t>
            </a:r>
            <a:r>
              <a:rPr lang="tr-TR" dirty="0" smtClean="0"/>
              <a:t>Türkiye'ye yardım etmesi,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253412" cy="495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• İngiltere ve Fransa bir Avrupa devletinin saldırısına uğrarsa, </a:t>
            </a:r>
            <a:r>
              <a:rPr lang="tr-TR" sz="2800" dirty="0" smtClean="0">
                <a:solidFill>
                  <a:srgbClr val="FFFF00"/>
                </a:solidFill>
              </a:rPr>
              <a:t>Türkiye'nin bu iki devlet yararına tarafsızlık politikası izlemesi</a:t>
            </a:r>
            <a:r>
              <a:rPr lang="tr-TR" sz="2800" dirty="0" smtClean="0"/>
              <a:t>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• Bu antlaşmanın uygulanması sonucunda tarafların savaşa girmesi halinde, mütarekenin ve barışın birlikte imza edilmesi gibi.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prstClr val="white"/>
                </a:solidFill>
              </a:rPr>
              <a:t>www.tariheglencesi.com</a:t>
            </a: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6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298</TotalTime>
  <Words>526</Words>
  <Application>Microsoft Office PowerPoint</Application>
  <PresentationFormat>Ekran Gösterisi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Franklin Gothic Book</vt:lpstr>
      <vt:lpstr>Franklin Gothic Medium</vt:lpstr>
      <vt:lpstr>Tahoma</vt:lpstr>
      <vt:lpstr>Tunga</vt:lpstr>
      <vt:lpstr>Wingdings</vt:lpstr>
      <vt:lpstr>Wingdings 3</vt:lpstr>
      <vt:lpstr>Açılar</vt:lpstr>
      <vt:lpstr>Titrek Işık</vt:lpstr>
      <vt:lpstr>İyon Toplantı Odası</vt:lpstr>
      <vt:lpstr>5.2. II. DÜNYA SAVAŞI SÜRECİNDE TÜRKİYE.</vt:lpstr>
      <vt:lpstr>II. DÜNYA SAVAŞI</vt:lpstr>
      <vt:lpstr>5.2.1.Savaş Döneminde Türkiye’nin Dış Politikası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KPSS’YE HAZIRLIK DAHA KOLAY Online Kitapçılarda…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SOĞUK SAVAŞ DÖNEMİNDE TÜRKİYE</dc:title>
  <dc:creator>motun</dc:creator>
  <cp:lastModifiedBy>toshiba</cp:lastModifiedBy>
  <cp:revision>48</cp:revision>
  <dcterms:created xsi:type="dcterms:W3CDTF">2015-02-11T20:34:33Z</dcterms:created>
  <dcterms:modified xsi:type="dcterms:W3CDTF">2020-03-18T09:47:06Z</dcterms:modified>
</cp:coreProperties>
</file>