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37"/>
  </p:notesMasterIdLst>
  <p:sldIdLst>
    <p:sldId id="486" r:id="rId3"/>
    <p:sldId id="487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84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481" r:id="rId33"/>
    <p:sldId id="485" r:id="rId34"/>
    <p:sldId id="482" r:id="rId35"/>
    <p:sldId id="483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719A-9342-4073-95EB-9190B8F85322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569A-B318-4E9C-88DB-BE8E87E60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72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D325-54A1-492C-A64F-927C4A4D9725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5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A9AD480-1E66-4955-88C2-E04700C64C45}" type="slidenum">
              <a:rPr lang="tr-TR" smtClean="0">
                <a:latin typeface="Arial" pitchFamily="34" charset="0"/>
              </a:rPr>
              <a:pPr eaLnBrk="1" hangingPunct="1"/>
              <a:t>3</a:t>
            </a:fld>
            <a:endParaRPr lang="tr-TR" smtClean="0">
              <a:latin typeface="Arial" pitchFamily="34" charset="0"/>
            </a:endParaRPr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5CD5056-99B8-4BCF-829E-6BC2BF704795}" type="slidenum">
              <a:rPr lang="tr-TR" smtClean="0">
                <a:latin typeface="Arial" pitchFamily="34" charset="0"/>
              </a:rPr>
              <a:pPr eaLnBrk="1" hangingPunct="1"/>
              <a:t>4</a:t>
            </a:fld>
            <a:endParaRPr lang="tr-TR" smtClean="0">
              <a:latin typeface="Arial" pitchFamily="34" charset="0"/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04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2D2C2C6-BC55-4E16-9F10-130513C50CF9}" type="slidenum">
              <a:rPr lang="tr-TR" smtClean="0">
                <a:latin typeface="Arial" pitchFamily="34" charset="0"/>
              </a:rPr>
              <a:pPr eaLnBrk="1" hangingPunct="1"/>
              <a:t>7</a:t>
            </a:fld>
            <a:endParaRPr lang="tr-TR" smtClean="0">
              <a:latin typeface="Arial" pitchFamily="34" charset="0"/>
            </a:endParaRPr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6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71A2658-118D-4ED7-885D-7B9A99C53903}" type="slidenum">
              <a:rPr lang="tr-TR" smtClean="0">
                <a:latin typeface="Arial" pitchFamily="34" charset="0"/>
              </a:rPr>
              <a:pPr eaLnBrk="1" hangingPunct="1"/>
              <a:t>15</a:t>
            </a:fld>
            <a:endParaRPr lang="tr-TR" smtClean="0">
              <a:latin typeface="Arial" pitchFamily="34" charset="0"/>
            </a:endParaRPr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82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3E8EAAD-1320-49B4-8056-49714C5FAB2A}" type="slidenum">
              <a:rPr lang="tr-TR" smtClean="0">
                <a:latin typeface="Arial" pitchFamily="34" charset="0"/>
              </a:rPr>
              <a:pPr eaLnBrk="1" hangingPunct="1"/>
              <a:t>18</a:t>
            </a:fld>
            <a:endParaRPr lang="tr-TR" smtClean="0">
              <a:latin typeface="Arial" pitchFamily="34" charset="0"/>
            </a:endParaRPr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9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D6AF8A7-FAE5-44A2-830C-CF8B5AD1D511}" type="slidenum">
              <a:rPr lang="tr-TR" smtClean="0">
                <a:latin typeface="Arial" pitchFamily="34" charset="0"/>
              </a:rPr>
              <a:pPr eaLnBrk="1" hangingPunct="1"/>
              <a:t>23</a:t>
            </a:fld>
            <a:endParaRPr lang="tr-TR" smtClean="0">
              <a:latin typeface="Arial" pitchFamily="34" charset="0"/>
            </a:endParaRPr>
          </a:p>
        </p:txBody>
      </p:sp>
      <p:sp>
        <p:nvSpPr>
          <p:cNvPr id="454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8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87A9C3-7D78-456C-ACC3-7573FA1364C0}" type="datetime1">
              <a:rPr lang="tr-TR" smtClean="0"/>
              <a:t>02.03.2018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8853-061F-4CDC-8067-D84831424DAD}" type="datetime1">
              <a:rPr lang="tr-TR" smtClean="0"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A1F-A51E-4000-B849-E15C507AFAAD}" type="datetime1">
              <a:rPr lang="tr-TR" smtClean="0"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424-615A-471D-869D-549F3CDC5930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24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81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45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84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5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23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7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3C784B6-F299-451D-B09B-96C2E6AD463C}" type="datetime1">
              <a:rPr lang="tr-TR" smtClean="0"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9F38CF-C1AC-4532-831B-27DF17AA02BC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81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3E44-E49C-4254-9B7A-2B321ABD5431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20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8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604264-A6AB-437C-BA51-20E70018DB86}" type="datetime1">
              <a:rPr lang="tr-TR" smtClean="0"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2D1F2D-1B7B-4833-B3D9-653C0E935790}" type="datetime1">
              <a:rPr lang="tr-TR" smtClean="0"/>
              <a:t>02.03.2018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F8222B-58F1-49C9-B0C4-B76806AD6C8B}" type="datetime1">
              <a:rPr lang="tr-TR" smtClean="0"/>
              <a:t>02.03.2018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7E9-35EE-491F-824E-AA1BF4068784}" type="datetime1">
              <a:rPr lang="tr-TR" smtClean="0"/>
              <a:t>02.03.2018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F6D040-A114-4E5F-AB27-26BB241FBF43}" type="datetime1">
              <a:rPr lang="tr-TR" smtClean="0"/>
              <a:t>02.03.2018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A11F8-565D-4817-BE24-F999034D3EAF}" type="datetime1">
              <a:rPr lang="tr-TR" smtClean="0"/>
              <a:t>02.03.2018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EC2F70-16A7-4FFE-8349-2377D139BF4A}" type="datetime1">
              <a:rPr lang="tr-TR" smtClean="0"/>
              <a:t>02.03.2018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657F5B-E458-46FA-A396-734D937BB79D}" type="datetime1">
              <a:rPr lang="tr-TR" smtClean="0"/>
              <a:t>02.03.2018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5D4866-6571-402E-8F1F-0932EE85C0CE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14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II.MEŞRUTİYET’İN İLANI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6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20484" name="Picture 4" descr="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3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conveyor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21508" name="Picture 4" descr="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8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22532" name="Picture 4" descr="2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6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42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81600" y="2352675"/>
            <a:ext cx="396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smtClean="0"/>
              <a:t>Atatürk Trablusgarp’</a:t>
            </a:r>
            <a:br>
              <a:rPr lang="tr-TR" sz="4000" smtClean="0"/>
            </a:br>
            <a:r>
              <a:rPr lang="tr-TR" sz="4000" smtClean="0"/>
              <a:t>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mtClean="0"/>
              <a:t> </a:t>
            </a:r>
          </a:p>
        </p:txBody>
      </p:sp>
      <p:pic>
        <p:nvPicPr>
          <p:cNvPr id="23556" name="Picture 4" descr="savas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434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35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mtClean="0"/>
              <a:t> </a:t>
            </a:r>
          </a:p>
        </p:txBody>
      </p:sp>
      <p:pic>
        <p:nvPicPr>
          <p:cNvPr id="24580" name="Picture 4" descr="savas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486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5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49275"/>
            <a:ext cx="8664575" cy="6080125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4500" dirty="0" smtClean="0">
                <a:latin typeface="Times New Roman" pitchFamily="18" charset="0"/>
              </a:rPr>
              <a:t>  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Osmanlı Devleti halkı örgütleyerek savaşta başarılar kazandıysa da Balkan Savaşı’nın başlaması üzerine İtalya ile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Ouchy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Uşi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Ant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laşmasını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imzalamak zorunda kalmıştır. Buna göre; </a:t>
            </a:r>
            <a:r>
              <a:rPr lang="tr-TR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dirty="0" smtClean="0">
                <a:latin typeface="Times New Roman" pitchFamily="18" charset="0"/>
              </a:rPr>
              <a:t>      </a:t>
            </a: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Trablusgarp ve Bingazi İtalya’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 bırakıldı.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tr-TR" dirty="0" smtClean="0">
              <a:latin typeface="Times New Roman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424863" cy="5688013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5000" dirty="0" smtClean="0">
                <a:solidFill>
                  <a:schemeClr val="bg2"/>
                </a:solidFill>
                <a:latin typeface="Times New Roman" pitchFamily="18" charset="0"/>
              </a:rPr>
              <a:t>  </a:t>
            </a: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Savaş anında işgal edilen Rodos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Oniki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Ada geçici olarak İtalyanlara bırakıldı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.(Bu adalar 1947 yılında Yunanistan’a bırakıldı)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tr-T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savaş sonucunda Osmanlı Devleti’nin Kuzey Afrika’da toprağı kalmadı.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50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tr-TR" sz="5000" dirty="0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560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157760"/>
            <a:ext cx="6624736" cy="1399032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tr-TR" dirty="0" smtClean="0"/>
              <a:t>2010-YGS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2" t="17262" r="23722" b="29167"/>
          <a:stretch/>
        </p:blipFill>
        <p:spPr bwMode="auto">
          <a:xfrm>
            <a:off x="899592" y="1556792"/>
            <a:ext cx="6624736" cy="460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11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6632"/>
            <a:ext cx="8223250" cy="1054943"/>
          </a:xfrm>
          <a:solidFill>
            <a:srgbClr val="002060"/>
          </a:solidFill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tr-TR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Balkan Savaşları(1912-1913)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8720"/>
            <a:ext cx="8223250" cy="594928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I.Balkan Savaşı</a:t>
            </a:r>
            <a:endParaRPr lang="tr-TR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b="1" dirty="0" smtClean="0">
                <a:solidFill>
                  <a:schemeClr val="tx2"/>
                </a:solidFill>
                <a:cs typeface="Times New Roman" pitchFamily="18" charset="0"/>
              </a:rPr>
              <a:t>Sebepleri:</a:t>
            </a:r>
            <a:endParaRPr lang="tr-TR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Rusya’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nın izlediği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Panislavizm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smtClean="0">
                <a:latin typeface="Times New Roman" pitchFamily="18" charset="0"/>
              </a:rPr>
              <a:t>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ıcak denizlere inme politikası. Bu amaçla Balkan Devletleri’ni Osmanlı aleyhine kışkırtması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Rusya’nın teşviki ile Balkan Devletleri’nin ittifak yapmaları</a:t>
            </a:r>
            <a:endParaRPr lang="tr-TR" dirty="0" smtClean="0">
              <a:latin typeface="Times New Roman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/>
      <p:bldP spid="3584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rif\Desktop\İnkılap\balkan-hari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549275"/>
            <a:ext cx="7745412" cy="568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7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102791" y="3068960"/>
            <a:ext cx="3240360" cy="588492"/>
          </a:xfrm>
        </p:spPr>
        <p:txBody>
          <a:bodyPr/>
          <a:lstStyle/>
          <a:p>
            <a:r>
              <a:rPr lang="tr-TR" dirty="0" smtClean="0"/>
              <a:t>ARİF ÖZBEYLİ</a:t>
            </a:r>
          </a:p>
        </p:txBody>
      </p:sp>
      <p:sp>
        <p:nvSpPr>
          <p:cNvPr id="4" name="Metin kutusu 3"/>
          <p:cNvSpPr txBox="1"/>
          <p:nvPr/>
        </p:nvSpPr>
        <p:spPr>
          <a:xfrm rot="19214027">
            <a:off x="6538832" y="4601737"/>
            <a:ext cx="2485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rgbClr val="FFFF00"/>
                </a:solidFill>
              </a:rPr>
              <a:t>www.tariheglencesi.com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98445"/>
            <a:ext cx="5670959" cy="50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29700" name="Picture 4" descr="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1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shred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458200" cy="5329238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4500" b="1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tr-TR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Osmanlı Devleti’nin Trablusgarp Savaşıyla uğraşması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tr-TR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İngiltere’nin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Reval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Görüşmesinde Rusya’yı Balkanlar ve Boğazlar konusunda serbest bırakması 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Balkan Devletleri’nin Osmanlı’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dan toprak koparmak istemeleri</a:t>
            </a:r>
            <a:r>
              <a:rPr lang="tr-TR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dirty="0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08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arif\Desktop\İnkılap\1.balka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79425"/>
            <a:ext cx="6480175" cy="590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3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arbrake.wav"/>
          </p:stSnd>
        </p:sndAc>
      </p:transition>
    </mc:Choice>
    <mc:Fallback xmlns="">
      <p:transition spd="slow">
        <p:fade/>
        <p:sndAc>
          <p:stSnd>
            <p:snd r:embed="rId4" name="carbrak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40738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3400" dirty="0" smtClean="0"/>
              <a:t>   </a:t>
            </a:r>
            <a:r>
              <a:rPr lang="tr-TR" sz="3000" dirty="0" smtClean="0">
                <a:solidFill>
                  <a:srgbClr val="FFFF00"/>
                </a:solidFill>
              </a:rPr>
              <a:t>SAVAŞIN BAŞLAMASI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2513"/>
            <a:ext cx="5207000" cy="5195887"/>
          </a:xfrm>
          <a:solidFill>
            <a:schemeClr val="bg1"/>
          </a:solidFill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3400" dirty="0" smtClean="0">
                <a:latin typeface="Times New Roman" pitchFamily="18" charset="0"/>
              </a:rPr>
              <a:t>  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8 Ekim 1912’de Karadağ’ın savaş ilanı ile Osmanlı Devleti Sırbistan,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Bulgaristan ve Yunanistan’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la birlikte dört devlet</a:t>
            </a:r>
            <a:r>
              <a:rPr lang="tr-TR" sz="2800" dirty="0" smtClean="0">
                <a:latin typeface="Times New Roman" pitchFamily="18" charset="0"/>
              </a:rPr>
              <a:t>le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savaşmış ve yenilgiye u</a:t>
            </a:r>
            <a:r>
              <a:rPr lang="tr-TR" sz="2800" dirty="0" smtClean="0">
                <a:latin typeface="Times New Roman" pitchFamily="18" charset="0"/>
              </a:rPr>
              <a:t>ğ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ramıştır.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30 Mayıs 1913’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te Londra Antlaşması imzalanmıştır.</a:t>
            </a:r>
            <a:endParaRPr lang="tr-TR" sz="2800" dirty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32774" name="Picture 4" descr="C:\Users\arif\Desktop\İnkılap\balkan-savaslari-nin-efsane-komuta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1052513"/>
            <a:ext cx="32258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5" descr="C:\Users\arif\Desktop\İnkılap\fft99_mf309582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3644900"/>
            <a:ext cx="32258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9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rif\Desktop\İnkılap\balkansavaslari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81075"/>
            <a:ext cx="8064500" cy="5145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15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32656"/>
            <a:ext cx="8785225" cy="63087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4100" dirty="0" smtClean="0">
                <a:latin typeface="Times New Roman" pitchFamily="18" charset="0"/>
              </a:rPr>
              <a:t>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Buna göre; Osmanlı Devleti’nin batı sınırı Midye-Enez çizgisi olarak kabul edildi.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Batısında kalan topraklar Balkan Devletleri’ne bırakıldı.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b="1" dirty="0" smtClean="0">
                <a:solidFill>
                  <a:schemeClr val="bg2"/>
                </a:solidFill>
                <a:latin typeface="Times New Roman" pitchFamily="18" charset="0"/>
              </a:rPr>
              <a:t>      </a:t>
            </a:r>
            <a:r>
              <a:rPr lang="tr-TR" sz="24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KUŞLAR GİBİ UÇMASINI,BALIKLAR GİBİ YÜZMESİNİ ÖĞRENDİK.ANCAK BU ARADA ÇOK BASİT BİR SANATI UNUTTUK;</a:t>
            </a:r>
            <a:r>
              <a:rPr lang="tr-TR" sz="2400" b="1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tr-TR" sz="24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KARDEŞ OLARAK YAŞAMAYI.</a:t>
            </a:r>
            <a:r>
              <a:rPr lang="tr-TR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b="1" dirty="0" smtClean="0">
                <a:solidFill>
                  <a:schemeClr val="tx2"/>
                </a:solidFill>
                <a:latin typeface="Times New Roman" pitchFamily="18" charset="0"/>
              </a:rPr>
              <a:t>                                   </a:t>
            </a:r>
          </a:p>
          <a:p>
            <a:pPr algn="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Martin Luther </a:t>
            </a:r>
            <a:r>
              <a:rPr lang="tr-TR" sz="2600" b="1" dirty="0" err="1" smtClean="0">
                <a:latin typeface="Times New Roman" pitchFamily="18" charset="0"/>
                <a:cs typeface="Times New Roman" pitchFamily="18" charset="0"/>
              </a:rPr>
              <a:t>King</a:t>
            </a:r>
            <a:endParaRPr lang="tr-TR" sz="26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6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600" b="1" dirty="0" smtClean="0">
                <a:solidFill>
                  <a:schemeClr val="tx2"/>
                </a:solidFill>
                <a:latin typeface="Times New Roman" pitchFamily="18" charset="0"/>
              </a:rPr>
              <a:t>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600" dirty="0" smtClean="0">
              <a:solidFill>
                <a:schemeClr val="tx2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3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in.wav"/>
          </p:stSnd>
        </p:sndAc>
      </p:transition>
    </mc:Choice>
    <mc:Fallback xmlns="">
      <p:transition spd="slow"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Users\arif\Desktop\İnkılap\imperiaflex020fk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33450"/>
            <a:ext cx="787400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23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4813"/>
            <a:ext cx="8439472" cy="55387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>
                <a:solidFill>
                  <a:schemeClr val="tx2"/>
                </a:solidFill>
                <a:cs typeface="Times New Roman" pitchFamily="18" charset="0"/>
              </a:rPr>
              <a:t>Sonuçları:</a:t>
            </a:r>
            <a:endParaRPr lang="tr-TR" sz="28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Midye-Enez sınırının batısında kalan  Edirne ve Kırklareli dahil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Makedonya,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Batı Trakya, Ege Adaları,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Arnavutluk elden çıktı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Bulgari</a:t>
            </a:r>
            <a:r>
              <a:rPr lang="tr-TR" dirty="0" smtClean="0">
                <a:latin typeface="Times New Roman" pitchFamily="18" charset="0"/>
              </a:rPr>
              <a:t>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tan Ege Denizi’ne ulaştı 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Balkanlardan Anadolu’ya göçler başladı.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Ocak 1913 yılında yapılan bir darbeyle fiilen İttihat ve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Terakki dönemi başlamıştır.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4500" dirty="0" smtClean="0">
              <a:latin typeface="Times New Roman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7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rif\Desktop\İnkılap\48276919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33375"/>
            <a:ext cx="8353425" cy="6191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4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46038"/>
            <a:ext cx="8134672" cy="93469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200" b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II.Balkan</a:t>
            </a:r>
            <a:r>
              <a:rPr lang="tr-TR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Savaşı</a:t>
            </a:r>
            <a:br>
              <a:rPr lang="tr-TR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3200" b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496300" cy="4164013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3400" b="1" dirty="0" smtClean="0">
                <a:latin typeface="Times New Roman" pitchFamily="18" charset="0"/>
              </a:rPr>
              <a:t>    </a:t>
            </a:r>
            <a:r>
              <a:rPr lang="tr-T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Sebebi: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Osmanlı Devleti’nden aldıkları toprakları Balkan devletlerinin paylaşamamaları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2400" b="1" dirty="0" smtClean="0">
                <a:cs typeface="Times New Roman" pitchFamily="18" charset="0"/>
              </a:rPr>
              <a:t>     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Sırbistan, Karadağ, Yunanistan yanlarına Romanya’yı da alarak Bulgaristan’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la savaşmaya başladılar. Bu durumdan yararlanan Osmanlı Devleti Bulgaristan’ın elinde bulunan Edirne ve Kırklareli’ni aldı.</a:t>
            </a:r>
            <a:r>
              <a:rPr lang="tr-TR" sz="2400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38916" name="Picture 2" descr="C:\Users\arif\Desktop\İnkılap\balkan-savasi-1-nci-dunya-savasi-nin-provasiy-4336819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89363"/>
            <a:ext cx="4762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8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/>
      <p:bldP spid="4403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31696" cy="541020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a-</a:t>
            </a:r>
            <a:r>
              <a:rPr lang="tr-TR" dirty="0" smtClean="0">
                <a:cs typeface="Times New Roman" pitchFamily="18" charset="0"/>
              </a:rPr>
              <a:t>Meşrutiyet’in ilanı karmaşasından yararlanan Bulgaristan bağımsızlığını ilan etti.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Avusturya-Macaristan Bosna-Hersek’i topraklarına kattı.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Girit,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Yunanistan’a bağlanma kararı aldı.</a:t>
            </a:r>
            <a:endParaRPr lang="tr-TR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b="1" dirty="0" smtClean="0"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b-</a:t>
            </a:r>
            <a:r>
              <a:rPr lang="tr-TR" dirty="0" smtClean="0">
                <a:cs typeface="Times New Roman" pitchFamily="18" charset="0"/>
              </a:rPr>
              <a:t>Meclis(parlamento) oluşturulduğu için ilk siyasi partiler kuruldu.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4100" dirty="0" smtClean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136525"/>
            <a:ext cx="8686800" cy="1250950"/>
          </a:xfrm>
          <a:solidFill>
            <a:srgbClr val="00206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II.Meşrutiyet’in</a:t>
            </a:r>
            <a:r>
              <a:rPr lang="tr-TR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İlanının Sonuçları</a:t>
            </a:r>
            <a:br>
              <a:rPr lang="tr-TR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3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08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66700"/>
            <a:ext cx="7543800" cy="762000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FFFF00"/>
                </a:solidFill>
              </a:rPr>
              <a:t>Sonuçları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46021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4100" dirty="0" smtClean="0">
                <a:latin typeface="Times New Roman" pitchFamily="18" charset="0"/>
              </a:rPr>
              <a:t>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Bulgaristan’la yapılan </a:t>
            </a: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İstanbul Antlaşması’yla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sınır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Meriç nehri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olarak kabul edildi.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Nehrin batısında kalan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Dimetoka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şehri de Osmanlı’ya bırakıldı.</a:t>
            </a:r>
            <a:r>
              <a:rPr lang="tr-TR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5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6613"/>
            <a:ext cx="8736013" cy="57927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3400" dirty="0" smtClean="0">
                <a:latin typeface="Times New Roman" pitchFamily="18" charset="0"/>
              </a:rPr>
              <a:t> 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Yunanistan’la yapılan </a:t>
            </a: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Atina Antlaşması’yla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; Girit Yunanistan’a bırakılacak, Ege Adalarının durumu büyük devletlerin hakemliğine bırakılacak.(Büyük Devletler Bozcaada,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Gökçeada,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Kaş dışındaki adaları Yunanistan’a bıraktılar).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46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tr-TR" sz="4600" dirty="0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7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tr-TR" dirty="0" smtClean="0"/>
              <a:t>2012-YGS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2" t="17857" r="21243" b="15477"/>
          <a:stretch/>
        </p:blipFill>
        <p:spPr bwMode="auto">
          <a:xfrm>
            <a:off x="1475656" y="1772816"/>
            <a:ext cx="655272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41988" name="Picture 4" descr="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7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  <p:sndAc>
          <p:stSnd>
            <p:snd r:embed="rId2" name="camera.wav"/>
          </p:stSnd>
        </p:sndAc>
      </p:transition>
    </mc:Choice>
    <mc:Fallback xmlns="">
      <p:transition spd="slow" advTm="10000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43012" name="Picture 4" descr="2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308226"/>
      </p:ext>
    </p:extLst>
  </p:cSld>
  <p:clrMapOvr>
    <a:masterClrMapping/>
  </p:clrMapOvr>
  <p:transition spd="med" advTm="1000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49275"/>
            <a:ext cx="8512175" cy="6308725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2800" b="1" dirty="0" smtClean="0"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chemeClr val="tx2"/>
                </a:solidFill>
                <a:cs typeface="Times New Roman" pitchFamily="18" charset="0"/>
              </a:rPr>
              <a:t>c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İttihat ve Terakki Partisi yönetimde etkili olmaya başladı.</a:t>
            </a:r>
            <a:endParaRPr lang="tr-TR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Meşrutiyet’e ve İttihat ve Terakki Partisine muhalif olanlar 31 Mart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(13 Nisan1909) Olayını meydana getirdiler. Özelikle Derviş Vahdeti ve sahibi olduğu Volkan gazetesinin faaliyetleri bu olayın çıkmasın</a:t>
            </a:r>
            <a:r>
              <a:rPr lang="tr-TR" dirty="0" smtClean="0">
                <a:latin typeface="Times New Roman" pitchFamily="18" charset="0"/>
              </a:rPr>
              <a:t>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 etkili olmuştur.</a:t>
            </a:r>
            <a:endParaRPr lang="tr-TR" dirty="0" smtClean="0">
              <a:latin typeface="Times New Roman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97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4813"/>
            <a:ext cx="8294688" cy="61483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4500" dirty="0" smtClean="0">
                <a:latin typeface="Times New Roman" pitchFamily="18" charset="0"/>
              </a:rPr>
              <a:t>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İsyan Makedonya’da İttihat ve Terakki‘nin hazırlattığı Hareket Ordusu tarafından bastırıldı.  İsyanda etkisi olduğu gerekçesiyle II. Abdülhamit tahttan indirildi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(1909)</a:t>
            </a:r>
            <a:r>
              <a:rPr lang="tr-TR" dirty="0" smtClean="0">
                <a:latin typeface="Times New Roman" pitchFamily="18" charset="0"/>
              </a:rPr>
              <a:t>.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NOT: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31 Mart Olayı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Türk tarihinde rejime karşı yapılan ilk isyan hareketidir.</a:t>
            </a:r>
          </a:p>
          <a:p>
            <a:pPr eaLnBrk="1" hangingPunct="1">
              <a:defRPr/>
            </a:pPr>
            <a:endParaRPr lang="tr-TR" sz="4500" dirty="0" smtClean="0">
              <a:latin typeface="Times New Roman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7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6388" name="Picture 4" descr="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32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05800" cy="9906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Trablusgarp Savaşı(1911-191)</a:t>
            </a:r>
            <a:b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83488" cy="487680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Sebepleri:</a:t>
            </a:r>
            <a:endParaRPr lang="tr-TR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İtalya’nın gelişen sanayisi için sömürge arayışı </a:t>
            </a: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İtalyanların bu konuda Avrupa devletlerinden destek alması </a:t>
            </a: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Trablusgarp’ın İtalya’ya yakın ve savunmasız olması </a:t>
            </a: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Hammadde kaynakları bakımından zengin olması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4500" dirty="0" smtClean="0">
              <a:latin typeface="Times New Roman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63107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8436" name="Picture 4" descr="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3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000">
        <p14:honeycomb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9460" name="Picture 4" descr="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56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000">
        <p14:honeycomb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542</Words>
  <Application>Microsoft Office PowerPoint</Application>
  <PresentationFormat>Ekran Gösterisi (4:3)</PresentationFormat>
  <Paragraphs>84</Paragraphs>
  <Slides>34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34</vt:i4>
      </vt:variant>
    </vt:vector>
  </HeadingPairs>
  <TitlesOfParts>
    <vt:vector size="44" baseType="lpstr">
      <vt:lpstr>Arial</vt:lpstr>
      <vt:lpstr>Calibri</vt:lpstr>
      <vt:lpstr>Century Gothic</vt:lpstr>
      <vt:lpstr>Franklin Gothic Book</vt:lpstr>
      <vt:lpstr>Times New Roman</vt:lpstr>
      <vt:lpstr>Verdana</vt:lpstr>
      <vt:lpstr>Wingdings</vt:lpstr>
      <vt:lpstr>Wingdings 2</vt:lpstr>
      <vt:lpstr>Canlı</vt:lpstr>
      <vt:lpstr>Teknik</vt:lpstr>
      <vt:lpstr>PowerPoint Sunusu</vt:lpstr>
      <vt:lpstr>PowerPoint Sunusu</vt:lpstr>
      <vt:lpstr>II.Meşrutiyet’in İlanının Sonuçları </vt:lpstr>
      <vt:lpstr>PowerPoint Sunusu</vt:lpstr>
      <vt:lpstr>PowerPoint Sunusu</vt:lpstr>
      <vt:lpstr>PowerPoint Sunusu</vt:lpstr>
      <vt:lpstr>Trablusgarp Savaşı(1911-191) </vt:lpstr>
      <vt:lpstr>PowerPoint Sunusu</vt:lpstr>
      <vt:lpstr>PowerPoint Sunusu</vt:lpstr>
      <vt:lpstr>PowerPoint Sunusu</vt:lpstr>
      <vt:lpstr>PowerPoint Sunusu</vt:lpstr>
      <vt:lpstr>PowerPoint Sunusu</vt:lpstr>
      <vt:lpstr>Atatürk Trablusgarp’ ta</vt:lpstr>
      <vt:lpstr>PowerPoint Sunusu</vt:lpstr>
      <vt:lpstr>PowerPoint Sunusu</vt:lpstr>
      <vt:lpstr>PowerPoint Sunusu</vt:lpstr>
      <vt:lpstr>2010-YGS</vt:lpstr>
      <vt:lpstr>Balkan Savaşları(1912-1913) </vt:lpstr>
      <vt:lpstr>PowerPoint Sunusu</vt:lpstr>
      <vt:lpstr>PowerPoint Sunusu</vt:lpstr>
      <vt:lpstr>PowerPoint Sunusu</vt:lpstr>
      <vt:lpstr>PowerPoint Sunusu</vt:lpstr>
      <vt:lpstr>   SAVAŞIN BAŞLAMASI</vt:lpstr>
      <vt:lpstr>PowerPoint Sunusu</vt:lpstr>
      <vt:lpstr>PowerPoint Sunusu</vt:lpstr>
      <vt:lpstr>PowerPoint Sunusu</vt:lpstr>
      <vt:lpstr>PowerPoint Sunusu</vt:lpstr>
      <vt:lpstr>PowerPoint Sunusu</vt:lpstr>
      <vt:lpstr>II.Balkan Savaşı </vt:lpstr>
      <vt:lpstr>Sonuçları</vt:lpstr>
      <vt:lpstr>PowerPoint Sunusu</vt:lpstr>
      <vt:lpstr>2012-YGS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XIX. YÜZYIL BAŞLARINDA ASYA VE AVRUPA</dc:title>
  <dc:creator>TOSHIBA</dc:creator>
  <cp:lastModifiedBy>toshiba</cp:lastModifiedBy>
  <cp:revision>74</cp:revision>
  <dcterms:created xsi:type="dcterms:W3CDTF">2011-04-28T18:08:03Z</dcterms:created>
  <dcterms:modified xsi:type="dcterms:W3CDTF">2018-03-02T07:48:06Z</dcterms:modified>
</cp:coreProperties>
</file>