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0"/>
  </p:notesMasterIdLst>
  <p:sldIdLst>
    <p:sldId id="444" r:id="rId2"/>
    <p:sldId id="431" r:id="rId3"/>
    <p:sldId id="258" r:id="rId4"/>
    <p:sldId id="259" r:id="rId5"/>
    <p:sldId id="260" r:id="rId6"/>
    <p:sldId id="261" r:id="rId7"/>
    <p:sldId id="441" r:id="rId8"/>
    <p:sldId id="442" r:id="rId9"/>
    <p:sldId id="443" r:id="rId10"/>
    <p:sldId id="445" r:id="rId11"/>
    <p:sldId id="262" r:id="rId12"/>
    <p:sldId id="440" r:id="rId13"/>
    <p:sldId id="263" r:id="rId14"/>
    <p:sldId id="353" r:id="rId15"/>
    <p:sldId id="264" r:id="rId16"/>
    <p:sldId id="265" r:id="rId17"/>
    <p:sldId id="266" r:id="rId18"/>
    <p:sldId id="324" r:id="rId19"/>
    <p:sldId id="446" r:id="rId20"/>
    <p:sldId id="433" r:id="rId21"/>
    <p:sldId id="447" r:id="rId22"/>
    <p:sldId id="267" r:id="rId23"/>
    <p:sldId id="268" r:id="rId24"/>
    <p:sldId id="269" r:id="rId25"/>
    <p:sldId id="346" r:id="rId26"/>
    <p:sldId id="342" r:id="rId27"/>
    <p:sldId id="270" r:id="rId28"/>
    <p:sldId id="349" r:id="rId29"/>
    <p:sldId id="350" r:id="rId30"/>
    <p:sldId id="325" r:id="rId31"/>
    <p:sldId id="448" r:id="rId32"/>
    <p:sldId id="271" r:id="rId33"/>
    <p:sldId id="272" r:id="rId34"/>
    <p:sldId id="273" r:id="rId35"/>
    <p:sldId id="357" r:id="rId36"/>
    <p:sldId id="358" r:id="rId37"/>
    <p:sldId id="359" r:id="rId38"/>
    <p:sldId id="360" r:id="rId39"/>
    <p:sldId id="361" r:id="rId40"/>
    <p:sldId id="364" r:id="rId41"/>
    <p:sldId id="365" r:id="rId42"/>
    <p:sldId id="354" r:id="rId43"/>
    <p:sldId id="355" r:id="rId44"/>
    <p:sldId id="275" r:id="rId45"/>
    <p:sldId id="276" r:id="rId46"/>
    <p:sldId id="345" r:id="rId47"/>
    <p:sldId id="277" r:id="rId48"/>
    <p:sldId id="278" r:id="rId49"/>
    <p:sldId id="279" r:id="rId50"/>
    <p:sldId id="280" r:id="rId51"/>
    <p:sldId id="281" r:id="rId52"/>
    <p:sldId id="282" r:id="rId53"/>
    <p:sldId id="283" r:id="rId54"/>
    <p:sldId id="439" r:id="rId55"/>
    <p:sldId id="449" r:id="rId56"/>
    <p:sldId id="434" r:id="rId57"/>
    <p:sldId id="450" r:id="rId58"/>
    <p:sldId id="366" r:id="rId59"/>
    <p:sldId id="367" r:id="rId60"/>
    <p:sldId id="368" r:id="rId61"/>
    <p:sldId id="323" r:id="rId62"/>
    <p:sldId id="451" r:id="rId63"/>
    <p:sldId id="332" r:id="rId64"/>
    <p:sldId id="452" r:id="rId65"/>
    <p:sldId id="331" r:id="rId66"/>
    <p:sldId id="453" r:id="rId67"/>
    <p:sldId id="432" r:id="rId68"/>
    <p:sldId id="351"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D28E3-501A-4BA5-AC88-BD646852F8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360B415-A8EA-4ED4-8A2B-BFE46215061C}">
      <dgm:prSet phldrT="[Metin]" custT="1"/>
      <dgm:spPr>
        <a:blipFill rotWithShape="0">
          <a:blip xmlns:r="http://schemas.openxmlformats.org/officeDocument/2006/relationships" r:embed="rId1"/>
          <a:stretch>
            <a:fillRect/>
          </a:stretch>
        </a:blipFill>
      </dgm:spPr>
      <dgm:t>
        <a:bodyPr/>
        <a:lstStyle/>
        <a:p>
          <a:endParaRPr lang="tr-TR" sz="2000" b="1" dirty="0" smtClean="0">
            <a:solidFill>
              <a:schemeClr val="bg1"/>
            </a:solidFill>
          </a:endParaRPr>
        </a:p>
        <a:p>
          <a:endParaRPr lang="tr-TR" sz="2000" b="1" dirty="0" smtClean="0">
            <a:solidFill>
              <a:schemeClr val="bg1"/>
            </a:solidFill>
          </a:endParaRPr>
        </a:p>
        <a:p>
          <a:endParaRPr lang="tr-TR" sz="2000" b="1" dirty="0" smtClean="0">
            <a:solidFill>
              <a:schemeClr val="bg1"/>
            </a:solidFill>
          </a:endParaRPr>
        </a:p>
        <a:p>
          <a:r>
            <a:rPr lang="tr-TR" sz="1400" b="1" dirty="0" smtClean="0">
              <a:solidFill>
                <a:srgbClr val="FFFF00"/>
              </a:solidFill>
            </a:rPr>
            <a:t>II.MAHMUT  DÖNEMİ</a:t>
          </a:r>
        </a:p>
        <a:p>
          <a:r>
            <a:rPr lang="tr-TR" sz="1400" b="1" dirty="0" smtClean="0">
              <a:solidFill>
                <a:srgbClr val="FFFF00"/>
              </a:solidFill>
            </a:rPr>
            <a:t> (1808-1839)</a:t>
          </a:r>
          <a:endParaRPr lang="tr-TR" sz="1400" b="1" dirty="0">
            <a:solidFill>
              <a:srgbClr val="FFFF00"/>
            </a:solidFill>
          </a:endParaRPr>
        </a:p>
      </dgm:t>
    </dgm:pt>
    <dgm:pt modelId="{D6AA0BEE-2B9E-45BB-AEA9-7D1090FF1492}" type="parTrans" cxnId="{1E9719B5-A8A8-44DC-B817-86ACAC4C801A}">
      <dgm:prSet/>
      <dgm:spPr/>
      <dgm:t>
        <a:bodyPr/>
        <a:lstStyle/>
        <a:p>
          <a:endParaRPr lang="tr-TR"/>
        </a:p>
      </dgm:t>
    </dgm:pt>
    <dgm:pt modelId="{F35A0BE2-F65E-4537-B223-E3E4885F355D}" type="sibTrans" cxnId="{1E9719B5-A8A8-44DC-B817-86ACAC4C801A}">
      <dgm:prSet/>
      <dgm:spPr/>
      <dgm:t>
        <a:bodyPr/>
        <a:lstStyle/>
        <a:p>
          <a:endParaRPr lang="tr-TR"/>
        </a:p>
      </dgm:t>
    </dgm:pt>
    <dgm:pt modelId="{081206AE-FC4B-4B71-8F45-F0CABD758F42}">
      <dgm:prSet phldrT="[Metin]" custT="1"/>
      <dgm:spPr>
        <a:solidFill>
          <a:schemeClr val="accent5">
            <a:lumMod val="20000"/>
            <a:lumOff val="80000"/>
            <a:alpha val="90000"/>
          </a:schemeClr>
        </a:solidFill>
      </dgm:spPr>
      <dgm:t>
        <a:bodyPr/>
        <a:lstStyle/>
        <a:p>
          <a:r>
            <a:rPr lang="tr-TR" sz="1800" b="1" dirty="0" smtClean="0"/>
            <a:t>SİYASİ OLAYLAR</a:t>
          </a:r>
          <a:endParaRPr lang="tr-TR" sz="1800" b="1" dirty="0"/>
        </a:p>
      </dgm:t>
    </dgm:pt>
    <dgm:pt modelId="{5D6924AD-72BC-4C5D-8FFC-E9EAC5D4DB5D}" type="parTrans" cxnId="{9B3CF82E-182D-40C2-B58A-D2CAC708C635}">
      <dgm:prSet/>
      <dgm:spPr/>
      <dgm:t>
        <a:bodyPr/>
        <a:lstStyle/>
        <a:p>
          <a:endParaRPr lang="tr-TR"/>
        </a:p>
      </dgm:t>
    </dgm:pt>
    <dgm:pt modelId="{BD5C9EC3-1C4F-4B38-84BE-0F47EA32422B}" type="sibTrans" cxnId="{9B3CF82E-182D-40C2-B58A-D2CAC708C635}">
      <dgm:prSet/>
      <dgm:spPr/>
      <dgm:t>
        <a:bodyPr/>
        <a:lstStyle/>
        <a:p>
          <a:endParaRPr lang="tr-TR"/>
        </a:p>
      </dgm:t>
    </dgm:pt>
    <dgm:pt modelId="{5DFE1D3B-1D3F-44AC-A83E-432A77A6234B}">
      <dgm:prSet phldrT="[Metin]" custT="1"/>
      <dgm:spPr>
        <a:solidFill>
          <a:schemeClr val="accent4">
            <a:lumMod val="20000"/>
            <a:lumOff val="80000"/>
            <a:alpha val="90000"/>
          </a:schemeClr>
        </a:solidFill>
      </dgm:spPr>
      <dgm:t>
        <a:bodyPr/>
        <a:lstStyle/>
        <a:p>
          <a:endParaRPr lang="tr-TR" sz="1400" b="1" dirty="0" smtClean="0"/>
        </a:p>
        <a:p>
          <a:r>
            <a:rPr lang="tr-TR" sz="1400" b="1" dirty="0" err="1" smtClean="0"/>
            <a:t>Kal’a</a:t>
          </a:r>
          <a:r>
            <a:rPr lang="tr-TR" sz="1400" b="1" dirty="0" smtClean="0"/>
            <a:t>-i Sultaniye (Çanakkale ) Antlaşması-</a:t>
          </a:r>
          <a:r>
            <a:rPr lang="tr-TR" sz="1400" i="1" dirty="0" smtClean="0"/>
            <a:t>Bu antlaşmayla Boğazlardan barış zamanında hiçbir savaş gemisi geçemeyecekti.(1809)</a:t>
          </a:r>
          <a:endParaRPr lang="tr-TR" sz="1400" dirty="0" smtClean="0"/>
        </a:p>
        <a:p>
          <a:r>
            <a:rPr lang="tr-TR" sz="1400" b="1" dirty="0" smtClean="0"/>
            <a:t>Bükreş Antlaşması-</a:t>
          </a:r>
          <a:r>
            <a:rPr lang="tr-TR" sz="1400" i="1" dirty="0" smtClean="0"/>
            <a:t>Bu antlaşma ile </a:t>
          </a:r>
          <a:r>
            <a:rPr lang="tr-TR" sz="1400" i="1" dirty="0" err="1" smtClean="0"/>
            <a:t>Prut</a:t>
          </a:r>
          <a:r>
            <a:rPr lang="tr-TR" sz="1400" i="1" dirty="0" smtClean="0"/>
            <a:t> nehri sınır oldu. Sırbistan’a bazı ayrıcalıklar tanındı. </a:t>
          </a:r>
          <a:r>
            <a:rPr lang="tr-TR" sz="1400" i="1" dirty="0" err="1" smtClean="0"/>
            <a:t>Besarab</a:t>
          </a:r>
          <a:r>
            <a:rPr lang="tr-TR" sz="1400" i="1" dirty="0" smtClean="0"/>
            <a:t>-ya Ruslara bırakıldı.(1812)</a:t>
          </a:r>
          <a:endParaRPr lang="tr-TR" sz="1400" dirty="0" smtClean="0"/>
        </a:p>
        <a:p>
          <a:r>
            <a:rPr lang="tr-TR" sz="1400" b="1" dirty="0" smtClean="0"/>
            <a:t>Sırp İsyanı (1804)</a:t>
          </a:r>
        </a:p>
        <a:p>
          <a:r>
            <a:rPr lang="tr-TR" sz="1400" b="1" dirty="0" smtClean="0"/>
            <a:t>Yunan İsyanı (1821)</a:t>
          </a:r>
        </a:p>
        <a:p>
          <a:r>
            <a:rPr lang="tr-TR" sz="1400" b="1" dirty="0" smtClean="0"/>
            <a:t>Yeniçeri Ocağı’nın kaldırılması (1826)</a:t>
          </a:r>
          <a:endParaRPr lang="tr-TR" sz="1400" dirty="0" smtClean="0"/>
        </a:p>
        <a:p>
          <a:r>
            <a:rPr lang="tr-TR" sz="1400" b="1" dirty="0" err="1" smtClean="0"/>
            <a:t>Navarin</a:t>
          </a:r>
          <a:r>
            <a:rPr lang="tr-TR" sz="1400" b="1" dirty="0" smtClean="0"/>
            <a:t> Olayı (1827)    </a:t>
          </a:r>
        </a:p>
        <a:p>
          <a:r>
            <a:rPr lang="tr-TR" sz="1400" b="1" dirty="0" smtClean="0"/>
            <a:t>   1828-1829 Osmanlı-Rus Savaşı-</a:t>
          </a:r>
          <a:endParaRPr lang="tr-TR" sz="1400" dirty="0" smtClean="0"/>
        </a:p>
        <a:p>
          <a:r>
            <a:rPr lang="tr-TR" sz="1400" b="1" dirty="0" smtClean="0"/>
            <a:t>Edirne Antlaşması-</a:t>
          </a:r>
          <a:r>
            <a:rPr lang="tr-TR" sz="1400" i="1" dirty="0" smtClean="0"/>
            <a:t>Bu antlaşma </a:t>
          </a:r>
          <a:r>
            <a:rPr lang="tr-TR" sz="1400" i="1" dirty="0" err="1" smtClean="0"/>
            <a:t>Prut</a:t>
          </a:r>
          <a:r>
            <a:rPr lang="tr-TR" sz="1400" i="1" dirty="0" smtClean="0"/>
            <a:t> nehri iki ülke arasında sınır kabul edilmiş,Rus ticaret gemilerine Boğazlardan geçiş hakkı verilmiş,Sırbistan özerk hale getirilmiş, Yunanistan’ın bağımsızlığı kabul edildi (1829)</a:t>
          </a:r>
          <a:endParaRPr lang="tr-TR" sz="1400" dirty="0" smtClean="0"/>
        </a:p>
        <a:p>
          <a:endParaRPr lang="tr-TR" sz="1400" dirty="0"/>
        </a:p>
      </dgm:t>
    </dgm:pt>
    <dgm:pt modelId="{431A6F3C-759B-46CE-8E0B-ADAC11828BA4}" type="parTrans" cxnId="{64AB4083-0F8D-4CFD-9E3E-1165055E710A}">
      <dgm:prSet/>
      <dgm:spPr/>
      <dgm:t>
        <a:bodyPr/>
        <a:lstStyle/>
        <a:p>
          <a:endParaRPr lang="tr-TR"/>
        </a:p>
      </dgm:t>
    </dgm:pt>
    <dgm:pt modelId="{86621DF7-27D7-4F65-8786-2889AECEC68B}" type="sibTrans" cxnId="{64AB4083-0F8D-4CFD-9E3E-1165055E710A}">
      <dgm:prSet/>
      <dgm:spPr/>
      <dgm:t>
        <a:bodyPr/>
        <a:lstStyle/>
        <a:p>
          <a:endParaRPr lang="tr-TR"/>
        </a:p>
      </dgm:t>
    </dgm:pt>
    <dgm:pt modelId="{FEAD155C-772C-4FA5-83B5-66D7D488769C}">
      <dgm:prSet custT="1"/>
      <dgm:spPr>
        <a:solidFill>
          <a:schemeClr val="accent2">
            <a:lumMod val="20000"/>
            <a:lumOff val="80000"/>
            <a:alpha val="90000"/>
          </a:schemeClr>
        </a:solidFill>
      </dgm:spPr>
      <dgm:t>
        <a:bodyPr/>
        <a:lstStyle/>
        <a:p>
          <a:r>
            <a:rPr lang="tr-TR" sz="1400" b="1" dirty="0" smtClean="0"/>
            <a:t>Mısır Meselesi ve </a:t>
          </a:r>
          <a:r>
            <a:rPr lang="tr-TR" sz="1400" b="1" dirty="0" err="1" smtClean="0"/>
            <a:t>Kavalalı</a:t>
          </a:r>
          <a:r>
            <a:rPr lang="tr-TR" sz="1400" b="1" dirty="0" smtClean="0"/>
            <a:t> Mehmet Ali Paşa İsyanı</a:t>
          </a:r>
          <a:endParaRPr lang="tr-TR" sz="1400" dirty="0" smtClean="0"/>
        </a:p>
        <a:p>
          <a:r>
            <a:rPr lang="tr-TR" sz="1400" b="1" dirty="0" smtClean="0"/>
            <a:t>Kütahya Antlaşması-</a:t>
          </a:r>
          <a:r>
            <a:rPr lang="tr-TR" sz="1400" i="1" dirty="0" smtClean="0"/>
            <a:t>Bir Rus filosu Marmara’ya geldi. Telaşlanan İngiltere ve Fransa araya girerek Osmanlı Devleti ile Mehmet Ali Paşa arasında bu antlaşma imzalandı.(1833)</a:t>
          </a:r>
          <a:endParaRPr lang="tr-TR" sz="1400" dirty="0" smtClean="0"/>
        </a:p>
        <a:p>
          <a:r>
            <a:rPr lang="tr-TR" sz="1400" b="1" dirty="0" smtClean="0"/>
            <a:t>Hünkar İskelesi Antlaşması-</a:t>
          </a:r>
          <a:r>
            <a:rPr lang="tr-TR" sz="1400" i="1" dirty="0" smtClean="0"/>
            <a:t>Kütahya Antlaşmasına rağmen kendisini güvende hissetmeyen II.Mahmut Rusya ile bu antlaşmayı imzaladı.(1833)</a:t>
          </a:r>
          <a:endParaRPr lang="tr-TR" sz="1400" dirty="0" smtClean="0"/>
        </a:p>
        <a:p>
          <a:r>
            <a:rPr lang="tr-TR" sz="1400" b="1" dirty="0" smtClean="0"/>
            <a:t>Balta Limanı Sözleşmesi-</a:t>
          </a:r>
          <a:r>
            <a:rPr lang="tr-TR" sz="1400" i="1" dirty="0" smtClean="0"/>
            <a:t>Bu antlaşma ile kapitülasyonlar özellikle İngiltere lehine genişletilmiştir. (1838)</a:t>
          </a:r>
          <a:endParaRPr lang="tr-TR" sz="1400" dirty="0" smtClean="0"/>
        </a:p>
        <a:p>
          <a:r>
            <a:rPr lang="tr-TR" sz="1400" b="1" dirty="0" smtClean="0"/>
            <a:t>Nizip Savaşı (1839)-</a:t>
          </a:r>
          <a:r>
            <a:rPr lang="tr-TR" sz="1400" b="0" dirty="0" err="1" smtClean="0"/>
            <a:t>Kavalalı</a:t>
          </a:r>
          <a:r>
            <a:rPr lang="tr-TR" sz="1400" b="0" dirty="0" smtClean="0"/>
            <a:t> Mehmet Ali Paşa ve Osmanlı </a:t>
          </a:r>
          <a:r>
            <a:rPr lang="tr-TR" sz="1400" b="0" dirty="0" err="1" smtClean="0"/>
            <a:t>Devletii</a:t>
          </a:r>
          <a:r>
            <a:rPr lang="tr-TR" sz="1400" b="0" dirty="0" smtClean="0"/>
            <a:t> arasında.</a:t>
          </a:r>
          <a:endParaRPr lang="tr-TR" sz="1400" b="0" dirty="0"/>
        </a:p>
      </dgm:t>
    </dgm:pt>
    <dgm:pt modelId="{DD28357D-70BA-42D9-977E-1544DE0ADA61}" type="parTrans" cxnId="{B09E8E2B-D4F4-4832-954A-223054355F98}">
      <dgm:prSet/>
      <dgm:spPr/>
      <dgm:t>
        <a:bodyPr/>
        <a:lstStyle/>
        <a:p>
          <a:endParaRPr lang="tr-TR"/>
        </a:p>
      </dgm:t>
    </dgm:pt>
    <dgm:pt modelId="{C00F2794-DE35-40A0-A090-95C216B27F41}" type="sibTrans" cxnId="{B09E8E2B-D4F4-4832-954A-223054355F98}">
      <dgm:prSet/>
      <dgm:spPr/>
      <dgm:t>
        <a:bodyPr/>
        <a:lstStyle/>
        <a:p>
          <a:endParaRPr lang="tr-TR"/>
        </a:p>
      </dgm:t>
    </dgm:pt>
    <dgm:pt modelId="{EF3E41FF-A2F9-435D-9627-DB7A3B5A329F}" type="pres">
      <dgm:prSet presAssocID="{007D28E3-501A-4BA5-AC88-BD646852F8CB}" presName="hierChild1" presStyleCnt="0">
        <dgm:presLayoutVars>
          <dgm:chPref val="1"/>
          <dgm:dir/>
          <dgm:animOne val="branch"/>
          <dgm:animLvl val="lvl"/>
          <dgm:resizeHandles/>
        </dgm:presLayoutVars>
      </dgm:prSet>
      <dgm:spPr/>
      <dgm:t>
        <a:bodyPr/>
        <a:lstStyle/>
        <a:p>
          <a:endParaRPr lang="tr-TR"/>
        </a:p>
      </dgm:t>
    </dgm:pt>
    <dgm:pt modelId="{44B5429A-9571-495C-8830-098AFAB2649B}" type="pres">
      <dgm:prSet presAssocID="{9360B415-A8EA-4ED4-8A2B-BFE46215061C}" presName="hierRoot1" presStyleCnt="0"/>
      <dgm:spPr/>
    </dgm:pt>
    <dgm:pt modelId="{093DF216-3BE5-47C1-A2C8-B3594532E3B6}" type="pres">
      <dgm:prSet presAssocID="{9360B415-A8EA-4ED4-8A2B-BFE46215061C}" presName="composite" presStyleCnt="0"/>
      <dgm:spPr/>
    </dgm:pt>
    <dgm:pt modelId="{C1CF3A0E-E459-45B9-AD73-619E7252345D}" type="pres">
      <dgm:prSet presAssocID="{9360B415-A8EA-4ED4-8A2B-BFE46215061C}" presName="background" presStyleLbl="node0" presStyleIdx="0" presStyleCnt="1"/>
      <dgm:spPr/>
    </dgm:pt>
    <dgm:pt modelId="{BE47AEC1-3499-40C9-B724-F6F009B53547}" type="pres">
      <dgm:prSet presAssocID="{9360B415-A8EA-4ED4-8A2B-BFE46215061C}" presName="text" presStyleLbl="fgAcc0" presStyleIdx="0" presStyleCnt="1" custScaleX="170536" custScaleY="198967">
        <dgm:presLayoutVars>
          <dgm:chPref val="3"/>
        </dgm:presLayoutVars>
      </dgm:prSet>
      <dgm:spPr/>
      <dgm:t>
        <a:bodyPr/>
        <a:lstStyle/>
        <a:p>
          <a:endParaRPr lang="tr-TR"/>
        </a:p>
      </dgm:t>
    </dgm:pt>
    <dgm:pt modelId="{59533DFE-683A-463D-B99A-E81FC896368E}" type="pres">
      <dgm:prSet presAssocID="{9360B415-A8EA-4ED4-8A2B-BFE46215061C}" presName="hierChild2" presStyleCnt="0"/>
      <dgm:spPr/>
    </dgm:pt>
    <dgm:pt modelId="{3E9AF354-548A-4884-B73E-DCE2EE79826E}" type="pres">
      <dgm:prSet presAssocID="{5D6924AD-72BC-4C5D-8FFC-E9EAC5D4DB5D}" presName="Name10" presStyleLbl="parChTrans1D2" presStyleIdx="0" presStyleCnt="1"/>
      <dgm:spPr/>
      <dgm:t>
        <a:bodyPr/>
        <a:lstStyle/>
        <a:p>
          <a:endParaRPr lang="tr-TR"/>
        </a:p>
      </dgm:t>
    </dgm:pt>
    <dgm:pt modelId="{783FBF00-BED1-44BF-935B-7C609FA3023B}" type="pres">
      <dgm:prSet presAssocID="{081206AE-FC4B-4B71-8F45-F0CABD758F42}" presName="hierRoot2" presStyleCnt="0"/>
      <dgm:spPr/>
    </dgm:pt>
    <dgm:pt modelId="{C27A3777-61C3-4681-9733-0CF0DDD9AF13}" type="pres">
      <dgm:prSet presAssocID="{081206AE-FC4B-4B71-8F45-F0CABD758F42}" presName="composite2" presStyleCnt="0"/>
      <dgm:spPr/>
    </dgm:pt>
    <dgm:pt modelId="{4228414B-F3D2-4F78-B5D0-05836DAAEB9F}" type="pres">
      <dgm:prSet presAssocID="{081206AE-FC4B-4B71-8F45-F0CABD758F42}" presName="background2" presStyleLbl="node2" presStyleIdx="0" presStyleCnt="1"/>
      <dgm:spPr/>
    </dgm:pt>
    <dgm:pt modelId="{C81A854B-60F9-455B-9D7A-3F470B6B4683}" type="pres">
      <dgm:prSet presAssocID="{081206AE-FC4B-4B71-8F45-F0CABD758F42}" presName="text2" presStyleLbl="fgAcc2" presStyleIdx="0" presStyleCnt="1" custScaleX="145171" custScaleY="32912" custLinFactNeighborX="583" custLinFactNeighborY="2496">
        <dgm:presLayoutVars>
          <dgm:chPref val="3"/>
        </dgm:presLayoutVars>
      </dgm:prSet>
      <dgm:spPr/>
      <dgm:t>
        <a:bodyPr/>
        <a:lstStyle/>
        <a:p>
          <a:endParaRPr lang="tr-TR"/>
        </a:p>
      </dgm:t>
    </dgm:pt>
    <dgm:pt modelId="{4DBC346C-41BB-464B-AC08-64BBC9EC9905}" type="pres">
      <dgm:prSet presAssocID="{081206AE-FC4B-4B71-8F45-F0CABD758F42}" presName="hierChild3" presStyleCnt="0"/>
      <dgm:spPr/>
    </dgm:pt>
    <dgm:pt modelId="{317320AB-8F8D-4F26-8785-70B0D24DB508}" type="pres">
      <dgm:prSet presAssocID="{431A6F3C-759B-46CE-8E0B-ADAC11828BA4}" presName="Name17" presStyleLbl="parChTrans1D3" presStyleIdx="0" presStyleCnt="2"/>
      <dgm:spPr/>
      <dgm:t>
        <a:bodyPr/>
        <a:lstStyle/>
        <a:p>
          <a:endParaRPr lang="tr-TR"/>
        </a:p>
      </dgm:t>
    </dgm:pt>
    <dgm:pt modelId="{17C42544-0051-4BD6-8B3B-1E7FE7F658E3}" type="pres">
      <dgm:prSet presAssocID="{5DFE1D3B-1D3F-44AC-A83E-432A77A6234B}" presName="hierRoot3" presStyleCnt="0"/>
      <dgm:spPr/>
    </dgm:pt>
    <dgm:pt modelId="{BB7F7B10-4948-400A-A410-35D12A9D6F35}" type="pres">
      <dgm:prSet presAssocID="{5DFE1D3B-1D3F-44AC-A83E-432A77A6234B}" presName="composite3" presStyleCnt="0"/>
      <dgm:spPr/>
    </dgm:pt>
    <dgm:pt modelId="{FC3E7820-8286-4114-B7A3-DAC66AB7BDFC}" type="pres">
      <dgm:prSet presAssocID="{5DFE1D3B-1D3F-44AC-A83E-432A77A6234B}" presName="background3" presStyleLbl="node3" presStyleIdx="0" presStyleCnt="2"/>
      <dgm:spPr/>
    </dgm:pt>
    <dgm:pt modelId="{54F49890-3009-49F3-A895-4A088A7C302C}" type="pres">
      <dgm:prSet presAssocID="{5DFE1D3B-1D3F-44AC-A83E-432A77A6234B}" presName="text3" presStyleLbl="fgAcc3" presStyleIdx="0" presStyleCnt="2" custScaleX="338539" custScaleY="432134" custLinFactNeighborX="1019" custLinFactNeighborY="918">
        <dgm:presLayoutVars>
          <dgm:chPref val="3"/>
        </dgm:presLayoutVars>
      </dgm:prSet>
      <dgm:spPr/>
      <dgm:t>
        <a:bodyPr/>
        <a:lstStyle/>
        <a:p>
          <a:endParaRPr lang="tr-TR"/>
        </a:p>
      </dgm:t>
    </dgm:pt>
    <dgm:pt modelId="{3B3F0D56-C6BE-4FD6-9B90-63A5DD593A50}" type="pres">
      <dgm:prSet presAssocID="{5DFE1D3B-1D3F-44AC-A83E-432A77A6234B}" presName="hierChild4" presStyleCnt="0"/>
      <dgm:spPr/>
    </dgm:pt>
    <dgm:pt modelId="{F361A6F6-E8CC-4042-A6EF-EEE17C298633}" type="pres">
      <dgm:prSet presAssocID="{DD28357D-70BA-42D9-977E-1544DE0ADA61}" presName="Name17" presStyleLbl="parChTrans1D3" presStyleIdx="1" presStyleCnt="2"/>
      <dgm:spPr/>
      <dgm:t>
        <a:bodyPr/>
        <a:lstStyle/>
        <a:p>
          <a:endParaRPr lang="tr-TR"/>
        </a:p>
      </dgm:t>
    </dgm:pt>
    <dgm:pt modelId="{8D1E943A-F282-4DEA-907B-F3DE3A74CD0B}" type="pres">
      <dgm:prSet presAssocID="{FEAD155C-772C-4FA5-83B5-66D7D488769C}" presName="hierRoot3" presStyleCnt="0"/>
      <dgm:spPr/>
    </dgm:pt>
    <dgm:pt modelId="{15D5BAA8-2802-4682-BE50-527637D3EEE0}" type="pres">
      <dgm:prSet presAssocID="{FEAD155C-772C-4FA5-83B5-66D7D488769C}" presName="composite3" presStyleCnt="0"/>
      <dgm:spPr/>
    </dgm:pt>
    <dgm:pt modelId="{ED7EB406-26E9-43C6-8C32-7611A5D137FA}" type="pres">
      <dgm:prSet presAssocID="{FEAD155C-772C-4FA5-83B5-66D7D488769C}" presName="background3" presStyleLbl="node3" presStyleIdx="1" presStyleCnt="2"/>
      <dgm:spPr/>
    </dgm:pt>
    <dgm:pt modelId="{F787487F-F4CE-433F-9CAB-3F015E73AC5A}" type="pres">
      <dgm:prSet presAssocID="{FEAD155C-772C-4FA5-83B5-66D7D488769C}" presName="text3" presStyleLbl="fgAcc3" presStyleIdx="1" presStyleCnt="2" custScaleX="275636" custScaleY="446007">
        <dgm:presLayoutVars>
          <dgm:chPref val="3"/>
        </dgm:presLayoutVars>
      </dgm:prSet>
      <dgm:spPr/>
      <dgm:t>
        <a:bodyPr/>
        <a:lstStyle/>
        <a:p>
          <a:endParaRPr lang="tr-TR"/>
        </a:p>
      </dgm:t>
    </dgm:pt>
    <dgm:pt modelId="{DEF12CC1-7BCA-46A5-99B0-9AD68F240F6F}" type="pres">
      <dgm:prSet presAssocID="{FEAD155C-772C-4FA5-83B5-66D7D488769C}" presName="hierChild4" presStyleCnt="0"/>
      <dgm:spPr/>
    </dgm:pt>
  </dgm:ptLst>
  <dgm:cxnLst>
    <dgm:cxn modelId="{0A40FEA5-1846-46B1-841C-1B8BD132B403}" type="presOf" srcId="{FEAD155C-772C-4FA5-83B5-66D7D488769C}" destId="{F787487F-F4CE-433F-9CAB-3F015E73AC5A}" srcOrd="0" destOrd="0" presId="urn:microsoft.com/office/officeart/2005/8/layout/hierarchy1"/>
    <dgm:cxn modelId="{9B3CF82E-182D-40C2-B58A-D2CAC708C635}" srcId="{9360B415-A8EA-4ED4-8A2B-BFE46215061C}" destId="{081206AE-FC4B-4B71-8F45-F0CABD758F42}" srcOrd="0" destOrd="0" parTransId="{5D6924AD-72BC-4C5D-8FFC-E9EAC5D4DB5D}" sibTransId="{BD5C9EC3-1C4F-4B38-84BE-0F47EA32422B}"/>
    <dgm:cxn modelId="{B09E8E2B-D4F4-4832-954A-223054355F98}" srcId="{081206AE-FC4B-4B71-8F45-F0CABD758F42}" destId="{FEAD155C-772C-4FA5-83B5-66D7D488769C}" srcOrd="1" destOrd="0" parTransId="{DD28357D-70BA-42D9-977E-1544DE0ADA61}" sibTransId="{C00F2794-DE35-40A0-A090-95C216B27F41}"/>
    <dgm:cxn modelId="{64AB4083-0F8D-4CFD-9E3E-1165055E710A}" srcId="{081206AE-FC4B-4B71-8F45-F0CABD758F42}" destId="{5DFE1D3B-1D3F-44AC-A83E-432A77A6234B}" srcOrd="0" destOrd="0" parTransId="{431A6F3C-759B-46CE-8E0B-ADAC11828BA4}" sibTransId="{86621DF7-27D7-4F65-8786-2889AECEC68B}"/>
    <dgm:cxn modelId="{BCD67553-4E91-4CB7-B455-AD9E39919A21}" type="presOf" srcId="{5DFE1D3B-1D3F-44AC-A83E-432A77A6234B}" destId="{54F49890-3009-49F3-A895-4A088A7C302C}" srcOrd="0" destOrd="0" presId="urn:microsoft.com/office/officeart/2005/8/layout/hierarchy1"/>
    <dgm:cxn modelId="{1E9719B5-A8A8-44DC-B817-86ACAC4C801A}" srcId="{007D28E3-501A-4BA5-AC88-BD646852F8CB}" destId="{9360B415-A8EA-4ED4-8A2B-BFE46215061C}" srcOrd="0" destOrd="0" parTransId="{D6AA0BEE-2B9E-45BB-AEA9-7D1090FF1492}" sibTransId="{F35A0BE2-F65E-4537-B223-E3E4885F355D}"/>
    <dgm:cxn modelId="{CC524302-4C0E-4E86-BA76-CD9346CAC026}" type="presOf" srcId="{DD28357D-70BA-42D9-977E-1544DE0ADA61}" destId="{F361A6F6-E8CC-4042-A6EF-EEE17C298633}" srcOrd="0" destOrd="0" presId="urn:microsoft.com/office/officeart/2005/8/layout/hierarchy1"/>
    <dgm:cxn modelId="{4F699CA4-A571-47B6-A423-1C4093CFF9F1}" type="presOf" srcId="{007D28E3-501A-4BA5-AC88-BD646852F8CB}" destId="{EF3E41FF-A2F9-435D-9627-DB7A3B5A329F}" srcOrd="0" destOrd="0" presId="urn:microsoft.com/office/officeart/2005/8/layout/hierarchy1"/>
    <dgm:cxn modelId="{66B7C47B-C6DB-48D5-9BED-8FD54BFC7032}" type="presOf" srcId="{081206AE-FC4B-4B71-8F45-F0CABD758F42}" destId="{C81A854B-60F9-455B-9D7A-3F470B6B4683}" srcOrd="0" destOrd="0" presId="urn:microsoft.com/office/officeart/2005/8/layout/hierarchy1"/>
    <dgm:cxn modelId="{484E24C7-6511-4750-98F4-B211DCE82C33}" type="presOf" srcId="{9360B415-A8EA-4ED4-8A2B-BFE46215061C}" destId="{BE47AEC1-3499-40C9-B724-F6F009B53547}" srcOrd="0" destOrd="0" presId="urn:microsoft.com/office/officeart/2005/8/layout/hierarchy1"/>
    <dgm:cxn modelId="{35DB9995-3D08-4335-A134-B526BA022B52}" type="presOf" srcId="{431A6F3C-759B-46CE-8E0B-ADAC11828BA4}" destId="{317320AB-8F8D-4F26-8785-70B0D24DB508}" srcOrd="0" destOrd="0" presId="urn:microsoft.com/office/officeart/2005/8/layout/hierarchy1"/>
    <dgm:cxn modelId="{952FFED8-AC43-41B0-BF46-4A93DCF1C5DF}" type="presOf" srcId="{5D6924AD-72BC-4C5D-8FFC-E9EAC5D4DB5D}" destId="{3E9AF354-548A-4884-B73E-DCE2EE79826E}" srcOrd="0" destOrd="0" presId="urn:microsoft.com/office/officeart/2005/8/layout/hierarchy1"/>
    <dgm:cxn modelId="{4B4892C9-C341-48EF-9232-AD765EBCC1E4}" type="presParOf" srcId="{EF3E41FF-A2F9-435D-9627-DB7A3B5A329F}" destId="{44B5429A-9571-495C-8830-098AFAB2649B}" srcOrd="0" destOrd="0" presId="urn:microsoft.com/office/officeart/2005/8/layout/hierarchy1"/>
    <dgm:cxn modelId="{C8D53B09-B170-4FC2-9782-3042C2997FB7}" type="presParOf" srcId="{44B5429A-9571-495C-8830-098AFAB2649B}" destId="{093DF216-3BE5-47C1-A2C8-B3594532E3B6}" srcOrd="0" destOrd="0" presId="urn:microsoft.com/office/officeart/2005/8/layout/hierarchy1"/>
    <dgm:cxn modelId="{10C8E78A-8637-40CB-957B-28A685412530}" type="presParOf" srcId="{093DF216-3BE5-47C1-A2C8-B3594532E3B6}" destId="{C1CF3A0E-E459-45B9-AD73-619E7252345D}" srcOrd="0" destOrd="0" presId="urn:microsoft.com/office/officeart/2005/8/layout/hierarchy1"/>
    <dgm:cxn modelId="{92AA4DF8-0AB2-40EB-ADD1-ABC5C98FDF01}" type="presParOf" srcId="{093DF216-3BE5-47C1-A2C8-B3594532E3B6}" destId="{BE47AEC1-3499-40C9-B724-F6F009B53547}" srcOrd="1" destOrd="0" presId="urn:microsoft.com/office/officeart/2005/8/layout/hierarchy1"/>
    <dgm:cxn modelId="{35D28B7B-A1D0-443F-A2EA-8636109DF53C}" type="presParOf" srcId="{44B5429A-9571-495C-8830-098AFAB2649B}" destId="{59533DFE-683A-463D-B99A-E81FC896368E}" srcOrd="1" destOrd="0" presId="urn:microsoft.com/office/officeart/2005/8/layout/hierarchy1"/>
    <dgm:cxn modelId="{60596A11-B739-4EE4-8BD4-646DBE4D899F}" type="presParOf" srcId="{59533DFE-683A-463D-B99A-E81FC896368E}" destId="{3E9AF354-548A-4884-B73E-DCE2EE79826E}" srcOrd="0" destOrd="0" presId="urn:microsoft.com/office/officeart/2005/8/layout/hierarchy1"/>
    <dgm:cxn modelId="{B8B4F931-21C0-401A-B0CF-B830FC87701E}" type="presParOf" srcId="{59533DFE-683A-463D-B99A-E81FC896368E}" destId="{783FBF00-BED1-44BF-935B-7C609FA3023B}" srcOrd="1" destOrd="0" presId="urn:microsoft.com/office/officeart/2005/8/layout/hierarchy1"/>
    <dgm:cxn modelId="{6C16C31D-AF90-4159-80BD-5AE81C6AD386}" type="presParOf" srcId="{783FBF00-BED1-44BF-935B-7C609FA3023B}" destId="{C27A3777-61C3-4681-9733-0CF0DDD9AF13}" srcOrd="0" destOrd="0" presId="urn:microsoft.com/office/officeart/2005/8/layout/hierarchy1"/>
    <dgm:cxn modelId="{B419027B-B08C-4758-9379-035B4FE205DD}" type="presParOf" srcId="{C27A3777-61C3-4681-9733-0CF0DDD9AF13}" destId="{4228414B-F3D2-4F78-B5D0-05836DAAEB9F}" srcOrd="0" destOrd="0" presId="urn:microsoft.com/office/officeart/2005/8/layout/hierarchy1"/>
    <dgm:cxn modelId="{765B083C-BCBD-430B-9781-BFB3FEDE8B89}" type="presParOf" srcId="{C27A3777-61C3-4681-9733-0CF0DDD9AF13}" destId="{C81A854B-60F9-455B-9D7A-3F470B6B4683}" srcOrd="1" destOrd="0" presId="urn:microsoft.com/office/officeart/2005/8/layout/hierarchy1"/>
    <dgm:cxn modelId="{3ED81FA6-AE54-4882-A189-15A2618C73B1}" type="presParOf" srcId="{783FBF00-BED1-44BF-935B-7C609FA3023B}" destId="{4DBC346C-41BB-464B-AC08-64BBC9EC9905}" srcOrd="1" destOrd="0" presId="urn:microsoft.com/office/officeart/2005/8/layout/hierarchy1"/>
    <dgm:cxn modelId="{8B2ECAEE-AACC-45DA-8BBF-477DCF47A357}" type="presParOf" srcId="{4DBC346C-41BB-464B-AC08-64BBC9EC9905}" destId="{317320AB-8F8D-4F26-8785-70B0D24DB508}" srcOrd="0" destOrd="0" presId="urn:microsoft.com/office/officeart/2005/8/layout/hierarchy1"/>
    <dgm:cxn modelId="{48459024-7A26-4CF6-B15E-BA8A28AA3A6A}" type="presParOf" srcId="{4DBC346C-41BB-464B-AC08-64BBC9EC9905}" destId="{17C42544-0051-4BD6-8B3B-1E7FE7F658E3}" srcOrd="1" destOrd="0" presId="urn:microsoft.com/office/officeart/2005/8/layout/hierarchy1"/>
    <dgm:cxn modelId="{6861806F-4AF5-4196-9B68-02F7811E5B12}" type="presParOf" srcId="{17C42544-0051-4BD6-8B3B-1E7FE7F658E3}" destId="{BB7F7B10-4948-400A-A410-35D12A9D6F35}" srcOrd="0" destOrd="0" presId="urn:microsoft.com/office/officeart/2005/8/layout/hierarchy1"/>
    <dgm:cxn modelId="{5C23CA34-55E7-4FC3-846A-5AC54DD2B1A3}" type="presParOf" srcId="{BB7F7B10-4948-400A-A410-35D12A9D6F35}" destId="{FC3E7820-8286-4114-B7A3-DAC66AB7BDFC}" srcOrd="0" destOrd="0" presId="urn:microsoft.com/office/officeart/2005/8/layout/hierarchy1"/>
    <dgm:cxn modelId="{D3BBD018-BF4C-4BA4-87BF-8668B67CED12}" type="presParOf" srcId="{BB7F7B10-4948-400A-A410-35D12A9D6F35}" destId="{54F49890-3009-49F3-A895-4A088A7C302C}" srcOrd="1" destOrd="0" presId="urn:microsoft.com/office/officeart/2005/8/layout/hierarchy1"/>
    <dgm:cxn modelId="{14917639-F366-4572-9FB0-4D7D28B4ACE8}" type="presParOf" srcId="{17C42544-0051-4BD6-8B3B-1E7FE7F658E3}" destId="{3B3F0D56-C6BE-4FD6-9B90-63A5DD593A50}" srcOrd="1" destOrd="0" presId="urn:microsoft.com/office/officeart/2005/8/layout/hierarchy1"/>
    <dgm:cxn modelId="{FB17E46E-9C6C-4153-8D43-44BFC4E17BF6}" type="presParOf" srcId="{4DBC346C-41BB-464B-AC08-64BBC9EC9905}" destId="{F361A6F6-E8CC-4042-A6EF-EEE17C298633}" srcOrd="2" destOrd="0" presId="urn:microsoft.com/office/officeart/2005/8/layout/hierarchy1"/>
    <dgm:cxn modelId="{83100F75-0B8F-4D0D-BD60-DAAAB6092F35}" type="presParOf" srcId="{4DBC346C-41BB-464B-AC08-64BBC9EC9905}" destId="{8D1E943A-F282-4DEA-907B-F3DE3A74CD0B}" srcOrd="3" destOrd="0" presId="urn:microsoft.com/office/officeart/2005/8/layout/hierarchy1"/>
    <dgm:cxn modelId="{A8A159C9-86E0-4D39-99A1-58A4EA9439F0}" type="presParOf" srcId="{8D1E943A-F282-4DEA-907B-F3DE3A74CD0B}" destId="{15D5BAA8-2802-4682-BE50-527637D3EEE0}" srcOrd="0" destOrd="0" presId="urn:microsoft.com/office/officeart/2005/8/layout/hierarchy1"/>
    <dgm:cxn modelId="{0510B1AA-8D53-4EEA-8263-AF6C63EC435B}" type="presParOf" srcId="{15D5BAA8-2802-4682-BE50-527637D3EEE0}" destId="{ED7EB406-26E9-43C6-8C32-7611A5D137FA}" srcOrd="0" destOrd="0" presId="urn:microsoft.com/office/officeart/2005/8/layout/hierarchy1"/>
    <dgm:cxn modelId="{15C140CE-4B98-45B9-A290-18BC60611A29}" type="presParOf" srcId="{15D5BAA8-2802-4682-BE50-527637D3EEE0}" destId="{F787487F-F4CE-433F-9CAB-3F015E73AC5A}" srcOrd="1" destOrd="0" presId="urn:microsoft.com/office/officeart/2005/8/layout/hierarchy1"/>
    <dgm:cxn modelId="{4B7F6026-9B1F-490E-B4B9-4273C1E4A334}" type="presParOf" srcId="{8D1E943A-F282-4DEA-907B-F3DE3A74CD0B}" destId="{DEF12CC1-7BCA-46A5-99B0-9AD68F240F6F}"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1A6F6-E8CC-4042-A6EF-EEE17C298633}">
      <dsp:nvSpPr>
        <dsp:cNvPr id="0" name=""/>
        <dsp:cNvSpPr/>
      </dsp:nvSpPr>
      <dsp:spPr>
        <a:xfrm>
          <a:off x="4503762" y="2445378"/>
          <a:ext cx="2467307" cy="377351"/>
        </a:xfrm>
        <a:custGeom>
          <a:avLst/>
          <a:gdLst/>
          <a:ahLst/>
          <a:cxnLst/>
          <a:rect l="0" t="0" r="0" b="0"/>
          <a:pathLst>
            <a:path>
              <a:moveTo>
                <a:pt x="0" y="0"/>
              </a:moveTo>
              <a:lnTo>
                <a:pt x="0" y="250226"/>
              </a:lnTo>
              <a:lnTo>
                <a:pt x="2467307" y="250226"/>
              </a:lnTo>
              <a:lnTo>
                <a:pt x="2467307" y="377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320AB-8F8D-4F26-8785-70B0D24DB508}">
      <dsp:nvSpPr>
        <dsp:cNvPr id="0" name=""/>
        <dsp:cNvSpPr/>
      </dsp:nvSpPr>
      <dsp:spPr>
        <a:xfrm>
          <a:off x="2466036" y="2445378"/>
          <a:ext cx="2037725" cy="385351"/>
        </a:xfrm>
        <a:custGeom>
          <a:avLst/>
          <a:gdLst/>
          <a:ahLst/>
          <a:cxnLst/>
          <a:rect l="0" t="0" r="0" b="0"/>
          <a:pathLst>
            <a:path>
              <a:moveTo>
                <a:pt x="2037725" y="0"/>
              </a:moveTo>
              <a:lnTo>
                <a:pt x="2037725" y="258225"/>
              </a:lnTo>
              <a:lnTo>
                <a:pt x="0" y="258225"/>
              </a:lnTo>
              <a:lnTo>
                <a:pt x="0" y="385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AF354-548A-4884-B73E-DCE2EE79826E}">
      <dsp:nvSpPr>
        <dsp:cNvPr id="0" name=""/>
        <dsp:cNvSpPr/>
      </dsp:nvSpPr>
      <dsp:spPr>
        <a:xfrm>
          <a:off x="4450042" y="1737734"/>
          <a:ext cx="91440" cy="420851"/>
        </a:xfrm>
        <a:custGeom>
          <a:avLst/>
          <a:gdLst/>
          <a:ahLst/>
          <a:cxnLst/>
          <a:rect l="0" t="0" r="0" b="0"/>
          <a:pathLst>
            <a:path>
              <a:moveTo>
                <a:pt x="45720" y="0"/>
              </a:moveTo>
              <a:lnTo>
                <a:pt x="45720" y="293726"/>
              </a:lnTo>
              <a:lnTo>
                <a:pt x="53720" y="293726"/>
              </a:lnTo>
              <a:lnTo>
                <a:pt x="53720" y="420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F3A0E-E459-45B9-AD73-619E7252345D}">
      <dsp:nvSpPr>
        <dsp:cNvPr id="0" name=""/>
        <dsp:cNvSpPr/>
      </dsp:nvSpPr>
      <dsp:spPr>
        <a:xfrm>
          <a:off x="3325655" y="3953"/>
          <a:ext cx="2340213" cy="1733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7AEC1-3499-40C9-B724-F6F009B53547}">
      <dsp:nvSpPr>
        <dsp:cNvPr id="0" name=""/>
        <dsp:cNvSpPr/>
      </dsp:nvSpPr>
      <dsp:spPr>
        <a:xfrm>
          <a:off x="3478129" y="148804"/>
          <a:ext cx="2340213" cy="173378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r>
            <a:rPr lang="tr-TR" sz="1400" b="1" kern="1200" dirty="0" smtClean="0">
              <a:solidFill>
                <a:srgbClr val="FFFF00"/>
              </a:solidFill>
            </a:rPr>
            <a:t>II.MAHMUT  DÖNEMİ</a:t>
          </a:r>
        </a:p>
        <a:p>
          <a:pPr lvl="0" algn="ctr" defTabSz="889000">
            <a:lnSpc>
              <a:spcPct val="90000"/>
            </a:lnSpc>
            <a:spcBef>
              <a:spcPct val="0"/>
            </a:spcBef>
            <a:spcAft>
              <a:spcPct val="35000"/>
            </a:spcAft>
          </a:pPr>
          <a:r>
            <a:rPr lang="tr-TR" sz="1400" b="1" kern="1200" dirty="0" smtClean="0">
              <a:solidFill>
                <a:srgbClr val="FFFF00"/>
              </a:solidFill>
            </a:rPr>
            <a:t> (1808-1839)</a:t>
          </a:r>
          <a:endParaRPr lang="tr-TR" sz="1400" b="1" kern="1200" dirty="0">
            <a:solidFill>
              <a:srgbClr val="FFFF00"/>
            </a:solidFill>
          </a:endParaRPr>
        </a:p>
      </dsp:txBody>
      <dsp:txXfrm>
        <a:off x="3528910" y="199585"/>
        <a:ext cx="2238651" cy="1632218"/>
      </dsp:txXfrm>
    </dsp:sp>
    <dsp:sp modelId="{4228414B-F3D2-4F78-B5D0-05836DAAEB9F}">
      <dsp:nvSpPr>
        <dsp:cNvPr id="0" name=""/>
        <dsp:cNvSpPr/>
      </dsp:nvSpPr>
      <dsp:spPr>
        <a:xfrm>
          <a:off x="3507693" y="2158586"/>
          <a:ext cx="1992137" cy="286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A854B-60F9-455B-9D7A-3F470B6B4683}">
      <dsp:nvSpPr>
        <dsp:cNvPr id="0" name=""/>
        <dsp:cNvSpPr/>
      </dsp:nvSpPr>
      <dsp:spPr>
        <a:xfrm>
          <a:off x="3660168" y="2303436"/>
          <a:ext cx="1992137" cy="28679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SİYASİ OLAYLAR</a:t>
          </a:r>
          <a:endParaRPr lang="tr-TR" sz="1800" b="1" kern="1200" dirty="0"/>
        </a:p>
      </dsp:txBody>
      <dsp:txXfrm>
        <a:off x="3668568" y="2311836"/>
        <a:ext cx="1975337" cy="269992"/>
      </dsp:txXfrm>
    </dsp:sp>
    <dsp:sp modelId="{FC3E7820-8286-4114-B7A3-DAC66AB7BDFC}">
      <dsp:nvSpPr>
        <dsp:cNvPr id="0" name=""/>
        <dsp:cNvSpPr/>
      </dsp:nvSpPr>
      <dsp:spPr>
        <a:xfrm>
          <a:off x="143202" y="2830729"/>
          <a:ext cx="4645667" cy="3765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9890-3009-49F3-A895-4A088A7C302C}">
      <dsp:nvSpPr>
        <dsp:cNvPr id="0" name=""/>
        <dsp:cNvSpPr/>
      </dsp:nvSpPr>
      <dsp:spPr>
        <a:xfrm>
          <a:off x="295677" y="2975580"/>
          <a:ext cx="4645667" cy="3765577"/>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err="1" smtClean="0"/>
            <a:t>Kal’a</a:t>
          </a:r>
          <a:r>
            <a:rPr lang="tr-TR" sz="1400" b="1" kern="1200" dirty="0" smtClean="0"/>
            <a:t>-i Sultaniye (Çanakkale ) Antlaşması-</a:t>
          </a:r>
          <a:r>
            <a:rPr lang="tr-TR" sz="1400" i="1" kern="1200" dirty="0" smtClean="0"/>
            <a:t>Bu antlaşmayla Boğazlardan barış zamanında hiçbir savaş gemisi geçemeyecekti.(1809)</a:t>
          </a:r>
          <a:endParaRPr lang="tr-TR" sz="1400" kern="1200" dirty="0" smtClean="0"/>
        </a:p>
        <a:p>
          <a:pPr lvl="0" algn="ctr" defTabSz="622300">
            <a:lnSpc>
              <a:spcPct val="90000"/>
            </a:lnSpc>
            <a:spcBef>
              <a:spcPct val="0"/>
            </a:spcBef>
            <a:spcAft>
              <a:spcPct val="35000"/>
            </a:spcAft>
          </a:pPr>
          <a:r>
            <a:rPr lang="tr-TR" sz="1400" b="1" kern="1200" dirty="0" smtClean="0"/>
            <a:t>Bükreş Antlaşması-</a:t>
          </a:r>
          <a:r>
            <a:rPr lang="tr-TR" sz="1400" i="1" kern="1200" dirty="0" smtClean="0"/>
            <a:t>Bu antlaşma ile </a:t>
          </a:r>
          <a:r>
            <a:rPr lang="tr-TR" sz="1400" i="1" kern="1200" dirty="0" err="1" smtClean="0"/>
            <a:t>Prut</a:t>
          </a:r>
          <a:r>
            <a:rPr lang="tr-TR" sz="1400" i="1" kern="1200" dirty="0" smtClean="0"/>
            <a:t> nehri sınır oldu. Sırbistan’a bazı ayrıcalıklar tanındı. </a:t>
          </a:r>
          <a:r>
            <a:rPr lang="tr-TR" sz="1400" i="1" kern="1200" dirty="0" err="1" smtClean="0"/>
            <a:t>Besarab</a:t>
          </a:r>
          <a:r>
            <a:rPr lang="tr-TR" sz="1400" i="1" kern="1200" dirty="0" smtClean="0"/>
            <a:t>-ya Ruslara bırakıldı.(1812)</a:t>
          </a:r>
          <a:endParaRPr lang="tr-TR" sz="1400" kern="1200" dirty="0" smtClean="0"/>
        </a:p>
        <a:p>
          <a:pPr lvl="0" algn="ctr" defTabSz="622300">
            <a:lnSpc>
              <a:spcPct val="90000"/>
            </a:lnSpc>
            <a:spcBef>
              <a:spcPct val="0"/>
            </a:spcBef>
            <a:spcAft>
              <a:spcPct val="35000"/>
            </a:spcAft>
          </a:pPr>
          <a:r>
            <a:rPr lang="tr-TR" sz="1400" b="1" kern="1200" dirty="0" smtClean="0"/>
            <a:t>Sırp İsyanı (1804)</a:t>
          </a:r>
        </a:p>
        <a:p>
          <a:pPr lvl="0" algn="ctr" defTabSz="622300">
            <a:lnSpc>
              <a:spcPct val="90000"/>
            </a:lnSpc>
            <a:spcBef>
              <a:spcPct val="0"/>
            </a:spcBef>
            <a:spcAft>
              <a:spcPct val="35000"/>
            </a:spcAft>
          </a:pPr>
          <a:r>
            <a:rPr lang="tr-TR" sz="1400" b="1" kern="1200" dirty="0" smtClean="0"/>
            <a:t>Yunan İsyanı (1821)</a:t>
          </a:r>
        </a:p>
        <a:p>
          <a:pPr lvl="0" algn="ctr" defTabSz="622300">
            <a:lnSpc>
              <a:spcPct val="90000"/>
            </a:lnSpc>
            <a:spcBef>
              <a:spcPct val="0"/>
            </a:spcBef>
            <a:spcAft>
              <a:spcPct val="35000"/>
            </a:spcAft>
          </a:pPr>
          <a:r>
            <a:rPr lang="tr-TR" sz="1400" b="1" kern="1200" dirty="0" smtClean="0"/>
            <a:t>Yeniçeri Ocağı’nın kaldırılması (1826)</a:t>
          </a:r>
          <a:endParaRPr lang="tr-TR" sz="1400" kern="1200" dirty="0" smtClean="0"/>
        </a:p>
        <a:p>
          <a:pPr lvl="0" algn="ctr" defTabSz="622300">
            <a:lnSpc>
              <a:spcPct val="90000"/>
            </a:lnSpc>
            <a:spcBef>
              <a:spcPct val="0"/>
            </a:spcBef>
            <a:spcAft>
              <a:spcPct val="35000"/>
            </a:spcAft>
          </a:pPr>
          <a:r>
            <a:rPr lang="tr-TR" sz="1400" b="1" kern="1200" dirty="0" err="1" smtClean="0"/>
            <a:t>Navarin</a:t>
          </a:r>
          <a:r>
            <a:rPr lang="tr-TR" sz="1400" b="1" kern="1200" dirty="0" smtClean="0"/>
            <a:t> Olayı (1827)    </a:t>
          </a:r>
        </a:p>
        <a:p>
          <a:pPr lvl="0" algn="ctr" defTabSz="622300">
            <a:lnSpc>
              <a:spcPct val="90000"/>
            </a:lnSpc>
            <a:spcBef>
              <a:spcPct val="0"/>
            </a:spcBef>
            <a:spcAft>
              <a:spcPct val="35000"/>
            </a:spcAft>
          </a:pPr>
          <a:r>
            <a:rPr lang="tr-TR" sz="1400" b="1" kern="1200" dirty="0" smtClean="0"/>
            <a:t>   1828-1829 Osmanlı-Rus Savaşı-</a:t>
          </a:r>
          <a:endParaRPr lang="tr-TR" sz="1400" kern="1200" dirty="0" smtClean="0"/>
        </a:p>
        <a:p>
          <a:pPr lvl="0" algn="ctr" defTabSz="622300">
            <a:lnSpc>
              <a:spcPct val="90000"/>
            </a:lnSpc>
            <a:spcBef>
              <a:spcPct val="0"/>
            </a:spcBef>
            <a:spcAft>
              <a:spcPct val="35000"/>
            </a:spcAft>
          </a:pPr>
          <a:r>
            <a:rPr lang="tr-TR" sz="1400" b="1" kern="1200" dirty="0" smtClean="0"/>
            <a:t>Edirne Antlaşması-</a:t>
          </a:r>
          <a:r>
            <a:rPr lang="tr-TR" sz="1400" i="1" kern="1200" dirty="0" smtClean="0"/>
            <a:t>Bu antlaşma </a:t>
          </a:r>
          <a:r>
            <a:rPr lang="tr-TR" sz="1400" i="1" kern="1200" dirty="0" err="1" smtClean="0"/>
            <a:t>Prut</a:t>
          </a:r>
          <a:r>
            <a:rPr lang="tr-TR" sz="1400" i="1" kern="1200" dirty="0" smtClean="0"/>
            <a:t> nehri iki ülke arasında sınır kabul edilmiş,Rus ticaret gemilerine Boğazlardan geçiş hakkı verilmiş,Sırbistan özerk hale getirilmiş, Yunanistan’ın bağımsızlığı kabul edildi (1829)</a:t>
          </a:r>
          <a:endParaRPr lang="tr-TR" sz="1400" kern="1200" dirty="0" smtClean="0"/>
        </a:p>
        <a:p>
          <a:pPr lvl="0" algn="ctr" defTabSz="622300">
            <a:lnSpc>
              <a:spcPct val="90000"/>
            </a:lnSpc>
            <a:spcBef>
              <a:spcPct val="0"/>
            </a:spcBef>
            <a:spcAft>
              <a:spcPct val="35000"/>
            </a:spcAft>
          </a:pPr>
          <a:endParaRPr lang="tr-TR" sz="1400" kern="1200" dirty="0"/>
        </a:p>
      </dsp:txBody>
      <dsp:txXfrm>
        <a:off x="405967" y="3085870"/>
        <a:ext cx="4425087" cy="3544997"/>
      </dsp:txXfrm>
    </dsp:sp>
    <dsp:sp modelId="{ED7EB406-26E9-43C6-8C32-7611A5D137FA}">
      <dsp:nvSpPr>
        <dsp:cNvPr id="0" name=""/>
        <dsp:cNvSpPr/>
      </dsp:nvSpPr>
      <dsp:spPr>
        <a:xfrm>
          <a:off x="5079836" y="2822730"/>
          <a:ext cx="3782468" cy="3886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7487F-F4CE-433F-9CAB-3F015E73AC5A}">
      <dsp:nvSpPr>
        <dsp:cNvPr id="0" name=""/>
        <dsp:cNvSpPr/>
      </dsp:nvSpPr>
      <dsp:spPr>
        <a:xfrm>
          <a:off x="5232310" y="2967580"/>
          <a:ext cx="3782468" cy="3886465"/>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Mısır Meselesi ve </a:t>
          </a:r>
          <a:r>
            <a:rPr lang="tr-TR" sz="1400" b="1" kern="1200" dirty="0" err="1" smtClean="0"/>
            <a:t>Kavalalı</a:t>
          </a:r>
          <a:r>
            <a:rPr lang="tr-TR" sz="1400" b="1" kern="1200" dirty="0" smtClean="0"/>
            <a:t> Mehmet Ali Paşa İsyanı</a:t>
          </a:r>
          <a:endParaRPr lang="tr-TR" sz="1400" kern="1200" dirty="0" smtClean="0"/>
        </a:p>
        <a:p>
          <a:pPr lvl="0" algn="ctr" defTabSz="622300">
            <a:lnSpc>
              <a:spcPct val="90000"/>
            </a:lnSpc>
            <a:spcBef>
              <a:spcPct val="0"/>
            </a:spcBef>
            <a:spcAft>
              <a:spcPct val="35000"/>
            </a:spcAft>
          </a:pPr>
          <a:r>
            <a:rPr lang="tr-TR" sz="1400" b="1" kern="1200" dirty="0" smtClean="0"/>
            <a:t>Kütahya Antlaşması-</a:t>
          </a:r>
          <a:r>
            <a:rPr lang="tr-TR" sz="1400" i="1" kern="1200" dirty="0" smtClean="0"/>
            <a:t>Bir Rus filosu Marmara’ya geldi. Telaşlanan İngiltere ve Fransa araya girerek Osmanlı Devleti ile Mehmet Ali Paşa arasında bu antlaşma imzalandı.(1833)</a:t>
          </a:r>
          <a:endParaRPr lang="tr-TR" sz="1400" kern="1200" dirty="0" smtClean="0"/>
        </a:p>
        <a:p>
          <a:pPr lvl="0" algn="ctr" defTabSz="622300">
            <a:lnSpc>
              <a:spcPct val="90000"/>
            </a:lnSpc>
            <a:spcBef>
              <a:spcPct val="0"/>
            </a:spcBef>
            <a:spcAft>
              <a:spcPct val="35000"/>
            </a:spcAft>
          </a:pPr>
          <a:r>
            <a:rPr lang="tr-TR" sz="1400" b="1" kern="1200" dirty="0" smtClean="0"/>
            <a:t>Hünkar İskelesi Antlaşması-</a:t>
          </a:r>
          <a:r>
            <a:rPr lang="tr-TR" sz="1400" i="1" kern="1200" dirty="0" smtClean="0"/>
            <a:t>Kütahya Antlaşmasına rağmen kendisini güvende hissetmeyen II.Mahmut Rusya ile bu antlaşmayı imzaladı.(1833)</a:t>
          </a:r>
          <a:endParaRPr lang="tr-TR" sz="1400" kern="1200" dirty="0" smtClean="0"/>
        </a:p>
        <a:p>
          <a:pPr lvl="0" algn="ctr" defTabSz="622300">
            <a:lnSpc>
              <a:spcPct val="90000"/>
            </a:lnSpc>
            <a:spcBef>
              <a:spcPct val="0"/>
            </a:spcBef>
            <a:spcAft>
              <a:spcPct val="35000"/>
            </a:spcAft>
          </a:pPr>
          <a:r>
            <a:rPr lang="tr-TR" sz="1400" b="1" kern="1200" dirty="0" smtClean="0"/>
            <a:t>Balta Limanı Sözleşmesi-</a:t>
          </a:r>
          <a:r>
            <a:rPr lang="tr-TR" sz="1400" i="1" kern="1200" dirty="0" smtClean="0"/>
            <a:t>Bu antlaşma ile kapitülasyonlar özellikle İngiltere lehine genişletilmiştir. (1838)</a:t>
          </a:r>
          <a:endParaRPr lang="tr-TR" sz="1400" kern="1200" dirty="0" smtClean="0"/>
        </a:p>
        <a:p>
          <a:pPr lvl="0" algn="ctr" defTabSz="622300">
            <a:lnSpc>
              <a:spcPct val="90000"/>
            </a:lnSpc>
            <a:spcBef>
              <a:spcPct val="0"/>
            </a:spcBef>
            <a:spcAft>
              <a:spcPct val="35000"/>
            </a:spcAft>
          </a:pPr>
          <a:r>
            <a:rPr lang="tr-TR" sz="1400" b="1" kern="1200" dirty="0" smtClean="0"/>
            <a:t>Nizip Savaşı (1839)-</a:t>
          </a:r>
          <a:r>
            <a:rPr lang="tr-TR" sz="1400" b="0" kern="1200" dirty="0" err="1" smtClean="0"/>
            <a:t>Kavalalı</a:t>
          </a:r>
          <a:r>
            <a:rPr lang="tr-TR" sz="1400" b="0" kern="1200" dirty="0" smtClean="0"/>
            <a:t> Mehmet Ali Paşa ve Osmanlı </a:t>
          </a:r>
          <a:r>
            <a:rPr lang="tr-TR" sz="1400" b="0" kern="1200" dirty="0" err="1" smtClean="0"/>
            <a:t>Devletii</a:t>
          </a:r>
          <a:r>
            <a:rPr lang="tr-TR" sz="1400" b="0" kern="1200" dirty="0" smtClean="0"/>
            <a:t> arasında.</a:t>
          </a:r>
          <a:endParaRPr lang="tr-TR" sz="1400" b="0" kern="1200" dirty="0"/>
        </a:p>
      </dsp:txBody>
      <dsp:txXfrm>
        <a:off x="5343095" y="3078365"/>
        <a:ext cx="3560898" cy="36648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06.08.2017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56403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06.08.2017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06.08.2017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06.08.2017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06.08.2017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DAĞILMA DEVRİ</a:t>
            </a: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a:t>
            </a:r>
            <a:r>
              <a:rPr lang="tr-TR" sz="4800" kern="0" dirty="0" smtClean="0">
                <a:solidFill>
                  <a:srgbClr val="FFFF66"/>
                </a:solidFill>
                <a:latin typeface="Tahoma"/>
              </a:rPr>
              <a:t>ÖZBEYLİ</a:t>
            </a:r>
          </a:p>
          <a:p>
            <a:pPr marL="0" lvl="0" indent="0" algn="ctr" fontAlgn="base">
              <a:spcBef>
                <a:spcPct val="0"/>
              </a:spcBef>
              <a:spcAft>
                <a:spcPct val="0"/>
              </a:spcAft>
              <a:buClrTx/>
              <a:buSzTx/>
              <a:buNone/>
              <a:defRPr/>
            </a:pPr>
            <a:endParaRPr lang="tr-TR" sz="4800" kern="0" dirty="0">
              <a:solidFill>
                <a:srgbClr val="FFFF66"/>
              </a:solidFill>
              <a:latin typeface="Tahoma"/>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2"/>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06.08.2017</a:t>
            </a:fld>
            <a:endParaRPr lang="tr-TR"/>
          </a:p>
        </p:txBody>
      </p:sp>
    </p:spTree>
    <p:extLst>
      <p:ext uri="{BB962C8B-B14F-4D97-AF65-F5344CB8AC3E}">
        <p14:creationId xmlns:p14="http://schemas.microsoft.com/office/powerpoint/2010/main" val="386565358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A </a:t>
            </a:r>
            <a:endParaRPr lang="tr-TR" dirty="0"/>
          </a:p>
        </p:txBody>
      </p:sp>
    </p:spTree>
    <p:extLst>
      <p:ext uri="{BB962C8B-B14F-4D97-AF65-F5344CB8AC3E}">
        <p14:creationId xmlns:p14="http://schemas.microsoft.com/office/powerpoint/2010/main" val="102461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Rectangle 3"/>
          <p:cNvSpPr>
            <a:spLocks noGrp="1" noChangeArrowheads="1"/>
          </p:cNvSpPr>
          <p:nvPr>
            <p:ph type="body" sz="half" idx="1"/>
          </p:nvPr>
        </p:nvSpPr>
        <p:spPr>
          <a:xfrm>
            <a:off x="179388" y="428605"/>
            <a:ext cx="8785100" cy="6169046"/>
          </a:xfrm>
          <a:solidFill>
            <a:schemeClr val="bg1"/>
          </a:solidFill>
        </p:spPr>
        <p:txBody>
          <a:bodyPr>
            <a:normAutofit/>
          </a:bodyPr>
          <a:lstStyle/>
          <a:p>
            <a:pPr marL="457200" indent="-457200" eaLnBrk="1" hangingPunct="1">
              <a:lnSpc>
                <a:spcPct val="160000"/>
              </a:lnSpc>
              <a:defRPr/>
            </a:pPr>
            <a:endParaRPr lang="tr-TR" dirty="0" smtClean="0">
              <a:cs typeface="Times New Roman" pitchFamily="18" charset="0"/>
            </a:endParaRPr>
          </a:p>
          <a:p>
            <a:pPr marL="457200" indent="-457200" eaLnBrk="1" hangingPunct="1">
              <a:lnSpc>
                <a:spcPct val="160000"/>
              </a:lnSpc>
              <a:defRPr/>
            </a:pPr>
            <a:r>
              <a:rPr lang="tr-TR" dirty="0">
                <a:cs typeface="Times New Roman" pitchFamily="18" charset="0"/>
              </a:rPr>
              <a:t> </a:t>
            </a:r>
            <a:r>
              <a:rPr lang="tr-TR" dirty="0" smtClean="0">
                <a:cs typeface="Times New Roman" pitchFamily="18" charset="0"/>
              </a:rPr>
              <a:t>  Bu sırada Avrupa’da yeni gelişmeler olmuş Fransa, Rusya ile </a:t>
            </a:r>
            <a:r>
              <a:rPr lang="tr-TR" dirty="0" err="1" smtClean="0">
                <a:solidFill>
                  <a:srgbClr val="FFFF00"/>
                </a:solidFill>
                <a:cs typeface="Times New Roman" pitchFamily="18" charset="0"/>
              </a:rPr>
              <a:t>Tilsit</a:t>
            </a:r>
            <a:r>
              <a:rPr lang="tr-TR" dirty="0" smtClean="0">
                <a:solidFill>
                  <a:srgbClr val="FFFF00"/>
                </a:solidFill>
                <a:cs typeface="Times New Roman" pitchFamily="18" charset="0"/>
              </a:rPr>
              <a:t> Antlaşmasını </a:t>
            </a:r>
            <a:r>
              <a:rPr lang="tr-TR" dirty="0" smtClean="0">
                <a:cs typeface="Times New Roman" pitchFamily="18" charset="0"/>
              </a:rPr>
              <a:t>imzalamıştı </a:t>
            </a:r>
            <a:r>
              <a:rPr lang="tr-TR" dirty="0" smtClean="0">
                <a:solidFill>
                  <a:srgbClr val="FFFF00"/>
                </a:solidFill>
                <a:cs typeface="Times New Roman" pitchFamily="18" charset="0"/>
              </a:rPr>
              <a:t>(1807). </a:t>
            </a:r>
            <a:r>
              <a:rPr lang="tr-TR" dirty="0" smtClean="0">
                <a:cs typeface="Times New Roman" pitchFamily="18" charset="0"/>
              </a:rPr>
              <a:t>Bu antlaşma da Osmanlı aleyhine hükümlerde vardı. Daha sonra Osmanlı topraklarını paylaşmayı da düşünmüşlerdir. </a:t>
            </a:r>
            <a:endParaRPr lang="tr-TR"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1628800"/>
            <a:ext cx="8579296" cy="4525963"/>
          </a:xfrm>
          <a:solidFill>
            <a:schemeClr val="bg1"/>
          </a:solidFill>
        </p:spPr>
        <p:txBody>
          <a:bodyPr>
            <a:normAutofit/>
          </a:bodyPr>
          <a:lstStyle/>
          <a:p>
            <a:pPr>
              <a:lnSpc>
                <a:spcPct val="150000"/>
              </a:lnSpc>
            </a:pPr>
            <a:r>
              <a:rPr lang="tr-TR" dirty="0" smtClean="0">
                <a:cs typeface="Times New Roman" pitchFamily="18" charset="0"/>
              </a:rPr>
              <a:t>      Bu </a:t>
            </a:r>
            <a:r>
              <a:rPr lang="tr-TR" dirty="0">
                <a:cs typeface="Times New Roman" pitchFamily="18" charset="0"/>
              </a:rPr>
              <a:t>gelişmeler Osmanlı Devleti ile İngiltere’yi birbirine yaklaştırdı. İki devlet arasında </a:t>
            </a:r>
            <a:r>
              <a:rPr lang="tr-TR" dirty="0" err="1">
                <a:solidFill>
                  <a:srgbClr val="FFFF00"/>
                </a:solidFill>
                <a:cs typeface="Times New Roman" pitchFamily="18" charset="0"/>
              </a:rPr>
              <a:t>Kal’a</a:t>
            </a:r>
            <a:r>
              <a:rPr lang="tr-TR" dirty="0">
                <a:solidFill>
                  <a:srgbClr val="FFFF00"/>
                </a:solidFill>
                <a:cs typeface="Times New Roman" pitchFamily="18" charset="0"/>
              </a:rPr>
              <a:t>-i Sultaniye </a:t>
            </a:r>
            <a:r>
              <a:rPr lang="tr-TR" dirty="0">
                <a:cs typeface="Times New Roman" pitchFamily="18" charset="0"/>
              </a:rPr>
              <a:t>antlaşması </a:t>
            </a:r>
            <a:r>
              <a:rPr lang="tr-TR" dirty="0" smtClean="0">
                <a:cs typeface="Times New Roman" pitchFamily="18" charset="0"/>
              </a:rPr>
              <a:t>yapıldı </a:t>
            </a:r>
            <a:r>
              <a:rPr lang="tr-TR" dirty="0" smtClean="0">
                <a:solidFill>
                  <a:srgbClr val="FFFF00"/>
                </a:solidFill>
                <a:cs typeface="Times New Roman" pitchFamily="18" charset="0"/>
              </a:rPr>
              <a:t>(</a:t>
            </a:r>
            <a:r>
              <a:rPr lang="tr-TR" dirty="0">
                <a:solidFill>
                  <a:srgbClr val="FFFF00"/>
                </a:solidFill>
                <a:cs typeface="Times New Roman" pitchFamily="18" charset="0"/>
              </a:rPr>
              <a:t>1809).</a:t>
            </a:r>
            <a:r>
              <a:rPr lang="tr-TR" dirty="0">
                <a:cs typeface="Times New Roman" pitchFamily="18" charset="0"/>
              </a:rPr>
              <a:t>Bu antlaşmayla Boğazlardan barış zamanında hiçbir savaş gemisi geçemeyecekti.</a:t>
            </a:r>
          </a:p>
          <a:p>
            <a:pPr>
              <a:lnSpc>
                <a:spcPct val="150000"/>
              </a:lnSpc>
            </a:pPr>
            <a:endParaRPr lang="tr-TR" dirty="0"/>
          </a:p>
        </p:txBody>
      </p:sp>
    </p:spTree>
    <p:extLst>
      <p:ext uri="{BB962C8B-B14F-4D97-AF65-F5344CB8AC3E}">
        <p14:creationId xmlns:p14="http://schemas.microsoft.com/office/powerpoint/2010/main" val="7901939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aslan_1"/>
          <p:cNvPicPr>
            <a:picLocks noGrp="1" noChangeAspect="1" noChangeArrowheads="1"/>
          </p:cNvPicPr>
          <p:nvPr>
            <p:ph type="title"/>
          </p:nvPr>
        </p:nvPicPr>
        <p:blipFill>
          <a:blip r:embed="rId2" cstate="print"/>
          <a:stretch>
            <a:fillRect/>
          </a:stretch>
        </p:blipFill>
        <p:spPr>
          <a:xfrm>
            <a:off x="3809307" y="396081"/>
            <a:ext cx="1525385" cy="1143000"/>
          </a:xfrm>
          <a:noFill/>
        </p:spPr>
      </p:pic>
      <p:sp>
        <p:nvSpPr>
          <p:cNvPr id="759810" name="Rectangle 2"/>
          <p:cNvSpPr>
            <a:spLocks noGrp="1" noChangeArrowheads="1"/>
          </p:cNvSpPr>
          <p:nvPr>
            <p:ph idx="1"/>
          </p:nvPr>
        </p:nvSpPr>
        <p:spPr>
          <a:xfrm>
            <a:off x="457200" y="1524000"/>
            <a:ext cx="8382000" cy="4692650"/>
          </a:xfrm>
          <a:solidFill>
            <a:schemeClr val="bg1"/>
          </a:solidFill>
        </p:spPr>
        <p:txBody>
          <a:bodyPr>
            <a:normAutofit fontScale="85000" lnSpcReduction="20000"/>
          </a:bodyPr>
          <a:lstStyle/>
          <a:p>
            <a:pPr eaLnBrk="1" hangingPunct="1">
              <a:lnSpc>
                <a:spcPct val="150000"/>
              </a:lnSpc>
              <a:defRPr/>
            </a:pPr>
            <a:r>
              <a:rPr lang="tr-TR" sz="4400" dirty="0" smtClean="0">
                <a:cs typeface="Times New Roman" pitchFamily="18" charset="0"/>
              </a:rPr>
              <a:t>       Rusya ile yapılan </a:t>
            </a:r>
            <a:r>
              <a:rPr lang="tr-TR" sz="4400" dirty="0" smtClean="0">
                <a:solidFill>
                  <a:srgbClr val="FFFF00"/>
                </a:solidFill>
                <a:cs typeface="Times New Roman" pitchFamily="18" charset="0"/>
              </a:rPr>
              <a:t>Bükreş Antlaşması</a:t>
            </a:r>
            <a:r>
              <a:rPr lang="tr-TR" sz="4400" dirty="0" smtClean="0">
                <a:cs typeface="Times New Roman" pitchFamily="18" charset="0"/>
              </a:rPr>
              <a:t> ile savaşa son verildi. Bu antlaşma ile </a:t>
            </a:r>
            <a:r>
              <a:rPr lang="tr-TR" sz="4400" dirty="0" err="1" smtClean="0">
                <a:solidFill>
                  <a:srgbClr val="FFFF00"/>
                </a:solidFill>
                <a:cs typeface="Times New Roman" pitchFamily="18" charset="0"/>
              </a:rPr>
              <a:t>Prut</a:t>
            </a:r>
            <a:r>
              <a:rPr lang="tr-TR" sz="4400" dirty="0" smtClean="0">
                <a:solidFill>
                  <a:srgbClr val="FFFF00"/>
                </a:solidFill>
                <a:cs typeface="Times New Roman" pitchFamily="18" charset="0"/>
              </a:rPr>
              <a:t> nehri sınır oldu. </a:t>
            </a:r>
            <a:r>
              <a:rPr lang="tr-TR" sz="4400" dirty="0" smtClean="0">
                <a:cs typeface="Times New Roman" pitchFamily="18" charset="0"/>
              </a:rPr>
              <a:t>Sırbistan’a bazı ayrıcalıklar tanındı. </a:t>
            </a:r>
            <a:r>
              <a:rPr lang="tr-TR" sz="4400" dirty="0" err="1" smtClean="0">
                <a:solidFill>
                  <a:srgbClr val="FFFF00"/>
                </a:solidFill>
                <a:cs typeface="Times New Roman" pitchFamily="18" charset="0"/>
              </a:rPr>
              <a:t>Besarabya</a:t>
            </a:r>
            <a:r>
              <a:rPr lang="tr-TR" sz="4400" dirty="0" smtClean="0">
                <a:solidFill>
                  <a:srgbClr val="FFFF00"/>
                </a:solidFill>
                <a:cs typeface="Times New Roman" pitchFamily="18" charset="0"/>
              </a:rPr>
              <a:t> Ruslara bırakıldı.  </a:t>
            </a:r>
          </a:p>
          <a:p>
            <a:pPr eaLnBrk="1" hangingPunct="1">
              <a:lnSpc>
                <a:spcPct val="150000"/>
              </a:lnSpc>
              <a:buFont typeface="Wingdings" pitchFamily="2" charset="2"/>
              <a:buNone/>
              <a:defRPr/>
            </a:pPr>
            <a:endParaRPr lang="tr-TR" sz="44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740452"/>
          </a:xfrm>
          <a:solidFill>
            <a:schemeClr val="accent6">
              <a:lumMod val="75000"/>
            </a:schemeClr>
          </a:solidFill>
        </p:spPr>
        <p:txBody>
          <a:bodyPr>
            <a:normAutofit fontScale="92500"/>
          </a:bodyPr>
          <a:lstStyle/>
          <a:p>
            <a:pPr>
              <a:lnSpc>
                <a:spcPct val="150000"/>
              </a:lnSpc>
            </a:pPr>
            <a:r>
              <a:rPr lang="tr-TR" dirty="0" smtClean="0"/>
              <a:t>Tarih biyografisi ve monografi sahalarında dünya çapında ünlü şahsiyet olan </a:t>
            </a:r>
            <a:r>
              <a:rPr lang="tr-TR" dirty="0" err="1" smtClean="0"/>
              <a:t>İbnülemin</a:t>
            </a:r>
            <a:r>
              <a:rPr lang="tr-TR" dirty="0" smtClean="0"/>
              <a:t> Mahmut Kemal İnal’a sormuşlar : </a:t>
            </a:r>
            <a:r>
              <a:rPr lang="tr-TR" dirty="0" smtClean="0">
                <a:solidFill>
                  <a:srgbClr val="FFFF00"/>
                </a:solidFill>
              </a:rPr>
              <a:t>“Sizdeki bilginin çok azına sahip olmalarına rağmen sizden çok daha fazla tanınanlar var. Bunun sebebi nedir?”</a:t>
            </a:r>
            <a:r>
              <a:rPr lang="tr-TR" dirty="0" smtClean="0"/>
              <a:t> </a:t>
            </a:r>
            <a:r>
              <a:rPr lang="tr-TR" dirty="0" err="1" smtClean="0"/>
              <a:t>İbnülemin</a:t>
            </a:r>
            <a:r>
              <a:rPr lang="tr-TR" dirty="0" smtClean="0"/>
              <a:t> şöyle cevap vermiş</a:t>
            </a:r>
            <a:r>
              <a:rPr lang="tr-TR" dirty="0" smtClean="0">
                <a:solidFill>
                  <a:srgbClr val="FFFF00"/>
                </a:solidFill>
              </a:rPr>
              <a:t>:”Ben bilmek için öğrendim, onlar ise bilinmek için.”   </a:t>
            </a:r>
          </a:p>
          <a:p>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rrowheads="1"/>
          </p:cNvSpPr>
          <p:nvPr>
            <p:ph type="title"/>
          </p:nvPr>
        </p:nvSpPr>
        <p:spPr/>
        <p:txBody>
          <a:bodyPr/>
          <a:lstStyle/>
          <a:p>
            <a:pPr eaLnBrk="1" hangingPunct="1">
              <a:defRPr/>
            </a:pPr>
            <a:endParaRPr lang="tr-TR" smtClean="0"/>
          </a:p>
        </p:txBody>
      </p:sp>
      <p:sp>
        <p:nvSpPr>
          <p:cNvPr id="760835" name="Rectangle 3"/>
          <p:cNvSpPr>
            <a:spLocks noGrp="1" noChangeArrowheads="1"/>
          </p:cNvSpPr>
          <p:nvPr>
            <p:ph idx="1"/>
          </p:nvPr>
        </p:nvSpPr>
        <p:spPr>
          <a:xfrm>
            <a:off x="609600" y="1219200"/>
            <a:ext cx="8305800" cy="4876800"/>
          </a:xfrm>
        </p:spPr>
        <p:txBody>
          <a:bodyPr/>
          <a:lstStyle/>
          <a:p>
            <a:pPr eaLnBrk="1" hangingPunct="1">
              <a:buFont typeface="Wingdings" pitchFamily="2" charset="2"/>
              <a:buNone/>
              <a:defRPr/>
            </a:pPr>
            <a:endParaRPr lang="tr-TR" smtClean="0"/>
          </a:p>
        </p:txBody>
      </p:sp>
      <p:pic>
        <p:nvPicPr>
          <p:cNvPr id="448516" name="Picture 4" descr="manzara36"/>
          <p:cNvPicPr>
            <a:picLocks noChangeAspect="1" noChangeArrowheads="1"/>
          </p:cNvPicPr>
          <p:nvPr/>
        </p:nvPicPr>
        <p:blipFill>
          <a:blip r:embed="rId2"/>
          <a:srcRect/>
          <a:stretch>
            <a:fillRect/>
          </a:stretch>
        </p:blipFill>
        <p:spPr bwMode="auto">
          <a:xfrm>
            <a:off x="0" y="0"/>
            <a:ext cx="9372600" cy="6858000"/>
          </a:xfrm>
          <a:prstGeom prst="rect">
            <a:avLst/>
          </a:prstGeom>
          <a:noFill/>
          <a:ln w="9525">
            <a:noFill/>
            <a:miter lim="800000"/>
            <a:headEnd/>
            <a:tailEnd/>
          </a:ln>
        </p:spPr>
      </p:pic>
      <p:sp>
        <p:nvSpPr>
          <p:cNvPr id="448517" name="Rectangle 5"/>
          <p:cNvSpPr>
            <a:spLocks noChangeArrowheads="1"/>
          </p:cNvSpPr>
          <p:nvPr/>
        </p:nvSpPr>
        <p:spPr bwMode="auto">
          <a:xfrm>
            <a:off x="914400" y="1143000"/>
            <a:ext cx="7772400" cy="4065588"/>
          </a:xfrm>
          <a:prstGeom prst="rect">
            <a:avLst/>
          </a:prstGeom>
          <a:noFill/>
          <a:ln w="9525">
            <a:noFill/>
            <a:miter lim="800000"/>
            <a:headEnd/>
            <a:tailEnd/>
          </a:ln>
        </p:spPr>
        <p:txBody>
          <a:bodyPr lIns="171396" bIns="0">
            <a:spAutoFit/>
          </a:bodyPr>
          <a:lstStyle/>
          <a:p>
            <a:pPr eaLnBrk="0" hangingPunct="0"/>
            <a:endParaRPr kumimoji="1" lang="tr-TR" sz="4400" b="1" i="1">
              <a:latin typeface="Tahoma" pitchFamily="34" charset="0"/>
            </a:endParaRPr>
          </a:p>
          <a:p>
            <a:pPr eaLnBrk="0" hangingPunct="0"/>
            <a:r>
              <a:rPr kumimoji="1" lang="en-US" sz="4400" b="1" i="1">
                <a:latin typeface="Tahoma" pitchFamily="34" charset="0"/>
              </a:rPr>
              <a:t>"</a:t>
            </a:r>
            <a:r>
              <a:rPr kumimoji="1" lang="en-US" sz="4400" b="1" i="1">
                <a:solidFill>
                  <a:srgbClr val="000000"/>
                </a:solidFill>
                <a:latin typeface="Tahoma" pitchFamily="34" charset="0"/>
              </a:rPr>
              <a:t> </a:t>
            </a:r>
            <a:r>
              <a:rPr kumimoji="1" lang="en-US" sz="4400" b="1" i="1">
                <a:latin typeface="Tahoma" pitchFamily="34" charset="0"/>
              </a:rPr>
              <a:t>Karanl</a:t>
            </a:r>
            <a:r>
              <a:rPr kumimoji="1" lang="en-US" sz="4400" b="1" i="1">
                <a:latin typeface="Tahoma" pitchFamily="34" charset="0"/>
                <a:cs typeface="Arial" pitchFamily="34" charset="0"/>
              </a:rPr>
              <a:t>ı</a:t>
            </a:r>
            <a:r>
              <a:rPr kumimoji="1" lang="en-US" sz="4400" b="1" i="1">
                <a:latin typeface="Tahoma" pitchFamily="34" charset="0"/>
              </a:rPr>
              <a:t>ktan korkan </a:t>
            </a:r>
            <a:r>
              <a:rPr kumimoji="1" lang="en-US" sz="4400" b="1" i="1">
                <a:latin typeface="Tahoma" pitchFamily="34" charset="0"/>
                <a:cs typeface="Arial" pitchFamily="34" charset="0"/>
              </a:rPr>
              <a:t>ç</a:t>
            </a:r>
            <a:r>
              <a:rPr kumimoji="1" lang="en-US" sz="4400" b="1" i="1">
                <a:latin typeface="Tahoma" pitchFamily="34" charset="0"/>
              </a:rPr>
              <a:t>ocuk ve ayd</a:t>
            </a:r>
            <a:r>
              <a:rPr kumimoji="1" lang="en-US" sz="4400" b="1" i="1">
                <a:latin typeface="Tahoma" pitchFamily="34" charset="0"/>
                <a:cs typeface="Arial" pitchFamily="34" charset="0"/>
              </a:rPr>
              <a:t>ı</a:t>
            </a:r>
            <a:r>
              <a:rPr kumimoji="1" lang="en-US" sz="4400" b="1" i="1">
                <a:latin typeface="Tahoma" pitchFamily="34" charset="0"/>
              </a:rPr>
              <a:t>nl</a:t>
            </a:r>
            <a:r>
              <a:rPr kumimoji="1" lang="en-US" sz="4400" b="1" i="1">
                <a:latin typeface="Tahoma" pitchFamily="34" charset="0"/>
                <a:cs typeface="Arial" pitchFamily="34" charset="0"/>
              </a:rPr>
              <a:t>ı</a:t>
            </a:r>
            <a:r>
              <a:rPr kumimoji="1" lang="en-US" sz="4400" b="1" i="1">
                <a:latin typeface="Tahoma" pitchFamily="34" charset="0"/>
              </a:rPr>
              <a:t>ktan korkan yeti</a:t>
            </a:r>
            <a:r>
              <a:rPr kumimoji="1" lang="en-US" sz="4400" b="1" i="1">
                <a:latin typeface="Tahoma" pitchFamily="34" charset="0"/>
                <a:cs typeface="Arial" pitchFamily="34" charset="0"/>
              </a:rPr>
              <a:t>ş</a:t>
            </a:r>
            <a:r>
              <a:rPr kumimoji="1" lang="en-US" sz="4400" b="1" i="1">
                <a:latin typeface="Tahoma" pitchFamily="34" charset="0"/>
              </a:rPr>
              <a:t>kinden acaba hangisi daha aptald</a:t>
            </a:r>
            <a:r>
              <a:rPr kumimoji="1" lang="en-US" sz="4400" b="1" i="1">
                <a:latin typeface="Tahoma" pitchFamily="34" charset="0"/>
                <a:cs typeface="Arial" pitchFamily="34" charset="0"/>
              </a:rPr>
              <a:t>ı</a:t>
            </a:r>
            <a:r>
              <a:rPr kumimoji="1" lang="en-US" sz="4400" b="1" i="1">
                <a:latin typeface="Tahoma" pitchFamily="34" charset="0"/>
              </a:rPr>
              <a:t>r ?"</a:t>
            </a:r>
            <a:endParaRPr kumimoji="1" lang="en-US" sz="4400">
              <a:latin typeface="Arial" pitchFamily="34" charset="0"/>
              <a:cs typeface="Arial" pitchFamily="34" charset="0"/>
            </a:endParaRPr>
          </a:p>
          <a:p>
            <a:pPr eaLnBrk="0" hangingPunct="0"/>
            <a:endParaRPr kumimoji="1" lang="en-US" sz="4400">
              <a:latin typeface="Times New Roman" pitchFamily="18" charset="0"/>
            </a:endParaRPr>
          </a:p>
        </p:txBody>
      </p:sp>
      <p:sp>
        <p:nvSpPr>
          <p:cNvPr id="448518" name="Rectangle 6"/>
          <p:cNvSpPr>
            <a:spLocks noChangeArrowheads="1"/>
          </p:cNvSpPr>
          <p:nvPr/>
        </p:nvSpPr>
        <p:spPr bwMode="auto">
          <a:xfrm>
            <a:off x="0" y="2760663"/>
            <a:ext cx="9144000" cy="958850"/>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2200" b="1" i="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eaLnBrk="0" hangingPunct="0"/>
            <a:endParaRPr kumimoji="1" lang="en-US" sz="2400">
              <a:latin typeface="Times New Roman" pitchFamily="18" charset="0"/>
            </a:endParaRPr>
          </a:p>
        </p:txBody>
      </p:sp>
      <p:sp>
        <p:nvSpPr>
          <p:cNvPr id="448519" name="Rectangle 7"/>
          <p:cNvSpPr>
            <a:spLocks noChangeArrowheads="1"/>
          </p:cNvSpPr>
          <p:nvPr/>
        </p:nvSpPr>
        <p:spPr bwMode="auto">
          <a:xfrm>
            <a:off x="0" y="3719513"/>
            <a:ext cx="9144000" cy="806450"/>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1200" b="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eaLnBrk="0" hangingPunct="0"/>
            <a:endParaRPr kumimoji="1" lang="en-US" sz="2400">
              <a:latin typeface="Times New Roman" pitchFamily="18" charset="0"/>
            </a:endParaRPr>
          </a:p>
        </p:txBody>
      </p:sp>
      <p:sp>
        <p:nvSpPr>
          <p:cNvPr id="448520" name="Rectangle 8"/>
          <p:cNvSpPr>
            <a:spLocks noChangeArrowheads="1"/>
          </p:cNvSpPr>
          <p:nvPr/>
        </p:nvSpPr>
        <p:spPr bwMode="auto">
          <a:xfrm>
            <a:off x="0" y="4495800"/>
            <a:ext cx="9144000" cy="928688"/>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1200" b="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algn="r" eaLnBrk="0" hangingPunct="0"/>
            <a:r>
              <a:rPr kumimoji="1" lang="tr-TR" sz="1200">
                <a:solidFill>
                  <a:srgbClr val="000000"/>
                </a:solidFill>
                <a:latin typeface="Tahoma" pitchFamily="34" charset="0"/>
              </a:rPr>
              <a:t>M. </a:t>
            </a:r>
            <a:r>
              <a:rPr kumimoji="1" lang="tr-TR" sz="3200">
                <a:solidFill>
                  <a:schemeClr val="tx2"/>
                </a:solidFill>
                <a:latin typeface="Tahoma" pitchFamily="34" charset="0"/>
              </a:rPr>
              <a:t>FREEHILL</a:t>
            </a:r>
            <a:r>
              <a:rPr kumimoji="1" lang="en-US" sz="3200">
                <a:solidFill>
                  <a:schemeClr val="tx2"/>
                </a:solidFill>
                <a:latin typeface="Times New Roman" pitchFamily="18" charset="0"/>
              </a:rP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rrowheads="1"/>
          </p:cNvSpPr>
          <p:nvPr>
            <p:ph type="title"/>
          </p:nvPr>
        </p:nvSpPr>
        <p:spPr>
          <a:xfrm>
            <a:off x="2555875" y="274638"/>
            <a:ext cx="6130925" cy="1498600"/>
          </a:xfrm>
        </p:spPr>
        <p:txBody>
          <a:bodyPr>
            <a:normAutofit fontScale="90000"/>
          </a:bodyPr>
          <a:lstStyle/>
          <a:p>
            <a:pPr eaLnBrk="1" hangingPunct="1">
              <a:defRPr/>
            </a:pPr>
            <a:r>
              <a:rPr lang="tr-TR" sz="3200" b="1" dirty="0" smtClean="0">
                <a:solidFill>
                  <a:srgbClr val="FFFF00"/>
                </a:solidFill>
                <a:latin typeface="Times New Roman" pitchFamily="18" charset="0"/>
                <a:cs typeface="Times New Roman" pitchFamily="18" charset="0"/>
              </a:rPr>
              <a:t>2-Milliyetçilik Hareketleri ve Yeni Meseleler</a:t>
            </a:r>
            <a:br>
              <a:rPr lang="tr-TR" sz="3200" b="1" dirty="0" smtClean="0">
                <a:solidFill>
                  <a:srgbClr val="FFFF00"/>
                </a:solidFill>
                <a:latin typeface="Times New Roman" pitchFamily="18" charset="0"/>
                <a:cs typeface="Times New Roman" pitchFamily="18" charset="0"/>
              </a:rPr>
            </a:br>
            <a:endParaRPr lang="tr-TR" sz="3200" b="1" dirty="0" smtClean="0">
              <a:solidFill>
                <a:srgbClr val="FFFF00"/>
              </a:solidFill>
              <a:latin typeface="Times New Roman" pitchFamily="18" charset="0"/>
              <a:cs typeface="Times New Roman" pitchFamily="18" charset="0"/>
            </a:endParaRPr>
          </a:p>
        </p:txBody>
      </p:sp>
      <p:sp>
        <p:nvSpPr>
          <p:cNvPr id="761859" name="Rectangle 3"/>
          <p:cNvSpPr>
            <a:spLocks noGrp="1" noChangeArrowheads="1"/>
          </p:cNvSpPr>
          <p:nvPr>
            <p:ph type="body" sz="half" idx="1"/>
          </p:nvPr>
        </p:nvSpPr>
        <p:spPr>
          <a:xfrm>
            <a:off x="457200" y="1600200"/>
            <a:ext cx="8362950" cy="4900634"/>
          </a:xfrm>
          <a:solidFill>
            <a:schemeClr val="bg1"/>
          </a:solidFill>
        </p:spPr>
        <p:txBody>
          <a:bodyPr>
            <a:normAutofit fontScale="92500"/>
          </a:bodyPr>
          <a:lstStyle/>
          <a:p>
            <a:pPr eaLnBrk="1" hangingPunct="1">
              <a:lnSpc>
                <a:spcPct val="90000"/>
              </a:lnSpc>
              <a:defRPr/>
            </a:pPr>
            <a:r>
              <a:rPr lang="tr-TR" sz="4000" b="1" dirty="0" smtClean="0">
                <a:solidFill>
                  <a:srgbClr val="FFFF66"/>
                </a:solidFill>
                <a:cs typeface="Times New Roman" pitchFamily="18" charset="0"/>
              </a:rPr>
              <a:t>a-Sırp İsyanı</a:t>
            </a:r>
            <a:endParaRPr lang="tr-TR" sz="4000" dirty="0" smtClean="0">
              <a:solidFill>
                <a:srgbClr val="FFFF66"/>
              </a:solidFill>
              <a:cs typeface="Times New Roman" pitchFamily="18" charset="0"/>
            </a:endParaRPr>
          </a:p>
          <a:p>
            <a:pPr eaLnBrk="1" hangingPunct="1">
              <a:lnSpc>
                <a:spcPct val="150000"/>
              </a:lnSpc>
              <a:defRPr/>
            </a:pPr>
            <a:r>
              <a:rPr lang="tr-TR" sz="3500" dirty="0" smtClean="0">
                <a:cs typeface="Times New Roman" pitchFamily="18" charset="0"/>
              </a:rPr>
              <a:t>        Sırp isyanının çıkmasında; Fransız </a:t>
            </a:r>
            <a:r>
              <a:rPr lang="tr-TR" sz="3500" dirty="0" err="1" smtClean="0">
                <a:cs typeface="Times New Roman" pitchFamily="18" charset="0"/>
              </a:rPr>
              <a:t>İhtilali’nin</a:t>
            </a:r>
            <a:r>
              <a:rPr lang="tr-TR" sz="3500" dirty="0" smtClean="0">
                <a:cs typeface="Times New Roman" pitchFamily="18" charset="0"/>
              </a:rPr>
              <a:t> yaydığı milliyetçilik fikirleri ,</a:t>
            </a:r>
            <a:r>
              <a:rPr lang="tr-TR" sz="3500" dirty="0" smtClean="0"/>
              <a:t> </a:t>
            </a:r>
            <a:r>
              <a:rPr lang="tr-TR" sz="3500" dirty="0" smtClean="0">
                <a:cs typeface="Times New Roman" pitchFamily="18" charset="0"/>
              </a:rPr>
              <a:t>Avusturya,</a:t>
            </a:r>
            <a:r>
              <a:rPr lang="tr-TR" sz="3500" dirty="0" smtClean="0"/>
              <a:t> </a:t>
            </a:r>
            <a:r>
              <a:rPr lang="tr-TR" sz="3500" dirty="0" smtClean="0">
                <a:cs typeface="Times New Roman" pitchFamily="18" charset="0"/>
              </a:rPr>
              <a:t>Fransa ve bilhassa Rusya’nın kışkırtmaları ve Yeniçerilerin sorumsuzca davranışları etkili olmuştur.        </a:t>
            </a:r>
            <a:endParaRPr lang="tr-TR" sz="3500" dirty="0" smtClean="0"/>
          </a:p>
        </p:txBody>
      </p:sp>
      <p:pic>
        <p:nvPicPr>
          <p:cNvPr id="449540" name="Picture 4" descr="aslan_1"/>
          <p:cNvPicPr>
            <a:picLocks noGrp="1" noChangeAspect="1" noChangeArrowheads="1"/>
          </p:cNvPicPr>
          <p:nvPr>
            <p:ph sz="half" idx="2"/>
          </p:nvPr>
        </p:nvPicPr>
        <p:blipFill>
          <a:blip r:embed="rId2"/>
          <a:srcRect/>
          <a:stretch>
            <a:fillRect/>
          </a:stretch>
        </p:blipFill>
        <p:spPr>
          <a:xfrm>
            <a:off x="285720" y="0"/>
            <a:ext cx="1944687" cy="1458913"/>
          </a:xfr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3" name="Rectangle 3"/>
          <p:cNvSpPr>
            <a:spLocks noGrp="1" noChangeArrowheads="1"/>
          </p:cNvSpPr>
          <p:nvPr>
            <p:ph idx="1"/>
          </p:nvPr>
        </p:nvSpPr>
        <p:spPr>
          <a:xfrm>
            <a:off x="285720" y="214290"/>
            <a:ext cx="8591550" cy="6296028"/>
          </a:xfrm>
          <a:solidFill>
            <a:schemeClr val="bg1"/>
          </a:solidFill>
        </p:spPr>
        <p:txBody>
          <a:bodyPr>
            <a:normAutofit/>
          </a:bodyPr>
          <a:lstStyle/>
          <a:p>
            <a:pPr eaLnBrk="1" hangingPunct="1">
              <a:lnSpc>
                <a:spcPct val="150000"/>
              </a:lnSpc>
              <a:buFont typeface="Wingdings" pitchFamily="2" charset="2"/>
              <a:buNone/>
              <a:defRPr/>
            </a:pPr>
            <a:r>
              <a:rPr lang="tr-TR" sz="4400" dirty="0" smtClean="0">
                <a:cs typeface="Times New Roman" pitchFamily="18" charset="0"/>
              </a:rPr>
              <a:t>        </a:t>
            </a:r>
            <a:r>
              <a:rPr lang="tr-TR" sz="3200" dirty="0" smtClean="0">
                <a:cs typeface="Times New Roman" pitchFamily="18" charset="0"/>
              </a:rPr>
              <a:t>O sırada Osmanlı-Rus Savaşı devam ettiği  için ,Sırp isyanının bastırılması gecikmiştir.</a:t>
            </a:r>
            <a:r>
              <a:rPr lang="tr-TR" sz="3200" dirty="0" smtClean="0"/>
              <a:t> </a:t>
            </a:r>
            <a:r>
              <a:rPr lang="tr-TR" sz="3200" dirty="0" smtClean="0">
                <a:cs typeface="Times New Roman" pitchFamily="18" charset="0"/>
              </a:rPr>
              <a:t>1812 yılında yapılan </a:t>
            </a:r>
            <a:r>
              <a:rPr lang="tr-TR" sz="3200" dirty="0" smtClean="0">
                <a:solidFill>
                  <a:srgbClr val="FFFF00"/>
                </a:solidFill>
                <a:cs typeface="Times New Roman" pitchFamily="18" charset="0"/>
              </a:rPr>
              <a:t>Bükreş Antlaşması</a:t>
            </a:r>
            <a:r>
              <a:rPr lang="tr-TR" sz="3200" dirty="0" smtClean="0">
                <a:cs typeface="Times New Roman" pitchFamily="18" charset="0"/>
              </a:rPr>
              <a:t> ile Sırbistan’a bazı haklar tanındı. </a:t>
            </a:r>
            <a:r>
              <a:rPr lang="tr-TR" sz="3200" dirty="0" smtClean="0">
                <a:solidFill>
                  <a:srgbClr val="FFFF00"/>
                </a:solidFill>
                <a:cs typeface="Times New Roman" pitchFamily="18" charset="0"/>
              </a:rPr>
              <a:t>1829 Edirne Antlaşması </a:t>
            </a:r>
            <a:r>
              <a:rPr lang="tr-TR" sz="3200" dirty="0" smtClean="0">
                <a:cs typeface="Times New Roman" pitchFamily="18" charset="0"/>
              </a:rPr>
              <a:t>ile özerk olan Sırbistan, </a:t>
            </a:r>
            <a:r>
              <a:rPr lang="tr-TR" sz="3200" dirty="0" smtClean="0">
                <a:solidFill>
                  <a:srgbClr val="FFFF00"/>
                </a:solidFill>
                <a:cs typeface="Times New Roman" pitchFamily="18" charset="0"/>
              </a:rPr>
              <a:t>1878 Berlin Antlaşması </a:t>
            </a:r>
            <a:r>
              <a:rPr lang="tr-TR" sz="3200" dirty="0" smtClean="0">
                <a:cs typeface="Times New Roman" pitchFamily="18" charset="0"/>
              </a:rPr>
              <a:t>ile bağımsız olmuştur.</a:t>
            </a:r>
          </a:p>
          <a:p>
            <a:pPr eaLnBrk="1" hangingPunct="1">
              <a:defRPr/>
            </a:pPr>
            <a:endParaRPr lang="tr-TR" sz="4400" dirty="0" smtClean="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14356"/>
            <a:ext cx="8568952" cy="5740452"/>
          </a:xfrm>
          <a:solidFill>
            <a:srgbClr val="00B050"/>
          </a:solidFill>
        </p:spPr>
        <p:txBody>
          <a:bodyPr>
            <a:normAutofit/>
          </a:bodyPr>
          <a:lstStyle/>
          <a:p>
            <a:r>
              <a:rPr lang="tr-TR" dirty="0" smtClean="0"/>
              <a:t>26. </a:t>
            </a:r>
            <a:r>
              <a:rPr lang="tr-TR" b="1" dirty="0" smtClean="0"/>
              <a:t>Osmanlı İmparatorluğu’nda, ilk bağımsızlık hareketini başlatarak iç işlerinde serbest bir prenslik kuran millet aşağıdakilerden hangisidir?</a:t>
            </a:r>
            <a:endParaRPr lang="tr-TR" dirty="0" smtClean="0"/>
          </a:p>
          <a:p>
            <a:pPr lvl="0"/>
            <a:r>
              <a:rPr lang="tr-TR" dirty="0" smtClean="0"/>
              <a:t>A-Bulgarlar</a:t>
            </a:r>
          </a:p>
          <a:p>
            <a:pPr lvl="0"/>
            <a:r>
              <a:rPr lang="tr-TR" dirty="0" smtClean="0"/>
              <a:t>B-Sırplar</a:t>
            </a:r>
          </a:p>
          <a:p>
            <a:pPr lvl="0"/>
            <a:r>
              <a:rPr lang="tr-TR" dirty="0" smtClean="0"/>
              <a:t>C-Romenler</a:t>
            </a:r>
          </a:p>
          <a:p>
            <a:pPr lvl="0"/>
            <a:r>
              <a:rPr lang="tr-TR" dirty="0" smtClean="0"/>
              <a:t>D-Rumlar</a:t>
            </a:r>
          </a:p>
          <a:p>
            <a:pPr lvl="0"/>
            <a:r>
              <a:rPr lang="tr-TR" dirty="0" smtClean="0"/>
              <a:t>E-Araplar</a:t>
            </a:r>
          </a:p>
          <a:p>
            <a:pPr lvl="0">
              <a:buNone/>
            </a:pPr>
            <a:r>
              <a:rPr lang="tr-TR" dirty="0" smtClean="0"/>
              <a:t>						</a:t>
            </a:r>
            <a:r>
              <a:rPr lang="tr-TR" b="1" dirty="0" smtClean="0"/>
              <a:t>1990-ÖYS</a:t>
            </a:r>
            <a:endParaRPr lang="tr-TR" dirty="0" smtClean="0"/>
          </a:p>
          <a:p>
            <a:pPr>
              <a:buNone/>
            </a:pP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42246941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571744"/>
            <a:ext cx="8062912" cy="1470025"/>
          </a:xfrm>
          <a:solidFill>
            <a:schemeClr val="accent6">
              <a:lumMod val="60000"/>
              <a:lumOff val="40000"/>
            </a:schemeClr>
          </a:solidFill>
        </p:spPr>
        <p:txBody>
          <a:bodyPr/>
          <a:lstStyle/>
          <a:p>
            <a:pPr algn="ctr"/>
            <a:r>
              <a:rPr lang="tr-TR" b="1" dirty="0" smtClean="0"/>
              <a:t>2.KONU: II.MAHMUT DÖNEMİ SİYASİ OLAYLARI</a:t>
            </a:r>
            <a:endParaRPr lang="tr-TR" b="1"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1026" name="Picture 2"/>
          <p:cNvPicPr>
            <a:picLocks noGrp="1" noChangeAspect="1" noChangeArrowheads="1"/>
          </p:cNvPicPr>
          <p:nvPr>
            <p:ph idx="1"/>
          </p:nvPr>
        </p:nvPicPr>
        <p:blipFill>
          <a:blip r:embed="rId2"/>
          <a:srcRect l="16618" t="35382" r="50000" b="17743"/>
          <a:stretch>
            <a:fillRect/>
          </a:stretch>
        </p:blipFill>
        <p:spPr bwMode="auto">
          <a:xfrm>
            <a:off x="971600" y="1700808"/>
            <a:ext cx="7882162" cy="443371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205737306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rrowheads="1"/>
          </p:cNvSpPr>
          <p:nvPr>
            <p:ph type="title"/>
          </p:nvPr>
        </p:nvSpPr>
        <p:spPr>
          <a:xfrm>
            <a:off x="2627313" y="274638"/>
            <a:ext cx="6059487" cy="1425575"/>
          </a:xfrm>
        </p:spPr>
        <p:txBody>
          <a:bodyPr>
            <a:normAutofit fontScale="90000"/>
          </a:bodyPr>
          <a:lstStyle/>
          <a:p>
            <a:pPr eaLnBrk="1" hangingPunct="1">
              <a:defRPr/>
            </a:pPr>
            <a:r>
              <a:rPr lang="tr-TR" sz="3200" b="1" dirty="0" smtClean="0">
                <a:solidFill>
                  <a:srgbClr val="FFFF00"/>
                </a:solidFill>
                <a:cs typeface="Times New Roman" pitchFamily="18" charset="0"/>
              </a:rPr>
              <a:t>b-Yunan İsyanı ve 1828-1829 Osmanlı-Rus Savaşı</a:t>
            </a:r>
            <a:br>
              <a:rPr lang="tr-TR" sz="3200" b="1" dirty="0" smtClean="0">
                <a:solidFill>
                  <a:srgbClr val="FFFF00"/>
                </a:solidFill>
                <a:cs typeface="Times New Roman" pitchFamily="18" charset="0"/>
              </a:rPr>
            </a:br>
            <a:endParaRPr lang="tr-TR" sz="3200" b="1" dirty="0" smtClean="0">
              <a:solidFill>
                <a:srgbClr val="FFFF00"/>
              </a:solidFill>
              <a:cs typeface="Times New Roman" pitchFamily="18" charset="0"/>
            </a:endParaRPr>
          </a:p>
        </p:txBody>
      </p:sp>
      <p:sp>
        <p:nvSpPr>
          <p:cNvPr id="763907" name="Rectangle 3"/>
          <p:cNvSpPr>
            <a:spLocks noGrp="1" noChangeArrowheads="1"/>
          </p:cNvSpPr>
          <p:nvPr>
            <p:ph type="body" sz="half" idx="1"/>
          </p:nvPr>
        </p:nvSpPr>
        <p:spPr>
          <a:xfrm>
            <a:off x="457200" y="1600200"/>
            <a:ext cx="8362950" cy="4525963"/>
          </a:xfrm>
          <a:solidFill>
            <a:schemeClr val="bg1"/>
          </a:solidFill>
        </p:spPr>
        <p:txBody>
          <a:bodyPr>
            <a:normAutofit fontScale="77500" lnSpcReduction="20000"/>
          </a:bodyPr>
          <a:lstStyle/>
          <a:p>
            <a:pPr eaLnBrk="1" hangingPunct="1">
              <a:lnSpc>
                <a:spcPct val="160000"/>
              </a:lnSpc>
              <a:defRPr/>
            </a:pPr>
            <a:r>
              <a:rPr lang="tr-TR" sz="3600" dirty="0" smtClean="0">
                <a:cs typeface="Times New Roman" pitchFamily="18" charset="0"/>
              </a:rPr>
              <a:t>    Yunan isyanının çıkmasında;</a:t>
            </a:r>
            <a:r>
              <a:rPr lang="tr-TR" sz="3600" dirty="0" smtClean="0"/>
              <a:t> </a:t>
            </a:r>
            <a:r>
              <a:rPr lang="tr-TR" sz="3600" dirty="0" smtClean="0">
                <a:solidFill>
                  <a:srgbClr val="FFFF00"/>
                </a:solidFill>
                <a:cs typeface="Times New Roman" pitchFamily="18" charset="0"/>
              </a:rPr>
              <a:t>Milliyetçilik fikirleri ,başta Rusya olmak üzere Avrupa devletlerinin Yunanlıları desteklemesi,</a:t>
            </a:r>
            <a:r>
              <a:rPr lang="tr-TR" sz="3600" dirty="0" smtClean="0">
                <a:solidFill>
                  <a:srgbClr val="FFFF00"/>
                </a:solidFill>
              </a:rPr>
              <a:t> </a:t>
            </a:r>
            <a:r>
              <a:rPr lang="tr-TR" sz="3600" dirty="0" smtClean="0">
                <a:cs typeface="Times New Roman" pitchFamily="18" charset="0"/>
              </a:rPr>
              <a:t>Rönesans’ın oluşmasında Yunanlıların etkisi olduğu için Avrupalıların sempatisi,</a:t>
            </a:r>
            <a:r>
              <a:rPr lang="tr-TR" sz="3600" dirty="0" smtClean="0"/>
              <a:t> </a:t>
            </a:r>
            <a:r>
              <a:rPr lang="tr-TR" sz="3600" dirty="0" smtClean="0">
                <a:cs typeface="Times New Roman" pitchFamily="18" charset="0"/>
              </a:rPr>
              <a:t>Yunanlı iş adamlarının desteği ve </a:t>
            </a:r>
            <a:r>
              <a:rPr lang="tr-TR" sz="3600" dirty="0" smtClean="0">
                <a:solidFill>
                  <a:srgbClr val="FFFF00"/>
                </a:solidFill>
                <a:cs typeface="Times New Roman" pitchFamily="18" charset="0"/>
              </a:rPr>
              <a:t>Etnik-i </a:t>
            </a:r>
            <a:r>
              <a:rPr lang="tr-TR" sz="3600" dirty="0" err="1" smtClean="0">
                <a:solidFill>
                  <a:srgbClr val="FFFF00"/>
                </a:solidFill>
                <a:cs typeface="Times New Roman" pitchFamily="18" charset="0"/>
              </a:rPr>
              <a:t>Eterya</a:t>
            </a:r>
            <a:r>
              <a:rPr lang="tr-TR" sz="3600" dirty="0" smtClean="0">
                <a:solidFill>
                  <a:srgbClr val="FFFF00"/>
                </a:solidFill>
                <a:cs typeface="Times New Roman" pitchFamily="18" charset="0"/>
              </a:rPr>
              <a:t> </a:t>
            </a:r>
            <a:r>
              <a:rPr lang="tr-TR" sz="3600" dirty="0" smtClean="0">
                <a:cs typeface="Times New Roman" pitchFamily="18" charset="0"/>
              </a:rPr>
              <a:t>cemiyetinin çalışmaları etkili olmuştur. </a:t>
            </a:r>
          </a:p>
          <a:p>
            <a:pPr eaLnBrk="1" hangingPunct="1">
              <a:lnSpc>
                <a:spcPct val="90000"/>
              </a:lnSpc>
              <a:defRPr/>
            </a:pPr>
            <a:endParaRPr lang="tr-TR" sz="3600" dirty="0" smtClean="0"/>
          </a:p>
        </p:txBody>
      </p:sp>
      <p:pic>
        <p:nvPicPr>
          <p:cNvPr id="451588" name="Picture 4" descr="aslan_1"/>
          <p:cNvPicPr>
            <a:picLocks noGrp="1" noChangeAspect="1" noChangeArrowheads="1"/>
          </p:cNvPicPr>
          <p:nvPr>
            <p:ph sz="half" idx="2"/>
          </p:nvPr>
        </p:nvPicPr>
        <p:blipFill>
          <a:blip r:embed="rId2"/>
          <a:srcRect/>
          <a:stretch>
            <a:fillRect/>
          </a:stretch>
        </p:blipFill>
        <p:spPr>
          <a:xfrm>
            <a:off x="468313" y="260350"/>
            <a:ext cx="1800225" cy="1350963"/>
          </a:xfr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1" name="Rectangle 3"/>
          <p:cNvSpPr>
            <a:spLocks noGrp="1" noChangeArrowheads="1"/>
          </p:cNvSpPr>
          <p:nvPr>
            <p:ph idx="1"/>
          </p:nvPr>
        </p:nvSpPr>
        <p:spPr>
          <a:xfrm>
            <a:off x="228600" y="785794"/>
            <a:ext cx="8686800" cy="5538806"/>
          </a:xfrm>
          <a:solidFill>
            <a:schemeClr val="bg1"/>
          </a:solidFill>
        </p:spPr>
        <p:txBody>
          <a:bodyPr>
            <a:normAutofit fontScale="62500" lnSpcReduction="20000"/>
          </a:bodyPr>
          <a:lstStyle/>
          <a:p>
            <a:pPr eaLnBrk="1" hangingPunct="1">
              <a:lnSpc>
                <a:spcPct val="160000"/>
              </a:lnSpc>
              <a:defRPr/>
            </a:pPr>
            <a:r>
              <a:rPr lang="tr-TR" sz="2800" dirty="0" smtClean="0">
                <a:solidFill>
                  <a:srgbClr val="000000"/>
                </a:solidFill>
                <a:effectLst>
                  <a:outerShdw blurRad="38100" dist="38100" dir="2700000" algn="tl">
                    <a:srgbClr val="FFFFFF"/>
                  </a:outerShdw>
                </a:effectLst>
                <a:cs typeface="Times New Roman" pitchFamily="18" charset="0"/>
              </a:rPr>
              <a:t> </a:t>
            </a:r>
            <a:r>
              <a:rPr lang="tr-TR" sz="4800" dirty="0" smtClean="0">
                <a:cs typeface="Times New Roman" pitchFamily="18" charset="0"/>
              </a:rPr>
              <a:t>1821’de </a:t>
            </a:r>
            <a:r>
              <a:rPr lang="tr-TR" sz="4800" dirty="0" err="1" smtClean="0">
                <a:cs typeface="Times New Roman" pitchFamily="18" charset="0"/>
              </a:rPr>
              <a:t>Mora’da</a:t>
            </a:r>
            <a:r>
              <a:rPr lang="tr-TR" sz="4800" dirty="0" smtClean="0">
                <a:cs typeface="Times New Roman" pitchFamily="18" charset="0"/>
              </a:rPr>
              <a:t> başlayan isyanı Osmanlı Devleti bastıramayınca, </a:t>
            </a:r>
            <a:r>
              <a:rPr lang="tr-TR" sz="4800" dirty="0" smtClean="0">
                <a:solidFill>
                  <a:srgbClr val="FFFF00"/>
                </a:solidFill>
                <a:cs typeface="Times New Roman" pitchFamily="18" charset="0"/>
              </a:rPr>
              <a:t>Mora valiliğini vermek şartıyla Mısır valisi </a:t>
            </a:r>
            <a:r>
              <a:rPr lang="tr-TR" sz="4800" dirty="0" err="1" smtClean="0">
                <a:solidFill>
                  <a:srgbClr val="FFFF00"/>
                </a:solidFill>
                <a:cs typeface="Times New Roman" pitchFamily="18" charset="0"/>
              </a:rPr>
              <a:t>Kavalalı</a:t>
            </a:r>
            <a:r>
              <a:rPr lang="tr-TR" sz="4800" dirty="0" smtClean="0">
                <a:solidFill>
                  <a:srgbClr val="FFFF00"/>
                </a:solidFill>
                <a:cs typeface="Times New Roman" pitchFamily="18" charset="0"/>
              </a:rPr>
              <a:t> Mehmet Ali Paşa’</a:t>
            </a:r>
            <a:r>
              <a:rPr lang="tr-TR" sz="4800" dirty="0" smtClean="0">
                <a:cs typeface="Times New Roman" pitchFamily="18" charset="0"/>
              </a:rPr>
              <a:t>dan yardım istemiştir. Oğlu İbrahim Paşa Mora isyanını kısa sürede bastırdı. Fakat bu durumdan Avrupa devletleri rahatsız oldular. </a:t>
            </a:r>
            <a:endParaRPr lang="tr-TR" sz="4800"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5" name="Rectangle 3"/>
          <p:cNvSpPr>
            <a:spLocks noGrp="1" noChangeArrowheads="1"/>
          </p:cNvSpPr>
          <p:nvPr>
            <p:ph idx="1"/>
          </p:nvPr>
        </p:nvSpPr>
        <p:spPr>
          <a:xfrm>
            <a:off x="304800" y="642918"/>
            <a:ext cx="8610600" cy="5857916"/>
          </a:xfrm>
          <a:solidFill>
            <a:schemeClr val="bg1"/>
          </a:solidFill>
        </p:spPr>
        <p:txBody>
          <a:bodyPr>
            <a:normAutofit fontScale="62500" lnSpcReduction="20000"/>
          </a:bodyPr>
          <a:lstStyle/>
          <a:p>
            <a:pPr eaLnBrk="1" hangingPunct="1">
              <a:lnSpc>
                <a:spcPct val="160000"/>
              </a:lnSpc>
              <a:defRPr/>
            </a:pPr>
            <a:r>
              <a:rPr lang="tr-TR" sz="4800" dirty="0" smtClean="0">
                <a:cs typeface="Times New Roman" pitchFamily="18" charset="0"/>
              </a:rPr>
              <a:t>   İngiltere ve Rusya aralarında bir protokol imzaladılar. Buna göre;</a:t>
            </a:r>
            <a:r>
              <a:rPr lang="tr-TR" sz="4800" dirty="0" smtClean="0"/>
              <a:t> </a:t>
            </a:r>
            <a:r>
              <a:rPr lang="tr-TR" sz="4800" dirty="0" smtClean="0">
                <a:cs typeface="Times New Roman" pitchFamily="18" charset="0"/>
              </a:rPr>
              <a:t>Yunanistan özerk bir prenslik olacak ,bütün Türkler Yunanistan ’dan çıkarılacaktı. Bu durumu Avusturya ve Prusya kabul etmedi. İngiltere,Rusya ve Fransa arasında bir antlaşma yapıldı</a:t>
            </a:r>
          </a:p>
          <a:p>
            <a:pPr eaLnBrk="1" hangingPunct="1">
              <a:lnSpc>
                <a:spcPct val="160000"/>
              </a:lnSpc>
              <a:defRPr/>
            </a:pPr>
            <a:r>
              <a:rPr lang="tr-TR" sz="4800" dirty="0" smtClean="0">
                <a:solidFill>
                  <a:srgbClr val="FFFF00"/>
                </a:solidFill>
                <a:cs typeface="Times New Roman" pitchFamily="18" charset="0"/>
              </a:rPr>
              <a:t>( 1827 ).</a:t>
            </a:r>
            <a:r>
              <a:rPr lang="tr-TR" sz="4800" dirty="0" smtClean="0">
                <a:solidFill>
                  <a:srgbClr val="FFFF00"/>
                </a:solidFill>
              </a:rPr>
              <a:t> </a:t>
            </a:r>
          </a:p>
          <a:p>
            <a:pPr eaLnBrk="1" hangingPunct="1">
              <a:lnSpc>
                <a:spcPct val="90000"/>
              </a:lnSpc>
              <a:defRPr/>
            </a:pPr>
            <a:endParaRPr lang="tr-TR" sz="4800"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FF00"/>
                </a:solidFill>
              </a:rPr>
              <a:t>LORD BYRON</a:t>
            </a:r>
            <a:endParaRPr lang="tr-TR" dirty="0">
              <a:solidFill>
                <a:srgbClr val="FFFF00"/>
              </a:solidFill>
            </a:endParaRPr>
          </a:p>
        </p:txBody>
      </p:sp>
      <p:pic>
        <p:nvPicPr>
          <p:cNvPr id="4098" name="Picture 2" descr="C:\Users\TOSHIBA\Desktop\Programlar\Osmanlı ordusu\lord-byron.jpg"/>
          <p:cNvPicPr>
            <a:picLocks noGrp="1" noChangeAspect="1" noChangeArrowheads="1"/>
          </p:cNvPicPr>
          <p:nvPr>
            <p:ph idx="1"/>
          </p:nvPr>
        </p:nvPicPr>
        <p:blipFill>
          <a:blip r:embed="rId2"/>
          <a:srcRect/>
          <a:stretch>
            <a:fillRect/>
          </a:stretch>
        </p:blipFill>
        <p:spPr bwMode="auto">
          <a:xfrm>
            <a:off x="2285984" y="1714488"/>
            <a:ext cx="3714766" cy="4500594"/>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67544" y="928670"/>
            <a:ext cx="8424936" cy="5167330"/>
          </a:xfrm>
          <a:solidFill>
            <a:schemeClr val="accent5"/>
          </a:solidFill>
        </p:spPr>
        <p:txBody>
          <a:bodyPr/>
          <a:lstStyle/>
          <a:p>
            <a:r>
              <a:rPr lang="tr-TR" sz="4400" dirty="0">
                <a:cs typeface="Times New Roman" pitchFamily="18" charset="0"/>
              </a:rPr>
              <a:t>Soru: Yunan isyanının sebepleri nelerdir?</a:t>
            </a:r>
          </a:p>
          <a:p>
            <a:r>
              <a:rPr lang="tr-TR" sz="4400" dirty="0">
                <a:cs typeface="Times New Roman" pitchFamily="18" charset="0"/>
              </a:rPr>
              <a:t>Cevap: Yunanistan’ın Avrupa’nın dedesi olduğu düşüncesi.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4800" dirty="0" smtClean="0">
                <a:cs typeface="Times New Roman" pitchFamily="18" charset="0"/>
              </a:rPr>
              <a:t>Osmanlı Devleti bunu kabul et</a:t>
            </a:r>
            <a:r>
              <a:rPr lang="tr-TR" sz="4800" dirty="0" smtClean="0"/>
              <a:t>-</a:t>
            </a:r>
            <a:r>
              <a:rPr lang="tr-TR" sz="4800" dirty="0" err="1" smtClean="0">
                <a:cs typeface="Times New Roman" pitchFamily="18" charset="0"/>
              </a:rPr>
              <a:t>medi</a:t>
            </a:r>
            <a:r>
              <a:rPr lang="tr-TR" sz="4800" dirty="0" smtClean="0">
                <a:cs typeface="Times New Roman" pitchFamily="18" charset="0"/>
              </a:rPr>
              <a:t>. Bunun üzerine İngiliz,</a:t>
            </a:r>
            <a:r>
              <a:rPr lang="tr-TR" sz="4800" dirty="0" smtClean="0"/>
              <a:t> </a:t>
            </a:r>
            <a:r>
              <a:rPr lang="tr-TR" sz="4800" dirty="0" smtClean="0">
                <a:cs typeface="Times New Roman" pitchFamily="18" charset="0"/>
              </a:rPr>
              <a:t>Fransız,Rus ortak donanması Osmanlı donanmasına saldırarak </a:t>
            </a:r>
            <a:r>
              <a:rPr lang="tr-TR" sz="4800" b="1" dirty="0" err="1" smtClean="0">
                <a:solidFill>
                  <a:srgbClr val="FFFF00"/>
                </a:solidFill>
                <a:cs typeface="Times New Roman" pitchFamily="18" charset="0"/>
              </a:rPr>
              <a:t>Navarin</a:t>
            </a:r>
            <a:r>
              <a:rPr lang="tr-TR" sz="4800" dirty="0" smtClean="0">
                <a:cs typeface="Times New Roman" pitchFamily="18" charset="0"/>
              </a:rPr>
              <a:t>’</a:t>
            </a:r>
            <a:r>
              <a:rPr lang="tr-TR" sz="4800" dirty="0" smtClean="0"/>
              <a:t> </a:t>
            </a:r>
            <a:r>
              <a:rPr lang="tr-TR" sz="4800" dirty="0" smtClean="0">
                <a:cs typeface="Times New Roman" pitchFamily="18" charset="0"/>
              </a:rPr>
              <a:t>de yakmışlardır (1827 ).Osmanlı Devleti savaş tazminatı istedi. Suçun Osmanlı Devleti’ne ait olduğunu ileri sürdüler. </a:t>
            </a:r>
            <a:endParaRPr lang="tr-TR" sz="48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214414" y="785794"/>
            <a:ext cx="6786610" cy="52927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FF00"/>
                </a:solidFill>
              </a:rPr>
              <a:t>NAVARİN’DE OSMANLI DONANMASININ YAKILMASI</a:t>
            </a:r>
            <a:endParaRPr lang="tr-TR" b="1" dirty="0">
              <a:solidFill>
                <a:srgbClr val="FFFF00"/>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000100" y="2000240"/>
            <a:ext cx="7000923" cy="421484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rrowheads="1"/>
          </p:cNvSpPr>
          <p:nvPr>
            <p:ph type="title"/>
          </p:nvPr>
        </p:nvSpPr>
        <p:spPr>
          <a:xfrm>
            <a:off x="2268538" y="549275"/>
            <a:ext cx="6418262" cy="1295400"/>
          </a:xfrm>
        </p:spPr>
        <p:txBody>
          <a:bodyPr>
            <a:normAutofit fontScale="90000"/>
          </a:bodyPr>
          <a:lstStyle/>
          <a:p>
            <a:pPr eaLnBrk="1" hangingPunct="1">
              <a:defRPr/>
            </a:pPr>
            <a:r>
              <a:rPr lang="tr-TR" sz="4000" b="1" dirty="0" smtClean="0">
                <a:solidFill>
                  <a:srgbClr val="FFFF00"/>
                </a:solidFill>
                <a:cs typeface="Times New Roman" pitchFamily="18" charset="0"/>
              </a:rPr>
              <a:t>1806-1812 Osmanlı-Rus Savaşı </a:t>
            </a:r>
            <a:br>
              <a:rPr lang="tr-TR" sz="4000" b="1" dirty="0" smtClean="0">
                <a:solidFill>
                  <a:srgbClr val="FFFF00"/>
                </a:solidFill>
                <a:cs typeface="Times New Roman" pitchFamily="18" charset="0"/>
              </a:rPr>
            </a:br>
            <a:endParaRPr lang="tr-TR" sz="4000" b="1" dirty="0" smtClean="0">
              <a:solidFill>
                <a:srgbClr val="FFFF00"/>
              </a:solidFill>
              <a:cs typeface="Times New Roman" pitchFamily="18" charset="0"/>
            </a:endParaRPr>
          </a:p>
        </p:txBody>
      </p:sp>
      <p:sp>
        <p:nvSpPr>
          <p:cNvPr id="754691" name="Rectangle 3"/>
          <p:cNvSpPr>
            <a:spLocks noGrp="1" noChangeArrowheads="1"/>
          </p:cNvSpPr>
          <p:nvPr>
            <p:ph type="body" sz="half" idx="1"/>
          </p:nvPr>
        </p:nvSpPr>
        <p:spPr>
          <a:xfrm>
            <a:off x="179388" y="1989138"/>
            <a:ext cx="8678892" cy="4137025"/>
          </a:xfrm>
          <a:solidFill>
            <a:schemeClr val="bg1"/>
          </a:solidFill>
        </p:spPr>
        <p:txBody>
          <a:bodyPr>
            <a:normAutofit fontScale="70000" lnSpcReduction="20000"/>
          </a:bodyPr>
          <a:lstStyle/>
          <a:p>
            <a:pPr marL="457200" indent="-457200" eaLnBrk="1" hangingPunct="1">
              <a:lnSpc>
                <a:spcPct val="170000"/>
              </a:lnSpc>
              <a:defRPr/>
            </a:pPr>
            <a:r>
              <a:rPr lang="tr-TR" sz="3600" dirty="0" smtClean="0">
                <a:cs typeface="Times New Roman" pitchFamily="18" charset="0"/>
              </a:rPr>
              <a:t>     Napolyon’un kendisini imparator ilan etmesi diğer Avrupa devletlerini kaygılandırdı (1804).İngiltere ve Rusya’nın da dahil olduğu devletler Fransa’</a:t>
            </a:r>
            <a:r>
              <a:rPr lang="tr-TR" sz="3600" dirty="0" smtClean="0"/>
              <a:t> </a:t>
            </a:r>
            <a:r>
              <a:rPr lang="tr-TR" sz="3600" dirty="0" smtClean="0">
                <a:cs typeface="Times New Roman" pitchFamily="18" charset="0"/>
              </a:rPr>
              <a:t>ya karşı ittifak oluşturdular. Osmanlı Devleti ise Napolyon’un imparatorluğunu tanıdı. Napolyon’un Avusturya ve Rusya’ya kazandığı askeri başarılar Osmanlı Devleti’ni Fransa’ya daha da yaklaştırdı. </a:t>
            </a:r>
          </a:p>
        </p:txBody>
      </p:sp>
      <p:pic>
        <p:nvPicPr>
          <p:cNvPr id="442372" name="Picture 4" descr="aslan_1"/>
          <p:cNvPicPr>
            <a:picLocks noGrp="1" noChangeAspect="1" noChangeArrowheads="1"/>
          </p:cNvPicPr>
          <p:nvPr>
            <p:ph sz="half" idx="2"/>
          </p:nvPr>
        </p:nvPicPr>
        <p:blipFill>
          <a:blip r:embed="rId2"/>
          <a:srcRect/>
          <a:stretch>
            <a:fillRect/>
          </a:stretch>
        </p:blipFill>
        <p:spPr>
          <a:xfrm>
            <a:off x="395288" y="333375"/>
            <a:ext cx="2016125" cy="1512888"/>
          </a:xfrm>
          <a:noFill/>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6194160"/>
          </a:xfrm>
          <a:solidFill>
            <a:schemeClr val="bg1"/>
          </a:solidFill>
        </p:spPr>
        <p:txBody>
          <a:bodyPr>
            <a:normAutofit/>
          </a:bodyPr>
          <a:lstStyle/>
          <a:p>
            <a:r>
              <a:rPr lang="tr-TR" dirty="0" smtClean="0"/>
              <a:t>33. </a:t>
            </a:r>
            <a:r>
              <a:rPr lang="tr-TR" b="1" dirty="0" smtClean="0"/>
              <a:t>Osmanlı imparatorluğunda aşağıdakilerden hangisinin ortaya çıkmasında dış güçlerin etkisi yoktur?</a:t>
            </a:r>
          </a:p>
          <a:p>
            <a:pPr>
              <a:buNone/>
            </a:pPr>
            <a:endParaRPr lang="tr-TR" dirty="0" smtClean="0"/>
          </a:p>
          <a:p>
            <a:pPr lvl="0"/>
            <a:r>
              <a:rPr lang="tr-TR" dirty="0" smtClean="0"/>
              <a:t>A-Macar mültecileri sorunu</a:t>
            </a:r>
          </a:p>
          <a:p>
            <a:pPr lvl="0"/>
            <a:r>
              <a:rPr lang="tr-TR" dirty="0" smtClean="0"/>
              <a:t>B-</a:t>
            </a:r>
            <a:r>
              <a:rPr lang="tr-TR" dirty="0" err="1" smtClean="0"/>
              <a:t>Navarin</a:t>
            </a:r>
            <a:r>
              <a:rPr lang="tr-TR" dirty="0" smtClean="0"/>
              <a:t> olayı</a:t>
            </a:r>
          </a:p>
          <a:p>
            <a:pPr lvl="0"/>
            <a:r>
              <a:rPr lang="tr-TR" dirty="0" smtClean="0"/>
              <a:t>C-Alemdar olayı</a:t>
            </a:r>
          </a:p>
          <a:p>
            <a:pPr lvl="0"/>
            <a:r>
              <a:rPr lang="tr-TR" dirty="0" smtClean="0"/>
              <a:t>D-Çeşme olayı</a:t>
            </a:r>
          </a:p>
          <a:p>
            <a:pPr lvl="0"/>
            <a:r>
              <a:rPr lang="tr-TR" dirty="0" smtClean="0"/>
              <a:t>D-</a:t>
            </a:r>
            <a:r>
              <a:rPr lang="tr-TR" dirty="0" err="1" smtClean="0"/>
              <a:t>Şahkulu</a:t>
            </a:r>
            <a:r>
              <a:rPr lang="tr-TR" dirty="0" smtClean="0"/>
              <a:t> ayaklanması</a:t>
            </a:r>
          </a:p>
          <a:p>
            <a:r>
              <a:rPr lang="tr-TR" dirty="0" smtClean="0"/>
              <a:t>					</a:t>
            </a:r>
            <a:r>
              <a:rPr lang="tr-TR" b="1" dirty="0" smtClean="0"/>
              <a:t>1992-ÖYS</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C</a:t>
            </a:r>
            <a:endParaRPr lang="tr-TR" dirty="0"/>
          </a:p>
        </p:txBody>
      </p:sp>
    </p:spTree>
    <p:extLst>
      <p:ext uri="{BB962C8B-B14F-4D97-AF65-F5344CB8AC3E}">
        <p14:creationId xmlns:p14="http://schemas.microsoft.com/office/powerpoint/2010/main" val="25129467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3" name="Rectangle 3"/>
          <p:cNvSpPr>
            <a:spLocks noGrp="1" noChangeArrowheads="1"/>
          </p:cNvSpPr>
          <p:nvPr>
            <p:ph idx="1"/>
          </p:nvPr>
        </p:nvSpPr>
        <p:spPr>
          <a:xfrm>
            <a:off x="228600" y="1214422"/>
            <a:ext cx="8686800" cy="4881578"/>
          </a:xfrm>
          <a:solidFill>
            <a:schemeClr val="bg1"/>
          </a:solidFill>
        </p:spPr>
        <p:txBody>
          <a:bodyPr>
            <a:normAutofit fontScale="62500" lnSpcReduction="20000"/>
          </a:bodyPr>
          <a:lstStyle/>
          <a:p>
            <a:pPr eaLnBrk="1" hangingPunct="1">
              <a:lnSpc>
                <a:spcPct val="160000"/>
              </a:lnSpc>
              <a:defRPr/>
            </a:pPr>
            <a:r>
              <a:rPr lang="tr-TR" sz="5400" dirty="0" smtClean="0">
                <a:cs typeface="Times New Roman" pitchFamily="18" charset="0"/>
              </a:rPr>
              <a:t>Rusya daha da ileri giderek Osmanlı Devleti’ne savaş ilan etti </a:t>
            </a:r>
            <a:r>
              <a:rPr lang="tr-TR" sz="5400" dirty="0" smtClean="0">
                <a:solidFill>
                  <a:srgbClr val="FFFF00"/>
                </a:solidFill>
                <a:cs typeface="Times New Roman" pitchFamily="18" charset="0"/>
              </a:rPr>
              <a:t>(1828)      </a:t>
            </a:r>
            <a:r>
              <a:rPr lang="tr-TR" sz="5400" dirty="0" smtClean="0">
                <a:cs typeface="Times New Roman" pitchFamily="18" charset="0"/>
              </a:rPr>
              <a:t>Osmanlı Devleti savaşacak durumda değildi. Yeniçeri Ocağı yeni kaldı</a:t>
            </a:r>
            <a:r>
              <a:rPr lang="tr-TR" sz="5400" dirty="0" smtClean="0"/>
              <a:t>-</a:t>
            </a:r>
            <a:r>
              <a:rPr lang="tr-TR" sz="5400" dirty="0" err="1" smtClean="0">
                <a:cs typeface="Times New Roman" pitchFamily="18" charset="0"/>
              </a:rPr>
              <a:t>rılmış</a:t>
            </a:r>
            <a:r>
              <a:rPr lang="tr-TR" sz="5400" dirty="0" smtClean="0">
                <a:cs typeface="Times New Roman" pitchFamily="18" charset="0"/>
              </a:rPr>
              <a:t>,donanma </a:t>
            </a:r>
            <a:r>
              <a:rPr lang="tr-TR" sz="5400" dirty="0" err="1" smtClean="0">
                <a:solidFill>
                  <a:srgbClr val="FFFF00"/>
                </a:solidFill>
                <a:cs typeface="Times New Roman" pitchFamily="18" charset="0"/>
              </a:rPr>
              <a:t>Navarin</a:t>
            </a:r>
            <a:r>
              <a:rPr lang="tr-TR" sz="5400" dirty="0" err="1" smtClean="0">
                <a:cs typeface="Times New Roman" pitchFamily="18" charset="0"/>
              </a:rPr>
              <a:t>’de</a:t>
            </a:r>
            <a:r>
              <a:rPr lang="tr-TR" sz="5400" dirty="0" smtClean="0">
                <a:cs typeface="Times New Roman" pitchFamily="18" charset="0"/>
              </a:rPr>
              <a:t> yakılmıştır.</a:t>
            </a:r>
          </a:p>
          <a:p>
            <a:pPr eaLnBrk="1" hangingPunct="1">
              <a:defRPr/>
            </a:pPr>
            <a:endParaRPr lang="tr-TR" sz="5400" dirty="0" smtClean="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7" name="Rectangle 3"/>
          <p:cNvSpPr>
            <a:spLocks noGrp="1" noChangeArrowheads="1"/>
          </p:cNvSpPr>
          <p:nvPr>
            <p:ph idx="1"/>
          </p:nvPr>
        </p:nvSpPr>
        <p:spPr>
          <a:xfrm>
            <a:off x="395536" y="1124744"/>
            <a:ext cx="8534400" cy="4691608"/>
          </a:xfrm>
          <a:solidFill>
            <a:schemeClr val="bg1"/>
          </a:solidFill>
        </p:spPr>
        <p:txBody>
          <a:bodyPr>
            <a:normAutofit fontScale="92500"/>
          </a:bodyPr>
          <a:lstStyle/>
          <a:p>
            <a:pPr eaLnBrk="1" hangingPunct="1">
              <a:lnSpc>
                <a:spcPct val="160000"/>
              </a:lnSpc>
              <a:defRPr/>
            </a:pPr>
            <a:r>
              <a:rPr lang="tr-TR" dirty="0" smtClean="0">
                <a:solidFill>
                  <a:srgbClr val="000000"/>
                </a:solidFill>
                <a:effectLst>
                  <a:outerShdw blurRad="38100" dist="38100" dir="2700000" algn="tl">
                    <a:srgbClr val="FFFFFF"/>
                  </a:outerShdw>
                </a:effectLst>
                <a:cs typeface="Times New Roman" pitchFamily="18" charset="0"/>
              </a:rPr>
              <a:t> </a:t>
            </a:r>
            <a:r>
              <a:rPr lang="tr-TR" sz="3800" dirty="0" smtClean="0">
                <a:cs typeface="Times New Roman" pitchFamily="18" charset="0"/>
              </a:rPr>
              <a:t>Ruslar hızlı bir şekilde Balkanlardan ve Kafkasya’dan ilerlemeye başladı. Edi</a:t>
            </a:r>
            <a:r>
              <a:rPr lang="tr-TR" sz="3800" dirty="0" smtClean="0"/>
              <a:t>r</a:t>
            </a:r>
            <a:r>
              <a:rPr lang="tr-TR" sz="3800" dirty="0" smtClean="0">
                <a:cs typeface="Times New Roman" pitchFamily="18" charset="0"/>
              </a:rPr>
              <a:t>ne önlerine kadar geldiler. Bunun üzerine Osmanlı Devleti barış istedi. </a:t>
            </a:r>
          </a:p>
          <a:p>
            <a:pPr eaLnBrk="1" hangingPunct="1">
              <a:lnSpc>
                <a:spcPct val="90000"/>
              </a:lnSpc>
              <a:defRPr/>
            </a:pPr>
            <a:endParaRPr lang="tr-TR" sz="6000"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idx="1"/>
          </p:nvPr>
        </p:nvSpPr>
        <p:spPr>
          <a:xfrm>
            <a:off x="228600" y="500042"/>
            <a:ext cx="8686800" cy="5595958"/>
          </a:xfrm>
          <a:solidFill>
            <a:schemeClr val="bg1"/>
          </a:solidFill>
        </p:spPr>
        <p:txBody>
          <a:bodyPr>
            <a:normAutofit fontScale="62500" lnSpcReduction="20000"/>
          </a:bodyPr>
          <a:lstStyle/>
          <a:p>
            <a:pPr eaLnBrk="1" hangingPunct="1">
              <a:lnSpc>
                <a:spcPct val="170000"/>
              </a:lnSpc>
              <a:defRPr/>
            </a:pPr>
            <a:r>
              <a:rPr lang="tr-TR" sz="5400" dirty="0" smtClean="0">
                <a:cs typeface="Times New Roman" pitchFamily="18" charset="0"/>
              </a:rPr>
              <a:t>Yapılan </a:t>
            </a:r>
            <a:r>
              <a:rPr lang="tr-TR" sz="5400" dirty="0" smtClean="0">
                <a:solidFill>
                  <a:srgbClr val="FFFF00"/>
                </a:solidFill>
                <a:cs typeface="Times New Roman" pitchFamily="18" charset="0"/>
              </a:rPr>
              <a:t>Edirne Antlaşması </a:t>
            </a:r>
            <a:r>
              <a:rPr lang="tr-TR" sz="5400" dirty="0" smtClean="0">
                <a:cs typeface="Times New Roman" pitchFamily="18" charset="0"/>
              </a:rPr>
              <a:t>ile </a:t>
            </a:r>
            <a:r>
              <a:rPr lang="tr-TR" sz="5400" dirty="0" err="1" smtClean="0">
                <a:solidFill>
                  <a:srgbClr val="FFFF00"/>
                </a:solidFill>
                <a:cs typeface="Times New Roman" pitchFamily="18" charset="0"/>
              </a:rPr>
              <a:t>Prut</a:t>
            </a:r>
            <a:r>
              <a:rPr lang="tr-TR" sz="5400" dirty="0" smtClean="0">
                <a:solidFill>
                  <a:srgbClr val="FFFF00"/>
                </a:solidFill>
                <a:cs typeface="Times New Roman" pitchFamily="18" charset="0"/>
              </a:rPr>
              <a:t> nehri </a:t>
            </a:r>
            <a:r>
              <a:rPr lang="tr-TR" sz="5400" dirty="0" smtClean="0">
                <a:cs typeface="Times New Roman" pitchFamily="18" charset="0"/>
              </a:rPr>
              <a:t>iki ülke arasında sınır kabul edilmiş,Rus ticaret gemilerine Boğazlardan geçiş hakkı verilmiş, </a:t>
            </a:r>
            <a:r>
              <a:rPr lang="tr-TR" sz="5400" dirty="0" smtClean="0">
                <a:solidFill>
                  <a:srgbClr val="FFFF00"/>
                </a:solidFill>
                <a:cs typeface="Times New Roman" pitchFamily="18" charset="0"/>
              </a:rPr>
              <a:t>Sırbistan özerk </a:t>
            </a:r>
            <a:r>
              <a:rPr lang="tr-TR" sz="5400" dirty="0" smtClean="0">
                <a:cs typeface="Times New Roman" pitchFamily="18" charset="0"/>
              </a:rPr>
              <a:t>hale getirilmiş,</a:t>
            </a:r>
            <a:r>
              <a:rPr lang="tr-TR" sz="5400" dirty="0" smtClean="0">
                <a:solidFill>
                  <a:srgbClr val="FFFF00"/>
                </a:solidFill>
                <a:cs typeface="Times New Roman" pitchFamily="18" charset="0"/>
              </a:rPr>
              <a:t>Yunanistan’ı</a:t>
            </a:r>
            <a:r>
              <a:rPr lang="tr-TR" sz="5400" dirty="0" smtClean="0">
                <a:cs typeface="Times New Roman" pitchFamily="18" charset="0"/>
              </a:rPr>
              <a:t>n bağımsızlığı kabul edildi.</a:t>
            </a:r>
          </a:p>
          <a:p>
            <a:pPr eaLnBrk="1" hangingPunct="1">
              <a:lnSpc>
                <a:spcPct val="160000"/>
              </a:lnSpc>
              <a:defRPr/>
            </a:pPr>
            <a:endParaRPr lang="tr-TR" sz="5400"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51520" y="152400"/>
            <a:ext cx="8640960" cy="990600"/>
          </a:xfrm>
          <a:solidFill>
            <a:srgbClr val="0070C0"/>
          </a:solidFill>
        </p:spPr>
        <p:txBody>
          <a:bodyPr/>
          <a:lstStyle/>
          <a:p>
            <a:pPr algn="ctr">
              <a:lnSpc>
                <a:spcPct val="150000"/>
              </a:lnSpc>
            </a:pPr>
            <a:r>
              <a:rPr lang="tr-TR" sz="3600" b="1" dirty="0" smtClean="0">
                <a:solidFill>
                  <a:srgbClr val="FFFF00"/>
                </a:solidFill>
              </a:rPr>
              <a:t>a-Viyana </a:t>
            </a:r>
            <a:r>
              <a:rPr lang="tr-TR" sz="3600" b="1" dirty="0">
                <a:solidFill>
                  <a:srgbClr val="FFFF00"/>
                </a:solidFill>
              </a:rPr>
              <a:t>Kongresi (1815</a:t>
            </a:r>
            <a:r>
              <a:rPr lang="tr-TR" sz="3600" b="1" dirty="0" smtClean="0">
                <a:solidFill>
                  <a:srgbClr val="FFFF00"/>
                </a:solidFill>
              </a:rPr>
              <a:t>)</a:t>
            </a:r>
            <a:endParaRPr lang="tr-TR" sz="3600" b="1" dirty="0">
              <a:solidFill>
                <a:srgbClr val="FFFF00"/>
              </a:solidFill>
            </a:endParaRPr>
          </a:p>
        </p:txBody>
      </p:sp>
      <p:sp>
        <p:nvSpPr>
          <p:cNvPr id="177155" name="Rectangle 3"/>
          <p:cNvSpPr>
            <a:spLocks noGrp="1" noChangeArrowheads="1"/>
          </p:cNvSpPr>
          <p:nvPr>
            <p:ph idx="1"/>
          </p:nvPr>
        </p:nvSpPr>
        <p:spPr>
          <a:xfrm>
            <a:off x="228600" y="1143000"/>
            <a:ext cx="8686800" cy="5257800"/>
          </a:xfrm>
          <a:solidFill>
            <a:schemeClr val="bg1"/>
          </a:solidFill>
        </p:spPr>
        <p:txBody>
          <a:bodyPr>
            <a:normAutofit fontScale="62500" lnSpcReduction="20000"/>
          </a:bodyPr>
          <a:lstStyle/>
          <a:p>
            <a:pPr>
              <a:lnSpc>
                <a:spcPct val="150000"/>
              </a:lnSpc>
            </a:pPr>
            <a:r>
              <a:rPr lang="tr-TR" sz="5400" dirty="0" smtClean="0">
                <a:cs typeface="Times New Roman" pitchFamily="18" charset="0"/>
              </a:rPr>
              <a:t> </a:t>
            </a:r>
            <a:r>
              <a:rPr lang="tr-TR" sz="5400" dirty="0" err="1" smtClean="0">
                <a:cs typeface="Times New Roman" pitchFamily="18" charset="0"/>
              </a:rPr>
              <a:t>Mutlakiyet</a:t>
            </a:r>
            <a:r>
              <a:rPr lang="tr-TR" sz="5400" dirty="0" smtClean="0">
                <a:cs typeface="Times New Roman" pitchFamily="18" charset="0"/>
              </a:rPr>
              <a:t> </a:t>
            </a:r>
            <a:r>
              <a:rPr lang="tr-TR" sz="5400" dirty="0">
                <a:cs typeface="Times New Roman" pitchFamily="18" charset="0"/>
              </a:rPr>
              <a:t>rejimlerini </a:t>
            </a:r>
            <a:r>
              <a:rPr lang="tr-TR" sz="5400" dirty="0" smtClean="0">
                <a:cs typeface="Times New Roman" pitchFamily="18" charset="0"/>
              </a:rPr>
              <a:t>korumak</a:t>
            </a:r>
            <a:r>
              <a:rPr lang="tr-TR" sz="5400" dirty="0">
                <a:cs typeface="Times New Roman" pitchFamily="18" charset="0"/>
              </a:rPr>
              <a:t>,</a:t>
            </a:r>
            <a:r>
              <a:rPr lang="tr-TR" sz="5400" dirty="0"/>
              <a:t> </a:t>
            </a:r>
            <a:r>
              <a:rPr lang="tr-TR" sz="5400" dirty="0">
                <a:cs typeface="Times New Roman" pitchFamily="18" charset="0"/>
              </a:rPr>
              <a:t>milliyetçilik ve </a:t>
            </a:r>
            <a:r>
              <a:rPr lang="tr-TR" sz="5400" dirty="0" smtClean="0">
                <a:cs typeface="Times New Roman" pitchFamily="18" charset="0"/>
              </a:rPr>
              <a:t>bağımsızlık </a:t>
            </a:r>
            <a:r>
              <a:rPr lang="tr-TR" sz="5400" dirty="0">
                <a:cs typeface="Times New Roman" pitchFamily="18" charset="0"/>
              </a:rPr>
              <a:t>hareketlerine engel olmak için toplanmıştır.</a:t>
            </a:r>
          </a:p>
          <a:p>
            <a:pPr>
              <a:lnSpc>
                <a:spcPct val="170000"/>
              </a:lnSpc>
            </a:pPr>
            <a:r>
              <a:rPr lang="tr-TR" sz="5400" dirty="0">
                <a:solidFill>
                  <a:srgbClr val="FFFF00"/>
                </a:solidFill>
                <a:cs typeface="Times New Roman" pitchFamily="18" charset="0"/>
              </a:rPr>
              <a:t>Napolyon Savaşları ile bozulan Avrupa sınırlarını yeniden</a:t>
            </a:r>
            <a:r>
              <a:rPr lang="tr-TR" sz="5400" dirty="0">
                <a:solidFill>
                  <a:srgbClr val="FFFF00"/>
                </a:solidFill>
              </a:rPr>
              <a:t> </a:t>
            </a:r>
            <a:r>
              <a:rPr lang="tr-TR" sz="5400" dirty="0">
                <a:solidFill>
                  <a:srgbClr val="FFFF00"/>
                </a:solidFill>
                <a:cs typeface="Times New Roman" pitchFamily="18" charset="0"/>
              </a:rPr>
              <a:t>düzenlemiştir.</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out)">
                                      <p:cBhvr>
                                        <p:cTn id="7" dur="500"/>
                                        <p:tgtEl>
                                          <p:spTgt spid="177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out)">
                                      <p:cBhvr>
                                        <p:cTn id="12" dur="500"/>
                                        <p:tgtEl>
                                          <p:spTgt spid="177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a:xfrm>
            <a:off x="228600" y="914400"/>
            <a:ext cx="8686800" cy="5181600"/>
          </a:xfrm>
          <a:solidFill>
            <a:schemeClr val="bg1"/>
          </a:solidFill>
        </p:spPr>
        <p:txBody>
          <a:bodyPr>
            <a:normAutofit fontScale="55000" lnSpcReduction="20000"/>
          </a:bodyPr>
          <a:lstStyle/>
          <a:p>
            <a:pPr>
              <a:lnSpc>
                <a:spcPct val="160000"/>
              </a:lnSpc>
            </a:pPr>
            <a:r>
              <a:rPr lang="tr-TR" sz="6000" dirty="0">
                <a:cs typeface="Times New Roman" pitchFamily="18" charset="0"/>
              </a:rPr>
              <a:t>İngiltere’de meşruti </a:t>
            </a:r>
            <a:r>
              <a:rPr lang="tr-TR" sz="6000" dirty="0" smtClean="0">
                <a:cs typeface="Times New Roman" pitchFamily="18" charset="0"/>
              </a:rPr>
              <a:t>yönetim </a:t>
            </a:r>
            <a:r>
              <a:rPr lang="tr-TR" sz="6000" dirty="0">
                <a:cs typeface="Times New Roman" pitchFamily="18" charset="0"/>
              </a:rPr>
              <a:t>olmasına rağmen Fransa’nın güçlenmesini istemediği için bu </a:t>
            </a:r>
            <a:r>
              <a:rPr lang="tr-TR" sz="6000" dirty="0" smtClean="0">
                <a:cs typeface="Times New Roman" pitchFamily="18" charset="0"/>
              </a:rPr>
              <a:t>kongreye </a:t>
            </a:r>
            <a:r>
              <a:rPr lang="tr-TR" sz="6000" dirty="0">
                <a:cs typeface="Times New Roman" pitchFamily="18" charset="0"/>
              </a:rPr>
              <a:t>katılmıştır</a:t>
            </a:r>
            <a:r>
              <a:rPr lang="tr-TR" sz="6000" dirty="0" smtClean="0">
                <a:cs typeface="Times New Roman" pitchFamily="18" charset="0"/>
              </a:rPr>
              <a:t>. Bu konferansta </a:t>
            </a:r>
            <a:r>
              <a:rPr lang="tr-TR" sz="6000" dirty="0" smtClean="0">
                <a:solidFill>
                  <a:srgbClr val="FFFF00"/>
                </a:solidFill>
                <a:cs typeface="Times New Roman" pitchFamily="18" charset="0"/>
              </a:rPr>
              <a:t>Rusya, İngiltere, Avusturya ve Prusya </a:t>
            </a:r>
            <a:r>
              <a:rPr lang="tr-TR" sz="6000" b="1" dirty="0" smtClean="0">
                <a:solidFill>
                  <a:srgbClr val="FFFF00"/>
                </a:solidFill>
                <a:cs typeface="Times New Roman" pitchFamily="18" charset="0"/>
              </a:rPr>
              <a:t>Dörtlü İttifak’ı </a:t>
            </a:r>
            <a:r>
              <a:rPr lang="tr-TR" sz="6000" dirty="0" smtClean="0">
                <a:cs typeface="Times New Roman" pitchFamily="18" charset="0"/>
              </a:rPr>
              <a:t>meydana getirdiler.</a:t>
            </a:r>
            <a:endParaRPr lang="tr-TR" sz="6000" dirty="0">
              <a:cs typeface="Times New Roman" pitchFamily="18" charset="0"/>
            </a:endParaRPr>
          </a:p>
          <a:p>
            <a:endParaRPr lang="tr-TR" sz="6000" dirty="0"/>
          </a:p>
          <a:p>
            <a:endParaRPr lang="tr-TR" sz="6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box(out)">
                                      <p:cBhvr>
                                        <p:cTn id="7" dur="500"/>
                                        <p:tgtEl>
                                          <p:spTgt spid="1781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57166"/>
            <a:ext cx="8784976" cy="6097642"/>
          </a:xfrm>
          <a:solidFill>
            <a:schemeClr val="bg1"/>
          </a:solidFill>
        </p:spPr>
        <p:txBody>
          <a:bodyPr>
            <a:normAutofit fontScale="92500" lnSpcReduction="10000"/>
          </a:bodyPr>
          <a:lstStyle/>
          <a:p>
            <a:pPr>
              <a:lnSpc>
                <a:spcPct val="150000"/>
              </a:lnSpc>
            </a:pPr>
            <a:r>
              <a:rPr lang="tr-TR" b="1" dirty="0" smtClean="0">
                <a:solidFill>
                  <a:srgbClr val="FFFF00"/>
                </a:solidFill>
              </a:rPr>
              <a:t>       1815-1827 </a:t>
            </a:r>
            <a:r>
              <a:rPr lang="tr-TR" dirty="0" smtClean="0"/>
              <a:t>yılları arasına Avrupa’da </a:t>
            </a:r>
            <a:r>
              <a:rPr lang="tr-TR" b="1" dirty="0" smtClean="0">
                <a:solidFill>
                  <a:srgbClr val="FFFF00"/>
                </a:solidFill>
              </a:rPr>
              <a:t>Restorasyon Dönemi </a:t>
            </a:r>
            <a:r>
              <a:rPr lang="tr-TR" dirty="0" smtClean="0"/>
              <a:t>denir. Napolyon tarafından bozulan Avrupa’ya yeniden düzen verildiği için bu isim verilmiştir. 1827 yılında </a:t>
            </a:r>
            <a:r>
              <a:rPr lang="tr-TR" dirty="0" err="1" smtClean="0"/>
              <a:t>Navarin’de</a:t>
            </a:r>
            <a:r>
              <a:rPr lang="tr-TR" dirty="0" smtClean="0"/>
              <a:t> Osmanlı donanmasının yıkılması ile bu dönem sona ermiştir. Yunan isyanını destekleyen İngiltere ve Rusya </a:t>
            </a:r>
            <a:r>
              <a:rPr lang="tr-TR" dirty="0" err="1" smtClean="0">
                <a:solidFill>
                  <a:srgbClr val="FFFF00"/>
                </a:solidFill>
              </a:rPr>
              <a:t>Navarin</a:t>
            </a:r>
            <a:r>
              <a:rPr lang="tr-TR" dirty="0" err="1" smtClean="0"/>
              <a:t>’de</a:t>
            </a:r>
            <a:r>
              <a:rPr lang="tr-TR" dirty="0" smtClean="0"/>
              <a:t> Osmanlı donanmasını yakarken Avusturya ve Prusya bu isyanı desteklememişlerdir. Bu da Restorasyon Döneminin sonunu getirmiştir.</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b="1" dirty="0" smtClean="0">
                <a:solidFill>
                  <a:srgbClr val="FFFF00"/>
                </a:solidFill>
              </a:rPr>
              <a:t>b-Şark Meselesi</a:t>
            </a:r>
            <a:endParaRPr lang="tr-TR" b="1" dirty="0">
              <a:solidFill>
                <a:srgbClr val="FFFF00"/>
              </a:solidFill>
            </a:endParaRPr>
          </a:p>
        </p:txBody>
      </p:sp>
      <p:sp>
        <p:nvSpPr>
          <p:cNvPr id="3" name="2 İçerik Yer Tutucusu"/>
          <p:cNvSpPr>
            <a:spLocks noGrp="1"/>
          </p:cNvSpPr>
          <p:nvPr>
            <p:ph idx="1"/>
          </p:nvPr>
        </p:nvSpPr>
        <p:spPr>
          <a:solidFill>
            <a:schemeClr val="bg1"/>
          </a:solidFill>
        </p:spPr>
        <p:txBody>
          <a:bodyPr>
            <a:normAutofit fontScale="92500"/>
          </a:bodyPr>
          <a:lstStyle/>
          <a:p>
            <a:pPr>
              <a:lnSpc>
                <a:spcPct val="150000"/>
              </a:lnSpc>
            </a:pPr>
            <a:r>
              <a:rPr lang="tr-TR" sz="3200" dirty="0" smtClean="0">
                <a:cs typeface="Times New Roman" pitchFamily="18" charset="0"/>
              </a:rPr>
              <a:t>    Şark Meselesi XIX. Yüzyılın ilk yarısı</a:t>
            </a:r>
            <a:r>
              <a:rPr lang="tr-TR" sz="3200" dirty="0" smtClean="0"/>
              <a:t>n</a:t>
            </a:r>
            <a:r>
              <a:rPr lang="tr-TR" sz="3200" dirty="0" smtClean="0">
                <a:cs typeface="Times New Roman" pitchFamily="18" charset="0"/>
              </a:rPr>
              <a:t>da Osmanlı toprak bütünlüğünün korunması,ikinci yarısında Avrupa’daki topraklarının paylaşılması, XX. Yüzyılda da bütün topraklarının paylaşılması şeklinde anlaşılmıştır.</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5" name="Rectangle 3"/>
          <p:cNvSpPr>
            <a:spLocks noGrp="1" noChangeArrowheads="1"/>
          </p:cNvSpPr>
          <p:nvPr>
            <p:ph type="body" sz="half" idx="1"/>
          </p:nvPr>
        </p:nvSpPr>
        <p:spPr>
          <a:xfrm>
            <a:off x="457200" y="785794"/>
            <a:ext cx="8218488" cy="5572164"/>
          </a:xfrm>
          <a:solidFill>
            <a:schemeClr val="bg1"/>
          </a:solidFill>
        </p:spPr>
        <p:txBody>
          <a:bodyPr>
            <a:normAutofit fontScale="55000" lnSpcReduction="20000"/>
          </a:bodyPr>
          <a:lstStyle/>
          <a:p>
            <a:pPr eaLnBrk="1" hangingPunct="1">
              <a:lnSpc>
                <a:spcPct val="170000"/>
              </a:lnSpc>
              <a:buFont typeface="Wingdings" pitchFamily="2" charset="2"/>
              <a:buNone/>
              <a:defRPr/>
            </a:pPr>
            <a:r>
              <a:rPr lang="tr-TR" sz="5400" dirty="0" smtClean="0"/>
              <a:t>       </a:t>
            </a:r>
            <a:r>
              <a:rPr lang="tr-TR" sz="5100" dirty="0" smtClean="0"/>
              <a:t>1876’da İngiltere’nin isteği ile Balkan olaylarını görüşmek ve Osmanlı –Rus anlaşmazlığını gidermek için İstanbul’da bir konferans düzenlendi. Bu konferansa </a:t>
            </a:r>
            <a:r>
              <a:rPr lang="tr-TR" sz="5100" dirty="0" smtClean="0">
                <a:cs typeface="Times New Roman" pitchFamily="18" charset="0"/>
              </a:rPr>
              <a:t>Osmanlı Devleti,</a:t>
            </a:r>
            <a:r>
              <a:rPr lang="tr-TR" sz="5100" dirty="0" smtClean="0"/>
              <a:t> </a:t>
            </a:r>
            <a:r>
              <a:rPr lang="tr-TR" sz="5100" dirty="0" smtClean="0">
                <a:cs typeface="Times New Roman" pitchFamily="18" charset="0"/>
              </a:rPr>
              <a:t>Rusya,İngiltere,</a:t>
            </a:r>
            <a:r>
              <a:rPr lang="tr-TR" sz="5100" dirty="0" smtClean="0"/>
              <a:t> </a:t>
            </a:r>
            <a:r>
              <a:rPr lang="tr-TR" sz="5100" dirty="0" smtClean="0">
                <a:cs typeface="Times New Roman" pitchFamily="18" charset="0"/>
              </a:rPr>
              <a:t>Fransa,</a:t>
            </a:r>
            <a:r>
              <a:rPr lang="tr-TR" sz="5100" dirty="0" smtClean="0"/>
              <a:t> </a:t>
            </a:r>
            <a:r>
              <a:rPr lang="tr-TR" sz="5100" dirty="0" smtClean="0">
                <a:cs typeface="Times New Roman" pitchFamily="18" charset="0"/>
              </a:rPr>
              <a:t>Avusturya,</a:t>
            </a:r>
            <a:r>
              <a:rPr lang="tr-TR" sz="5100" dirty="0" smtClean="0"/>
              <a:t> </a:t>
            </a:r>
            <a:r>
              <a:rPr lang="tr-TR" sz="5100" dirty="0" smtClean="0">
                <a:cs typeface="Times New Roman" pitchFamily="18" charset="0"/>
              </a:rPr>
              <a:t>Almanya ve İtalya katıldı. Konferans başladığı sırada ,</a:t>
            </a:r>
            <a:r>
              <a:rPr lang="tr-TR" sz="5100" dirty="0" smtClean="0"/>
              <a:t> </a:t>
            </a:r>
            <a:r>
              <a:rPr lang="tr-TR" sz="5100" dirty="0" smtClean="0">
                <a:cs typeface="Times New Roman" pitchFamily="18" charset="0"/>
              </a:rPr>
              <a:t>meşrutiyet ilan edildi. </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3235">
                                            <p:txEl>
                                              <p:pRg st="0" end="0"/>
                                            </p:txEl>
                                          </p:spTgt>
                                        </p:tgtEl>
                                        <p:attrNameLst>
                                          <p:attrName>style.visibility</p:attrName>
                                        </p:attrNameLst>
                                      </p:cBhvr>
                                      <p:to>
                                        <p:strVal val="visible"/>
                                      </p:to>
                                    </p:set>
                                    <p:animEffect transition="in" filter="box(out)">
                                      <p:cBhvr>
                                        <p:cTn id="7" dur="500"/>
                                        <p:tgtEl>
                                          <p:spTgt spid="8632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Rectangle 3"/>
          <p:cNvSpPr>
            <a:spLocks noGrp="1" noChangeArrowheads="1"/>
          </p:cNvSpPr>
          <p:nvPr>
            <p:ph type="body" sz="half" idx="1"/>
          </p:nvPr>
        </p:nvSpPr>
        <p:spPr>
          <a:xfrm>
            <a:off x="457200" y="1989138"/>
            <a:ext cx="8291513" cy="4137025"/>
          </a:xfrm>
          <a:solidFill>
            <a:schemeClr val="bg1"/>
          </a:solidFill>
        </p:spPr>
        <p:txBody>
          <a:bodyPr>
            <a:normAutofit fontScale="70000" lnSpcReduction="20000"/>
          </a:bodyPr>
          <a:lstStyle/>
          <a:p>
            <a:pPr marL="457200" indent="-457200" eaLnBrk="1" hangingPunct="1">
              <a:lnSpc>
                <a:spcPct val="170000"/>
              </a:lnSpc>
              <a:defRPr/>
            </a:pPr>
            <a:r>
              <a:rPr lang="tr-TR" sz="3600" dirty="0" smtClean="0">
                <a:cs typeface="Times New Roman" pitchFamily="18" charset="0"/>
              </a:rPr>
              <a:t>         </a:t>
            </a:r>
            <a:r>
              <a:rPr lang="tr-TR" sz="3600" dirty="0" smtClean="0">
                <a:solidFill>
                  <a:srgbClr val="FFFF00"/>
                </a:solidFill>
                <a:cs typeface="Times New Roman" pitchFamily="18" charset="0"/>
              </a:rPr>
              <a:t>Osmanlı devleti, Fransa’nın isteğiyle Rus taraftarı olarak bilinen Eflak ve </a:t>
            </a:r>
            <a:r>
              <a:rPr lang="tr-TR" sz="3600" dirty="0" err="1" smtClean="0">
                <a:solidFill>
                  <a:srgbClr val="FFFF00"/>
                </a:solidFill>
                <a:cs typeface="Times New Roman" pitchFamily="18" charset="0"/>
              </a:rPr>
              <a:t>Boğdan</a:t>
            </a:r>
            <a:r>
              <a:rPr lang="tr-TR" sz="3600" dirty="0" smtClean="0">
                <a:solidFill>
                  <a:srgbClr val="FFFF00"/>
                </a:solidFill>
                <a:cs typeface="Times New Roman" pitchFamily="18" charset="0"/>
              </a:rPr>
              <a:t> beylerini azletti. Ayrıca Boğazlar Rus gemilerine kapatıldı. </a:t>
            </a:r>
            <a:r>
              <a:rPr lang="tr-TR" sz="3600" dirty="0" smtClean="0">
                <a:cs typeface="Times New Roman" pitchFamily="18" charset="0"/>
              </a:rPr>
              <a:t>Rusya bu durumu bir ültimatomla protesto etti. İngiltere’de Rusya tarafını tuttu.Verdiği ültimatomun sonucunu beklemeden Eflak ve </a:t>
            </a:r>
            <a:r>
              <a:rPr lang="tr-TR" sz="3600" dirty="0" err="1" smtClean="0">
                <a:cs typeface="Times New Roman" pitchFamily="18" charset="0"/>
              </a:rPr>
              <a:t>Boğdan’ı</a:t>
            </a:r>
            <a:r>
              <a:rPr lang="tr-TR" sz="3600" dirty="0" smtClean="0">
                <a:cs typeface="Times New Roman" pitchFamily="18" charset="0"/>
              </a:rPr>
              <a:t> işgal etti (1806 ).</a:t>
            </a:r>
            <a:endParaRPr lang="tr-TR" sz="3600" dirty="0" smtClean="0"/>
          </a:p>
        </p:txBody>
      </p:sp>
      <p:pic>
        <p:nvPicPr>
          <p:cNvPr id="443396" name="Picture 4" descr="aslan_1"/>
          <p:cNvPicPr>
            <a:picLocks noGrp="1" noChangeAspect="1" noChangeArrowheads="1"/>
          </p:cNvPicPr>
          <p:nvPr>
            <p:ph sz="half" idx="2"/>
          </p:nvPr>
        </p:nvPicPr>
        <p:blipFill>
          <a:blip r:embed="rId2"/>
          <a:srcRect/>
          <a:stretch>
            <a:fillRect/>
          </a:stretch>
        </p:blipFill>
        <p:spPr>
          <a:xfrm>
            <a:off x="468313" y="260350"/>
            <a:ext cx="2087562" cy="1565275"/>
          </a:xfrm>
          <a:noFill/>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6307" name="Rectangle 3"/>
          <p:cNvSpPr>
            <a:spLocks noGrp="1" noChangeArrowheads="1"/>
          </p:cNvSpPr>
          <p:nvPr>
            <p:ph type="body" idx="1"/>
          </p:nvPr>
        </p:nvSpPr>
        <p:spPr>
          <a:xfrm>
            <a:off x="228600" y="714356"/>
            <a:ext cx="8686800" cy="5381644"/>
          </a:xfrm>
          <a:solidFill>
            <a:schemeClr val="bg1"/>
          </a:solidFill>
        </p:spPr>
        <p:txBody>
          <a:bodyPr>
            <a:normAutofit fontScale="70000" lnSpcReduction="20000"/>
          </a:bodyPr>
          <a:lstStyle/>
          <a:p>
            <a:pPr eaLnBrk="1" hangingPunct="1">
              <a:lnSpc>
                <a:spcPct val="170000"/>
              </a:lnSpc>
              <a:defRPr/>
            </a:pPr>
            <a:r>
              <a:rPr lang="tr-TR" sz="4000" dirty="0" smtClean="0"/>
              <a:t>      </a:t>
            </a:r>
            <a:r>
              <a:rPr lang="tr-TR" sz="5400" dirty="0" smtClean="0">
                <a:cs typeface="Times New Roman" pitchFamily="18" charset="0"/>
              </a:rPr>
              <a:t>Sırbistan ve Karadağ’ın top</a:t>
            </a:r>
            <a:r>
              <a:rPr lang="tr-TR" sz="5400" dirty="0" smtClean="0"/>
              <a:t>-</a:t>
            </a:r>
            <a:r>
              <a:rPr lang="tr-TR" sz="5400" dirty="0" err="1" smtClean="0">
                <a:cs typeface="Times New Roman" pitchFamily="18" charset="0"/>
              </a:rPr>
              <a:t>raklarının</a:t>
            </a:r>
            <a:r>
              <a:rPr lang="tr-TR" sz="5400" dirty="0" smtClean="0">
                <a:cs typeface="Times New Roman" pitchFamily="18" charset="0"/>
              </a:rPr>
              <a:t> genişletilmesini</a:t>
            </a:r>
            <a:r>
              <a:rPr lang="tr-TR" sz="5400" dirty="0" smtClean="0"/>
              <a:t> </a:t>
            </a:r>
            <a:r>
              <a:rPr lang="tr-TR" sz="5400" dirty="0" smtClean="0">
                <a:cs typeface="Times New Roman" pitchFamily="18" charset="0"/>
              </a:rPr>
              <a:t>Bosna-Hersek ve Bulgaristan’da muhtar yönetimlerin kurulmasını istediler. Osmanlı Devleti bu istekleri kabul etmedi. </a:t>
            </a:r>
            <a:endParaRPr lang="tr-TR" sz="5400" dirty="0" smtClean="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6307">
                                            <p:txEl>
                                              <p:pRg st="0" end="0"/>
                                            </p:txEl>
                                          </p:spTgt>
                                        </p:tgtEl>
                                        <p:attrNameLst>
                                          <p:attrName>style.visibility</p:attrName>
                                        </p:attrNameLst>
                                      </p:cBhvr>
                                      <p:to>
                                        <p:strVal val="visible"/>
                                      </p:to>
                                    </p:set>
                                    <p:animEffect transition="in" filter="box(out)">
                                      <p:cBhvr>
                                        <p:cTn id="7" dur="500"/>
                                        <p:tgtEl>
                                          <p:spTgt spid="8663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331" name="Rectangle 3"/>
          <p:cNvSpPr>
            <a:spLocks noGrp="1" noChangeArrowheads="1"/>
          </p:cNvSpPr>
          <p:nvPr>
            <p:ph type="body" idx="1"/>
          </p:nvPr>
        </p:nvSpPr>
        <p:spPr>
          <a:xfrm>
            <a:off x="381000" y="1000108"/>
            <a:ext cx="8534400" cy="5095892"/>
          </a:xfrm>
          <a:solidFill>
            <a:schemeClr val="bg1"/>
          </a:solidFill>
        </p:spPr>
        <p:txBody>
          <a:bodyPr>
            <a:normAutofit fontScale="92500"/>
          </a:bodyPr>
          <a:lstStyle/>
          <a:p>
            <a:pPr eaLnBrk="1" hangingPunct="1">
              <a:lnSpc>
                <a:spcPct val="170000"/>
              </a:lnSpc>
              <a:defRPr/>
            </a:pPr>
            <a:r>
              <a:rPr lang="tr-TR" sz="3600" dirty="0" smtClean="0">
                <a:cs typeface="Times New Roman" pitchFamily="18" charset="0"/>
              </a:rPr>
              <a:t>  Londra’da toplanan bu devletler Balkanlarda çeşitli ıslahatlar yapılmasını istediler. Osmanlı Devleti,bu istekleri kabul etmedi. Bunun üzerine Rusya Osmanlı Devleti’ne savaş açtı.</a:t>
            </a:r>
          </a:p>
          <a:p>
            <a:pPr eaLnBrk="1" hangingPunct="1">
              <a:lnSpc>
                <a:spcPct val="170000"/>
              </a:lnSpc>
              <a:defRPr/>
            </a:pPr>
            <a:endParaRPr lang="tr-TR" sz="36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7331">
                                            <p:txEl>
                                              <p:pRg st="0" end="0"/>
                                            </p:txEl>
                                          </p:spTgt>
                                        </p:tgtEl>
                                        <p:attrNameLst>
                                          <p:attrName>style.visibility</p:attrName>
                                        </p:attrNameLst>
                                      </p:cBhvr>
                                      <p:to>
                                        <p:strVal val="visible"/>
                                      </p:to>
                                    </p:set>
                                    <p:animEffect transition="in" filter="box(out)">
                                      <p:cBhvr>
                                        <p:cTn id="7" dur="500"/>
                                        <p:tgtEl>
                                          <p:spTgt spid="86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7494"/>
            <a:ext cx="8712968" cy="1399032"/>
          </a:xfrm>
          <a:solidFill>
            <a:srgbClr val="0070C0"/>
          </a:solidFill>
        </p:spPr>
        <p:txBody>
          <a:bodyPr/>
          <a:lstStyle/>
          <a:p>
            <a:r>
              <a:rPr lang="tr-TR" b="1" dirty="0" smtClean="0">
                <a:solidFill>
                  <a:srgbClr val="FFFF00"/>
                </a:solidFill>
              </a:rPr>
              <a:t>GERÇEK FAKİRLİK</a:t>
            </a:r>
            <a:r>
              <a:rPr lang="tr-TR" dirty="0" smtClean="0">
                <a:solidFill>
                  <a:srgbClr val="FFFF00"/>
                </a:solidFill>
              </a:rPr>
              <a:t/>
            </a:r>
            <a:br>
              <a:rPr lang="tr-TR" dirty="0" smtClean="0">
                <a:solidFill>
                  <a:srgbClr val="FFFF00"/>
                </a:solidFill>
              </a:rPr>
            </a:br>
            <a:endParaRPr lang="tr-TR" dirty="0">
              <a:solidFill>
                <a:srgbClr val="FFFF00"/>
              </a:solidFill>
            </a:endParaRPr>
          </a:p>
        </p:txBody>
      </p:sp>
      <p:sp>
        <p:nvSpPr>
          <p:cNvPr id="3" name="2 İçerik Yer Tutucusu"/>
          <p:cNvSpPr>
            <a:spLocks noGrp="1"/>
          </p:cNvSpPr>
          <p:nvPr>
            <p:ph idx="1"/>
          </p:nvPr>
        </p:nvSpPr>
        <p:spPr>
          <a:xfrm>
            <a:off x="251520" y="1071546"/>
            <a:ext cx="8712968" cy="5572164"/>
          </a:xfrm>
          <a:solidFill>
            <a:schemeClr val="accent6">
              <a:lumMod val="60000"/>
              <a:lumOff val="40000"/>
            </a:schemeClr>
          </a:solidFill>
        </p:spPr>
        <p:txBody>
          <a:bodyPr>
            <a:normAutofit fontScale="77500" lnSpcReduction="20000"/>
          </a:bodyPr>
          <a:lstStyle/>
          <a:p>
            <a:pPr>
              <a:lnSpc>
                <a:spcPct val="150000"/>
              </a:lnSpc>
            </a:pPr>
            <a:r>
              <a:rPr lang="tr-TR" dirty="0" smtClean="0"/>
              <a:t>Günlerden bir gün zengin bir baba ailesi ve oğlunu köye götürdü.Bu yolculuğun tek bir amacı Vardı insanların ne kadar fakir olabileceklerini oğluna göstermek.</a:t>
            </a:r>
          </a:p>
          <a:p>
            <a:pPr>
              <a:lnSpc>
                <a:spcPct val="150000"/>
              </a:lnSpc>
            </a:pPr>
            <a:r>
              <a:rPr lang="tr-TR" dirty="0" smtClean="0"/>
              <a:t>Çok fakir bir ailenin çiftliğinde bir gece ve gün geçirdiler.Yolculuktan döndüklerinde oğluna Sordu:</a:t>
            </a:r>
          </a:p>
          <a:p>
            <a:pPr lvl="0">
              <a:lnSpc>
                <a:spcPct val="150000"/>
              </a:lnSpc>
            </a:pPr>
            <a:r>
              <a:rPr lang="tr-TR" dirty="0" smtClean="0"/>
              <a:t>İnsanların ne kadar fakir olabileceklerini gördün mü?</a:t>
            </a:r>
          </a:p>
          <a:p>
            <a:pPr lvl="0">
              <a:lnSpc>
                <a:spcPct val="150000"/>
              </a:lnSpc>
            </a:pPr>
            <a:r>
              <a:rPr lang="tr-TR" dirty="0" smtClean="0"/>
              <a:t>Evet!</a:t>
            </a:r>
          </a:p>
          <a:p>
            <a:pPr lvl="0">
              <a:lnSpc>
                <a:spcPct val="150000"/>
              </a:lnSpc>
            </a:pPr>
            <a:r>
              <a:rPr lang="tr-TR" dirty="0" smtClean="0"/>
              <a:t>Ne öğrendin peki?</a:t>
            </a:r>
          </a:p>
          <a:p>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435280" cy="5978136"/>
          </a:xfrm>
          <a:solidFill>
            <a:schemeClr val="accent6">
              <a:lumMod val="60000"/>
              <a:lumOff val="40000"/>
            </a:schemeClr>
          </a:solidFill>
        </p:spPr>
        <p:txBody>
          <a:bodyPr>
            <a:normAutofit fontScale="77500" lnSpcReduction="20000"/>
          </a:bodyPr>
          <a:lstStyle/>
          <a:p>
            <a:pPr>
              <a:lnSpc>
                <a:spcPct val="160000"/>
              </a:lnSpc>
            </a:pPr>
            <a:r>
              <a:rPr lang="tr-TR" dirty="0" smtClean="0"/>
              <a:t>Şunu gördüm:Bizim evde bir köpeğimiz var,onlarınsa dört.Bizim bahçenin ortasına kadar uzanan bir havuzumuz var,onlarınsa sonu olmayan bir dereleri,Bizim bahçemizde ithal lambalar var,onlarınsa yıldızları. Bizim görüş alanımız ön avluya kadar ,onlarsa bütün bir ufku görüyorlar.</a:t>
            </a:r>
          </a:p>
          <a:p>
            <a:pPr>
              <a:lnSpc>
                <a:spcPct val="160000"/>
              </a:lnSpc>
            </a:pPr>
            <a:r>
              <a:rPr lang="tr-TR" dirty="0" smtClean="0"/>
              <a:t>Oğlu sözlerini bitirdiğinde,babası söyleyecek bir şey bulamadı.Oğlu ekledi:</a:t>
            </a:r>
          </a:p>
          <a:p>
            <a:pPr>
              <a:lnSpc>
                <a:spcPct val="160000"/>
              </a:lnSpc>
            </a:pPr>
            <a:r>
              <a:rPr lang="tr-TR" dirty="0" smtClean="0"/>
              <a:t>-Teşekkürler baba, ne kadar fakir olduğumuzu gösterdiğin için.</a:t>
            </a:r>
          </a:p>
          <a:p>
            <a:pPr>
              <a:lnSpc>
                <a:spcPct val="160000"/>
              </a:lnSpc>
            </a:pPr>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rrowheads="1"/>
          </p:cNvSpPr>
          <p:nvPr>
            <p:ph type="title"/>
          </p:nvPr>
        </p:nvSpPr>
        <p:spPr>
          <a:xfrm>
            <a:off x="3059113" y="274638"/>
            <a:ext cx="5977383" cy="1570037"/>
          </a:xfrm>
          <a:solidFill>
            <a:srgbClr val="0070C0"/>
          </a:solidFill>
        </p:spPr>
        <p:txBody>
          <a:bodyPr>
            <a:normAutofit fontScale="90000"/>
          </a:bodyPr>
          <a:lstStyle/>
          <a:p>
            <a:pPr eaLnBrk="1" hangingPunct="1">
              <a:defRPr/>
            </a:pPr>
            <a:r>
              <a:rPr lang="tr-TR" sz="3600" b="1" dirty="0" smtClean="0">
                <a:solidFill>
                  <a:srgbClr val="FFFF00"/>
                </a:solidFill>
                <a:cs typeface="Times New Roman" pitchFamily="18" charset="0"/>
              </a:rPr>
              <a:t>c-“Denize Düşen Yılana Sarılır”  (Mısır Meselesi )</a:t>
            </a:r>
            <a:br>
              <a:rPr lang="tr-TR" sz="3600" b="1" dirty="0" smtClean="0">
                <a:solidFill>
                  <a:srgbClr val="FFFF00"/>
                </a:solidFill>
                <a:cs typeface="Times New Roman" pitchFamily="18" charset="0"/>
              </a:rPr>
            </a:br>
            <a:endParaRPr lang="tr-TR" sz="3600" b="1" dirty="0" smtClean="0">
              <a:solidFill>
                <a:srgbClr val="FFFF00"/>
              </a:solidFill>
              <a:cs typeface="Times New Roman" pitchFamily="18" charset="0"/>
            </a:endParaRPr>
          </a:p>
        </p:txBody>
      </p:sp>
      <p:sp>
        <p:nvSpPr>
          <p:cNvPr id="772099" name="Rectangle 3"/>
          <p:cNvSpPr>
            <a:spLocks noGrp="1" noChangeArrowheads="1"/>
          </p:cNvSpPr>
          <p:nvPr>
            <p:ph type="body" sz="half" idx="1"/>
          </p:nvPr>
        </p:nvSpPr>
        <p:spPr>
          <a:xfrm>
            <a:off x="251520" y="1844824"/>
            <a:ext cx="8784976" cy="4205288"/>
          </a:xfrm>
          <a:solidFill>
            <a:schemeClr val="bg1"/>
          </a:solidFill>
        </p:spPr>
        <p:txBody>
          <a:bodyPr>
            <a:normAutofit fontScale="92500" lnSpcReduction="20000"/>
          </a:bodyPr>
          <a:lstStyle/>
          <a:p>
            <a:pPr eaLnBrk="1" hangingPunct="1">
              <a:buFont typeface="Wingdings" pitchFamily="2" charset="2"/>
              <a:buNone/>
              <a:defRPr/>
            </a:pPr>
            <a:r>
              <a:rPr lang="tr-TR" sz="2400" b="1" dirty="0" smtClean="0">
                <a:cs typeface="Times New Roman" pitchFamily="18" charset="0"/>
              </a:rPr>
              <a:t> </a:t>
            </a:r>
            <a:endParaRPr lang="tr-TR" sz="2400" dirty="0" smtClean="0">
              <a:cs typeface="Times New Roman" pitchFamily="18" charset="0"/>
            </a:endParaRPr>
          </a:p>
          <a:p>
            <a:pPr eaLnBrk="1" hangingPunct="1">
              <a:lnSpc>
                <a:spcPct val="150000"/>
              </a:lnSpc>
              <a:defRPr/>
            </a:pPr>
            <a:r>
              <a:rPr lang="tr-TR" sz="2400" b="1" dirty="0" smtClean="0">
                <a:cs typeface="Times New Roman" pitchFamily="18" charset="0"/>
              </a:rPr>
              <a:t>         </a:t>
            </a:r>
            <a:r>
              <a:rPr lang="tr-TR" sz="3900" b="1" dirty="0" smtClean="0">
                <a:cs typeface="Times New Roman" pitchFamily="18" charset="0"/>
              </a:rPr>
              <a:t>Yunan </a:t>
            </a:r>
            <a:r>
              <a:rPr lang="tr-TR" sz="3900" dirty="0" err="1" smtClean="0">
                <a:cs typeface="Times New Roman" pitchFamily="18" charset="0"/>
              </a:rPr>
              <a:t>isyanı’nın</a:t>
            </a:r>
            <a:r>
              <a:rPr lang="tr-TR" sz="3900" dirty="0" smtClean="0">
                <a:cs typeface="Times New Roman" pitchFamily="18" charset="0"/>
              </a:rPr>
              <a:t> bastırılmasında etkili olan Mısır Valisi Mehmet Ali Paşa, </a:t>
            </a:r>
            <a:r>
              <a:rPr lang="tr-TR" sz="3900" dirty="0" err="1" smtClean="0">
                <a:cs typeface="Times New Roman" pitchFamily="18" charset="0"/>
              </a:rPr>
              <a:t>Navarin’de</a:t>
            </a:r>
            <a:r>
              <a:rPr lang="tr-TR" sz="3900" dirty="0" smtClean="0">
                <a:cs typeface="Times New Roman" pitchFamily="18" charset="0"/>
              </a:rPr>
              <a:t> donanması yakıldığı için bu durumdan pek memnun olmadı. </a:t>
            </a:r>
            <a:endParaRPr lang="tr-TR" sz="3900" dirty="0" smtClean="0"/>
          </a:p>
        </p:txBody>
      </p:sp>
      <p:pic>
        <p:nvPicPr>
          <p:cNvPr id="459780" name="Picture 4" descr="aslan_1"/>
          <p:cNvPicPr>
            <a:picLocks noGrp="1" noChangeAspect="1" noChangeArrowheads="1"/>
          </p:cNvPicPr>
          <p:nvPr>
            <p:ph sz="half" idx="2"/>
          </p:nvPr>
        </p:nvPicPr>
        <p:blipFill>
          <a:blip r:embed="rId2" cstate="print"/>
          <a:srcRect/>
          <a:stretch>
            <a:fillRect/>
          </a:stretch>
        </p:blipFill>
        <p:spPr>
          <a:xfrm>
            <a:off x="468313" y="260350"/>
            <a:ext cx="1943100" cy="1457325"/>
          </a:xfr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3" name="Rectangle 3"/>
          <p:cNvSpPr>
            <a:spLocks noGrp="1" noChangeArrowheads="1"/>
          </p:cNvSpPr>
          <p:nvPr>
            <p:ph idx="1"/>
          </p:nvPr>
        </p:nvSpPr>
        <p:spPr>
          <a:xfrm>
            <a:off x="304800" y="1071546"/>
            <a:ext cx="8610600" cy="5024454"/>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Bu sebepten 1828-1829 Osmanlı –Rus Savaşı’nda yardım isteyen  II.Mahmut’</a:t>
            </a:r>
            <a:r>
              <a:rPr lang="tr-TR" sz="6000" dirty="0" smtClean="0"/>
              <a:t> </a:t>
            </a:r>
            <a:r>
              <a:rPr lang="tr-TR" sz="6000" dirty="0" smtClean="0">
                <a:cs typeface="Times New Roman" pitchFamily="18" charset="0"/>
              </a:rPr>
              <a:t>a gerekli yardımı yapmayan Mehmet Ali Paşa’ya </a:t>
            </a:r>
            <a:r>
              <a:rPr lang="tr-TR" sz="6000" dirty="0" err="1" smtClean="0">
                <a:cs typeface="Times New Roman" pitchFamily="18" charset="0"/>
              </a:rPr>
              <a:t>vaad</a:t>
            </a:r>
            <a:r>
              <a:rPr lang="tr-TR" sz="6000" dirty="0" smtClean="0">
                <a:cs typeface="Times New Roman" pitchFamily="18" charset="0"/>
              </a:rPr>
              <a:t> ettiği toprakları vermedi.</a:t>
            </a:r>
            <a:endParaRPr lang="tr-TR" sz="6000" dirty="0" smtClean="0"/>
          </a:p>
          <a:p>
            <a:pPr eaLnBrk="1" hangingPunct="1">
              <a:lnSpc>
                <a:spcPct val="90000"/>
              </a:lnSpc>
              <a:defRPr/>
            </a:pPr>
            <a:endParaRPr lang="tr-TR" sz="60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esktop\Programlar\Osmanlı ordusu\kavala.jpg"/>
          <p:cNvPicPr>
            <a:picLocks noGrp="1" noChangeAspect="1" noChangeArrowheads="1"/>
          </p:cNvPicPr>
          <p:nvPr>
            <p:ph idx="1"/>
          </p:nvPr>
        </p:nvPicPr>
        <p:blipFill>
          <a:blip r:embed="rId2"/>
          <a:srcRect/>
          <a:stretch>
            <a:fillRect/>
          </a:stretch>
        </p:blipFill>
        <p:spPr bwMode="auto">
          <a:xfrm>
            <a:off x="2714612" y="571480"/>
            <a:ext cx="3738582" cy="5111770"/>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3"/>
          <p:cNvSpPr>
            <a:spLocks noGrp="1" noChangeArrowheads="1"/>
          </p:cNvSpPr>
          <p:nvPr>
            <p:ph idx="1"/>
          </p:nvPr>
        </p:nvSpPr>
        <p:spPr>
          <a:xfrm>
            <a:off x="304800" y="857232"/>
            <a:ext cx="8610600" cy="5238768"/>
          </a:xfrm>
          <a:solidFill>
            <a:schemeClr val="bg1"/>
          </a:solidFill>
        </p:spPr>
        <p:txBody>
          <a:bodyPr>
            <a:normAutofit fontScale="55000" lnSpcReduction="20000"/>
          </a:bodyPr>
          <a:lstStyle/>
          <a:p>
            <a:pPr eaLnBrk="1" hangingPunct="1">
              <a:lnSpc>
                <a:spcPct val="170000"/>
              </a:lnSpc>
              <a:defRPr/>
            </a:pPr>
            <a:r>
              <a:rPr lang="tr-TR" sz="6000" dirty="0" smtClean="0">
                <a:cs typeface="Times New Roman" pitchFamily="18" charset="0"/>
              </a:rPr>
              <a:t> Bunun üzerine Mehmet Ali Paşa oğlu komutasındaki bir orduyu Suriye’ye gön</a:t>
            </a:r>
            <a:r>
              <a:rPr lang="tr-TR" sz="6000" dirty="0" smtClean="0"/>
              <a:t>-</a:t>
            </a:r>
            <a:r>
              <a:rPr lang="tr-TR" sz="6000" dirty="0" smtClean="0">
                <a:cs typeface="Times New Roman" pitchFamily="18" charset="0"/>
              </a:rPr>
              <a:t>derdi.</a:t>
            </a:r>
            <a:r>
              <a:rPr lang="tr-TR" sz="6000" dirty="0" smtClean="0"/>
              <a:t> </a:t>
            </a:r>
            <a:r>
              <a:rPr lang="tr-TR" sz="6000" dirty="0" smtClean="0">
                <a:cs typeface="Times New Roman" pitchFamily="18" charset="0"/>
              </a:rPr>
              <a:t>Oradan Anadolu’ya geçen İbrahim Paşa Osmanlı ordusunu iki defa yenilgiye uğrattı.</a:t>
            </a:r>
            <a:r>
              <a:rPr lang="tr-TR" sz="6000" dirty="0" smtClean="0"/>
              <a:t> </a:t>
            </a:r>
          </a:p>
          <a:p>
            <a:pPr eaLnBrk="1" hangingPunct="1">
              <a:lnSpc>
                <a:spcPct val="170000"/>
              </a:lnSpc>
              <a:defRPr/>
            </a:pPr>
            <a:endParaRPr lang="tr-TR" sz="60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1" name="Rectangle 3"/>
          <p:cNvSpPr>
            <a:spLocks noGrp="1" noChangeArrowheads="1"/>
          </p:cNvSpPr>
          <p:nvPr>
            <p:ph idx="1"/>
          </p:nvPr>
        </p:nvSpPr>
        <p:spPr>
          <a:xfrm>
            <a:off x="381000" y="714356"/>
            <a:ext cx="8534400" cy="5610244"/>
          </a:xfrm>
          <a:solidFill>
            <a:schemeClr val="bg1"/>
          </a:solidFill>
        </p:spPr>
        <p:txBody>
          <a:bodyPr>
            <a:normAutofit fontScale="62500" lnSpcReduction="20000"/>
          </a:bodyPr>
          <a:lstStyle/>
          <a:p>
            <a:pPr eaLnBrk="1" hangingPunct="1">
              <a:lnSpc>
                <a:spcPct val="160000"/>
              </a:lnSpc>
              <a:buNone/>
              <a:defRPr/>
            </a:pPr>
            <a:r>
              <a:rPr lang="tr-TR" sz="5400" dirty="0" smtClean="0">
                <a:cs typeface="Times New Roman" pitchFamily="18" charset="0"/>
              </a:rPr>
              <a:t>       Bu arada II.Mahmut bu gelişmeler üzerine İngiltere ve Fransa’dan yardım istedi;fakat gerekli yardımı alamadı. Bunun üzerine “Denize düşen yılana sarılır “ diyerek Rusya’</a:t>
            </a:r>
            <a:r>
              <a:rPr lang="tr-TR" sz="5400" dirty="0" smtClean="0"/>
              <a:t> </a:t>
            </a:r>
            <a:r>
              <a:rPr lang="tr-TR" sz="5400" dirty="0" smtClean="0">
                <a:cs typeface="Times New Roman" pitchFamily="18" charset="0"/>
              </a:rPr>
              <a:t>dan yardım istedi.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6000" dirty="0" smtClean="0">
                <a:cs typeface="Times New Roman" pitchFamily="18" charset="0"/>
              </a:rPr>
              <a:t>Bir Rus filosu Marmara’ya geldi. Telaşlanan İngiltere ve Fransa araya girerek Osmanlı Devleti ile Mehmet Ali Paşa arasında </a:t>
            </a:r>
            <a:r>
              <a:rPr lang="tr-TR" sz="6000" dirty="0" smtClean="0">
                <a:solidFill>
                  <a:srgbClr val="FFFF00"/>
                </a:solidFill>
                <a:cs typeface="Times New Roman" pitchFamily="18" charset="0"/>
              </a:rPr>
              <a:t>Kütahya Antlaşması </a:t>
            </a:r>
            <a:r>
              <a:rPr lang="tr-TR" sz="6000" dirty="0" smtClean="0">
                <a:cs typeface="Times New Roman" pitchFamily="18" charset="0"/>
              </a:rPr>
              <a:t>yapıldı.</a:t>
            </a: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9" name="Picture 3" descr="aslan_1"/>
          <p:cNvPicPr>
            <a:picLocks noGrp="1" noChangeAspect="1" noChangeArrowheads="1"/>
          </p:cNvPicPr>
          <p:nvPr>
            <p:ph type="title"/>
          </p:nvPr>
        </p:nvPicPr>
        <p:blipFill>
          <a:blip r:embed="rId2" cstate="print"/>
          <a:stretch>
            <a:fillRect/>
          </a:stretch>
        </p:blipFill>
        <p:spPr>
          <a:xfrm>
            <a:off x="3809307" y="396081"/>
            <a:ext cx="1525385" cy="1143000"/>
          </a:xfrm>
          <a:noFill/>
        </p:spPr>
      </p:pic>
      <p:sp>
        <p:nvSpPr>
          <p:cNvPr id="756738" name="Rectangle 2"/>
          <p:cNvSpPr>
            <a:spLocks noGrp="1" noChangeArrowheads="1"/>
          </p:cNvSpPr>
          <p:nvPr>
            <p:ph idx="1"/>
          </p:nvPr>
        </p:nvSpPr>
        <p:spPr>
          <a:xfrm>
            <a:off x="457200" y="1752600"/>
            <a:ext cx="8382000" cy="4464050"/>
          </a:xfrm>
          <a:solidFill>
            <a:schemeClr val="bg1"/>
          </a:solidFill>
        </p:spPr>
        <p:txBody>
          <a:bodyPr>
            <a:normAutofit/>
          </a:bodyPr>
          <a:lstStyle/>
          <a:p>
            <a:pPr eaLnBrk="1" hangingPunct="1">
              <a:lnSpc>
                <a:spcPct val="160000"/>
              </a:lnSpc>
              <a:defRPr/>
            </a:pPr>
            <a:r>
              <a:rPr lang="tr-TR" sz="3200" b="1" dirty="0" smtClean="0">
                <a:cs typeface="Times New Roman" pitchFamily="18" charset="0"/>
              </a:rPr>
              <a:t>  </a:t>
            </a:r>
            <a:r>
              <a:rPr lang="tr-TR" sz="3200" dirty="0" smtClean="0">
                <a:cs typeface="Times New Roman" pitchFamily="18" charset="0"/>
              </a:rPr>
              <a:t>İngiltere’de Osmanlı Devleti’nden </a:t>
            </a:r>
            <a:r>
              <a:rPr lang="tr-TR" sz="3200" dirty="0" smtClean="0">
                <a:solidFill>
                  <a:srgbClr val="FFFF00"/>
                </a:solidFill>
                <a:cs typeface="Times New Roman" pitchFamily="18" charset="0"/>
              </a:rPr>
              <a:t>Eflak ve </a:t>
            </a:r>
            <a:r>
              <a:rPr lang="tr-TR" sz="3200" dirty="0" err="1" smtClean="0">
                <a:solidFill>
                  <a:srgbClr val="FFFF00"/>
                </a:solidFill>
                <a:cs typeface="Times New Roman" pitchFamily="18" charset="0"/>
              </a:rPr>
              <a:t>Boğdan</a:t>
            </a:r>
            <a:r>
              <a:rPr lang="tr-TR" sz="3200" dirty="0" smtClean="0">
                <a:solidFill>
                  <a:srgbClr val="FFFF00"/>
                </a:solidFill>
                <a:cs typeface="Times New Roman" pitchFamily="18" charset="0"/>
              </a:rPr>
              <a:t> beylerini görevlerine iade etmesini, Boğazların da açılmasını istedi.</a:t>
            </a:r>
            <a:r>
              <a:rPr lang="tr-TR" sz="3200" dirty="0" smtClean="0">
                <a:cs typeface="Times New Roman" pitchFamily="18" charset="0"/>
              </a:rPr>
              <a:t> Osmanlı kabul etmedi.</a:t>
            </a:r>
          </a:p>
          <a:p>
            <a:pPr eaLnBrk="1" hangingPunct="1">
              <a:lnSpc>
                <a:spcPct val="150000"/>
              </a:lnSpc>
              <a:buFont typeface="Wingdings" pitchFamily="2" charset="2"/>
              <a:buNone/>
              <a:defRPr/>
            </a:pPr>
            <a:endParaRPr lang="tr-TR" dirty="0" smtClean="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9"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5400" dirty="0" smtClean="0">
                <a:solidFill>
                  <a:srgbClr val="FFFF66"/>
                </a:solidFill>
                <a:cs typeface="Times New Roman" pitchFamily="18" charset="0"/>
              </a:rPr>
              <a:t>Buna</a:t>
            </a:r>
            <a:r>
              <a:rPr lang="tr-TR" sz="5400" dirty="0" smtClean="0">
                <a:cs typeface="Times New Roman" pitchFamily="18" charset="0"/>
              </a:rPr>
              <a:t> </a:t>
            </a:r>
            <a:r>
              <a:rPr lang="tr-TR" sz="5400" dirty="0" smtClean="0">
                <a:solidFill>
                  <a:srgbClr val="FFFF66"/>
                </a:solidFill>
                <a:cs typeface="Times New Roman" pitchFamily="18" charset="0"/>
              </a:rPr>
              <a:t>göre; </a:t>
            </a:r>
            <a:r>
              <a:rPr lang="tr-TR" sz="5400" dirty="0" err="1" smtClean="0">
                <a:cs typeface="Times New Roman" pitchFamily="18" charset="0"/>
              </a:rPr>
              <a:t>Mehmed</a:t>
            </a:r>
            <a:r>
              <a:rPr lang="tr-TR" sz="5400" dirty="0" smtClean="0">
                <a:cs typeface="Times New Roman" pitchFamily="18" charset="0"/>
              </a:rPr>
              <a:t> Ali </a:t>
            </a:r>
            <a:r>
              <a:rPr lang="tr-TR" sz="5400" dirty="0" err="1" smtClean="0">
                <a:cs typeface="Times New Roman" pitchFamily="18" charset="0"/>
              </a:rPr>
              <a:t>Pa</a:t>
            </a:r>
            <a:r>
              <a:rPr lang="tr-TR" sz="5400" dirty="0" err="1" smtClean="0"/>
              <a:t>-</a:t>
            </a:r>
            <a:r>
              <a:rPr lang="tr-TR" sz="5400" dirty="0" err="1" smtClean="0">
                <a:cs typeface="Times New Roman" pitchFamily="18" charset="0"/>
              </a:rPr>
              <a:t>şa’ya,Mısır</a:t>
            </a:r>
            <a:r>
              <a:rPr lang="tr-TR" sz="5400" dirty="0" smtClean="0">
                <a:cs typeface="Times New Roman" pitchFamily="18" charset="0"/>
              </a:rPr>
              <a:t> ve Girit valiliklerine ek olarak Şam,İbrahim Paşa’ya da Cidde valiliğine ek olarak Adana Muhassıllığı (o bölgenin vergilerini toplama hakkı ) verildi. </a:t>
            </a:r>
          </a:p>
          <a:p>
            <a:pPr eaLnBrk="1" hangingPunct="1">
              <a:defRPr/>
            </a:pPr>
            <a:endParaRPr lang="tr-TR" sz="5400" dirty="0" smtClean="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3" name="Rectangle 3"/>
          <p:cNvSpPr>
            <a:spLocks noGrp="1" noChangeArrowheads="1"/>
          </p:cNvSpPr>
          <p:nvPr>
            <p:ph idx="1"/>
          </p:nvPr>
        </p:nvSpPr>
        <p:spPr>
          <a:xfrm>
            <a:off x="214282" y="642918"/>
            <a:ext cx="8763000" cy="5867400"/>
          </a:xfrm>
          <a:solidFill>
            <a:schemeClr val="bg1"/>
          </a:solidFill>
        </p:spPr>
        <p:txBody>
          <a:bodyPr>
            <a:normAutofit fontScale="62500" lnSpcReduction="20000"/>
          </a:bodyPr>
          <a:lstStyle/>
          <a:p>
            <a:pPr eaLnBrk="1" hangingPunct="1">
              <a:lnSpc>
                <a:spcPct val="160000"/>
              </a:lnSpc>
              <a:defRPr/>
            </a:pPr>
            <a:r>
              <a:rPr lang="tr-TR" sz="4800" dirty="0" smtClean="0">
                <a:solidFill>
                  <a:srgbClr val="FFFF00"/>
                </a:solidFill>
                <a:cs typeface="Times New Roman" pitchFamily="18" charset="0"/>
              </a:rPr>
              <a:t> Kütahya Antlaşmasına </a:t>
            </a:r>
            <a:r>
              <a:rPr lang="tr-TR" sz="4800" dirty="0" smtClean="0">
                <a:cs typeface="Times New Roman" pitchFamily="18" charset="0"/>
              </a:rPr>
              <a:t>rağmen kend</a:t>
            </a:r>
            <a:r>
              <a:rPr lang="tr-TR" sz="4800" dirty="0" smtClean="0"/>
              <a:t>i</a:t>
            </a:r>
            <a:r>
              <a:rPr lang="tr-TR" sz="4800" dirty="0" smtClean="0">
                <a:cs typeface="Times New Roman" pitchFamily="18" charset="0"/>
              </a:rPr>
              <a:t>sini güvende hissetmeyen </a:t>
            </a:r>
            <a:r>
              <a:rPr lang="tr-TR" sz="4800" dirty="0" smtClean="0">
                <a:solidFill>
                  <a:srgbClr val="FFFF00"/>
                </a:solidFill>
                <a:cs typeface="Times New Roman" pitchFamily="18" charset="0"/>
              </a:rPr>
              <a:t>II.Mahmut</a:t>
            </a:r>
            <a:r>
              <a:rPr lang="tr-TR" sz="4800" dirty="0" smtClean="0">
                <a:cs typeface="Times New Roman" pitchFamily="18" charset="0"/>
              </a:rPr>
              <a:t> Rusya ile </a:t>
            </a:r>
            <a:r>
              <a:rPr lang="tr-TR" sz="4800" dirty="0" smtClean="0">
                <a:solidFill>
                  <a:srgbClr val="FFFF00"/>
                </a:solidFill>
                <a:cs typeface="Times New Roman" pitchFamily="18" charset="0"/>
              </a:rPr>
              <a:t>Hünkar İskelesi </a:t>
            </a:r>
            <a:r>
              <a:rPr lang="tr-TR" sz="4800" dirty="0" smtClean="0">
                <a:cs typeface="Times New Roman" pitchFamily="18" charset="0"/>
              </a:rPr>
              <a:t>Antlaşması’nı imzaladı. Buna göre; devletlerden biri saldırıya uğrarsa diğeri kara ve deniz kuvvetleri ile ona yardım ed</a:t>
            </a:r>
            <a:r>
              <a:rPr lang="tr-TR" sz="4800" dirty="0" smtClean="0"/>
              <a:t>e</a:t>
            </a:r>
            <a:r>
              <a:rPr lang="tr-TR" sz="4800" dirty="0" smtClean="0">
                <a:cs typeface="Times New Roman" pitchFamily="18" charset="0"/>
              </a:rPr>
              <a:t>cek,antlaşma 8 yıl süreli olacaktı.</a:t>
            </a:r>
          </a:p>
          <a:p>
            <a:pPr eaLnBrk="1" hangingPunct="1">
              <a:lnSpc>
                <a:spcPct val="90000"/>
              </a:lnSpc>
              <a:defRPr/>
            </a:pPr>
            <a:endParaRPr lang="tr-TR" sz="4800" dirty="0" smtClean="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7" name="Rectangle 3"/>
          <p:cNvSpPr>
            <a:spLocks noGrp="1" noChangeArrowheads="1"/>
          </p:cNvSpPr>
          <p:nvPr>
            <p:ph idx="1"/>
          </p:nvPr>
        </p:nvSpPr>
        <p:spPr>
          <a:xfrm>
            <a:off x="381000" y="785794"/>
            <a:ext cx="8534400" cy="5310206"/>
          </a:xfrm>
          <a:solidFill>
            <a:schemeClr val="bg1"/>
          </a:solidFill>
        </p:spPr>
        <p:txBody>
          <a:bodyPr>
            <a:normAutofit fontScale="62500" lnSpcReduction="20000"/>
          </a:bodyPr>
          <a:lstStyle/>
          <a:p>
            <a:pPr eaLnBrk="1" hangingPunct="1">
              <a:lnSpc>
                <a:spcPct val="170000"/>
              </a:lnSpc>
              <a:defRPr/>
            </a:pPr>
            <a:r>
              <a:rPr lang="tr-TR" sz="4800" dirty="0" smtClean="0">
                <a:cs typeface="Times New Roman" pitchFamily="18" charset="0"/>
              </a:rPr>
              <a:t>Yapılan Kütahya antlaşmasın</a:t>
            </a:r>
            <a:r>
              <a:rPr lang="tr-TR" sz="4800" dirty="0" smtClean="0"/>
              <a:t>-</a:t>
            </a:r>
            <a:r>
              <a:rPr lang="tr-TR" sz="4800" dirty="0" smtClean="0">
                <a:cs typeface="Times New Roman" pitchFamily="18" charset="0"/>
              </a:rPr>
              <a:t>dan her iki tarafta memnun olmadığı için 1839’da </a:t>
            </a:r>
            <a:r>
              <a:rPr lang="tr-TR" sz="4800" b="1" dirty="0" smtClean="0">
                <a:solidFill>
                  <a:srgbClr val="FFFF00"/>
                </a:solidFill>
                <a:cs typeface="Times New Roman" pitchFamily="18" charset="0"/>
              </a:rPr>
              <a:t>Nizip Savaşı </a:t>
            </a:r>
            <a:r>
              <a:rPr lang="tr-TR" sz="4800" dirty="0" smtClean="0">
                <a:cs typeface="Times New Roman" pitchFamily="18" charset="0"/>
              </a:rPr>
              <a:t>meydana geldi. Osmanlı kuvvetleri yenildi. Rusya’nın müdahale etmesini istemeyen İngiltere iki taraf arasında </a:t>
            </a:r>
            <a:r>
              <a:rPr lang="tr-TR" sz="4800" b="1" dirty="0" smtClean="0">
                <a:solidFill>
                  <a:srgbClr val="FFFF00"/>
                </a:solidFill>
                <a:cs typeface="Times New Roman" pitchFamily="18" charset="0"/>
              </a:rPr>
              <a:t>Londra Antlaşması’nın </a:t>
            </a:r>
            <a:r>
              <a:rPr lang="tr-TR" sz="4800" dirty="0" smtClean="0">
                <a:cs typeface="Times New Roman" pitchFamily="18" charset="0"/>
              </a:rPr>
              <a:t>yapılmasını sağladı.  </a:t>
            </a:r>
          </a:p>
          <a:p>
            <a:pPr eaLnBrk="1" hangingPunct="1">
              <a:lnSpc>
                <a:spcPct val="90000"/>
              </a:lnSpc>
              <a:defRPr/>
            </a:pPr>
            <a:endParaRPr lang="tr-TR" sz="4800" dirty="0" smtClean="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1" name="Rectangle 3"/>
          <p:cNvSpPr>
            <a:spLocks noGrp="1" noChangeArrowheads="1"/>
          </p:cNvSpPr>
          <p:nvPr>
            <p:ph idx="1"/>
          </p:nvPr>
        </p:nvSpPr>
        <p:spPr>
          <a:xfrm>
            <a:off x="533400" y="928670"/>
            <a:ext cx="8610600" cy="5715000"/>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  Buna göre Mısır Valiliği babadan </a:t>
            </a:r>
            <a:r>
              <a:rPr lang="tr-TR" sz="6000" dirty="0" err="1" smtClean="0">
                <a:cs typeface="Times New Roman" pitchFamily="18" charset="0"/>
              </a:rPr>
              <a:t>oğula</a:t>
            </a:r>
            <a:r>
              <a:rPr lang="tr-TR" sz="6000" dirty="0" smtClean="0">
                <a:cs typeface="Times New Roman" pitchFamily="18" charset="0"/>
              </a:rPr>
              <a:t> geçmek şartıyla Mehmet Ali Paşa’</a:t>
            </a:r>
            <a:r>
              <a:rPr lang="tr-TR" sz="6000" dirty="0" smtClean="0"/>
              <a:t> </a:t>
            </a:r>
            <a:r>
              <a:rPr lang="tr-TR" sz="6000" dirty="0" smtClean="0">
                <a:cs typeface="Times New Roman" pitchFamily="18" charset="0"/>
              </a:rPr>
              <a:t>ya bırakılacak,toplanan vergilerin dörtte biri İstanbul’a gönderilecekti.</a:t>
            </a:r>
          </a:p>
          <a:p>
            <a:pPr eaLnBrk="1" hangingPunct="1">
              <a:defRPr/>
            </a:pPr>
            <a:endParaRPr lang="tr-TR" sz="6000" dirty="0" smtClean="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2012-LYS</a:t>
            </a:r>
            <a:endParaRPr lang="tr-TR"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500174"/>
            <a:ext cx="7929618" cy="4802201"/>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11585412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2050" name="Picture 2"/>
          <p:cNvPicPr>
            <a:picLocks noGrp="1" noChangeAspect="1" noChangeArrowheads="1"/>
          </p:cNvPicPr>
          <p:nvPr>
            <p:ph idx="1"/>
          </p:nvPr>
        </p:nvPicPr>
        <p:blipFill>
          <a:blip r:embed="rId2"/>
          <a:srcRect l="16618" t="41632" r="50000" b="20868"/>
          <a:stretch>
            <a:fillRect/>
          </a:stretch>
        </p:blipFill>
        <p:spPr bwMode="auto">
          <a:xfrm>
            <a:off x="1071538" y="1928802"/>
            <a:ext cx="7429552" cy="35719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A </a:t>
            </a:r>
            <a:endParaRPr lang="tr-TR" dirty="0"/>
          </a:p>
        </p:txBody>
      </p:sp>
    </p:spTree>
    <p:extLst>
      <p:ext uri="{BB962C8B-B14F-4D97-AF65-F5344CB8AC3E}">
        <p14:creationId xmlns:p14="http://schemas.microsoft.com/office/powerpoint/2010/main" val="4261961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rrowheads="1"/>
          </p:cNvSpPr>
          <p:nvPr>
            <p:ph type="title"/>
          </p:nvPr>
        </p:nvSpPr>
        <p:spPr>
          <a:xfrm>
            <a:off x="467544" y="549275"/>
            <a:ext cx="8136904" cy="1143000"/>
          </a:xfrm>
          <a:solidFill>
            <a:srgbClr val="0070C0"/>
          </a:solidFill>
        </p:spPr>
        <p:txBody>
          <a:bodyPr>
            <a:normAutofit fontScale="90000"/>
          </a:bodyPr>
          <a:lstStyle/>
          <a:p>
            <a:pPr eaLnBrk="1" hangingPunct="1">
              <a:defRPr/>
            </a:pPr>
            <a:r>
              <a:rPr lang="tr-TR" sz="3600" b="1" dirty="0" smtClean="0">
                <a:solidFill>
                  <a:srgbClr val="FFFF00"/>
                </a:solidFill>
                <a:latin typeface="Times New Roman" pitchFamily="18" charset="0"/>
              </a:rPr>
              <a:t>ç-Boğazlar Meselesi</a:t>
            </a:r>
            <a:br>
              <a:rPr lang="tr-TR" sz="3600" b="1" dirty="0" smtClean="0">
                <a:solidFill>
                  <a:srgbClr val="FFFF00"/>
                </a:solidFill>
                <a:latin typeface="Times New Roman" pitchFamily="18" charset="0"/>
              </a:rPr>
            </a:br>
            <a:endParaRPr lang="tr-TR" sz="3600" b="1" dirty="0" smtClean="0">
              <a:solidFill>
                <a:srgbClr val="FFFF00"/>
              </a:solidFill>
              <a:latin typeface="Times New Roman" pitchFamily="18" charset="0"/>
            </a:endParaRPr>
          </a:p>
        </p:txBody>
      </p:sp>
      <p:sp>
        <p:nvSpPr>
          <p:cNvPr id="785411" name="Rectangle 3"/>
          <p:cNvSpPr>
            <a:spLocks noGrp="1" noChangeArrowheads="1"/>
          </p:cNvSpPr>
          <p:nvPr>
            <p:ph type="body" sz="half" idx="1"/>
          </p:nvPr>
        </p:nvSpPr>
        <p:spPr>
          <a:xfrm>
            <a:off x="457200" y="1600200"/>
            <a:ext cx="8147050" cy="4781128"/>
          </a:xfrm>
          <a:solidFill>
            <a:schemeClr val="bg1"/>
          </a:solidFill>
        </p:spPr>
        <p:txBody>
          <a:bodyPr>
            <a:normAutofit fontScale="70000" lnSpcReduction="20000"/>
          </a:bodyPr>
          <a:lstStyle/>
          <a:p>
            <a:pPr eaLnBrk="1" hangingPunct="1">
              <a:lnSpc>
                <a:spcPct val="160000"/>
              </a:lnSpc>
              <a:defRPr/>
            </a:pPr>
            <a:r>
              <a:rPr lang="tr-TR" sz="2800" dirty="0" smtClean="0"/>
              <a:t>    </a:t>
            </a:r>
            <a:r>
              <a:rPr lang="tr-TR" sz="4800" dirty="0" smtClean="0">
                <a:cs typeface="Times New Roman" pitchFamily="18" charset="0"/>
              </a:rPr>
              <a:t>Osmanlı Devleti’nin Mısır meselesi yüzünden Rusya’</a:t>
            </a:r>
            <a:r>
              <a:rPr lang="tr-TR" sz="4800" dirty="0" smtClean="0"/>
              <a:t> </a:t>
            </a:r>
            <a:r>
              <a:rPr lang="tr-TR" sz="4800" dirty="0" smtClean="0">
                <a:cs typeface="Times New Roman" pitchFamily="18" charset="0"/>
              </a:rPr>
              <a:t>dan yardım istemesi ve Hünkar İskelesi Antlaşması’nı imzalaması ortaya bir</a:t>
            </a:r>
            <a:r>
              <a:rPr lang="tr-TR" sz="4800" dirty="0" smtClean="0"/>
              <a:t> </a:t>
            </a:r>
            <a:r>
              <a:rPr lang="tr-TR" sz="4800" b="1" dirty="0" smtClean="0">
                <a:solidFill>
                  <a:srgbClr val="FFFF00"/>
                </a:solidFill>
                <a:cs typeface="Times New Roman" pitchFamily="18" charset="0"/>
              </a:rPr>
              <a:t>“Boğazlar Meselesi” </a:t>
            </a:r>
            <a:r>
              <a:rPr lang="tr-TR" sz="4800" dirty="0" smtClean="0">
                <a:cs typeface="Times New Roman" pitchFamily="18" charset="0"/>
              </a:rPr>
              <a:t>çıkarmıştır. </a:t>
            </a:r>
            <a:endParaRPr lang="tr-TR" sz="48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5" name="Rectangle 3"/>
          <p:cNvSpPr>
            <a:spLocks noGrp="1" noChangeArrowheads="1"/>
          </p:cNvSpPr>
          <p:nvPr>
            <p:ph type="body" idx="1"/>
          </p:nvPr>
        </p:nvSpPr>
        <p:spPr>
          <a:xfrm>
            <a:off x="395536" y="785794"/>
            <a:ext cx="8748464" cy="5791200"/>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Hünkar İskelesi antlaşmasının 8 yıllık bitiminde Londra’da İngiltere’nin öncülüğünde toplanan Londra konferansında Boğazlar Sözleşmesi imzalandı. </a:t>
            </a:r>
            <a:endParaRPr lang="tr-TR" sz="6000" dirty="0" smtClean="0"/>
          </a:p>
          <a:p>
            <a:pPr eaLnBrk="1" hangingPunct="1">
              <a:lnSpc>
                <a:spcPct val="90000"/>
              </a:lnSpc>
              <a:defRPr/>
            </a:pPr>
            <a:endParaRPr lang="tr-TR" sz="60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sz="half" idx="1"/>
          </p:nvPr>
        </p:nvSpPr>
        <p:spPr>
          <a:xfrm>
            <a:off x="250825" y="642918"/>
            <a:ext cx="8785671" cy="5786477"/>
          </a:xfrm>
          <a:solidFill>
            <a:schemeClr val="bg1"/>
          </a:solidFill>
        </p:spPr>
        <p:txBody>
          <a:bodyPr>
            <a:normAutofit fontScale="85000" lnSpcReduction="10000"/>
          </a:bodyPr>
          <a:lstStyle/>
          <a:p>
            <a:pPr marL="457200" indent="-457200" eaLnBrk="1" hangingPunct="1">
              <a:lnSpc>
                <a:spcPct val="170000"/>
              </a:lnSpc>
              <a:spcBef>
                <a:spcPts val="0"/>
              </a:spcBef>
              <a:defRPr/>
            </a:pPr>
            <a:r>
              <a:rPr lang="tr-TR" sz="2400" dirty="0" smtClean="0">
                <a:cs typeface="Times New Roman" pitchFamily="18" charset="0"/>
              </a:rPr>
              <a:t>     </a:t>
            </a:r>
            <a:r>
              <a:rPr lang="tr-TR" dirty="0" smtClean="0">
                <a:cs typeface="Times New Roman" pitchFamily="18" charset="0"/>
              </a:rPr>
              <a:t>Osmanlı ordusunun,Rusya’ya karşı savaşmak üzere,Tuna boylarına hareket etmesinden sonra kısa bir sonra İstanbul’da </a:t>
            </a:r>
            <a:r>
              <a:rPr lang="tr-TR" dirty="0" smtClean="0">
                <a:solidFill>
                  <a:srgbClr val="FFFF00"/>
                </a:solidFill>
                <a:cs typeface="Times New Roman" pitchFamily="18" charset="0"/>
              </a:rPr>
              <a:t>Kabakçı Mustafa isyanı </a:t>
            </a:r>
            <a:r>
              <a:rPr lang="tr-TR" dirty="0" smtClean="0">
                <a:cs typeface="Times New Roman" pitchFamily="18" charset="0"/>
              </a:rPr>
              <a:t>başladı .</a:t>
            </a:r>
            <a:r>
              <a:rPr lang="tr-TR" dirty="0" err="1" smtClean="0">
                <a:solidFill>
                  <a:srgbClr val="FFFF00"/>
                </a:solidFill>
                <a:cs typeface="Times New Roman" pitchFamily="18" charset="0"/>
              </a:rPr>
              <a:t>III.Selim</a:t>
            </a:r>
            <a:r>
              <a:rPr lang="tr-TR" dirty="0" smtClean="0">
                <a:solidFill>
                  <a:srgbClr val="FFFF00"/>
                </a:solidFill>
                <a:cs typeface="Times New Roman" pitchFamily="18" charset="0"/>
              </a:rPr>
              <a:t>  t</a:t>
            </a:r>
            <a:r>
              <a:rPr lang="tr-TR" dirty="0" smtClean="0">
                <a:cs typeface="Times New Roman" pitchFamily="18" charset="0"/>
              </a:rPr>
              <a:t>ahttan indirilerek yerine </a:t>
            </a:r>
            <a:r>
              <a:rPr lang="tr-TR" dirty="0" smtClean="0">
                <a:solidFill>
                  <a:srgbClr val="FFFF00"/>
                </a:solidFill>
                <a:cs typeface="Times New Roman" pitchFamily="18" charset="0"/>
              </a:rPr>
              <a:t>IV.Mustafa</a:t>
            </a:r>
            <a:r>
              <a:rPr lang="tr-TR" dirty="0" smtClean="0">
                <a:cs typeface="Times New Roman" pitchFamily="18" charset="0"/>
              </a:rPr>
              <a:t> getirildi. Bu durumu kabul etmeyen Alemdar Mustafa İstanbul’a gelerek III.Selim’i tahta tekrar geçirmek istedi.Onun öldürülmesi üzerine </a:t>
            </a:r>
            <a:r>
              <a:rPr lang="tr-TR" dirty="0" smtClean="0">
                <a:solidFill>
                  <a:srgbClr val="FFFF00"/>
                </a:solidFill>
                <a:cs typeface="Times New Roman" pitchFamily="18" charset="0"/>
              </a:rPr>
              <a:t>II.Mahmut</a:t>
            </a:r>
            <a:r>
              <a:rPr lang="tr-TR" dirty="0" smtClean="0">
                <a:cs typeface="Times New Roman" pitchFamily="18" charset="0"/>
              </a:rPr>
              <a:t>’u tahta geçirdi </a:t>
            </a:r>
            <a:r>
              <a:rPr lang="tr-TR" dirty="0" smtClean="0">
                <a:solidFill>
                  <a:srgbClr val="FFFF00"/>
                </a:solidFill>
                <a:cs typeface="Times New Roman" pitchFamily="18" charset="0"/>
              </a:rPr>
              <a:t>(1808)</a:t>
            </a:r>
            <a:r>
              <a:rPr lang="tr-TR" dirty="0" smtClean="0">
                <a:solidFill>
                  <a:srgbClr val="FFFF00"/>
                </a:solidFill>
              </a:rPr>
              <a:t>. </a:t>
            </a:r>
            <a:endParaRPr lang="tr-TR" dirty="0" smtClean="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304800" y="500042"/>
            <a:ext cx="8610600" cy="5595958"/>
          </a:xfrm>
          <a:solidFill>
            <a:schemeClr val="bg1"/>
          </a:solidFill>
        </p:spPr>
        <p:txBody>
          <a:bodyPr>
            <a:normAutofit fontScale="92500"/>
          </a:bodyPr>
          <a:lstStyle/>
          <a:p>
            <a:pPr eaLnBrk="1" hangingPunct="1">
              <a:lnSpc>
                <a:spcPct val="150000"/>
              </a:lnSpc>
              <a:defRPr/>
            </a:pPr>
            <a:r>
              <a:rPr lang="tr-TR" sz="3600" dirty="0" smtClean="0">
                <a:cs typeface="Times New Roman" pitchFamily="18" charset="0"/>
              </a:rPr>
              <a:t>Buna göre; Osmanlı Devleti barış halindeyken Boğazların bütün savaş gemilerine kapalı tutulması kabul edildi.</a:t>
            </a:r>
          </a:p>
          <a:p>
            <a:pPr eaLnBrk="1" hangingPunct="1">
              <a:lnSpc>
                <a:spcPct val="150000"/>
              </a:lnSpc>
              <a:buFont typeface="Wingdings" pitchFamily="2" charset="2"/>
              <a:buNone/>
              <a:defRPr/>
            </a:pPr>
            <a:r>
              <a:rPr lang="tr-TR" sz="3600" dirty="0" smtClean="0">
                <a:cs typeface="Times New Roman" pitchFamily="18" charset="0"/>
              </a:rPr>
              <a:t>  </a:t>
            </a:r>
            <a:r>
              <a:rPr lang="tr-TR" sz="3600" dirty="0" smtClean="0"/>
              <a:t>  </a:t>
            </a:r>
          </a:p>
          <a:p>
            <a:pPr eaLnBrk="1" hangingPunct="1">
              <a:lnSpc>
                <a:spcPct val="150000"/>
              </a:lnSpc>
              <a:defRPr/>
            </a:pPr>
            <a:r>
              <a:rPr lang="tr-TR" sz="3600" dirty="0" smtClean="0">
                <a:cs typeface="Times New Roman" pitchFamily="18" charset="0"/>
              </a:rPr>
              <a:t>Bu sözleşme ile boğazlar,</a:t>
            </a:r>
            <a:r>
              <a:rPr lang="tr-TR" sz="3600" dirty="0" smtClean="0"/>
              <a:t> uluslararası</a:t>
            </a:r>
            <a:r>
              <a:rPr lang="tr-TR" sz="3600" dirty="0" smtClean="0">
                <a:cs typeface="Times New Roman" pitchFamily="18" charset="0"/>
              </a:rPr>
              <a:t> bir statü kazandı.   </a:t>
            </a:r>
          </a:p>
          <a:p>
            <a:pPr eaLnBrk="1" hangingPunct="1">
              <a:buFont typeface="Wingdings" pitchFamily="2" charset="2"/>
              <a:buNone/>
              <a:defRPr/>
            </a:pPr>
            <a:endParaRPr lang="tr-TR" sz="3600" dirty="0" smtClean="0">
              <a:cs typeface="Times New Roman" pitchFamily="18" charset="0"/>
            </a:endParaRPr>
          </a:p>
          <a:p>
            <a:pPr eaLnBrk="1" hangingPunct="1">
              <a:defRPr/>
            </a:pPr>
            <a:endParaRPr lang="tr-TR" sz="36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rgbClr val="00B050"/>
          </a:solidFill>
        </p:spPr>
        <p:txBody>
          <a:bodyPr>
            <a:normAutofit/>
          </a:bodyPr>
          <a:lstStyle/>
          <a:p>
            <a:r>
              <a:rPr lang="tr-TR" dirty="0" smtClean="0"/>
              <a:t>22. Hünkar İskelesi Antlaşması'nda Osmanlı Devleti, Rusya bir saldırıya uğrarsa Boğazlan kapatmayı kabul etmiştir.</a:t>
            </a:r>
          </a:p>
          <a:p>
            <a:r>
              <a:rPr lang="tr-TR" b="1" i="1" dirty="0" smtClean="0"/>
              <a:t> </a:t>
            </a:r>
            <a:endParaRPr lang="tr-TR" dirty="0" smtClean="0"/>
          </a:p>
          <a:p>
            <a:r>
              <a:rPr lang="tr-TR" b="1" dirty="0" smtClean="0"/>
              <a:t>Bu durumdan büyük ölçüde rahatsız olan devletlerden biri aşağıdakilerden hangisidir?</a:t>
            </a:r>
            <a:endParaRPr lang="tr-TR" dirty="0" smtClean="0"/>
          </a:p>
          <a:p>
            <a:r>
              <a:rPr lang="tr-TR" dirty="0" smtClean="0"/>
              <a:t>A) Prusya	B) İngiltere	C) Avusturya</a:t>
            </a:r>
          </a:p>
          <a:p>
            <a:r>
              <a:rPr lang="tr-TR" dirty="0" smtClean="0"/>
              <a:t>		D) </a:t>
            </a:r>
            <a:r>
              <a:rPr lang="tr-TR" dirty="0" err="1" smtClean="0"/>
              <a:t>Piyemonte</a:t>
            </a:r>
            <a:r>
              <a:rPr lang="tr-TR" dirty="0" smtClean="0"/>
              <a:t>      E) </a:t>
            </a:r>
            <a:r>
              <a:rPr lang="tr-TR" dirty="0" smtClean="0"/>
              <a:t>İspanya</a:t>
            </a:r>
            <a:endParaRPr lang="tr-TR" dirty="0" smtClean="0"/>
          </a:p>
          <a:p>
            <a:pPr algn="r"/>
            <a:r>
              <a:rPr lang="tr-TR" b="1" dirty="0" smtClean="0"/>
              <a:t>(1989-ÖSS)</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8841205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chemeClr val="bg1"/>
          </a:solidFill>
        </p:spPr>
        <p:txBody>
          <a:bodyPr>
            <a:normAutofit/>
          </a:bodyPr>
          <a:lstStyle/>
          <a:p>
            <a:r>
              <a:rPr lang="tr-TR" dirty="0" smtClean="0"/>
              <a:t>61. </a:t>
            </a:r>
            <a:r>
              <a:rPr lang="tr-TR" b="1" dirty="0" smtClean="0"/>
              <a:t>XIX. yüzyılın ortalarına doğru Boğazların sorun haline gelmesinde etkili olan antlaşma aşağıdakilerden hangisidir?</a:t>
            </a:r>
          </a:p>
          <a:p>
            <a:endParaRPr lang="tr-TR" dirty="0" smtClean="0"/>
          </a:p>
          <a:p>
            <a:pPr lvl="0"/>
            <a:r>
              <a:rPr lang="tr-TR" dirty="0" smtClean="0"/>
              <a:t>A-Bükreş Antlaşması</a:t>
            </a:r>
          </a:p>
          <a:p>
            <a:pPr lvl="0"/>
            <a:r>
              <a:rPr lang="tr-TR" dirty="0" smtClean="0"/>
              <a:t>B-Hünkar İskelesi Antlaşması</a:t>
            </a:r>
          </a:p>
          <a:p>
            <a:pPr lvl="0"/>
            <a:r>
              <a:rPr lang="tr-TR" dirty="0" smtClean="0"/>
              <a:t>C-Edirne Antlaşması</a:t>
            </a:r>
          </a:p>
          <a:p>
            <a:pPr lvl="0"/>
            <a:r>
              <a:rPr lang="tr-TR" dirty="0" smtClean="0"/>
              <a:t>D-Yaş Antlaşması</a:t>
            </a:r>
          </a:p>
          <a:p>
            <a:pPr lvl="0"/>
            <a:r>
              <a:rPr lang="tr-TR" dirty="0" smtClean="0"/>
              <a:t>E-Küçük Kaynarca Antlaşması</a:t>
            </a:r>
          </a:p>
          <a:p>
            <a:pPr>
              <a:buNone/>
            </a:pPr>
            <a:r>
              <a:rPr lang="tr-TR" dirty="0" smtClean="0"/>
              <a:t>							</a:t>
            </a:r>
            <a:r>
              <a:rPr lang="tr-TR" b="1" dirty="0" smtClean="0"/>
              <a:t>1997-ÖYS</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14928739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857916"/>
          </a:xfrm>
          <a:solidFill>
            <a:schemeClr val="bg1"/>
          </a:solidFill>
        </p:spPr>
        <p:txBody>
          <a:bodyPr/>
          <a:lstStyle/>
          <a:p>
            <a:r>
              <a:rPr lang="tr-TR" b="1" dirty="0" smtClean="0"/>
              <a:t>65. Aşağıdaki ayaklanmalardan hangisi, uluslararası bir boyut kazanmıştır?</a:t>
            </a:r>
          </a:p>
          <a:p>
            <a:endParaRPr lang="tr-TR" dirty="0" smtClean="0"/>
          </a:p>
          <a:p>
            <a:pPr lvl="0"/>
            <a:r>
              <a:rPr lang="tr-TR" dirty="0" smtClean="0"/>
              <a:t>A-</a:t>
            </a:r>
            <a:r>
              <a:rPr lang="tr-TR" dirty="0" err="1" smtClean="0"/>
              <a:t>Vardar</a:t>
            </a:r>
            <a:r>
              <a:rPr lang="tr-TR" dirty="0" smtClean="0"/>
              <a:t> Ali Paşa ayaklanması</a:t>
            </a:r>
          </a:p>
          <a:p>
            <a:pPr lvl="0"/>
            <a:r>
              <a:rPr lang="tr-TR" dirty="0" smtClean="0"/>
              <a:t>B-Karayazıcı ayaklanması</a:t>
            </a:r>
          </a:p>
          <a:p>
            <a:pPr lvl="0"/>
            <a:r>
              <a:rPr lang="tr-TR" dirty="0" smtClean="0"/>
              <a:t>C-Mehmet Ali Paşa Ayaklanması</a:t>
            </a:r>
          </a:p>
          <a:p>
            <a:pPr lvl="0"/>
            <a:r>
              <a:rPr lang="tr-TR" dirty="0" smtClean="0"/>
              <a:t>D-Patrona Halil ayaklanması</a:t>
            </a:r>
          </a:p>
          <a:p>
            <a:pPr lvl="0"/>
            <a:r>
              <a:rPr lang="tr-TR" dirty="0" smtClean="0"/>
              <a:t>E-</a:t>
            </a:r>
            <a:r>
              <a:rPr lang="tr-TR" dirty="0" err="1" smtClean="0"/>
              <a:t>Kalenderoğlu</a:t>
            </a:r>
            <a:r>
              <a:rPr lang="tr-TR" dirty="0" smtClean="0"/>
              <a:t> ayaklanması</a:t>
            </a:r>
          </a:p>
          <a:p>
            <a:r>
              <a:rPr lang="tr-TR" i="1" dirty="0" smtClean="0"/>
              <a:t>					</a:t>
            </a:r>
            <a:r>
              <a:rPr lang="tr-TR" b="1" i="1" dirty="0" smtClean="0"/>
              <a:t>1998-ÖYS</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C</a:t>
            </a:r>
            <a:endParaRPr lang="tr-TR" dirty="0"/>
          </a:p>
        </p:txBody>
      </p:sp>
    </p:spTree>
    <p:extLst>
      <p:ext uri="{BB962C8B-B14F-4D97-AF65-F5344CB8AC3E}">
        <p14:creationId xmlns:p14="http://schemas.microsoft.com/office/powerpoint/2010/main" val="21035584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26204"/>
          </a:xfrm>
          <a:solidFill>
            <a:schemeClr val="accent2">
              <a:lumMod val="75000"/>
            </a:schemeClr>
          </a:solidFill>
        </p:spPr>
        <p:txBody>
          <a:bodyPr/>
          <a:lstStyle/>
          <a:p>
            <a:pPr>
              <a:lnSpc>
                <a:spcPct val="150000"/>
              </a:lnSpc>
            </a:pPr>
            <a:r>
              <a:rPr lang="tr-TR" b="1" dirty="0" smtClean="0"/>
              <a:t>OSMANLI </a:t>
            </a:r>
            <a:r>
              <a:rPr lang="tr-TR" b="1" dirty="0" smtClean="0">
                <a:ln>
                  <a:solidFill>
                    <a:schemeClr val="accent1">
                      <a:lumMod val="60000"/>
                      <a:lumOff val="40000"/>
                    </a:schemeClr>
                  </a:solidFill>
                </a:ln>
              </a:rPr>
              <a:t>PADİŞAHLARI</a:t>
            </a:r>
            <a:endParaRPr lang="tr-TR" dirty="0" smtClean="0">
              <a:ln>
                <a:solidFill>
                  <a:schemeClr val="accent1">
                    <a:lumMod val="60000"/>
                    <a:lumOff val="40000"/>
                  </a:schemeClr>
                </a:solidFill>
              </a:ln>
            </a:endParaRPr>
          </a:p>
          <a:p>
            <a:pPr>
              <a:lnSpc>
                <a:spcPct val="150000"/>
              </a:lnSpc>
            </a:pPr>
            <a:r>
              <a:rPr lang="tr-TR" dirty="0" smtClean="0"/>
              <a:t>Osmanlı padişahları 14 isim kullanmışlardır. 1 tane Orhan, İbrahim, </a:t>
            </a:r>
            <a:r>
              <a:rPr lang="tr-TR" dirty="0" err="1" smtClean="0"/>
              <a:t>Abdülmecid</a:t>
            </a:r>
            <a:r>
              <a:rPr lang="tr-TR" dirty="0" smtClean="0"/>
              <a:t>, Abdülaziz; 2 tane </a:t>
            </a:r>
            <a:r>
              <a:rPr lang="tr-TR" dirty="0" err="1" smtClean="0"/>
              <a:t>Bayezid</a:t>
            </a:r>
            <a:r>
              <a:rPr lang="tr-TR" dirty="0" smtClean="0"/>
              <a:t>, Süleyman, Mahmut, Abdülhamit; 3 tane Osman, Selim, Ahmet; 4 tane Mustafa; 5 tane Murat ve nihayet 6 tane Mehmet ismi kullanılmıştır.</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251520" y="332656"/>
            <a:ext cx="8784976" cy="5793507"/>
          </a:xfrm>
          <a:solidFill>
            <a:schemeClr val="bg1"/>
          </a:solidFill>
        </p:spPr>
        <p:txBody>
          <a:bodyPr/>
          <a:lstStyle/>
          <a:p>
            <a:pPr>
              <a:lnSpc>
                <a:spcPct val="150000"/>
              </a:lnSpc>
            </a:pPr>
            <a:r>
              <a:rPr lang="tr-TR" dirty="0">
                <a:solidFill>
                  <a:srgbClr val="FFFF00"/>
                </a:solidFill>
              </a:rPr>
              <a:t>II.Mahmut tahta geçtikten bir süre sonra ayanlarla </a:t>
            </a:r>
            <a:r>
              <a:rPr lang="tr-TR" dirty="0" err="1">
                <a:solidFill>
                  <a:srgbClr val="FFFF00"/>
                </a:solidFill>
              </a:rPr>
              <a:t>Sened</a:t>
            </a:r>
            <a:r>
              <a:rPr lang="tr-TR" dirty="0">
                <a:solidFill>
                  <a:srgbClr val="FFFF00"/>
                </a:solidFill>
              </a:rPr>
              <a:t>-i İttifak-ı imzalamıştır. </a:t>
            </a:r>
            <a:endParaRPr lang="tr-TR" dirty="0" smtClean="0">
              <a:solidFill>
                <a:srgbClr val="FFFF00"/>
              </a:solidFill>
            </a:endParaRPr>
          </a:p>
          <a:p>
            <a:pPr>
              <a:lnSpc>
                <a:spcPct val="150000"/>
              </a:lnSpc>
            </a:pPr>
            <a:r>
              <a:rPr lang="tr-TR" dirty="0" smtClean="0"/>
              <a:t>Ayanlar devlet otoritesini tanıyacak ve yapılacak ıslahatları destekleyeceklerdi</a:t>
            </a:r>
          </a:p>
          <a:p>
            <a:pPr>
              <a:lnSpc>
                <a:spcPct val="150000"/>
              </a:lnSpc>
            </a:pPr>
            <a:r>
              <a:rPr lang="tr-TR" dirty="0" smtClean="0"/>
              <a:t>Buna karşılık ayanlar halka adil davranacaklar, bulundukları yerlerde devlet adına vergi ve asker toplayabileceklerdi.</a:t>
            </a:r>
            <a:endParaRPr lang="tr-TR" dirty="0"/>
          </a:p>
          <a:p>
            <a:endParaRPr lang="tr-TR" dirty="0"/>
          </a:p>
        </p:txBody>
      </p:sp>
    </p:spTree>
    <p:extLst>
      <p:ext uri="{BB962C8B-B14F-4D97-AF65-F5344CB8AC3E}">
        <p14:creationId xmlns:p14="http://schemas.microsoft.com/office/powerpoint/2010/main" val="240893894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620688"/>
            <a:ext cx="8363272" cy="5505475"/>
          </a:xfrm>
          <a:solidFill>
            <a:schemeClr val="bg1"/>
          </a:solidFill>
        </p:spPr>
        <p:txBody>
          <a:bodyPr>
            <a:normAutofit/>
          </a:bodyPr>
          <a:lstStyle/>
          <a:p>
            <a:pPr>
              <a:lnSpc>
                <a:spcPct val="150000"/>
              </a:lnSpc>
              <a:spcBef>
                <a:spcPts val="0"/>
              </a:spcBef>
            </a:pPr>
            <a:r>
              <a:rPr lang="tr-TR" sz="3200" dirty="0" smtClean="0"/>
              <a:t>             </a:t>
            </a:r>
            <a:r>
              <a:rPr lang="tr-TR" sz="3200" dirty="0" smtClean="0">
                <a:solidFill>
                  <a:srgbClr val="FFC000"/>
                </a:solidFill>
              </a:rPr>
              <a:t>Devlet ayanları tanıyarak hukukileştirmiştir. </a:t>
            </a:r>
            <a:r>
              <a:rPr lang="tr-TR" sz="3200" dirty="0" smtClean="0">
                <a:solidFill>
                  <a:schemeClr val="tx1">
                    <a:lumMod val="95000"/>
                  </a:schemeClr>
                </a:solidFill>
              </a:rPr>
              <a:t>Padişahın yetkileri ilk defa sınırlandırılmıştır. </a:t>
            </a:r>
            <a:r>
              <a:rPr lang="tr-TR" sz="3200" dirty="0" smtClean="0">
                <a:solidFill>
                  <a:srgbClr val="FFC000"/>
                </a:solidFill>
              </a:rPr>
              <a:t>Bazı tarihçilere göre anayasal monarşiye ilk adım olarak kabul edilir. </a:t>
            </a:r>
            <a:r>
              <a:rPr lang="tr-TR" sz="3200" dirty="0" smtClean="0">
                <a:solidFill>
                  <a:schemeClr val="tx1">
                    <a:lumMod val="95000"/>
                  </a:schemeClr>
                </a:solidFill>
              </a:rPr>
              <a:t>Devletin </a:t>
            </a:r>
            <a:r>
              <a:rPr lang="tr-TR" sz="3200" dirty="0" err="1" smtClean="0">
                <a:solidFill>
                  <a:schemeClr val="tx1">
                    <a:lumMod val="95000"/>
                  </a:schemeClr>
                </a:solidFill>
              </a:rPr>
              <a:t>zaafiyetini</a:t>
            </a:r>
            <a:r>
              <a:rPr lang="tr-TR" sz="3200" dirty="0" smtClean="0">
                <a:solidFill>
                  <a:schemeClr val="tx1">
                    <a:lumMod val="95000"/>
                  </a:schemeClr>
                </a:solidFill>
              </a:rPr>
              <a:t> de göstermektedir. Ayanlara söz geçiremeyecek hale gelmiştir.</a:t>
            </a:r>
            <a:endParaRPr lang="tr-TR" sz="3200" dirty="0">
              <a:solidFill>
                <a:schemeClr val="tx1">
                  <a:lumMod val="95000"/>
                </a:schemeClr>
              </a:solidFill>
            </a:endParaRPr>
          </a:p>
        </p:txBody>
      </p:sp>
    </p:spTree>
    <p:extLst>
      <p:ext uri="{BB962C8B-B14F-4D97-AF65-F5344CB8AC3E}">
        <p14:creationId xmlns:p14="http://schemas.microsoft.com/office/powerpoint/2010/main" val="31092115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solidFill>
        </p:spPr>
        <p:txBody>
          <a:bodyPr/>
          <a:lstStyle/>
          <a:p>
            <a:r>
              <a:rPr lang="tr-TR" dirty="0" smtClean="0"/>
              <a:t>ORTAÖĞRETİM-2010</a:t>
            </a: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9" t="42660" r="57721" b="14086"/>
          <a:stretch/>
        </p:blipFill>
        <p:spPr bwMode="auto">
          <a:xfrm>
            <a:off x="611560" y="1559117"/>
            <a:ext cx="7704856" cy="465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48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1757</Words>
  <Application>Microsoft Office PowerPoint</Application>
  <PresentationFormat>Ekran Gösterisi (4:3)</PresentationFormat>
  <Paragraphs>183</Paragraphs>
  <Slides>68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68</vt:i4>
      </vt:variant>
    </vt:vector>
  </HeadingPairs>
  <TitlesOfParts>
    <vt:vector size="77" baseType="lpstr">
      <vt:lpstr>Arial</vt:lpstr>
      <vt:lpstr>Calibri</vt:lpstr>
      <vt:lpstr>Century Gothic</vt:lpstr>
      <vt:lpstr>Tahoma</vt:lpstr>
      <vt:lpstr>Times New Roman</vt:lpstr>
      <vt:lpstr>Verdana</vt:lpstr>
      <vt:lpstr>Wingdings</vt:lpstr>
      <vt:lpstr>Wingdings 2</vt:lpstr>
      <vt:lpstr>Canlı</vt:lpstr>
      <vt:lpstr>PowerPoint Sunusu</vt:lpstr>
      <vt:lpstr>2.KONU: II.MAHMUT DÖNEMİ SİYASİ OLAYLARI</vt:lpstr>
      <vt:lpstr>1806-1812 Osmanlı-Rus Savaşı  </vt:lpstr>
      <vt:lpstr>PowerPoint Sunusu</vt:lpstr>
      <vt:lpstr>PowerPoint Sunusu</vt:lpstr>
      <vt:lpstr>PowerPoint Sunusu</vt:lpstr>
      <vt:lpstr>PowerPoint Sunusu</vt:lpstr>
      <vt:lpstr>PowerPoint Sunusu</vt:lpstr>
      <vt:lpstr>ORTAÖĞRETİM-2010</vt:lpstr>
      <vt:lpstr>PowerPoint Sunusu</vt:lpstr>
      <vt:lpstr>PowerPoint Sunusu</vt:lpstr>
      <vt:lpstr>PowerPoint Sunusu</vt:lpstr>
      <vt:lpstr>PowerPoint Sunusu</vt:lpstr>
      <vt:lpstr>PowerPoint Sunusu</vt:lpstr>
      <vt:lpstr>PowerPoint Sunusu</vt:lpstr>
      <vt:lpstr>2-Milliyetçilik Hareketleri ve Yeni Meseleler </vt:lpstr>
      <vt:lpstr>PowerPoint Sunusu</vt:lpstr>
      <vt:lpstr>PowerPoint Sunusu</vt:lpstr>
      <vt:lpstr>PowerPoint Sunusu</vt:lpstr>
      <vt:lpstr>2010-LYS</vt:lpstr>
      <vt:lpstr>PowerPoint Sunusu</vt:lpstr>
      <vt:lpstr>b-Yunan İsyanı ve 1828-1829 Osmanlı-Rus Savaşı </vt:lpstr>
      <vt:lpstr>PowerPoint Sunusu</vt:lpstr>
      <vt:lpstr>PowerPoint Sunusu</vt:lpstr>
      <vt:lpstr>LORD BYRON</vt:lpstr>
      <vt:lpstr>PowerPoint Sunusu</vt:lpstr>
      <vt:lpstr>PowerPoint Sunusu</vt:lpstr>
      <vt:lpstr>PowerPoint Sunusu</vt:lpstr>
      <vt:lpstr>NAVARİN’DE OSMANLI DONANMASININ YAKILMASI</vt:lpstr>
      <vt:lpstr>PowerPoint Sunusu</vt:lpstr>
      <vt:lpstr>PowerPoint Sunusu</vt:lpstr>
      <vt:lpstr>PowerPoint Sunusu</vt:lpstr>
      <vt:lpstr>PowerPoint Sunusu</vt:lpstr>
      <vt:lpstr>PowerPoint Sunusu</vt:lpstr>
      <vt:lpstr>a-Viyana Kongresi (1815)</vt:lpstr>
      <vt:lpstr>PowerPoint Sunusu</vt:lpstr>
      <vt:lpstr>PowerPoint Sunusu</vt:lpstr>
      <vt:lpstr>b-Şark Meselesi</vt:lpstr>
      <vt:lpstr>PowerPoint Sunusu</vt:lpstr>
      <vt:lpstr>PowerPoint Sunusu</vt:lpstr>
      <vt:lpstr>PowerPoint Sunusu</vt:lpstr>
      <vt:lpstr>GERÇEK FAKİRLİK </vt:lpstr>
      <vt:lpstr>PowerPoint Sunusu</vt:lpstr>
      <vt:lpstr>c-“Denize Düşen Yılana Sarılır”  (Mısır Meselesi )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2012-LYS</vt:lpstr>
      <vt:lpstr>PowerPoint Sunusu</vt:lpstr>
      <vt:lpstr>2010-LYS</vt:lpstr>
      <vt:lpstr>PowerPoint Sunusu</vt:lpstr>
      <vt:lpstr>ç-Boğazlar Meselesi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74</cp:revision>
  <dcterms:created xsi:type="dcterms:W3CDTF">2011-04-28T18:08:03Z</dcterms:created>
  <dcterms:modified xsi:type="dcterms:W3CDTF">2017-08-06T09:15:23Z</dcterms:modified>
</cp:coreProperties>
</file>