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73" r:id="rId14"/>
    <p:sldId id="267" r:id="rId15"/>
    <p:sldId id="274" r:id="rId16"/>
    <p:sldId id="275" r:id="rId17"/>
    <p:sldId id="268" r:id="rId18"/>
    <p:sldId id="276" r:id="rId19"/>
    <p:sldId id="277" r:id="rId20"/>
    <p:sldId id="269" r:id="rId21"/>
    <p:sldId id="278" r:id="rId22"/>
    <p:sldId id="279" r:id="rId23"/>
    <p:sldId id="270" r:id="rId24"/>
    <p:sldId id="280" r:id="rId25"/>
    <p:sldId id="281" r:id="rId26"/>
    <p:sldId id="271" r:id="rId27"/>
    <p:sldId id="282" r:id="rId28"/>
    <p:sldId id="283" r:id="rId29"/>
    <p:sldId id="284" r:id="rId30"/>
    <p:sldId id="299" r:id="rId31"/>
    <p:sldId id="300" r:id="rId32"/>
    <p:sldId id="285" r:id="rId33"/>
    <p:sldId id="301" r:id="rId34"/>
    <p:sldId id="302" r:id="rId35"/>
    <p:sldId id="286" r:id="rId36"/>
    <p:sldId id="303" r:id="rId37"/>
    <p:sldId id="304" r:id="rId38"/>
    <p:sldId id="287" r:id="rId39"/>
    <p:sldId id="305" r:id="rId40"/>
    <p:sldId id="306" r:id="rId41"/>
    <p:sldId id="288" r:id="rId42"/>
    <p:sldId id="307" r:id="rId43"/>
    <p:sldId id="308" r:id="rId44"/>
    <p:sldId id="289" r:id="rId45"/>
    <p:sldId id="309" r:id="rId46"/>
    <p:sldId id="310" r:id="rId47"/>
    <p:sldId id="290" r:id="rId48"/>
    <p:sldId id="311" r:id="rId49"/>
    <p:sldId id="312" r:id="rId50"/>
    <p:sldId id="291" r:id="rId51"/>
    <p:sldId id="313" r:id="rId52"/>
    <p:sldId id="314" r:id="rId53"/>
    <p:sldId id="292" r:id="rId54"/>
    <p:sldId id="315" r:id="rId55"/>
    <p:sldId id="316" r:id="rId56"/>
    <p:sldId id="293" r:id="rId5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1770-B55D-4E44-B119-D009FEA295A0}" type="datetimeFigureOut">
              <a:rPr lang="tr-TR" smtClean="0"/>
              <a:t>30.11.2014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1770-B55D-4E44-B119-D009FEA295A0}" type="datetimeFigureOut">
              <a:rPr lang="tr-TR" smtClean="0"/>
              <a:t>30.11.2014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1770-B55D-4E44-B119-D009FEA295A0}" type="datetimeFigureOut">
              <a:rPr lang="tr-TR" smtClean="0"/>
              <a:t>30.11.2014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1770-B55D-4E44-B119-D009FEA295A0}" type="datetimeFigureOut">
              <a:rPr lang="tr-TR" smtClean="0"/>
              <a:t>30.11.2014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1770-B55D-4E44-B119-D009FEA295A0}" type="datetimeFigureOut">
              <a:rPr lang="tr-TR" smtClean="0"/>
              <a:t>30.11.2014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1770-B55D-4E44-B119-D009FEA295A0}" type="datetimeFigureOut">
              <a:rPr lang="tr-TR" smtClean="0"/>
              <a:t>30.11.2014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1770-B55D-4E44-B119-D009FEA295A0}" type="datetimeFigureOut">
              <a:rPr lang="tr-TR" smtClean="0"/>
              <a:t>30.11.2014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1770-B55D-4E44-B119-D009FEA295A0}" type="datetimeFigureOut">
              <a:rPr lang="tr-TR" smtClean="0"/>
              <a:t>30.11.2014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1770-B55D-4E44-B119-D009FEA295A0}" type="datetimeFigureOut">
              <a:rPr lang="tr-TR" smtClean="0"/>
              <a:t>30.11.2014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1770-B55D-4E44-B119-D009FEA295A0}" type="datetimeFigureOut">
              <a:rPr lang="tr-TR" smtClean="0"/>
              <a:t>30.11.2014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1770-B55D-4E44-B119-D009FEA295A0}" type="datetimeFigureOut">
              <a:rPr lang="tr-TR" smtClean="0"/>
              <a:t>30.11.2014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0491770-B55D-4E44-B119-D009FEA295A0}" type="datetimeFigureOut">
              <a:rPr lang="tr-TR" smtClean="0"/>
              <a:t>30.11.2014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D05F783-DCD5-458E-AE1A-AD6B7B9E38C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slide" Target="slide4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slide" Target="slide4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slide" Target="slide4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slide" Target="slide5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tr-TR" dirty="0" smtClean="0"/>
              <a:t>T.C İNKILAP TARİHİ VE ATATÜRKÇÜLÜK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MİLLİ MÜCADELEYE HAZIRLIK DÖNEMİ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334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024107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620688"/>
            <a:ext cx="7520940" cy="4464496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tr-TR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I. Balkan Savaşı’na katılmadığı halde II. Balkan Savaşı’na katılan devlet aşağıdakilerden hangisidir?</a:t>
            </a:r>
          </a:p>
          <a:p>
            <a:endParaRPr lang="tr-TR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sldjump"/>
              </a:rPr>
              <a:t>A)Bulgaristan</a:t>
            </a:r>
            <a:endParaRPr lang="tr-TR" sz="2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3" action="ppaction://hlinksldjump"/>
              </a:rPr>
              <a:t>B) Romanya</a:t>
            </a:r>
            <a:endParaRPr lang="tr-TR" sz="2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sldjump"/>
              </a:rPr>
              <a:t>C) Yunanistan</a:t>
            </a:r>
            <a:endParaRPr lang="tr-TR" sz="2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sldjump"/>
              </a:rPr>
              <a:t>D) Yugoslavya</a:t>
            </a:r>
            <a:endParaRPr lang="tr-TR" sz="2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r-TR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r-TR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27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476672"/>
            <a:ext cx="7925504" cy="4536504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800" dirty="0" smtClean="0">
                <a:solidFill>
                  <a:schemeClr val="bg1"/>
                </a:solidFill>
              </a:rPr>
              <a:t>Aşağıdakilerden hangisi Balkan Savaşları sonucunda elimizden çıkan yerlerden değildir?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tr-TR" sz="28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800" dirty="0">
                <a:solidFill>
                  <a:schemeClr val="bg1"/>
                </a:solidFill>
                <a:hlinkClick r:id="rId2" action="ppaction://hlinksldjump"/>
              </a:rPr>
              <a:t>A</a:t>
            </a:r>
            <a:r>
              <a:rPr lang="tr-TR" sz="2800" dirty="0" smtClean="0">
                <a:solidFill>
                  <a:schemeClr val="bg1"/>
                </a:solidFill>
                <a:hlinkClick r:id="rId2" action="ppaction://hlinksldjump"/>
              </a:rPr>
              <a:t>) Dimetoka</a:t>
            </a:r>
            <a:endParaRPr lang="tr-TR" sz="28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800" dirty="0">
                <a:solidFill>
                  <a:schemeClr val="bg1"/>
                </a:solidFill>
                <a:hlinkClick r:id="rId3" action="ppaction://hlinksldjump"/>
              </a:rPr>
              <a:t>B</a:t>
            </a:r>
            <a:r>
              <a:rPr lang="tr-TR" sz="2800" dirty="0" smtClean="0">
                <a:solidFill>
                  <a:schemeClr val="bg1"/>
                </a:solidFill>
                <a:hlinkClick r:id="rId3" action="ppaction://hlinksldjump"/>
              </a:rPr>
              <a:t>) Selanik</a:t>
            </a:r>
            <a:endParaRPr lang="tr-TR" sz="28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800" dirty="0" smtClean="0">
                <a:solidFill>
                  <a:schemeClr val="bg1"/>
                </a:solidFill>
                <a:hlinkClick r:id="rId3" action="ppaction://hlinksldjump"/>
              </a:rPr>
              <a:t>C) Batı Trakya</a:t>
            </a:r>
            <a:endParaRPr lang="tr-TR" sz="28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800" dirty="0">
                <a:solidFill>
                  <a:schemeClr val="bg1"/>
                </a:solidFill>
                <a:hlinkClick r:id="rId3" action="ppaction://hlinksldjump"/>
              </a:rPr>
              <a:t>D) </a:t>
            </a:r>
            <a:r>
              <a:rPr lang="tr-TR" sz="2800" dirty="0" smtClean="0">
                <a:solidFill>
                  <a:schemeClr val="bg1"/>
                </a:solidFill>
                <a:hlinkClick r:id="rId3" action="ppaction://hlinksldjump"/>
              </a:rPr>
              <a:t>Ege Adaları</a:t>
            </a:r>
            <a:endParaRPr lang="tr-TR" sz="28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45371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332656"/>
            <a:ext cx="7520940" cy="4752528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bg1"/>
                </a:solidFill>
              </a:rPr>
              <a:t>İngilizlerin, Rusları Balkanlar konusunda  serbest  bıraktıkları ve Balkan Savaşlarının da en önemli sebebi sayılan görüşmenin adı nedir? </a:t>
            </a:r>
          </a:p>
          <a:p>
            <a:endParaRPr lang="tr-TR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2400" dirty="0" smtClean="0">
                <a:solidFill>
                  <a:schemeClr val="bg1"/>
                </a:solidFill>
                <a:hlinkClick r:id="rId2" action="ppaction://hlinksldjump"/>
              </a:rPr>
              <a:t>A)Londra</a:t>
            </a:r>
            <a:endParaRPr lang="tr-TR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hlinkClick r:id="rId2" action="ppaction://hlinksldjump"/>
              </a:rPr>
              <a:t>B</a:t>
            </a:r>
            <a:r>
              <a:rPr lang="tr-TR" sz="2400" dirty="0" smtClean="0">
                <a:solidFill>
                  <a:schemeClr val="bg1"/>
                </a:solidFill>
                <a:hlinkClick r:id="rId2" action="ppaction://hlinksldjump"/>
              </a:rPr>
              <a:t>) Moskova</a:t>
            </a:r>
            <a:endParaRPr lang="tr-TR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2400" dirty="0" smtClean="0">
                <a:solidFill>
                  <a:schemeClr val="bg1"/>
                </a:solidFill>
                <a:hlinkClick r:id="rId3" action="ppaction://hlinksldjump"/>
              </a:rPr>
              <a:t>C) </a:t>
            </a:r>
            <a:r>
              <a:rPr lang="tr-TR" sz="2400" dirty="0" err="1" smtClean="0">
                <a:solidFill>
                  <a:schemeClr val="bg1"/>
                </a:solidFill>
                <a:hlinkClick r:id="rId3" action="ppaction://hlinksldjump"/>
              </a:rPr>
              <a:t>Reval</a:t>
            </a:r>
            <a:r>
              <a:rPr lang="tr-TR" sz="2400" dirty="0" smtClean="0">
                <a:solidFill>
                  <a:schemeClr val="bg1"/>
                </a:solidFill>
                <a:hlinkClick r:id="rId3" action="ppaction://hlinksldjump"/>
              </a:rPr>
              <a:t> </a:t>
            </a:r>
            <a:endParaRPr lang="tr-TR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2400" dirty="0">
                <a:solidFill>
                  <a:schemeClr val="bg1"/>
                </a:solidFill>
                <a:hlinkClick r:id="rId2" action="ppaction://hlinksldjump"/>
              </a:rPr>
              <a:t>D) </a:t>
            </a:r>
            <a:r>
              <a:rPr lang="tr-TR" sz="2400" dirty="0" smtClean="0">
                <a:solidFill>
                  <a:schemeClr val="bg1"/>
                </a:solidFill>
                <a:hlinkClick r:id="rId2" action="ppaction://hlinksldjump"/>
              </a:rPr>
              <a:t>Paris</a:t>
            </a:r>
            <a:endParaRPr lang="tr-T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8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404664"/>
            <a:ext cx="7520940" cy="4752528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tr-TR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Aşağıdakilerden hangisi </a:t>
            </a:r>
            <a:r>
              <a:rPr lang="tr-TR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II.Meşrutiyet’in</a:t>
            </a:r>
            <a:r>
              <a:rPr lang="tr-TR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ilanını sağlayan gruptur?</a:t>
            </a:r>
          </a:p>
          <a:p>
            <a:endParaRPr lang="tr-TR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r-TR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sldjump"/>
              </a:rPr>
              <a:t>A) Hürriyet ve İtilaf</a:t>
            </a:r>
            <a:endParaRPr lang="tr-TR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r-TR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r-TR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sldjump"/>
              </a:rPr>
              <a:t>B) Jön Türkler</a:t>
            </a:r>
            <a:endParaRPr lang="tr-TR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r-TR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r-TR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3" action="ppaction://hlinksldjump"/>
              </a:rPr>
              <a:t>C) İttihat ve Terakki</a:t>
            </a:r>
            <a:endParaRPr lang="tr-TR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r-TR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r-TR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sldjump"/>
              </a:rPr>
              <a:t>D) Yeni Osmanlılar</a:t>
            </a:r>
            <a:endParaRPr lang="tr-TR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r-TR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r-TR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sldjump"/>
              </a:rPr>
              <a:t>E)  </a:t>
            </a:r>
            <a:r>
              <a:rPr lang="tr-TR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sldjump"/>
              </a:rPr>
              <a:t>Fecr</a:t>
            </a:r>
            <a:r>
              <a:rPr lang="tr-TR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sldjump"/>
              </a:rPr>
              <a:t>-i Ati</a:t>
            </a:r>
            <a:endParaRPr lang="tr-TR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39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260648"/>
            <a:ext cx="7520940" cy="4419829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bg1"/>
                </a:solidFill>
              </a:rPr>
              <a:t>Mondros Mütarekesi’nin Ermeni yurdunun tasarlandığı antlaşma maddesi hangisidir?</a:t>
            </a:r>
          </a:p>
          <a:p>
            <a:endParaRPr lang="tr-TR" sz="2400" dirty="0" smtClean="0">
              <a:solidFill>
                <a:schemeClr val="bg1"/>
              </a:solidFill>
            </a:endParaRPr>
          </a:p>
          <a:p>
            <a:pPr marL="457200" indent="-457200">
              <a:buAutoNum type="alphaUcParenR"/>
            </a:pPr>
            <a:r>
              <a:rPr lang="tr-TR" sz="2400" dirty="0" smtClean="0">
                <a:solidFill>
                  <a:schemeClr val="bg1"/>
                </a:solidFill>
                <a:hlinkClick r:id="rId2" action="ppaction://hlinksldjump"/>
              </a:rPr>
              <a:t>24.Madde</a:t>
            </a:r>
            <a:endParaRPr lang="tr-TR" sz="2400" dirty="0" smtClean="0">
              <a:solidFill>
                <a:schemeClr val="bg1"/>
              </a:solidFill>
            </a:endParaRPr>
          </a:p>
          <a:p>
            <a:pPr marL="0" indent="0"/>
            <a:endParaRPr lang="tr-TR" sz="2400" dirty="0">
              <a:solidFill>
                <a:schemeClr val="bg1"/>
              </a:solidFill>
            </a:endParaRPr>
          </a:p>
          <a:p>
            <a:pPr marL="457200" indent="-457200">
              <a:buAutoNum type="alphaUcParenR" startAt="2"/>
            </a:pPr>
            <a:r>
              <a:rPr lang="tr-TR" sz="2400" dirty="0" smtClean="0">
                <a:solidFill>
                  <a:schemeClr val="bg1"/>
                </a:solidFill>
                <a:hlinkClick r:id="rId3" action="ppaction://hlinksldjump"/>
              </a:rPr>
              <a:t>7.madde</a:t>
            </a:r>
            <a:endParaRPr lang="tr-TR" sz="2400" dirty="0" smtClean="0">
              <a:solidFill>
                <a:schemeClr val="bg1"/>
              </a:solidFill>
            </a:endParaRPr>
          </a:p>
          <a:p>
            <a:pPr marL="457200" indent="-457200">
              <a:buAutoNum type="alphaUcParenR" startAt="2"/>
            </a:pPr>
            <a:endParaRPr lang="tr-TR" sz="2400" dirty="0">
              <a:solidFill>
                <a:schemeClr val="bg1"/>
              </a:solidFill>
            </a:endParaRPr>
          </a:p>
          <a:p>
            <a:pPr marL="457200" indent="-457200">
              <a:buAutoNum type="alphaUcParenR" startAt="2"/>
            </a:pPr>
            <a:r>
              <a:rPr lang="tr-TR" sz="2400" dirty="0" smtClean="0">
                <a:solidFill>
                  <a:schemeClr val="bg1"/>
                </a:solidFill>
                <a:hlinkClick r:id="rId3" action="ppaction://hlinksldjump"/>
              </a:rPr>
              <a:t>11.madde</a:t>
            </a:r>
            <a:endParaRPr lang="tr-T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92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88640"/>
            <a:ext cx="8208912" cy="4824536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bg1"/>
                </a:solidFill>
              </a:rPr>
              <a:t>Aşağıdakilerden hangisi I. Dünya Savaşı’nın savunma cephelerinden biri değildir?</a:t>
            </a:r>
            <a:endParaRPr lang="tr-TR" sz="2400" dirty="0">
              <a:solidFill>
                <a:schemeClr val="bg1"/>
              </a:solidFill>
            </a:endParaRPr>
          </a:p>
          <a:p>
            <a:endParaRPr lang="tr-TR" sz="2400" dirty="0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buAutoNum type="alphaUcParenR"/>
            </a:pPr>
            <a:r>
              <a:rPr lang="tr-TR" sz="2400" dirty="0" smtClean="0">
                <a:solidFill>
                  <a:schemeClr val="bg1"/>
                </a:solidFill>
                <a:hlinkClick r:id="rId2" action="ppaction://hlinksldjump"/>
              </a:rPr>
              <a:t>Hicaz</a:t>
            </a:r>
            <a:endParaRPr lang="tr-TR" sz="2400" dirty="0" smtClean="0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buAutoNum type="alphaUcParenR" startAt="2"/>
            </a:pPr>
            <a:r>
              <a:rPr lang="tr-TR" sz="2400" dirty="0" smtClean="0">
                <a:solidFill>
                  <a:schemeClr val="bg1"/>
                </a:solidFill>
                <a:hlinkClick r:id="rId2" action="ppaction://hlinksldjump"/>
              </a:rPr>
              <a:t>Suriye</a:t>
            </a:r>
            <a:endParaRPr lang="tr-TR" sz="2400" dirty="0" smtClean="0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buAutoNum type="alphaUcParenR" startAt="2"/>
            </a:pPr>
            <a:r>
              <a:rPr lang="tr-TR" sz="2400" dirty="0" smtClean="0">
                <a:solidFill>
                  <a:schemeClr val="bg1"/>
                </a:solidFill>
                <a:hlinkClick r:id="rId2" action="ppaction://hlinksldjump"/>
              </a:rPr>
              <a:t>Irak</a:t>
            </a:r>
            <a:endParaRPr lang="tr-TR" sz="2400" dirty="0" smtClean="0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buAutoNum type="alphaUcParenR" startAt="2"/>
            </a:pPr>
            <a:r>
              <a:rPr lang="tr-TR" sz="2400" dirty="0" smtClean="0">
                <a:solidFill>
                  <a:schemeClr val="bg1"/>
                </a:solidFill>
                <a:hlinkClick r:id="rId2" action="ppaction://hlinksldjump"/>
              </a:rPr>
              <a:t>Çanakkale</a:t>
            </a:r>
            <a:endParaRPr lang="tr-TR" sz="2400" dirty="0" smtClean="0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buAutoNum type="alphaUcParenR" startAt="2"/>
            </a:pPr>
            <a:r>
              <a:rPr lang="tr-TR" sz="2400" dirty="0" smtClean="0">
                <a:solidFill>
                  <a:schemeClr val="bg1"/>
                </a:solidFill>
                <a:hlinkClick r:id="rId3" action="ppaction://hlinksldjump"/>
              </a:rPr>
              <a:t>Kanal</a:t>
            </a:r>
            <a:endParaRPr lang="tr-T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92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404664"/>
            <a:ext cx="7520940" cy="4275813"/>
          </a:xfrm>
        </p:spPr>
        <p:txBody>
          <a:bodyPr>
            <a:normAutofit lnSpcReduction="10000"/>
          </a:bodyPr>
          <a:lstStyle/>
          <a:p>
            <a:r>
              <a:rPr lang="tr-TR" sz="2400" dirty="0" smtClean="0"/>
              <a:t>Aşağıdakilerden hangisi Osmanlı Devleti’nin saldırı cephelerinden biridir?</a:t>
            </a:r>
          </a:p>
          <a:p>
            <a:endParaRPr lang="tr-TR" sz="2400" dirty="0" smtClean="0"/>
          </a:p>
          <a:p>
            <a:pPr marL="457200" indent="-457200">
              <a:lnSpc>
                <a:spcPct val="150000"/>
              </a:lnSpc>
              <a:buAutoNum type="alphaUcParenR"/>
            </a:pPr>
            <a:r>
              <a:rPr lang="tr-TR" sz="2400" dirty="0" smtClean="0">
                <a:hlinkClick r:id="rId2" action="ppaction://hlinksldjump"/>
              </a:rPr>
              <a:t>Hicaz</a:t>
            </a:r>
            <a:endParaRPr lang="tr-TR" sz="2400" dirty="0" smtClean="0"/>
          </a:p>
          <a:p>
            <a:pPr marL="457200" indent="-457200">
              <a:lnSpc>
                <a:spcPct val="150000"/>
              </a:lnSpc>
              <a:buAutoNum type="alphaUcParenR"/>
            </a:pPr>
            <a:r>
              <a:rPr lang="tr-TR" sz="2400" dirty="0" smtClean="0">
                <a:hlinkClick r:id="rId2" action="ppaction://hlinksldjump"/>
              </a:rPr>
              <a:t>Irak</a:t>
            </a:r>
            <a:endParaRPr lang="tr-TR" sz="2400" dirty="0" smtClean="0"/>
          </a:p>
          <a:p>
            <a:pPr marL="457200" indent="-457200">
              <a:lnSpc>
                <a:spcPct val="150000"/>
              </a:lnSpc>
              <a:buAutoNum type="alphaUcParenR"/>
            </a:pPr>
            <a:r>
              <a:rPr lang="tr-TR" sz="2400" dirty="0" smtClean="0">
                <a:hlinkClick r:id="rId2" action="ppaction://hlinksldjump"/>
              </a:rPr>
              <a:t>Suriye</a:t>
            </a:r>
            <a:endParaRPr lang="tr-TR" sz="2400" dirty="0" smtClean="0"/>
          </a:p>
          <a:p>
            <a:pPr marL="457200" indent="-457200">
              <a:lnSpc>
                <a:spcPct val="150000"/>
              </a:lnSpc>
              <a:buAutoNum type="alphaUcParenR"/>
            </a:pPr>
            <a:r>
              <a:rPr lang="tr-TR" sz="2400" dirty="0" smtClean="0">
                <a:hlinkClick r:id="rId2" action="ppaction://hlinksldjump"/>
              </a:rPr>
              <a:t>Çanakkale</a:t>
            </a:r>
            <a:endParaRPr lang="tr-TR" sz="2400" dirty="0" smtClean="0"/>
          </a:p>
          <a:p>
            <a:pPr marL="457200" indent="-457200">
              <a:lnSpc>
                <a:spcPct val="150000"/>
              </a:lnSpc>
              <a:buAutoNum type="alphaUcParenR"/>
            </a:pPr>
            <a:r>
              <a:rPr lang="tr-TR" sz="2400" dirty="0" smtClean="0">
                <a:hlinkClick r:id="rId3" action="ppaction://hlinksldjump"/>
              </a:rPr>
              <a:t>Kafkasya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89513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548680"/>
            <a:ext cx="7520940" cy="4536504"/>
          </a:xfrm>
        </p:spPr>
        <p:txBody>
          <a:bodyPr>
            <a:normAutofit/>
          </a:bodyPr>
          <a:lstStyle/>
          <a:p>
            <a:r>
              <a:rPr lang="tr-TR" sz="2400" dirty="0" smtClean="0"/>
              <a:t>İtilaf Devletlerinin Wilson ilkelerine karşı geliştirdikleri yöntem nedir?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hlinkClick r:id="rId2" action="ppaction://hlinksldjump"/>
              </a:rPr>
              <a:t>A) Manda yönetimi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 smtClean="0">
                <a:hlinkClick r:id="rId3" action="ppaction://hlinksldjump"/>
              </a:rPr>
              <a:t>B) Monroe Doktrini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 smtClean="0">
                <a:hlinkClick r:id="rId3" action="ppaction://hlinksldjump"/>
              </a:rPr>
              <a:t>C) </a:t>
            </a:r>
            <a:r>
              <a:rPr lang="tr-TR" sz="2400" dirty="0" err="1" smtClean="0">
                <a:hlinkClick r:id="rId3" action="ppaction://hlinksldjump"/>
              </a:rPr>
              <a:t>Balfour</a:t>
            </a:r>
            <a:r>
              <a:rPr lang="tr-TR" sz="2400" dirty="0" smtClean="0">
                <a:hlinkClick r:id="rId3" action="ppaction://hlinksldjump"/>
              </a:rPr>
              <a:t> </a:t>
            </a:r>
            <a:r>
              <a:rPr lang="tr-TR" sz="2400" dirty="0" err="1" smtClean="0">
                <a:hlinkClick r:id="rId3" action="ppaction://hlinksldjump"/>
              </a:rPr>
              <a:t>Deklarayonu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 smtClean="0"/>
              <a:t>D) </a:t>
            </a:r>
            <a:r>
              <a:rPr lang="tr-TR" sz="2400" dirty="0" smtClean="0">
                <a:hlinkClick r:id="rId3" action="ppaction://hlinksldjump"/>
              </a:rPr>
              <a:t>Siyonizm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 smtClean="0"/>
              <a:t>E) </a:t>
            </a:r>
            <a:r>
              <a:rPr lang="tr-TR" sz="2400" dirty="0" err="1" smtClean="0">
                <a:hlinkClick r:id="rId3" action="ppaction://hlinksldjump"/>
              </a:rPr>
              <a:t>Megali</a:t>
            </a:r>
            <a:r>
              <a:rPr lang="tr-TR" sz="2400" dirty="0" smtClean="0">
                <a:hlinkClick r:id="rId3" action="ppaction://hlinksldjump"/>
              </a:rPr>
              <a:t> İdea</a:t>
            </a:r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46136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971600" y="2420888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6685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476672"/>
            <a:ext cx="7520940" cy="46085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tr-TR" sz="2000" dirty="0" err="1" smtClean="0"/>
              <a:t>I.Dünya</a:t>
            </a:r>
            <a:r>
              <a:rPr lang="tr-TR" sz="2000" dirty="0" smtClean="0"/>
              <a:t> Savaşı sonrası yenilen devlerle barış antlaşmalarının esasları nerede kabul edilmiştir?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tr-TR" sz="20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tr-TR" sz="2000" dirty="0">
                <a:hlinkClick r:id="rId2" action="ppaction://hlinksldjump"/>
              </a:rPr>
              <a:t>A) </a:t>
            </a:r>
            <a:r>
              <a:rPr lang="tr-TR" sz="2000" dirty="0" smtClean="0">
                <a:hlinkClick r:id="rId2" action="ppaction://hlinksldjump"/>
              </a:rPr>
              <a:t>San Remo</a:t>
            </a:r>
            <a:endParaRPr lang="tr-TR" sz="20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tr-TR" sz="2000" dirty="0">
                <a:hlinkClick r:id="rId3" action="ppaction://hlinksldjump"/>
              </a:rPr>
              <a:t>B) </a:t>
            </a:r>
            <a:r>
              <a:rPr lang="tr-TR" sz="2000" dirty="0" smtClean="0">
                <a:hlinkClick r:id="rId3" action="ppaction://hlinksldjump"/>
              </a:rPr>
              <a:t>Paris</a:t>
            </a:r>
            <a:endParaRPr lang="tr-TR" sz="20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tr-TR" sz="2000" dirty="0">
                <a:hlinkClick r:id="rId2" action="ppaction://hlinksldjump"/>
              </a:rPr>
              <a:t>C) </a:t>
            </a:r>
            <a:r>
              <a:rPr lang="tr-TR" sz="2000" dirty="0" smtClean="0">
                <a:hlinkClick r:id="rId2" action="ppaction://hlinksldjump"/>
              </a:rPr>
              <a:t>Londra</a:t>
            </a:r>
            <a:endParaRPr lang="tr-TR" sz="20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tr-TR" sz="2000" dirty="0">
                <a:hlinkClick r:id="rId2" action="ppaction://hlinksldjump"/>
              </a:rPr>
              <a:t>D) </a:t>
            </a:r>
            <a:r>
              <a:rPr lang="tr-TR" sz="2000" dirty="0" smtClean="0">
                <a:hlinkClick r:id="rId2" action="ppaction://hlinksldjump"/>
              </a:rPr>
              <a:t>Berlin</a:t>
            </a:r>
            <a:endParaRPr lang="tr-TR" sz="20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tr-TR" sz="2000" dirty="0">
                <a:hlinkClick r:id="rId2" action="ppaction://hlinksldjump"/>
              </a:rPr>
              <a:t>E) </a:t>
            </a:r>
            <a:r>
              <a:rPr lang="tr-TR" sz="2000" dirty="0" smtClean="0">
                <a:hlinkClick r:id="rId2" action="ppaction://hlinksldjump"/>
              </a:rPr>
              <a:t>Moskova</a:t>
            </a:r>
            <a:endParaRPr lang="tr-TR" sz="20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82983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8455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000" dirty="0" smtClean="0"/>
              <a:t>İzmir’in İtalya’dan alınarak Yunanistan’a verilmesi nerede kabul edilmiştir?</a:t>
            </a:r>
          </a:p>
          <a:p>
            <a:pPr>
              <a:lnSpc>
                <a:spcPct val="150000"/>
              </a:lnSpc>
            </a:pPr>
            <a:r>
              <a:rPr lang="tr-TR" sz="2000" dirty="0" smtClean="0">
                <a:hlinkClick r:id="rId2" action="ppaction://hlinksldjump"/>
              </a:rPr>
              <a:t>A) Londra</a:t>
            </a:r>
          </a:p>
          <a:p>
            <a:pPr>
              <a:lnSpc>
                <a:spcPct val="150000"/>
              </a:lnSpc>
            </a:pPr>
            <a:r>
              <a:rPr lang="tr-TR" sz="2000" dirty="0" smtClean="0">
                <a:hlinkClick r:id="rId2" action="ppaction://hlinksldjump"/>
              </a:rPr>
              <a:t>B</a:t>
            </a:r>
            <a:r>
              <a:rPr lang="tr-TR" sz="2000" dirty="0">
                <a:hlinkClick r:id="rId2" action="ppaction://hlinksldjump"/>
              </a:rPr>
              <a:t>) </a:t>
            </a:r>
            <a:r>
              <a:rPr lang="tr-TR" sz="2000" dirty="0" smtClean="0">
                <a:hlinkClick r:id="rId2" action="ppaction://hlinksldjump"/>
              </a:rPr>
              <a:t>San Remo</a:t>
            </a: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>
                <a:hlinkClick r:id="rId3" action="ppaction://hlinksldjump"/>
              </a:rPr>
              <a:t>C) </a:t>
            </a:r>
            <a:r>
              <a:rPr lang="tr-TR" sz="2000" dirty="0" smtClean="0">
                <a:hlinkClick r:id="rId3" action="ppaction://hlinksldjump"/>
              </a:rPr>
              <a:t>Paris</a:t>
            </a: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>
                <a:hlinkClick r:id="rId2" action="ppaction://hlinksldjump"/>
              </a:rPr>
              <a:t>D) </a:t>
            </a:r>
            <a:r>
              <a:rPr lang="tr-TR" sz="2000" dirty="0" smtClean="0">
                <a:hlinkClick r:id="rId2" action="ppaction://hlinksldjump"/>
              </a:rPr>
              <a:t>Moskova</a:t>
            </a: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>
                <a:hlinkClick r:id="rId2" action="ppaction://hlinksldjump"/>
              </a:rPr>
              <a:t>E) </a:t>
            </a:r>
            <a:r>
              <a:rPr lang="tr-TR" sz="2000" dirty="0" smtClean="0">
                <a:hlinkClick r:id="rId2" action="ppaction://hlinksldjump"/>
              </a:rPr>
              <a:t>Berlin</a:t>
            </a:r>
            <a:endParaRPr lang="tr-TR" sz="2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306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584" y="692696"/>
            <a:ext cx="7520940" cy="439248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/>
              <a:t>Mondros Ateşkes Antlaşması sonucu Anadolu’nun işgal edilmesi üzerine gönüllü olarak oluşan birliklere ne ad verilmiştir?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>
                <a:hlinkClick r:id="rId2" action="ppaction://hlinksldjump"/>
              </a:rPr>
              <a:t>A) </a:t>
            </a:r>
            <a:r>
              <a:rPr lang="tr-TR" sz="2400" dirty="0" smtClean="0">
                <a:hlinkClick r:id="rId2" action="ppaction://hlinksldjump"/>
              </a:rPr>
              <a:t>İstiklal Mahkemeleri</a:t>
            </a:r>
            <a:endParaRPr lang="tr-TR" sz="2400" dirty="0" smtClean="0"/>
          </a:p>
          <a:p>
            <a:pPr>
              <a:lnSpc>
                <a:spcPct val="150000"/>
              </a:lnSpc>
            </a:pPr>
            <a:r>
              <a:rPr lang="tr-TR" sz="2400" dirty="0" smtClean="0">
                <a:hlinkClick r:id="rId2" action="ppaction://hlinksldjump"/>
              </a:rPr>
              <a:t>B) Hıyanet-i Vataniye</a:t>
            </a:r>
            <a:endParaRPr lang="tr-TR" sz="2400" dirty="0" smtClean="0"/>
          </a:p>
          <a:p>
            <a:pPr>
              <a:lnSpc>
                <a:spcPct val="150000"/>
              </a:lnSpc>
            </a:pPr>
            <a:r>
              <a:rPr lang="tr-TR" sz="2400" dirty="0" smtClean="0">
                <a:hlinkClick r:id="rId2" action="ppaction://hlinksldjump"/>
              </a:rPr>
              <a:t>C</a:t>
            </a:r>
            <a:r>
              <a:rPr lang="tr-TR" sz="2400" dirty="0">
                <a:hlinkClick r:id="rId2" action="ppaction://hlinksldjump"/>
              </a:rPr>
              <a:t>) </a:t>
            </a:r>
            <a:r>
              <a:rPr lang="tr-TR" sz="2400" dirty="0" smtClean="0">
                <a:hlinkClick r:id="rId2" action="ppaction://hlinksldjump"/>
              </a:rPr>
              <a:t>Takrir-i Sükun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>
                <a:hlinkClick r:id="rId3" action="ppaction://hlinksldjump"/>
              </a:rPr>
              <a:t>D) </a:t>
            </a:r>
            <a:r>
              <a:rPr lang="tr-TR" sz="2400" dirty="0" err="1" smtClean="0">
                <a:hlinkClick r:id="rId3" action="ppaction://hlinksldjump"/>
              </a:rPr>
              <a:t>Kuva</a:t>
            </a:r>
            <a:r>
              <a:rPr lang="tr-TR" sz="2400" dirty="0" smtClean="0">
                <a:hlinkClick r:id="rId3" action="ppaction://hlinksldjump"/>
              </a:rPr>
              <a:t>-i Milliye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>
                <a:hlinkClick r:id="rId2" action="ppaction://hlinksldjump"/>
              </a:rPr>
              <a:t>E) </a:t>
            </a:r>
            <a:r>
              <a:rPr lang="tr-TR" sz="2400" dirty="0" smtClean="0">
                <a:hlinkClick r:id="rId2" action="ppaction://hlinksldjump"/>
              </a:rPr>
              <a:t>Tekalif-i Milliye</a:t>
            </a:r>
            <a:endParaRPr lang="tr-TR" sz="2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309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1015008" y="2492896"/>
            <a:ext cx="7520940" cy="792088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39729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1254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/>
              <a:t>Aşağıdakilerden hangisi Kilikyalılar cemiyetinin Fransız ve Ermeni işgaline karşı savunduğu şehirdir?</a:t>
            </a:r>
          </a:p>
          <a:p>
            <a:pPr>
              <a:lnSpc>
                <a:spcPct val="150000"/>
              </a:lnSpc>
            </a:pPr>
            <a:r>
              <a:rPr lang="tr-TR" sz="2400" dirty="0" smtClean="0">
                <a:hlinkClick r:id="rId2" action="ppaction://hlinksldjump"/>
              </a:rPr>
              <a:t>A</a:t>
            </a:r>
            <a:r>
              <a:rPr lang="tr-TR" sz="2400" dirty="0">
                <a:hlinkClick r:id="rId2" action="ppaction://hlinksldjump"/>
              </a:rPr>
              <a:t>) </a:t>
            </a:r>
            <a:r>
              <a:rPr lang="tr-TR" sz="2400" dirty="0" smtClean="0">
                <a:hlinkClick r:id="rId2" action="ppaction://hlinksldjump"/>
              </a:rPr>
              <a:t>Erzurum</a:t>
            </a:r>
            <a:endParaRPr lang="tr-TR" sz="2400" dirty="0" smtClean="0"/>
          </a:p>
          <a:p>
            <a:pPr>
              <a:lnSpc>
                <a:spcPct val="150000"/>
              </a:lnSpc>
            </a:pPr>
            <a:r>
              <a:rPr lang="tr-TR" sz="2400" dirty="0" smtClean="0">
                <a:hlinkClick r:id="rId2" action="ppaction://hlinksldjump"/>
              </a:rPr>
              <a:t>B) Konya</a:t>
            </a:r>
            <a:endParaRPr lang="tr-TR" sz="2400" dirty="0" smtClean="0"/>
          </a:p>
          <a:p>
            <a:pPr>
              <a:lnSpc>
                <a:spcPct val="150000"/>
              </a:lnSpc>
            </a:pPr>
            <a:r>
              <a:rPr lang="tr-TR" sz="2400" dirty="0" smtClean="0">
                <a:hlinkClick r:id="rId2" action="ppaction://hlinksldjump"/>
              </a:rPr>
              <a:t>C</a:t>
            </a:r>
            <a:r>
              <a:rPr lang="tr-TR" sz="2400" dirty="0">
                <a:hlinkClick r:id="rId2" action="ppaction://hlinksldjump"/>
              </a:rPr>
              <a:t>) </a:t>
            </a:r>
            <a:r>
              <a:rPr lang="tr-TR" sz="2400" dirty="0" smtClean="0">
                <a:hlinkClick r:id="rId2" action="ppaction://hlinksldjump"/>
              </a:rPr>
              <a:t>Kayseri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>
                <a:hlinkClick r:id="rId3" action="ppaction://hlinksldjump"/>
              </a:rPr>
              <a:t>D) </a:t>
            </a:r>
            <a:r>
              <a:rPr lang="tr-TR" sz="2400" dirty="0" smtClean="0">
                <a:hlinkClick r:id="rId3" action="ppaction://hlinksldjump"/>
              </a:rPr>
              <a:t>Adana</a:t>
            </a:r>
            <a:endParaRPr lang="tr-TR" sz="2400" dirty="0" smtClean="0"/>
          </a:p>
          <a:p>
            <a:pPr>
              <a:lnSpc>
                <a:spcPct val="150000"/>
              </a:lnSpc>
            </a:pPr>
            <a:r>
              <a:rPr lang="tr-TR" sz="2400" dirty="0" smtClean="0">
                <a:hlinkClick r:id="rId2" action="ppaction://hlinksldjump"/>
              </a:rPr>
              <a:t>E) Samsun</a:t>
            </a:r>
            <a:endParaRPr lang="tr-TR" sz="24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752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332656"/>
            <a:ext cx="7853496" cy="496855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tr-TR" sz="2800" dirty="0" smtClean="0"/>
              <a:t>Aşağıdakilerden hangisi Orta ve Doğu Karadeniz’de bir Rum devleti kurmayı düşünen cemiyet aşağıdakilerden hangisidir?</a:t>
            </a:r>
            <a:endParaRPr lang="tr-TR" sz="2800" dirty="0"/>
          </a:p>
          <a:p>
            <a:pPr>
              <a:lnSpc>
                <a:spcPct val="150000"/>
              </a:lnSpc>
            </a:pPr>
            <a:r>
              <a:rPr lang="tr-TR" sz="2800" dirty="0">
                <a:hlinkClick r:id="rId2" action="ppaction://hlinksldjump"/>
              </a:rPr>
              <a:t>A) </a:t>
            </a:r>
            <a:r>
              <a:rPr lang="tr-TR" sz="2800" dirty="0" err="1" smtClean="0">
                <a:hlinkClick r:id="rId2" action="ppaction://hlinksldjump"/>
              </a:rPr>
              <a:t>Taşnak</a:t>
            </a:r>
            <a:endParaRPr lang="tr-TR" sz="2800" dirty="0"/>
          </a:p>
          <a:p>
            <a:pPr>
              <a:lnSpc>
                <a:spcPct val="150000"/>
              </a:lnSpc>
            </a:pPr>
            <a:r>
              <a:rPr lang="tr-TR" sz="2800" dirty="0">
                <a:hlinkClick r:id="rId2" action="ppaction://hlinksldjump"/>
              </a:rPr>
              <a:t>B) </a:t>
            </a:r>
            <a:r>
              <a:rPr lang="tr-TR" sz="2800" dirty="0" err="1" smtClean="0">
                <a:hlinkClick r:id="rId2" action="ppaction://hlinksldjump"/>
              </a:rPr>
              <a:t>Hınçak</a:t>
            </a:r>
            <a:endParaRPr lang="tr-TR" sz="2800" dirty="0"/>
          </a:p>
          <a:p>
            <a:pPr>
              <a:lnSpc>
                <a:spcPct val="150000"/>
              </a:lnSpc>
            </a:pPr>
            <a:r>
              <a:rPr lang="tr-TR" sz="2800" dirty="0">
                <a:hlinkClick r:id="rId2" action="ppaction://hlinksldjump"/>
              </a:rPr>
              <a:t>C) </a:t>
            </a:r>
            <a:r>
              <a:rPr lang="tr-TR" sz="2800" dirty="0" smtClean="0">
                <a:hlinkClick r:id="rId2" action="ppaction://hlinksldjump"/>
              </a:rPr>
              <a:t>Etnik-i </a:t>
            </a:r>
            <a:r>
              <a:rPr lang="tr-TR" sz="2800" dirty="0" err="1" smtClean="0">
                <a:hlinkClick r:id="rId2" action="ppaction://hlinksldjump"/>
              </a:rPr>
              <a:t>Eterya</a:t>
            </a:r>
            <a:endParaRPr lang="tr-TR" sz="2800" dirty="0"/>
          </a:p>
          <a:p>
            <a:pPr>
              <a:lnSpc>
                <a:spcPct val="150000"/>
              </a:lnSpc>
            </a:pPr>
            <a:r>
              <a:rPr lang="tr-TR" sz="2800" dirty="0">
                <a:hlinkClick r:id="rId2" action="ppaction://hlinksldjump"/>
              </a:rPr>
              <a:t>D) </a:t>
            </a:r>
            <a:r>
              <a:rPr lang="tr-TR" sz="2800" dirty="0" err="1" smtClean="0">
                <a:hlinkClick r:id="rId2" action="ppaction://hlinksldjump"/>
              </a:rPr>
              <a:t>Mavri</a:t>
            </a:r>
            <a:r>
              <a:rPr lang="tr-TR" sz="2800" dirty="0" smtClean="0">
                <a:hlinkClick r:id="rId2" action="ppaction://hlinksldjump"/>
              </a:rPr>
              <a:t> Mira </a:t>
            </a:r>
            <a:endParaRPr lang="tr-TR" sz="2800" dirty="0"/>
          </a:p>
          <a:p>
            <a:pPr>
              <a:lnSpc>
                <a:spcPct val="150000"/>
              </a:lnSpc>
            </a:pPr>
            <a:r>
              <a:rPr lang="tr-TR" sz="2800" dirty="0">
                <a:hlinkClick r:id="rId3" action="ppaction://hlinksldjump"/>
              </a:rPr>
              <a:t>E) </a:t>
            </a:r>
            <a:r>
              <a:rPr lang="tr-TR" sz="2800" dirty="0" smtClean="0">
                <a:hlinkClick r:id="rId3" action="ppaction://hlinksldjump"/>
              </a:rPr>
              <a:t>Pontus Rum Cemiyeti</a:t>
            </a:r>
            <a:endParaRPr lang="tr-TR" sz="2800" dirty="0"/>
          </a:p>
          <a:p>
            <a:pPr>
              <a:lnSpc>
                <a:spcPct val="150000"/>
              </a:lnSpc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40320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548680"/>
            <a:ext cx="7520940" cy="453650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tr-TR" sz="3200" dirty="0" smtClean="0"/>
              <a:t>Aşağıdakilerden hangisi azınlıkların kurduğu zararlı cemiyetlerden biri değildir?</a:t>
            </a:r>
          </a:p>
          <a:p>
            <a:pPr>
              <a:lnSpc>
                <a:spcPct val="150000"/>
              </a:lnSpc>
            </a:pPr>
            <a:endParaRPr lang="tr-TR" sz="3200" dirty="0"/>
          </a:p>
          <a:p>
            <a:pPr>
              <a:lnSpc>
                <a:spcPct val="150000"/>
              </a:lnSpc>
              <a:buAutoNum type="alphaUcParenR"/>
            </a:pPr>
            <a:r>
              <a:rPr lang="tr-TR" sz="3200" dirty="0" smtClean="0">
                <a:hlinkClick r:id="rId2" action="ppaction://hlinksldjump"/>
              </a:rPr>
              <a:t>Wilson İlkeleri</a:t>
            </a:r>
            <a:endParaRPr lang="tr-TR" sz="3200" dirty="0" smtClean="0"/>
          </a:p>
          <a:p>
            <a:pPr>
              <a:lnSpc>
                <a:spcPct val="150000"/>
              </a:lnSpc>
              <a:buAutoNum type="alphaUcParenR"/>
            </a:pPr>
            <a:r>
              <a:rPr lang="tr-TR" sz="3200" dirty="0" err="1" smtClean="0">
                <a:hlinkClick r:id="rId3" action="ppaction://hlinksldjump"/>
              </a:rPr>
              <a:t>Mavri</a:t>
            </a:r>
            <a:r>
              <a:rPr lang="tr-TR" sz="3200" dirty="0" smtClean="0">
                <a:hlinkClick r:id="rId3" action="ppaction://hlinksldjump"/>
              </a:rPr>
              <a:t> Mira</a:t>
            </a:r>
            <a:endParaRPr lang="tr-TR" sz="3200" dirty="0" smtClean="0"/>
          </a:p>
          <a:p>
            <a:pPr>
              <a:lnSpc>
                <a:spcPct val="150000"/>
              </a:lnSpc>
              <a:buAutoNum type="alphaUcParenR"/>
            </a:pPr>
            <a:r>
              <a:rPr lang="tr-TR" sz="3200" dirty="0" err="1" smtClean="0">
                <a:hlinkClick r:id="rId3" action="ppaction://hlinksldjump"/>
              </a:rPr>
              <a:t>Hınçak</a:t>
            </a:r>
            <a:r>
              <a:rPr lang="tr-TR" sz="3200" dirty="0" smtClean="0">
                <a:hlinkClick r:id="rId3" action="ppaction://hlinksldjump"/>
              </a:rPr>
              <a:t> ve </a:t>
            </a:r>
            <a:r>
              <a:rPr lang="tr-TR" sz="3200" dirty="0" err="1" smtClean="0">
                <a:hlinkClick r:id="rId3" action="ppaction://hlinksldjump"/>
              </a:rPr>
              <a:t>Taşnak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73971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16632"/>
            <a:ext cx="8208912" cy="4896544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tr-TR" sz="2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Aşağıdakilerden hangisi </a:t>
            </a: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Trablusgarp Savaşı sonrası İtalya ile yapılan antlaşmanın adıdır?</a:t>
            </a:r>
            <a:endParaRPr lang="tr-TR" sz="2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tr-TR" sz="2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 action="ppaction://hlinksldjump"/>
              </a:rPr>
              <a:t>A) Atina Antlaşması</a:t>
            </a: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 action="ppaction://hlinksldjump"/>
              </a:rPr>
              <a:t>B)Bükreş Antlaşması </a:t>
            </a:r>
            <a:endParaRPr lang="tr-TR" sz="24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tr-TR" sz="2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 action="ppaction://hlinksldjump"/>
              </a:rPr>
              <a:t>C)İstanbul Antlaşması</a:t>
            </a: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3" action="ppaction://hlinksldjump"/>
              </a:rPr>
              <a:t>D)</a:t>
            </a:r>
            <a:r>
              <a:rPr lang="tr-TR" sz="24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3" action="ppaction://hlinksldjump"/>
              </a:rPr>
              <a:t>Uşi</a:t>
            </a: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3" action="ppaction://hlinksldjump"/>
              </a:rPr>
              <a:t> Antlaşması</a:t>
            </a: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tr-TR" sz="2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 action="ppaction://hlinksldjump"/>
              </a:rPr>
              <a:t>E) Sevr Antlaşması</a:t>
            </a:r>
            <a:endParaRPr lang="tr-TR" sz="2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59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260648"/>
            <a:ext cx="8568952" cy="48245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/>
              <a:t>Ermeniler tarafından kurulan cemiyet aşağıdakilerden hangisidir?</a:t>
            </a:r>
          </a:p>
          <a:p>
            <a:pPr>
              <a:lnSpc>
                <a:spcPct val="150000"/>
              </a:lnSpc>
            </a:pP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 smtClean="0">
                <a:hlinkClick r:id="rId2" action="ppaction://hlinksldjump"/>
              </a:rPr>
              <a:t>A) Etnik-i </a:t>
            </a:r>
            <a:r>
              <a:rPr lang="tr-TR" sz="2400" dirty="0" err="1" smtClean="0">
                <a:hlinkClick r:id="rId2" action="ppaction://hlinksldjump"/>
              </a:rPr>
              <a:t>Eterya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 smtClean="0">
                <a:hlinkClick r:id="rId2" action="ppaction://hlinksldjump"/>
              </a:rPr>
              <a:t>B) </a:t>
            </a:r>
            <a:r>
              <a:rPr lang="tr-TR" sz="2400" dirty="0" err="1" smtClean="0">
                <a:hlinkClick r:id="rId2" action="ppaction://hlinksldjump"/>
              </a:rPr>
              <a:t>Mavri</a:t>
            </a:r>
            <a:r>
              <a:rPr lang="tr-TR" sz="2400" dirty="0" smtClean="0">
                <a:hlinkClick r:id="rId2" action="ppaction://hlinksldjump"/>
              </a:rPr>
              <a:t> Mira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 smtClean="0">
                <a:hlinkClick r:id="rId3" action="ppaction://hlinksldjump"/>
              </a:rPr>
              <a:t>C)</a:t>
            </a:r>
            <a:r>
              <a:rPr lang="tr-TR" sz="2400" dirty="0">
                <a:hlinkClick r:id="rId3" action="ppaction://hlinksldjump"/>
              </a:rPr>
              <a:t> </a:t>
            </a:r>
            <a:r>
              <a:rPr lang="tr-TR" sz="2400" dirty="0" err="1" smtClean="0">
                <a:hlinkClick r:id="rId3" action="ppaction://hlinksldjump"/>
              </a:rPr>
              <a:t>Hınçak</a:t>
            </a:r>
            <a:r>
              <a:rPr lang="tr-TR" sz="2400" dirty="0" smtClean="0">
                <a:hlinkClick r:id="rId3" action="ppaction://hlinksldjump"/>
              </a:rPr>
              <a:t> ve </a:t>
            </a:r>
            <a:r>
              <a:rPr lang="tr-TR" sz="2400" dirty="0" err="1" smtClean="0">
                <a:hlinkClick r:id="rId3" action="ppaction://hlinksldjump"/>
              </a:rPr>
              <a:t>Taşnak</a:t>
            </a:r>
            <a:endParaRPr lang="tr-TR" sz="2400" dirty="0"/>
          </a:p>
          <a:p>
            <a:pPr>
              <a:lnSpc>
                <a:spcPct val="150000"/>
              </a:lnSpc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2628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88640"/>
            <a:ext cx="8496944" cy="5400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/>
              <a:t>Aşağıdakilerden hangi cemiyetin </a:t>
            </a:r>
            <a:r>
              <a:rPr lang="tr-TR" sz="2400" dirty="0" err="1" smtClean="0"/>
              <a:t>Mavri</a:t>
            </a:r>
            <a:r>
              <a:rPr lang="tr-TR" sz="2400" dirty="0" smtClean="0"/>
              <a:t> Mira ve Etnik-i </a:t>
            </a:r>
            <a:r>
              <a:rPr lang="tr-TR" sz="2400" dirty="0" err="1" smtClean="0"/>
              <a:t>Eterya’nın</a:t>
            </a:r>
            <a:r>
              <a:rPr lang="tr-TR" sz="2400" dirty="0" smtClean="0"/>
              <a:t>  faaliyetlerine karşı kurulduğu söylenebilir?</a:t>
            </a:r>
          </a:p>
          <a:p>
            <a:pPr>
              <a:lnSpc>
                <a:spcPct val="150000"/>
              </a:lnSpc>
              <a:buAutoNum type="alphaUcParenR"/>
            </a:pPr>
            <a:r>
              <a:rPr lang="tr-TR" sz="2400" dirty="0" smtClean="0">
                <a:hlinkClick r:id="rId2" action="ppaction://hlinksldjump"/>
              </a:rPr>
              <a:t>Kilikyalılar Cemiyeti</a:t>
            </a:r>
            <a:endParaRPr lang="tr-TR" sz="2400" dirty="0" smtClean="0"/>
          </a:p>
          <a:p>
            <a:pPr>
              <a:lnSpc>
                <a:spcPct val="150000"/>
              </a:lnSpc>
              <a:buAutoNum type="alphaUcParenR"/>
            </a:pPr>
            <a:r>
              <a:rPr lang="tr-TR" sz="2400" dirty="0" smtClean="0">
                <a:hlinkClick r:id="rId2" action="ppaction://hlinksldjump"/>
              </a:rPr>
              <a:t>Trabzon Muhafaza-i Hukuk-u Milliye Cemiyeti</a:t>
            </a:r>
            <a:endParaRPr lang="tr-TR" sz="2400" dirty="0" smtClean="0"/>
          </a:p>
          <a:p>
            <a:pPr>
              <a:lnSpc>
                <a:spcPct val="150000"/>
              </a:lnSpc>
              <a:buAutoNum type="alphaUcParenR"/>
            </a:pPr>
            <a:r>
              <a:rPr lang="tr-TR" sz="2400" dirty="0" smtClean="0">
                <a:hlinkClick r:id="rId2" action="ppaction://hlinksldjump"/>
              </a:rPr>
              <a:t>Teali İslam Cemiyeti</a:t>
            </a:r>
            <a:endParaRPr lang="tr-TR" sz="2400" dirty="0" smtClean="0"/>
          </a:p>
          <a:p>
            <a:pPr>
              <a:lnSpc>
                <a:spcPct val="150000"/>
              </a:lnSpc>
              <a:buAutoNum type="alphaUcParenR"/>
            </a:pPr>
            <a:r>
              <a:rPr lang="tr-TR" sz="2400" dirty="0" smtClean="0">
                <a:hlinkClick r:id="rId3" action="ppaction://hlinksldjump"/>
              </a:rPr>
              <a:t>Trakya </a:t>
            </a:r>
            <a:r>
              <a:rPr lang="tr-TR" sz="2400" dirty="0" err="1" smtClean="0">
                <a:hlinkClick r:id="rId3" action="ppaction://hlinksldjump"/>
              </a:rPr>
              <a:t>Paşaeli</a:t>
            </a:r>
            <a:r>
              <a:rPr lang="tr-TR" sz="2400" dirty="0" smtClean="0">
                <a:hlinkClick r:id="rId3" action="ppaction://hlinksldjump"/>
              </a:rPr>
              <a:t> Cemiyeti</a:t>
            </a:r>
            <a:endParaRPr lang="tr-TR" sz="2400" dirty="0" smtClean="0"/>
          </a:p>
          <a:p>
            <a:pPr>
              <a:lnSpc>
                <a:spcPct val="150000"/>
              </a:lnSpc>
              <a:buAutoNum type="alphaUcParenR"/>
            </a:pPr>
            <a:r>
              <a:rPr lang="tr-TR" sz="2400" dirty="0" smtClean="0">
                <a:hlinkClick r:id="rId2" action="ppaction://hlinksldjump"/>
              </a:rPr>
              <a:t>Doğu Anadolu Müdafa-i Hukuk Cemiyeti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93225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841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348880"/>
            <a:ext cx="7520940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76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tr-TR" sz="3600" dirty="0" smtClean="0">
                <a:solidFill>
                  <a:schemeClr val="bg1"/>
                </a:solidFill>
              </a:rPr>
              <a:t>Sorularımız sona erdi. Çabalarınız için teşekkürler.</a:t>
            </a:r>
            <a:endParaRPr lang="tr-T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18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584" y="2276872"/>
            <a:ext cx="7520940" cy="576064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96878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2924945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3" action="ppaction://hlinksldjump"/>
              </a:rPr>
              <a:t>Doğru cevap verdiniz. Bir sonraki soruya geçiniz.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463905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332656"/>
            <a:ext cx="7520940" cy="4536504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r>
              <a:rPr lang="tr-TR" sz="2800" dirty="0">
                <a:solidFill>
                  <a:schemeClr val="bg1"/>
                </a:solidFill>
              </a:rPr>
              <a:t>Aşağıdakilerden hangisi </a:t>
            </a:r>
            <a:r>
              <a:rPr lang="tr-TR" sz="2800" dirty="0" smtClean="0">
                <a:solidFill>
                  <a:schemeClr val="bg1"/>
                </a:solidFill>
              </a:rPr>
              <a:t>I. Balkan Savaşı sonrasında yapılan antlaşmanın adıdır?</a:t>
            </a:r>
            <a:endParaRPr lang="tr-TR" sz="28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2800" dirty="0" smtClean="0">
                <a:solidFill>
                  <a:schemeClr val="bg1"/>
                </a:solidFill>
                <a:hlinkClick r:id="rId2" action="ppaction://hlinksldjump"/>
              </a:rPr>
              <a:t>A) Atina</a:t>
            </a:r>
            <a:endParaRPr lang="tr-TR" sz="28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2800" dirty="0" smtClean="0">
                <a:solidFill>
                  <a:schemeClr val="bg1"/>
                </a:solidFill>
                <a:hlinkClick r:id="rId2" action="ppaction://hlinksldjump"/>
              </a:rPr>
              <a:t>B) İstanbul</a:t>
            </a:r>
            <a:endParaRPr lang="tr-TR" sz="28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2800" dirty="0" smtClean="0">
                <a:solidFill>
                  <a:schemeClr val="bg1"/>
                </a:solidFill>
                <a:hlinkClick r:id="rId2" action="ppaction://hlinksldjump"/>
              </a:rPr>
              <a:t>C) Bükreş</a:t>
            </a:r>
            <a:endParaRPr lang="tr-TR" sz="28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2800" dirty="0" smtClean="0">
                <a:solidFill>
                  <a:schemeClr val="bg1"/>
                </a:solidFill>
                <a:hlinkClick r:id="rId3" action="ppaction://hlinksldjump"/>
              </a:rPr>
              <a:t>D) Londra  </a:t>
            </a:r>
            <a:endParaRPr lang="tr-TR" sz="28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2800" dirty="0" smtClean="0">
                <a:solidFill>
                  <a:schemeClr val="bg1"/>
                </a:solidFill>
                <a:hlinkClick r:id="rId2" action="ppaction://hlinksldjump"/>
              </a:rPr>
              <a:t>E) Paris</a:t>
            </a:r>
            <a:endParaRPr lang="tr-T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37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276872"/>
            <a:ext cx="7520940" cy="7200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2800" dirty="0" smtClean="0">
                <a:hlinkClick r:id="rId2" action="ppaction://hlinksldjump"/>
              </a:rPr>
              <a:t>Yanlış cevap verdiniz. Soruya geri dönünüz.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30907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297</TotalTime>
  <Words>767</Words>
  <Application>Microsoft Office PowerPoint</Application>
  <PresentationFormat>Ekran Gösterisi (4:3)</PresentationFormat>
  <Paragraphs>155</Paragraphs>
  <Slides>56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56</vt:i4>
      </vt:variant>
    </vt:vector>
  </HeadingPairs>
  <TitlesOfParts>
    <vt:vector size="57" baseType="lpstr">
      <vt:lpstr>Açılar</vt:lpstr>
      <vt:lpstr>T.C İNKILAP TARİHİ VE ATATÜRKÇÜLÜK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MOTUN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motun</dc:creator>
  <cp:lastModifiedBy>motun</cp:lastModifiedBy>
  <cp:revision>54</cp:revision>
  <dcterms:created xsi:type="dcterms:W3CDTF">2014-11-04T11:10:54Z</dcterms:created>
  <dcterms:modified xsi:type="dcterms:W3CDTF">2014-11-30T14:22:43Z</dcterms:modified>
</cp:coreProperties>
</file>