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28"/>
  </p:notesMasterIdLst>
  <p:sldIdLst>
    <p:sldId id="486" r:id="rId3"/>
    <p:sldId id="521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36" r:id="rId19"/>
    <p:sldId id="537" r:id="rId20"/>
    <p:sldId id="541" r:id="rId21"/>
    <p:sldId id="542" r:id="rId22"/>
    <p:sldId id="543" r:id="rId23"/>
    <p:sldId id="538" r:id="rId24"/>
    <p:sldId id="539" r:id="rId25"/>
    <p:sldId id="540" r:id="rId26"/>
    <p:sldId id="54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02.10.2018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9EB79-4F57-434E-9F89-78676D08D33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33B5-CD91-4548-AC26-1CE63CC9C9E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6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5E3D-D8E7-459E-839D-CD0BB220493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1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1ADB-71F6-4440-AB69-86B85693D0AD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7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EBFC-45E2-49BF-9478-E5ED00DC6FFD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1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207C-F83C-4F0C-BA59-04913C5365B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41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82A8-9C55-4D1E-9381-C06DDB59BD8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14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3A93-10E0-430A-8BCD-A59368FD0D3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4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D8D3-A871-4B15-BC12-03340658BEC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7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3EA8-874E-41F6-A5D1-72AA0B0429E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7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23B1-163E-40F9-8B10-A7416D02F73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4C22-1191-456B-9A35-1ECEBE30726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8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31B3-A8D1-4F6E-8424-FF2EA56EBD19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756743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772400" cy="1920875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T.C İnkılap Tarihi Ve Atatürkçülük</a:t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lang="tr-TR" sz="3200" b="1" kern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2015-2016</a:t>
            </a: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23850"/>
            <a:ext cx="8569325" cy="10668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dirty="0" smtClean="0">
                <a:cs typeface="Times New Roman" pitchFamily="18" charset="0"/>
              </a:rPr>
              <a:t>Sivas Kongresi (4-11)</a:t>
            </a:r>
            <a:br>
              <a:rPr lang="tr-TR" sz="3200" dirty="0" smtClean="0">
                <a:cs typeface="Times New Roman" pitchFamily="18" charset="0"/>
              </a:rPr>
            </a:br>
            <a:endParaRPr lang="tr-TR" sz="3200" dirty="0" smtClean="0"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591550" cy="568801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      </a:t>
            </a:r>
            <a:r>
              <a:rPr lang="tr-TR" dirty="0" smtClean="0">
                <a:cs typeface="Times New Roman" pitchFamily="18" charset="0"/>
              </a:rPr>
              <a:t>Amasya </a:t>
            </a:r>
            <a:r>
              <a:rPr lang="tr-TR" dirty="0" err="1" smtClean="0">
                <a:cs typeface="Times New Roman" pitchFamily="18" charset="0"/>
              </a:rPr>
              <a:t>Tamimi’nde</a:t>
            </a:r>
            <a:r>
              <a:rPr lang="tr-TR" dirty="0" smtClean="0">
                <a:cs typeface="Times New Roman" pitchFamily="18" charset="0"/>
              </a:rPr>
              <a:t> toplanması kararlaştırılan Sivas Kongresi öncesi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Damat Ferit hükümeti</a:t>
            </a:r>
            <a:r>
              <a:rPr lang="tr-TR" dirty="0" smtClean="0">
                <a:cs typeface="Times New Roman" pitchFamily="18" charset="0"/>
              </a:rPr>
              <a:t>; kongrenin toplanmasını engellemek amacıyla Elazığ’a atadığı </a:t>
            </a:r>
            <a:r>
              <a:rPr lang="tr-TR" dirty="0" smtClean="0">
                <a:solidFill>
                  <a:srgbClr val="FF0000"/>
                </a:solidFill>
                <a:cs typeface="Times New Roman" pitchFamily="18" charset="0"/>
              </a:rPr>
              <a:t>Ali Galip’i </a:t>
            </a:r>
            <a:r>
              <a:rPr lang="tr-TR" dirty="0" smtClean="0">
                <a:cs typeface="Times New Roman" pitchFamily="18" charset="0"/>
              </a:rPr>
              <a:t>görevlendirdiyse de bu kişi başarılı olamayarak kaçmak zorunda kalmıştır. İtilaf Devletleri de tehdit ettilerse de Mustafa Kemal bunları ciddiye almadı. </a:t>
            </a:r>
          </a:p>
        </p:txBody>
      </p:sp>
    </p:spTree>
    <p:extLst>
      <p:ext uri="{BB962C8B-B14F-4D97-AF65-F5344CB8AC3E}">
        <p14:creationId xmlns:p14="http://schemas.microsoft.com/office/powerpoint/2010/main" val="1133902362"/>
      </p:ext>
    </p:extLst>
  </p:cSld>
  <p:clrMapOvr>
    <a:masterClrMapping/>
  </p:clrMapOvr>
  <p:transition spd="slow">
    <p:comb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 autoUpdateAnimBg="0"/>
      <p:bldP spid="2150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cilinyeri.org/attachments/barislar-ve-savaslar-22532d1350909964/sivas-kongresi-i-in-neden-sivas-se-ilmi-t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248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6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4340" name="Picture 4" descr="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0">
        <p14:glitter pattern="hexagon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"/>
            <a:ext cx="8520112" cy="63690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Kongre Erzurum Kongresi’nde kararlaştırılan kararları aynen kabul etmiştir. Ayrıca milli cemiyetler birleştirilerek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Anadolu ve Rumeli </a:t>
            </a:r>
            <a:r>
              <a:rPr lang="tr-TR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-i Hukuk Cemiyeti </a:t>
            </a:r>
            <a:r>
              <a:rPr lang="tr-TR" dirty="0" smtClean="0">
                <a:cs typeface="Times New Roman" pitchFamily="18" charset="0"/>
              </a:rPr>
              <a:t>adını almıştır.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Sivas’ta alınan kararları yürütebilmek amacıyla, 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bir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b="1" dirty="0" err="1" smtClean="0">
                <a:solidFill>
                  <a:srgbClr val="FFFF00"/>
                </a:solidFill>
                <a:cs typeface="Times New Roman" pitchFamily="18" charset="0"/>
              </a:rPr>
              <a:t>Temsiliye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oluşturulmuştur. Başkanlığına da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Mustafa Kemal getirilmiştir.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0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22770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algn="r" eaLnBrk="1" hangingPunct="1">
              <a:defRPr/>
            </a:pPr>
            <a:endParaRPr lang="tr-TR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-57150" y="204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sz="1800" smtClean="0">
              <a:solidFill>
                <a:srgbClr val="FFFFFF"/>
              </a:solidFill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2868613" y="2049463"/>
            <a:ext cx="3292475" cy="2759075"/>
            <a:chOff x="0" y="0"/>
            <a:chExt cx="2074" cy="1738"/>
          </a:xfrm>
        </p:grpSpPr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7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074" cy="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151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 </a:t>
              </a:r>
              <a:r>
                <a:rPr lang="en-US" sz="24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                                         </a:t>
              </a:r>
            </a:p>
          </p:txBody>
        </p:sp>
      </p:grpSp>
      <p:pic>
        <p:nvPicPr>
          <p:cNvPr id="16390" name="Picture 8" descr="52804_wallpaper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57200" y="762000"/>
            <a:ext cx="80010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</a:pPr>
            <a:r>
              <a:rPr lang="tr-TR" sz="4000" b="1" i="1" smtClean="0">
                <a:solidFill>
                  <a:srgbClr val="003399"/>
                </a:solidFill>
                <a:latin typeface="Arial" panose="020B0604020202020204" pitchFamily="34" charset="0"/>
              </a:rPr>
              <a:t>Toplumlar ,gelecekleri ve gençleri ile ilgilenmezlerse üzüntü ve yıkılışları yakındır.</a:t>
            </a:r>
          </a:p>
          <a:p>
            <a:pPr algn="r" fontAlgn="base">
              <a:spcAft>
                <a:spcPct val="0"/>
              </a:spcAft>
              <a:buClr>
                <a:srgbClr val="FFCC00"/>
              </a:buClr>
              <a:buSzPct val="60000"/>
            </a:pPr>
            <a:r>
              <a:rPr lang="tr-TR" sz="2800" smtClean="0">
                <a:solidFill>
                  <a:srgbClr val="FFFFFF"/>
                </a:solidFill>
                <a:latin typeface="Arial" panose="020B0604020202020204" pitchFamily="34" charset="0"/>
              </a:rPr>
              <a:t>Konfüçyüs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endParaRPr lang="tr-TR" sz="4000" b="1" smtClean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4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91550" cy="6224588"/>
          </a:xfrm>
          <a:solidFill>
            <a:srgbClr val="0070C0"/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Damat Ferit Paşa Hükümetinin Tutumu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Sivas Kongresi öncesi kongrenin toplanmasına engel olmaya çalışan Damat Ferit,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kongre </a:t>
            </a:r>
            <a:r>
              <a:rPr lang="tr-TR" dirty="0" err="1" smtClean="0">
                <a:cs typeface="Times New Roman" pitchFamily="18" charset="0"/>
              </a:rPr>
              <a:t>ka</a:t>
            </a:r>
            <a:r>
              <a:rPr lang="tr-TR" dirty="0" err="1" smtClean="0"/>
              <a:t>-</a:t>
            </a:r>
            <a:r>
              <a:rPr lang="tr-TR" dirty="0" err="1" smtClean="0">
                <a:cs typeface="Times New Roman" pitchFamily="18" charset="0"/>
              </a:rPr>
              <a:t>rarlarının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Padişaha iletilmesine de engel oldu. Bunun üzerine Mustafa Kemal ülke geneline gönderdiği haberlerle İstanbul hükümetiyle bütün haberleşme ve yazışmaların kesilmesi emrini verdi. Buna </a:t>
            </a:r>
            <a:r>
              <a:rPr lang="tr-TR" dirty="0" err="1" smtClean="0">
                <a:cs typeface="Times New Roman" pitchFamily="18" charset="0"/>
              </a:rPr>
              <a:t>bü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yük oranda uyulmuştur.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81783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148836" cy="3672681"/>
          </a:xfrm>
          <a:solidFill>
            <a:srgbClr val="0070C0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5400" dirty="0">
                <a:solidFill>
                  <a:srgbClr val="FFFF00"/>
                </a:solidFill>
              </a:rPr>
              <a:t> </a:t>
            </a:r>
            <a:r>
              <a:rPr lang="tr-TR" sz="5400" dirty="0" smtClean="0">
                <a:solidFill>
                  <a:srgbClr val="FFFF00"/>
                </a:solidFill>
              </a:rPr>
              <a:t>     </a:t>
            </a:r>
            <a:r>
              <a:rPr lang="tr-TR" dirty="0" smtClean="0">
                <a:cs typeface="Times New Roman" pitchFamily="18" charset="0"/>
              </a:rPr>
              <a:t>Anadolu’ya sözünü geçiremeyen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Damat Ferit </a:t>
            </a:r>
            <a:r>
              <a:rPr lang="tr-TR" dirty="0" smtClean="0">
                <a:cs typeface="Times New Roman" pitchFamily="18" charset="0"/>
              </a:rPr>
              <a:t>Hükümeti daha fazla dayanamayarak istifa etmiş, yerine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Ali Rıza </a:t>
            </a:r>
            <a:r>
              <a:rPr lang="tr-TR" dirty="0" smtClean="0">
                <a:cs typeface="Times New Roman" pitchFamily="18" charset="0"/>
              </a:rPr>
              <a:t>kabinesi kurulmuştur.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7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24863" cy="61912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58. </a:t>
            </a:r>
            <a:r>
              <a:rPr lang="tr-TR" sz="2400" dirty="0" smtClean="0"/>
              <a:t>Mustafa Kemal, Damat Ferit’in yerine sadrazam olarak getirilen Ali Rıza Paşa’ya çektiği telgrafta, yeni hükümetin Erzurum ve Sivas </a:t>
            </a:r>
            <a:r>
              <a:rPr lang="tr-TR" sz="2400" dirty="0" err="1" smtClean="0"/>
              <a:t>Kongreleri’nde</a:t>
            </a:r>
            <a:r>
              <a:rPr lang="tr-TR" sz="2400" dirty="0" smtClean="0"/>
              <a:t> saptanan ilkelere ve ulusun amaçlarına uyması durumunda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hükümete yardımcı olacağını belirtmiştir.</a:t>
            </a:r>
            <a:endParaRPr lang="tr-TR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 dirty="0" smtClean="0"/>
              <a:t>     Bu bilgiye dayanarak aşağıdakilerden hangisine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ulaşılabilir?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A) İstanbul Hükümeti’nin Kuvayı Milliye kararlarına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uyduğu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B) İstanbul Hükümeti’nin Anadolu hareketine çekilmek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istendiği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C)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giderek güçlenmesinden endişe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duyulduğu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D) Yalnızca Kongre kararlarının geçerli olacağı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E)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Kongre kararıyla oluştuğu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FF66"/>
                </a:solidFill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2791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6769100" cy="58356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Ali Rıza Paşa Kabinesi ve Amasya Görüşmeleri     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 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Ali Rıza Paşa </a:t>
            </a:r>
            <a:r>
              <a:rPr lang="tr-TR" sz="2800" dirty="0" smtClean="0">
                <a:cs typeface="Times New Roman" pitchFamily="18" charset="0"/>
              </a:rPr>
              <a:t>kabinesinin kurulmasından sonra ,İstanbul ile ilişkiler düzelmeye başladı. Bu gelişme 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Amasya </a:t>
            </a:r>
            <a:r>
              <a:rPr lang="tr-TR" sz="2800" dirty="0" err="1" smtClean="0">
                <a:cs typeface="Times New Roman" pitchFamily="18" charset="0"/>
              </a:rPr>
              <a:t>Görüşmeleri’nin</a:t>
            </a:r>
            <a:r>
              <a:rPr lang="tr-TR" sz="2800" dirty="0" smtClean="0">
                <a:cs typeface="Times New Roman" pitchFamily="18" charset="0"/>
              </a:rPr>
              <a:t> ortamını hazırlamıştır. Amasya Görüşmelerine İstanbul hükümeti adına Bahriye Nazırı Salih Paşa Heyet-i </a:t>
            </a:r>
            <a:r>
              <a:rPr lang="tr-TR" sz="2800" dirty="0" err="1" smtClean="0">
                <a:cs typeface="Times New Roman" pitchFamily="18" charset="0"/>
              </a:rPr>
              <a:t>Temsiliye</a:t>
            </a:r>
            <a:r>
              <a:rPr lang="tr-TR" sz="2800" dirty="0" smtClean="0">
                <a:cs typeface="Times New Roman" pitchFamily="18" charset="0"/>
              </a:rPr>
              <a:t> (Sivas Kongresi) adına Mustafa Kemal katılmıştır..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7488"/>
            <a:ext cx="17399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0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789040"/>
            <a:ext cx="8784976" cy="2664296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Mustafa Kemal, Rauf Orbay ve Bekir </a:t>
            </a:r>
            <a:r>
              <a:rPr lang="tr-TR" sz="2800" dirty="0" smtClean="0"/>
              <a:t>Sami Beyler ile </a:t>
            </a:r>
            <a:r>
              <a:rPr lang="tr-TR" sz="2800" dirty="0"/>
              <a:t>Salih Paşa arasında </a:t>
            </a:r>
            <a:r>
              <a:rPr lang="tr-TR" sz="2800" dirty="0">
                <a:solidFill>
                  <a:srgbClr val="FFFF00"/>
                </a:solidFill>
              </a:rPr>
              <a:t>20-22 Ekim 1919</a:t>
            </a:r>
            <a:r>
              <a:rPr lang="tr-TR" sz="2800" dirty="0"/>
              <a:t>’da yapılan </a:t>
            </a:r>
            <a:r>
              <a:rPr lang="tr-TR" sz="2800" dirty="0" smtClean="0"/>
              <a:t>görüşmelerde alınan </a:t>
            </a:r>
            <a:r>
              <a:rPr lang="tr-TR" sz="2800" dirty="0"/>
              <a:t>kararların bazıları şunlardır</a:t>
            </a:r>
            <a:r>
              <a:rPr lang="tr-TR" sz="2800" dirty="0" smtClean="0"/>
              <a:t>: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6632"/>
            <a:ext cx="4403427" cy="34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153400" cy="76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000" b="1" i="1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1447800"/>
            <a:ext cx="7848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4000" b="1" i="1" smtClean="0">
                <a:solidFill>
                  <a:srgbClr val="E5E5FF"/>
                </a:solidFill>
                <a:latin typeface="Arial" panose="020B0604020202020204" pitchFamily="34" charset="0"/>
              </a:rPr>
              <a:t>Eğitimdir ki, bir milleti ya hür, bağımsız, şanlı, yüce bir toplum halinde yaşatır, ya da bir milleti esarete ve sefalete terk eder.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endParaRPr lang="tr-TR" sz="4000" b="1" i="1" smtClean="0">
              <a:solidFill>
                <a:srgbClr val="E5E5FF"/>
              </a:solidFill>
              <a:latin typeface="Arial" panose="020B0604020202020204" pitchFamily="34" charset="0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4000" b="1" i="1" smtClean="0">
                <a:solidFill>
                  <a:srgbClr val="FFFFFF"/>
                </a:solidFill>
                <a:latin typeface="Arial" panose="020B0604020202020204" pitchFamily="34" charset="0"/>
              </a:rPr>
              <a:t>M.Kemal ATATÜRK</a:t>
            </a:r>
          </a:p>
        </p:txBody>
      </p:sp>
    </p:spTree>
    <p:extLst>
      <p:ext uri="{BB962C8B-B14F-4D97-AF65-F5344CB8AC3E}">
        <p14:creationId xmlns:p14="http://schemas.microsoft.com/office/powerpoint/2010/main" val="27811331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8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b="1" dirty="0"/>
              <a:t>1. </a:t>
            </a:r>
            <a:r>
              <a:rPr lang="tr-TR" sz="2800" dirty="0">
                <a:solidFill>
                  <a:srgbClr val="FFFF00"/>
                </a:solidFill>
              </a:rPr>
              <a:t>Hiçbir himaye ve manda kabul edilmeyecektir. Türk vatanının bütünlüğü ve bağımsızlığı korunacaktır.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b="1" dirty="0"/>
              <a:t>2. </a:t>
            </a:r>
            <a:r>
              <a:rPr lang="tr-TR" sz="2800" dirty="0"/>
              <a:t>Müslüman olmayan topluluklara, devletin siyasi egemenliğini ve sosyal dengesini bozacak ayrıcalıklar verilmeyecektir.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b="1" dirty="0" smtClean="0"/>
              <a:t>3</a:t>
            </a:r>
            <a:r>
              <a:rPr lang="tr-TR" sz="2800" b="1" dirty="0"/>
              <a:t>. </a:t>
            </a:r>
            <a:r>
              <a:rPr lang="tr-TR" sz="2800" dirty="0">
                <a:solidFill>
                  <a:srgbClr val="FFFF00"/>
                </a:solidFill>
              </a:rPr>
              <a:t>Anadolu ve Rumeli Müdafaa-i Hukuk Cemiyeti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FFFF00"/>
                </a:solidFill>
              </a:rPr>
              <a:t>İstanbul </a:t>
            </a:r>
            <a:r>
              <a:rPr lang="tr-TR" sz="2800" dirty="0" err="1">
                <a:solidFill>
                  <a:srgbClr val="FFFF00"/>
                </a:solidFill>
              </a:rPr>
              <a:t>Hükûmeti’nce</a:t>
            </a:r>
            <a:r>
              <a:rPr lang="tr-TR" sz="2800" dirty="0">
                <a:solidFill>
                  <a:srgbClr val="FFFF00"/>
                </a:solidFill>
              </a:rPr>
              <a:t> tanınacaktır.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90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/>
              <a:t>4. </a:t>
            </a:r>
            <a:r>
              <a:rPr lang="tr-TR" dirty="0"/>
              <a:t>İtilaf Devletleri’yle yapılacak barış görüşmelerine </a:t>
            </a:r>
            <a:r>
              <a:rPr lang="tr-TR" dirty="0">
                <a:solidFill>
                  <a:srgbClr val="FFFF00"/>
                </a:solidFill>
              </a:rPr>
              <a:t>Temsil Heyeti</a:t>
            </a:r>
            <a:r>
              <a:rPr lang="tr-TR" dirty="0"/>
              <a:t>’nin de uygun gördüğü temsilciler gönderilecektir.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b="1" dirty="0"/>
              <a:t>5. </a:t>
            </a:r>
            <a:r>
              <a:rPr lang="tr-TR" dirty="0">
                <a:solidFill>
                  <a:srgbClr val="FFFF00"/>
                </a:solidFill>
              </a:rPr>
              <a:t>Osmanlı Mebusan Meclisinin </a:t>
            </a:r>
            <a:r>
              <a:rPr lang="tr-TR" dirty="0"/>
              <a:t>güvenlik bakımından İstanbul’da toplanması uygun olmadığından Anadolu’nun güvenli bir yerinde toplanmalıdır.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8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1508" name="Picture 4" descr="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0">
        <p14:prism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353425" cy="38830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400" dirty="0" smtClean="0"/>
              <a:t> </a:t>
            </a:r>
            <a:r>
              <a:rPr lang="tr-TR" dirty="0" smtClean="0">
                <a:cs typeface="Times New Roman" pitchFamily="18" charset="0"/>
              </a:rPr>
              <a:t>Bu görüşmelerin yapılması İstanbul hükümeti tarafından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Temsiliye</a:t>
            </a:r>
            <a:r>
              <a:rPr lang="tr-TR" dirty="0" err="1" smtClean="0">
                <a:cs typeface="Times New Roman" pitchFamily="18" charset="0"/>
              </a:rPr>
              <a:t>’nin</a:t>
            </a:r>
            <a:r>
              <a:rPr lang="tr-TR" dirty="0" smtClean="0">
                <a:cs typeface="Times New Roman" pitchFamily="18" charset="0"/>
              </a:rPr>
              <a:t> tanındığını gösterir. Bu görüşmelerden çıkan en önemli sonuç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Mebusan’ın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toplanmasıdır</a:t>
            </a:r>
          </a:p>
        </p:txBody>
      </p:sp>
    </p:spTree>
    <p:extLst>
      <p:ext uri="{BB962C8B-B14F-4D97-AF65-F5344CB8AC3E}">
        <p14:creationId xmlns:p14="http://schemas.microsoft.com/office/powerpoint/2010/main" val="367538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23555" name="Picture 4" descr="at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9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2400" dirty="0"/>
              <a:t>KPSS’YE HAZIRLIK DAHA KOLAY</a:t>
            </a:r>
            <a:br>
              <a:rPr lang="tr-TR" sz="2400" dirty="0"/>
            </a:br>
            <a:r>
              <a:rPr lang="tr-TR" sz="24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078851"/>
            <a:ext cx="2573443" cy="3650273"/>
          </a:xfrm>
        </p:spPr>
      </p:pic>
    </p:spTree>
    <p:extLst>
      <p:ext uri="{BB962C8B-B14F-4D97-AF65-F5344CB8AC3E}">
        <p14:creationId xmlns:p14="http://schemas.microsoft.com/office/powerpoint/2010/main" val="81541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792162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b="0" dirty="0" smtClean="0">
                <a:cs typeface="Times New Roman" pitchFamily="18" charset="0"/>
              </a:rPr>
              <a:t>Erzurum Kongresi (23 Temmuz )</a:t>
            </a:r>
            <a:r>
              <a:rPr lang="tr-TR" sz="2800" dirty="0" smtClean="0">
                <a:cs typeface="Times New Roman" pitchFamily="18" charset="0"/>
              </a:rPr>
              <a:t/>
            </a:r>
            <a:br>
              <a:rPr lang="tr-TR" sz="2800" dirty="0" smtClean="0">
                <a:cs typeface="Times New Roman" pitchFamily="18" charset="0"/>
              </a:rPr>
            </a:b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567363" cy="5903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7/8 Temmuz gecesi resmi görevinden ve askerlikten ayrılan Mustafa Kemal</a:t>
            </a:r>
            <a:r>
              <a:rPr lang="tr-TR" sz="2400" dirty="0" smtClean="0">
                <a:cs typeface="Times New Roman" pitchFamily="18" charset="0"/>
              </a:rPr>
              <a:t>, Doğu Anadolu Müdafa-i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Hukuk cemiyeti tarafından düzenlenen Erzurum Kongresi’ne katıldı. Kongre başkanlığını yürüten Mustafa Kemal oluşturulan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Temsiliye’nin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400" dirty="0" smtClean="0">
                <a:cs typeface="Times New Roman" pitchFamily="18" charset="0"/>
              </a:rPr>
              <a:t>de başkanlığına getirildi. Kongre aşağıdaki kararları almıştır: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pic>
        <p:nvPicPr>
          <p:cNvPr id="5124" name="Picture 5" descr="https://encrypted-tbn0.gstatic.com/images?q=tbn:ANd9GcRsYnbuexacSmtWtajJUyCuULJ7hm-Ydf70ezf-SakdH3wTM8CirFL5WE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005263"/>
            <a:ext cx="3636963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http://4.bp.blogspot.com/-5Yc2ixHwpzc/UCz7N5osygI/AAAAAAAAALQ/RALp9MFdCLI/s1600/erzurum-kongre-bina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484313"/>
            <a:ext cx="3606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0111"/>
      </p:ext>
    </p:extLst>
  </p:cSld>
  <p:clrMapOvr>
    <a:masterClrMapping/>
  </p:clrMapOvr>
  <p:transition spd="slow">
    <p:blinds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88"/>
            <a:ext cx="8062912" cy="450691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tr-TR" sz="2800" dirty="0" smtClean="0">
                <a:cs typeface="Times New Roman" pitchFamily="18" charset="0"/>
              </a:rPr>
              <a:t>Milli sınırlar içinde vatan bir bütündür parçalanamaz.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sz="2800" dirty="0" smtClean="0">
                <a:cs typeface="Times New Roman" pitchFamily="18" charset="0"/>
              </a:rPr>
              <a:t>Doğu Anadolu’nun işgaline karşı birlikte karşı konulacaktır.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sz="2800" dirty="0" smtClean="0">
                <a:cs typeface="Times New Roman" pitchFamily="18" charset="0"/>
              </a:rPr>
              <a:t>Manda ve himaye kabul olunamaz.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err="1" smtClean="0">
                <a:cs typeface="Times New Roman" pitchFamily="18" charset="0"/>
              </a:rPr>
              <a:t>Kuva</a:t>
            </a:r>
            <a:r>
              <a:rPr lang="tr-TR" sz="2800" dirty="0" smtClean="0">
                <a:cs typeface="Times New Roman" pitchFamily="18" charset="0"/>
              </a:rPr>
              <a:t>-i </a:t>
            </a:r>
            <a:r>
              <a:rPr lang="tr-TR" sz="2800" dirty="0" err="1" smtClean="0">
                <a:cs typeface="Times New Roman" pitchFamily="18" charset="0"/>
              </a:rPr>
              <a:t>Milliye’yi</a:t>
            </a:r>
            <a:r>
              <a:rPr lang="tr-TR" sz="2800" dirty="0" smtClean="0">
                <a:cs typeface="Times New Roman" pitchFamily="18" charset="0"/>
              </a:rPr>
              <a:t> amil (etken) irade-i </a:t>
            </a:r>
            <a:r>
              <a:rPr lang="tr-TR" sz="2800" dirty="0" err="1" smtClean="0">
                <a:cs typeface="Times New Roman" pitchFamily="18" charset="0"/>
              </a:rPr>
              <a:t>milliyeyi</a:t>
            </a:r>
            <a:r>
              <a:rPr lang="tr-TR" sz="2800" dirty="0" smtClean="0">
                <a:cs typeface="Times New Roman" pitchFamily="18" charset="0"/>
              </a:rPr>
              <a:t> hakim kılmak esastır.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6147" name="Picture 5" descr="http://www.tugbam.com/wp-content/uploads/2012/02/ataturkun-yaptigi-kongreler-ve-tarih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42243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033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375650" cy="3168650"/>
          </a:xfrm>
          <a:solidFill>
            <a:srgbClr val="0070C0"/>
          </a:solidFill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Doğu illerinin ve vatanın bağımsızlığı konusunda İstanbul hükümeti gerekli kararları alamazsa geçici bir hükümet kurulacaktır.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Bu hükümet ulusal kongrece seçilecektir.</a:t>
            </a:r>
          </a:p>
        </p:txBody>
      </p:sp>
      <p:pic>
        <p:nvPicPr>
          <p:cNvPr id="7171" name="Picture 5" descr="http://www.infobik.com/wp-content/uploads/2011/04/erzurum-kong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68650"/>
            <a:ext cx="56546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49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6250"/>
            <a:ext cx="8534400" cy="34575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Hıristiyan halklara siyasal egemenli</a:t>
            </a:r>
            <a:r>
              <a:rPr lang="tr-TR" sz="2800" dirty="0" smtClean="0"/>
              <a:t>ğimizi</a:t>
            </a:r>
            <a:r>
              <a:rPr lang="tr-TR" sz="2800" dirty="0" smtClean="0">
                <a:cs typeface="Times New Roman" pitchFamily="18" charset="0"/>
              </a:rPr>
              <a:t> ve</a:t>
            </a:r>
            <a:r>
              <a:rPr lang="tr-TR" sz="2800" dirty="0" smtClean="0"/>
              <a:t> sosyal dengemizi bozacak</a:t>
            </a:r>
            <a:r>
              <a:rPr lang="tr-TR" sz="2800" dirty="0" smtClean="0">
                <a:cs typeface="Times New Roman" pitchFamily="18" charset="0"/>
              </a:rPr>
              <a:t> ayrıcalıklar tanınamaz.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İstanbul’daki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 bir an önce açılmalıdır.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C00000"/>
                </a:solidFill>
              </a:rPr>
              <a:t>Not: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Erzurum Kongresi bölgesel bir kongre olmasına rağmen , milli kararlar almıştır.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pic>
        <p:nvPicPr>
          <p:cNvPr id="8195" name="Picture 5" descr="http://www.turkcebilgi.com/images/imgk/erzurum-kong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97300"/>
            <a:ext cx="6178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1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mebpersonel.com/images/upload/548388_264457063667626_2010854945_n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cdn01.gittigidiyor.net/324/SDR-ISTIKLAL-SAVASI-ERZURUM-KONGRESI-KARARLARINA__324634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4824413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91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077200" cy="5334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tr-TR" sz="6600" smtClean="0">
              <a:solidFill>
                <a:schemeClr val="tx2"/>
              </a:solidFill>
            </a:endParaRPr>
          </a:p>
        </p:txBody>
      </p:sp>
      <p:pic>
        <p:nvPicPr>
          <p:cNvPr id="11268" name="Picture 4" descr="resim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3434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4800" smtClean="0">
                <a:solidFill>
                  <a:srgbClr val="FFFFFF"/>
                </a:solidFill>
                <a:latin typeface="Times New Roman" panose="02020603050405020304" pitchFamily="18" charset="0"/>
              </a:rPr>
              <a:t>Bir neslin kaderini önceki nesil tayin eder. 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4800" smtClean="0">
                <a:solidFill>
                  <a:srgbClr val="FFFFFF"/>
                </a:solidFill>
                <a:latin typeface="Times New Roman" panose="02020603050405020304" pitchFamily="18" charset="0"/>
              </a:rPr>
              <a:t>Konfüçyüs</a:t>
            </a:r>
          </a:p>
        </p:txBody>
      </p:sp>
    </p:spTree>
    <p:extLst>
      <p:ext uri="{BB962C8B-B14F-4D97-AF65-F5344CB8AC3E}">
        <p14:creationId xmlns:p14="http://schemas.microsoft.com/office/powerpoint/2010/main" val="98674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530</Words>
  <Application>Microsoft Office PowerPoint</Application>
  <PresentationFormat>Ekran Gösterisi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Garamond</vt:lpstr>
      <vt:lpstr>Times New Roman</vt:lpstr>
      <vt:lpstr>Verdana</vt:lpstr>
      <vt:lpstr>Wingdings</vt:lpstr>
      <vt:lpstr>Wingdings 2</vt:lpstr>
      <vt:lpstr>Canlı</vt:lpstr>
      <vt:lpstr>1_Dere</vt:lpstr>
      <vt:lpstr>T.C İnkılap Tarihi Ve Atatürkçülük 2015-2016</vt:lpstr>
      <vt:lpstr>PowerPoint Sunusu</vt:lpstr>
      <vt:lpstr>Erzurum Kongresi (23 Temmuz 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Sivas Kongresi (4-11)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77</cp:revision>
  <dcterms:created xsi:type="dcterms:W3CDTF">2011-04-28T18:08:03Z</dcterms:created>
  <dcterms:modified xsi:type="dcterms:W3CDTF">2018-10-02T09:50:53Z</dcterms:modified>
</cp:coreProperties>
</file>