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6" r:id="rId3"/>
  </p:sldMasterIdLst>
  <p:notesMasterIdLst>
    <p:notesMasterId r:id="rId22"/>
  </p:notesMasterIdLst>
  <p:sldIdLst>
    <p:sldId id="486" r:id="rId4"/>
    <p:sldId id="504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02.10.2018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D325-54A1-492C-A64F-927C4A4D9725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5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87A9C3-7D78-456C-ACC3-7573FA1364C0}" type="datetime1">
              <a:rPr lang="tr-TR" smtClean="0"/>
              <a:t>02.10.2018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8853-061F-4CDC-8067-D84831424DAD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A1F-A51E-4000-B849-E15C507AFAAD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F24A3-13F0-4DD9-9E70-23BB2996EB6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89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D5A39-10DC-42C9-9642-10EC349CA49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00781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225DA-A4E1-4679-BFE5-5DAC11FB998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37381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6B1CF-3968-421A-8510-EB37ECC21DF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73343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8765-E5CE-4A34-BA85-9FC73592479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1128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60654-107C-405B-80EA-181E7ADD283D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71065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686CA-48FF-4DF3-A81F-FAB4F1C0C39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156564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453E6-CB5B-452A-8914-7D596C5187B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65968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C784B6-F299-451D-B09B-96C2E6AD463C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A94C-C5B9-422C-AE8D-DD9364E95CF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81439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B1AFF-71DD-47B8-BF52-6478FB7CAD5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70061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3175-8EB5-452C-A172-23D606FDAC0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54858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B1423-4EC5-49A5-A66C-FFA23A7D2612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96619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1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8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4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80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2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4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604264-A6AB-437C-BA51-20E70018DB86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57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63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87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1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2D1F2D-1B7B-4833-B3D9-653C0E935790}" type="datetime1">
              <a:rPr lang="tr-TR" smtClean="0"/>
              <a:t>02.10.2018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F8222B-58F1-49C9-B0C4-B76806AD6C8B}" type="datetime1">
              <a:rPr lang="tr-TR" smtClean="0"/>
              <a:t>02.10.2018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7E9-35EE-491F-824E-AA1BF4068784}" type="datetime1">
              <a:rPr lang="tr-TR" smtClean="0"/>
              <a:t>02.10.2018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F6D040-A114-4E5F-AB27-26BB241FBF43}" type="datetime1">
              <a:rPr lang="tr-TR" smtClean="0"/>
              <a:t>02.10.2018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A11F8-565D-4817-BE24-F999034D3EAF}" type="datetime1">
              <a:rPr lang="tr-TR" smtClean="0"/>
              <a:t>02.10.2018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EC2F70-16A7-4FFE-8349-2377D139BF4A}" type="datetime1">
              <a:rPr lang="tr-TR" smtClean="0"/>
              <a:t>02.10.2018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657F5B-E458-46FA-A396-734D937BB79D}" type="datetime1">
              <a:rPr lang="tr-TR" smtClean="0"/>
              <a:t>02.10.2018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659019-03DF-4BCA-8F63-228CF6BA8045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668354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02.10.2018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5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700808"/>
            <a:ext cx="8064896" cy="2448272"/>
          </a:xfrm>
          <a:prstGeom prst="rect">
            <a:avLst/>
          </a:prstGeom>
          <a:solidFill>
            <a:srgbClr val="DADADA">
              <a:lumMod val="10000"/>
            </a:srgbClr>
          </a:solidFill>
        </p:spPr>
        <p:txBody>
          <a:bodyPr>
            <a:normAutofit/>
          </a:bodyPr>
          <a:lstStyle/>
          <a:p>
            <a:r>
              <a:rPr lang="tr-TR" sz="3200" b="1" dirty="0"/>
              <a:t>İŞGALLERİN BAŞLAMASI VE</a:t>
            </a:r>
            <a:br>
              <a:rPr lang="tr-TR" sz="3200" b="1" dirty="0"/>
            </a:br>
            <a:r>
              <a:rPr lang="tr-TR" sz="3200" b="1" dirty="0"/>
              <a:t>MİLLÎ MÜCADELEYE HAZIRLIK</a:t>
            </a:r>
            <a:endParaRPr kumimoji="0" lang="tr-TR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76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932363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b-Azınlıkların Kurdukları Zararlı Cemiyetler</a:t>
            </a:r>
            <a:endParaRPr lang="tr-TR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Mavri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Mira Cemiyeti: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İstanbul’daki Rum Patrikhanesinin desteğiyle kurulan bir cemiyettir.</a:t>
            </a: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Amacı; İzmir ve çevresi ile Doğu Trakya’nın Yunanistan’a bağlanmasını sağlamak, Bizans Devleti’ni yeniden kurabilmek.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Etnik-i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Eterya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Cemiyeti: </a:t>
            </a:r>
            <a:r>
              <a:rPr lang="tr-TR" sz="2400" dirty="0" smtClean="0">
                <a:cs typeface="Times New Roman" pitchFamily="18" charset="0"/>
              </a:rPr>
              <a:t>Rum-Bizans Devleti’ni yeniden kurmak amacıyla faaliyette bulunmuştur.</a:t>
            </a:r>
          </a:p>
          <a:p>
            <a:pPr eaLnBrk="1" hangingPunct="1">
              <a:defRPr/>
            </a:pPr>
            <a:endParaRPr lang="tr-TR" sz="2400" dirty="0" smtClean="0"/>
          </a:p>
        </p:txBody>
      </p:sp>
      <p:pic>
        <p:nvPicPr>
          <p:cNvPr id="11267" name="Picture 3" descr="C:\Users\arif\Desktop\Dıs politika foto\ermeni_hincak_alayi_8_blk_birinci_tkm_kumandalari_askerleri_ve_kizilhac_hey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44713"/>
            <a:ext cx="431482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8079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39738"/>
            <a:ext cx="5040313" cy="5976937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b="1" dirty="0" smtClean="0"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Rum Pontus Cemiyeti: </a:t>
            </a:r>
            <a:r>
              <a:rPr lang="tr-TR" sz="2400" dirty="0" smtClean="0">
                <a:cs typeface="Times New Roman" pitchFamily="18" charset="0"/>
              </a:rPr>
              <a:t>Trabzon Rum İmparatorluğunu yeniden kurmak amacıyla kurulmuştur.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Ermeni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Taşnak-Hınçak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Cemiyetleri: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Wilson ilkelerine dayanarak Doğu Anadolu’da bir Ermeni Devleti kurmak istemişlerdir.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Alyans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İsrailit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tr-TR" sz="2400" dirty="0" smtClean="0">
                <a:cs typeface="Times New Roman" pitchFamily="18" charset="0"/>
              </a:rPr>
              <a:t>Yahudi gençleri, Osmanlı yıkılırsa bir Yahudi Devleti kurmayı düşünmüşlerdir.</a:t>
            </a:r>
            <a:r>
              <a:rPr lang="tr-TR" sz="2400" b="1" dirty="0" smtClean="0">
                <a:cs typeface="Times New Roman" pitchFamily="18" charset="0"/>
              </a:rPr>
              <a:t>             </a:t>
            </a:r>
            <a:endParaRPr lang="tr-TR" sz="2400" dirty="0" smtClean="0"/>
          </a:p>
        </p:txBody>
      </p:sp>
      <p:pic>
        <p:nvPicPr>
          <p:cNvPr id="12291" name="Picture 3" descr="C:\Users\arif\Desktop\Dıs politika foto\fft5_mf1125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00025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624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0"/>
            <a:ext cx="8915400" cy="5475288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solidFill>
                  <a:srgbClr val="C00000"/>
                </a:solidFill>
                <a:cs typeface="Times New Roman" pitchFamily="18" charset="0"/>
              </a:rPr>
              <a:t>Not: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Azınlıklar tarafından kurulan cemiyetler İtilaf Devletleri tarafından da desteklenmiştir. Böylece Anadolu’nun işgal edilmesi kolaylaşmış olacaktı. </a:t>
            </a:r>
            <a:r>
              <a:rPr lang="tr-TR" dirty="0" smtClean="0">
                <a:cs typeface="Times New Roman" pitchFamily="18" charset="0"/>
              </a:rPr>
              <a:t>Azınlıkların faaliyetlerinde kiliselerin bu faaliyetin odak noktası olması dikkat çekicidir.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Yunan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Kızılhaçı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,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Göçmenler Komisyonu,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İzcilik Teşkilatları </a:t>
            </a:r>
            <a:r>
              <a:rPr lang="tr-TR" dirty="0" smtClean="0">
                <a:cs typeface="Times New Roman" pitchFamily="18" charset="0"/>
              </a:rPr>
              <a:t>da etkili olmuşlardır.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</p:txBody>
      </p:sp>
      <p:pic>
        <p:nvPicPr>
          <p:cNvPr id="13315" name="Picture 3" descr="C:\Users\arif\Desktop\Dıs politika foto\2upbc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35020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13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229600" cy="539750"/>
          </a:xfrm>
          <a:solidFill>
            <a:srgbClr val="00B050"/>
          </a:solidFill>
        </p:spPr>
        <p:txBody>
          <a:bodyPr/>
          <a:lstStyle/>
          <a:p>
            <a:pPr algn="l" eaLnBrk="1" hangingPunct="1">
              <a:defRPr/>
            </a:pPr>
            <a:r>
              <a:rPr lang="tr-TR" sz="3600" b="0" dirty="0" smtClean="0">
                <a:cs typeface="Times New Roman" pitchFamily="18" charset="0"/>
              </a:rPr>
              <a:t/>
            </a:r>
            <a:br>
              <a:rPr lang="tr-TR" sz="3600" b="0" dirty="0" smtClean="0">
                <a:cs typeface="Times New Roman" pitchFamily="18" charset="0"/>
              </a:rPr>
            </a:br>
            <a:r>
              <a:rPr lang="tr-TR" sz="3600" b="0" dirty="0" smtClean="0">
                <a:cs typeface="Times New Roman" pitchFamily="18" charset="0"/>
              </a:rPr>
              <a:t>2-</a:t>
            </a:r>
            <a:r>
              <a:rPr lang="tr-TR" sz="3600" dirty="0" smtClean="0">
                <a:cs typeface="Times New Roman" pitchFamily="18" charset="0"/>
              </a:rPr>
              <a:t> </a:t>
            </a:r>
            <a:r>
              <a:rPr lang="tr-TR" sz="3600" b="0" dirty="0" smtClean="0">
                <a:cs typeface="Times New Roman" pitchFamily="18" charset="0"/>
              </a:rPr>
              <a:t>Milli Cemiyetler</a:t>
            </a:r>
            <a:r>
              <a:rPr lang="tr-TR" sz="4800" dirty="0" smtClean="0">
                <a:cs typeface="Times New Roman" pitchFamily="18" charset="0"/>
              </a:rPr>
              <a:t/>
            </a:r>
            <a:br>
              <a:rPr lang="tr-TR" sz="4800" dirty="0" smtClean="0">
                <a:cs typeface="Times New Roman" pitchFamily="18" charset="0"/>
              </a:rPr>
            </a:br>
            <a:endParaRPr lang="tr-TR" sz="4800" dirty="0" smtClean="0">
              <a:cs typeface="Times New Roman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5688012" cy="59039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Trakya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Paşaeli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-i Hukuk Cemiyeti: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2 Aralık 1918’de Edirne’de kurulan bu cemiyetin amacı; Doğu Trakya’nın Yunanlılara geçmesine engel olma gerekirse Batı Trakya’nın da katılımıyla bir devlet kurma.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İzmir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-i Hukuk-u Osmaniye Cemiyeti:</a:t>
            </a:r>
            <a:r>
              <a:rPr lang="tr-TR" sz="2400" b="1" dirty="0" smtClean="0">
                <a:solidFill>
                  <a:schemeClr val="tx2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İzmir’in Yunanlılara verilmesini engellemek amacıyla kurulmuştur.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400" dirty="0" smtClean="0"/>
          </a:p>
        </p:txBody>
      </p:sp>
      <p:pic>
        <p:nvPicPr>
          <p:cNvPr id="14340" name="Picture 4" descr="C:\Users\arif\Desktop\Dıs politika foto\slide-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8512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654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530850" cy="68580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İzmir </a:t>
            </a:r>
            <a:r>
              <a:rPr lang="tr-TR" sz="2800" b="1" dirty="0" err="1" smtClean="0">
                <a:solidFill>
                  <a:srgbClr val="FFFF00"/>
                </a:solidFill>
                <a:cs typeface="Times New Roman" pitchFamily="18" charset="0"/>
              </a:rPr>
              <a:t>Redd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-i İlhak Cemiyeti: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>
                <a:cs typeface="Times New Roman" pitchFamily="18" charset="0"/>
              </a:rPr>
              <a:t>İzmir’in Yunanlılara verilmesini engellemek amacıyla kurulmuştur. Batı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cephesinin kurulmasında, Balıkesir ve Alaşehir kongrelerinin toplanmasında etkili olmuştur.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Kilikyalılar Cemiyeti:</a:t>
            </a: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Adana ve çevresini Fransızlar ve Ermenilere karşı korumak amacıyla kurulmuştur.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800" dirty="0" smtClean="0"/>
          </a:p>
        </p:txBody>
      </p:sp>
      <p:pic>
        <p:nvPicPr>
          <p:cNvPr id="15363" name="Picture 3" descr="C:\Users\arif\Desktop\Dıs politika foto\slide-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8512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37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503988" cy="62722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Şark Vilayetleri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-i Hukuk Cemiyeti: </a:t>
            </a:r>
            <a:r>
              <a:rPr lang="tr-TR" sz="2400" dirty="0" smtClean="0">
                <a:cs typeface="Times New Roman" pitchFamily="18" charset="0"/>
              </a:rPr>
              <a:t>Doğu Anadolu’nun Ermenilere verilmesini engellemek amacıyla kurulmuştur. 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Erzurum Kongresi’nin toplanmasını sağlamıştır.</a:t>
            </a:r>
            <a:endParaRPr lang="tr-TR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Trabzon Muhafaza-i Hukuk-u Milliye Cemiyeti: </a:t>
            </a:r>
            <a:r>
              <a:rPr lang="tr-TR" sz="2400" dirty="0" smtClean="0">
                <a:cs typeface="Times New Roman" pitchFamily="18" charset="0"/>
              </a:rPr>
              <a:t>Pontus Rum Devleti çalışmalarına karşı kurulmuştur. </a:t>
            </a:r>
          </a:p>
        </p:txBody>
      </p:sp>
      <p:pic>
        <p:nvPicPr>
          <p:cNvPr id="16387" name="Picture 3" descr="C:\Users\arif\Desktop\Dıs politika foto\slide-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620713"/>
            <a:ext cx="29876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arif\Desktop\Dıs politika foto\kurtulus-savasi-fotograflari-98265-o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>
            <a:fillRect/>
          </a:stretch>
        </p:blipFill>
        <p:spPr bwMode="auto">
          <a:xfrm>
            <a:off x="1331913" y="4076700"/>
            <a:ext cx="71104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657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-25400"/>
            <a:ext cx="4324350" cy="68834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Milli Kongre Cemiyeti: </a:t>
            </a:r>
            <a:r>
              <a:rPr lang="tr-TR" sz="2800" dirty="0" smtClean="0">
                <a:cs typeface="Times New Roman" pitchFamily="18" charset="0"/>
              </a:rPr>
              <a:t>Milli Talim ve Terbiye cemiyeti üyeleri tarafından kurulmuştur.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Amacı, Türkler</a:t>
            </a:r>
            <a:r>
              <a:rPr lang="tr-TR" sz="2800" dirty="0" smtClean="0">
                <a:solidFill>
                  <a:srgbClr val="FFFF00"/>
                </a:solidFill>
              </a:rPr>
              <a:t> h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akkında dünyada yapılan propagandalara yayın yolu ile karşı koymak ve Türk milletinin haklılığını dünyaya duyurmaktı.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17411" name="Picture 3" descr="C:\Users\arif\Desktop\Dıs politika foto\slide-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628775"/>
            <a:ext cx="4906962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239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if\Desktop\Dıs politika foto\slide-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588"/>
            <a:ext cx="91773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000514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1988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250"/>
            <a:ext cx="8735888" cy="59055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chemeClr val="tx2"/>
                </a:solidFill>
                <a:cs typeface="Times New Roman" pitchFamily="18" charset="0"/>
              </a:rPr>
              <a:t>NOT: 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Cemiyetlerin kuruluşunda hakim duygu Türklük duygusuydu. İlk kurulduklarında amaçları kendi bölgelerini korumaktı. Yayın yoluyla gerektiğinde silahla mücadelede bulunmuşlardır. Anadolu’ya silah, cephane ve insan kazandırma konusunda da etkili oldular.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AKILLI OLAN, BAŞKASININ KUSURUNU GÖREREK, KENDİSİNİNKİNİ DÜZELTİR.</a:t>
            </a:r>
            <a:endParaRPr lang="tr-TR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r>
              <a:rPr lang="tr-TR" sz="2800" dirty="0" err="1" smtClean="0">
                <a:cs typeface="Times New Roman" pitchFamily="18" charset="0"/>
              </a:rPr>
              <a:t>Puplilius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 smtClean="0">
                <a:cs typeface="Times New Roman" pitchFamily="18" charset="0"/>
              </a:rPr>
              <a:t>Syrus</a:t>
            </a:r>
            <a:r>
              <a:rPr lang="tr-TR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b="1" dirty="0" smtClean="0">
                <a:cs typeface="Times New Roman" pitchFamily="18" charset="0"/>
              </a:rPr>
              <a:t>             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sp>
        <p:nvSpPr>
          <p:cNvPr id="1945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011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102791" y="3068960"/>
            <a:ext cx="3240360" cy="588492"/>
          </a:xfrm>
        </p:spPr>
        <p:txBody>
          <a:bodyPr/>
          <a:lstStyle/>
          <a:p>
            <a:r>
              <a:rPr lang="tr-TR" dirty="0" smtClean="0"/>
              <a:t>ARİF ÖZBEYLİ</a:t>
            </a:r>
          </a:p>
        </p:txBody>
      </p:sp>
      <p:sp>
        <p:nvSpPr>
          <p:cNvPr id="4" name="Metin kutusu 3"/>
          <p:cNvSpPr txBox="1"/>
          <p:nvPr/>
        </p:nvSpPr>
        <p:spPr>
          <a:xfrm rot="19214027">
            <a:off x="6538832" y="4601737"/>
            <a:ext cx="2485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rgbClr val="FFFF00"/>
                </a:solidFill>
              </a:rPr>
              <a:t>www.tariheglencesi.com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98445"/>
            <a:ext cx="5670959" cy="50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2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71475"/>
            <a:ext cx="8229600" cy="94932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İzmir’in İşgali ve Kuvayi Milliye</a:t>
            </a:r>
            <a:r>
              <a:rPr lang="tr-TR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smtClean="0">
                <a:latin typeface="Times New Roman" pitchFamily="18" charset="0"/>
                <a:cs typeface="Times New Roman" pitchFamily="18" charset="0"/>
              </a:rPr>
            </a:br>
            <a:endParaRPr lang="tr-TR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4897437" cy="5472112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İtilaf Devletleri, Paris Barış Konferansı’nda İzmir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ve çevresini Yunanlılara vermişlerdi.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Yunanlılar,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sahte belgelerle Batı Anadolu’da Rum nüfusunun daha fazla olduğunu iddia ettiler.</a:t>
            </a:r>
            <a:endParaRPr lang="tr-TR" sz="2800" dirty="0" smtClean="0">
              <a:latin typeface="Times New Roman" pitchFamily="18" charset="0"/>
            </a:endParaRPr>
          </a:p>
        </p:txBody>
      </p:sp>
      <p:pic>
        <p:nvPicPr>
          <p:cNvPr id="4100" name="Picture 4" descr="C:\Users\arif\Desktop\Dıs politika foto\190515005hw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35925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0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356100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İşgal öncesinde de işgali haklı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çıkarmak amacıyla, Türklerin Rumları katlettiği  propagandasını yaptılar.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Yunanlıların amacı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Megalo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İdea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(Bizans Devleti’nin yeniden kurulması) idi.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tr-TR" sz="4400" dirty="0" smtClean="0"/>
          </a:p>
        </p:txBody>
      </p:sp>
      <p:pic>
        <p:nvPicPr>
          <p:cNvPr id="5123" name="Picture 4" descr="C:\Users\arif\Desktop\Dıs politika foto\Izmir15Mayis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73238"/>
            <a:ext cx="50768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491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364163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4400" dirty="0" smtClean="0">
                <a:latin typeface="Times New Roman" pitchFamily="18" charset="0"/>
              </a:rPr>
              <a:t>  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15 Mayıs 1919’da İzmir Yunanlılar tarafından işgal edildi. Hasan Tahsin’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in ilk kurşunu atmasıyla Yunanlılara karşı direniş hareketi başlamış oldu.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İzmir’in işgali azınlıkların özellikle de Yunanlıların daha da cesaretlendirmiş ve taşkınlıklarının artmasına yol açmıştır.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>
              <a:latin typeface="Times New Roman" pitchFamily="18" charset="0"/>
            </a:endParaRPr>
          </a:p>
        </p:txBody>
      </p:sp>
      <p:pic>
        <p:nvPicPr>
          <p:cNvPr id="6147" name="Picture 4" descr="C:\Users\arif\Desktop\Dıs politika foto\izmirde ilk kur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357028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840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0"/>
            <a:ext cx="5043488" cy="6884988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İzmir’in işgali üzerine Türk halkı mitingler düzenleyerek işgali protesto etmiş daha sonra da silahlı mücadeleye girişmiştir. Bunun sonucunda </a:t>
            </a:r>
            <a:r>
              <a:rPr lang="tr-TR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Kuva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-i Milliye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başlamış ve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Ayvalık’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 başlayarak Soma,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Akhisar, Salihli ve Nazilli’ye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kadar uzanan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Batı cephesi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kurulmuştur.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7171" name="Picture 4" descr="C:\Users\arif\Desktop\Dıs politika foto\img-tarihliistiklalgazetesindenizmirinisgalihq-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r="19547"/>
          <a:stretch>
            <a:fillRect/>
          </a:stretch>
        </p:blipFill>
        <p:spPr bwMode="auto">
          <a:xfrm>
            <a:off x="5292725" y="1268413"/>
            <a:ext cx="3844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915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4826000" cy="65532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dirty="0" smtClean="0"/>
              <a:t>Düşmana karşı direnmenin giderek artması, bazı bölgelerde zafer sayılabilecek başarıların kazanılması ,milli bilincin güçlenmesine yardımcı olmuştur. </a:t>
            </a:r>
            <a:r>
              <a:rPr lang="tr-TR" sz="2400" dirty="0" smtClean="0">
                <a:solidFill>
                  <a:srgbClr val="FFFF00"/>
                </a:solidFill>
              </a:rPr>
              <a:t>Balıkesir (26-30 </a:t>
            </a:r>
            <a:r>
              <a:rPr lang="tr-TR" sz="2400" smtClean="0">
                <a:solidFill>
                  <a:srgbClr val="FFFF00"/>
                </a:solidFill>
              </a:rPr>
              <a:t>Temmuz 1919</a:t>
            </a:r>
            <a:r>
              <a:rPr lang="tr-TR" sz="2400" dirty="0" smtClean="0">
                <a:solidFill>
                  <a:srgbClr val="FFFF00"/>
                </a:solidFill>
              </a:rPr>
              <a:t>) ve Alaşehir (16-25 Ağustos 1919)’de </a:t>
            </a:r>
            <a:r>
              <a:rPr lang="tr-TR" sz="2400" dirty="0" smtClean="0"/>
              <a:t>toplanan milli kongrelerle Batı Anadolu’daki </a:t>
            </a:r>
            <a:r>
              <a:rPr lang="tr-TR" sz="2400" dirty="0" err="1" smtClean="0"/>
              <a:t>Kuva</a:t>
            </a:r>
            <a:r>
              <a:rPr lang="tr-TR" sz="2400" dirty="0" smtClean="0"/>
              <a:t>-i Milliye birliklerinin insan ve malzeme bakımından beslenmelerine ve ortak bir cephe oluşturmalarına çalışılmıştır.</a:t>
            </a:r>
          </a:p>
        </p:txBody>
      </p:sp>
      <p:pic>
        <p:nvPicPr>
          <p:cNvPr id="8195" name="Picture 4" descr="C:\Users\arif\Desktop\Dıs politika foto\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844675"/>
            <a:ext cx="40719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022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9275"/>
            <a:ext cx="8736013" cy="597535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chemeClr val="folHlink"/>
                </a:solidFill>
                <a:cs typeface="Times New Roman" pitchFamily="18" charset="0"/>
              </a:rPr>
              <a:t>Memleketin İç Durumu ve Cemiyetler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0000"/>
                </a:solidFill>
                <a:cs typeface="Times New Roman" pitchFamily="18" charset="0"/>
              </a:rPr>
              <a:t>1-Milli Varlığa Düşman Cemiyetler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 a-Azınlıklar Dışında K</a:t>
            </a:r>
            <a:r>
              <a:rPr lang="tr-TR" sz="2800" b="1" dirty="0" smtClean="0">
                <a:solidFill>
                  <a:srgbClr val="FFFF00"/>
                </a:solidFill>
              </a:rPr>
              <a:t>u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rulan Zararlı Cemiyetler            </a:t>
            </a:r>
            <a:endParaRPr lang="tr-TR" sz="28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Sulh ve Selameti Osmaniye Fırkası: </a:t>
            </a:r>
            <a:r>
              <a:rPr lang="tr-TR" sz="2800" b="1" dirty="0" smtClean="0">
                <a:cs typeface="Times New Roman" pitchFamily="18" charset="0"/>
              </a:rPr>
              <a:t>P</a:t>
            </a:r>
            <a:r>
              <a:rPr lang="tr-TR" sz="2800" dirty="0" smtClean="0">
                <a:cs typeface="Times New Roman" pitchFamily="18" charset="0"/>
              </a:rPr>
              <a:t>adişaha bağlılığı savunmuş bir cemiyettir.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Teali İslam Cemiyeti: </a:t>
            </a:r>
            <a:r>
              <a:rPr lang="tr-TR" sz="2800" dirty="0" smtClean="0">
                <a:cs typeface="Times New Roman" pitchFamily="18" charset="0"/>
              </a:rPr>
              <a:t>Hilafete dayanan bir cemiyettir. Kurtuluşun saltanat ve hilafetin güçlendirilmesiyle  mümkün olabileceğini düşünmüşlerdir.</a:t>
            </a:r>
          </a:p>
          <a:p>
            <a:pPr>
              <a:defRPr/>
            </a:pPr>
            <a:r>
              <a:rPr lang="tr-TR" sz="3600" dirty="0">
                <a:effectLst/>
              </a:rPr>
              <a:t> </a:t>
            </a:r>
            <a:endParaRPr lang="tr-TR" sz="2400" dirty="0" smtClean="0"/>
          </a:p>
        </p:txBody>
      </p:sp>
      <p:sp>
        <p:nvSpPr>
          <p:cNvPr id="921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6740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 smtClean="0">
                <a:effectLst/>
              </a:rPr>
              <a:t>    </a:t>
            </a:r>
            <a:r>
              <a:rPr lang="tr-TR" sz="2800" b="1" dirty="0" smtClean="0">
                <a:solidFill>
                  <a:srgbClr val="FFFF00"/>
                </a:solidFill>
                <a:effectLst/>
              </a:rPr>
              <a:t>İngiliz Muhipleri Cemiyeti: </a:t>
            </a:r>
            <a:r>
              <a:rPr lang="tr-TR" sz="2800" dirty="0" smtClean="0">
                <a:effectLst/>
              </a:rPr>
              <a:t>Devletin varlığını koruyabilmesi için İngiliz himayesine girmesi gerektiğini savunmuşlardır.</a:t>
            </a:r>
            <a:r>
              <a:rPr lang="tr-TR" sz="2800" b="1" dirty="0" smtClean="0">
                <a:effectLst/>
              </a:rPr>
              <a:t>         </a:t>
            </a:r>
            <a:endParaRPr lang="tr-TR" sz="2800" dirty="0" smtClean="0">
              <a:effectLst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>
                <a:effectLst/>
              </a:rPr>
              <a:t> </a:t>
            </a:r>
            <a:r>
              <a:rPr lang="tr-TR" sz="2800" b="1" dirty="0" smtClean="0">
                <a:effectLst/>
              </a:rPr>
              <a:t>   </a:t>
            </a:r>
            <a:r>
              <a:rPr lang="tr-TR" sz="2800" b="1" dirty="0" smtClean="0">
                <a:solidFill>
                  <a:srgbClr val="FFFF00"/>
                </a:solidFill>
                <a:effectLst/>
              </a:rPr>
              <a:t>Kürt Teali Cemiyeti: </a:t>
            </a:r>
            <a:r>
              <a:rPr lang="tr-TR" sz="2800" dirty="0" smtClean="0">
                <a:effectLst/>
              </a:rPr>
              <a:t>Wilson prensiplerinden yararlanarak Doğu Anadolu’da bir Kürt Devleti kurmayı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effectLst/>
              </a:rPr>
              <a:t>planlamışlardır.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>
                <a:effectLst/>
              </a:rPr>
              <a:t> </a:t>
            </a:r>
            <a:r>
              <a:rPr lang="tr-TR" sz="2800" b="1" dirty="0" smtClean="0">
                <a:effectLst/>
              </a:rPr>
              <a:t>   </a:t>
            </a:r>
            <a:r>
              <a:rPr lang="tr-TR" sz="2800" b="1" dirty="0" smtClean="0">
                <a:solidFill>
                  <a:srgbClr val="FFFF00"/>
                </a:solidFill>
                <a:effectLst/>
              </a:rPr>
              <a:t>Hürriyet ve İtilaf Fırkası: </a:t>
            </a:r>
            <a:r>
              <a:rPr lang="tr-TR" sz="2800" dirty="0" smtClean="0">
                <a:effectLst/>
              </a:rPr>
              <a:t>İttihat ve Terakkiye muhalif olarak kurulan parti Mondros Mütarekesi’nden sonra faaliyete geçerek iç isyanlarda etkili olmuştur.</a:t>
            </a:r>
            <a:endParaRPr lang="tr-TR" sz="2800" dirty="0" smtClean="0"/>
          </a:p>
          <a:p>
            <a:pPr>
              <a:defRPr/>
            </a:pPr>
            <a:endParaRPr lang="tr-TR" sz="2800" dirty="0"/>
          </a:p>
        </p:txBody>
      </p:sp>
      <p:sp>
        <p:nvSpPr>
          <p:cNvPr id="10243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3128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640</Words>
  <Application>Microsoft Office PowerPoint</Application>
  <PresentationFormat>Ekran Gösterisi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18</vt:i4>
      </vt:variant>
    </vt:vector>
  </HeadingPairs>
  <TitlesOfParts>
    <vt:vector size="30" baseType="lpstr">
      <vt:lpstr>Arial</vt:lpstr>
      <vt:lpstr>Calibri</vt:lpstr>
      <vt:lpstr>Century Gothic</vt:lpstr>
      <vt:lpstr>Franklin Gothic Book</vt:lpstr>
      <vt:lpstr>Garamond</vt:lpstr>
      <vt:lpstr>Times New Roman</vt:lpstr>
      <vt:lpstr>Verdana</vt:lpstr>
      <vt:lpstr>Wingdings</vt:lpstr>
      <vt:lpstr>Wingdings 2</vt:lpstr>
      <vt:lpstr>Canlı</vt:lpstr>
      <vt:lpstr>Dere</vt:lpstr>
      <vt:lpstr>Teknik</vt:lpstr>
      <vt:lpstr>İŞGALLERİN BAŞLAMASI VE MİLLÎ MÜCADELEYE HAZIRLIK</vt:lpstr>
      <vt:lpstr>PowerPoint Sunusu</vt:lpstr>
      <vt:lpstr>İzmir’in İşgali ve Kuvayi Milliye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2- Milli Cemiyetler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81</cp:revision>
  <dcterms:created xsi:type="dcterms:W3CDTF">2011-04-28T18:08:03Z</dcterms:created>
  <dcterms:modified xsi:type="dcterms:W3CDTF">2018-10-02T09:33:06Z</dcterms:modified>
</cp:coreProperties>
</file>