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sldIdLst>
    <p:sldId id="320" r:id="rId3"/>
    <p:sldId id="321" r:id="rId4"/>
    <p:sldId id="322" r:id="rId5"/>
    <p:sldId id="323" r:id="rId6"/>
    <p:sldId id="324" r:id="rId7"/>
    <p:sldId id="325" r:id="rId8"/>
    <p:sldId id="326" r:id="rId9"/>
    <p:sldId id="343" r:id="rId10"/>
    <p:sldId id="344" r:id="rId11"/>
    <p:sldId id="361" r:id="rId12"/>
    <p:sldId id="362" r:id="rId13"/>
    <p:sldId id="327" r:id="rId14"/>
    <p:sldId id="328" r:id="rId15"/>
    <p:sldId id="329" r:id="rId16"/>
    <p:sldId id="330" r:id="rId17"/>
    <p:sldId id="331" r:id="rId18"/>
    <p:sldId id="332" r:id="rId19"/>
    <p:sldId id="341" r:id="rId20"/>
    <p:sldId id="342" r:id="rId21"/>
    <p:sldId id="359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33" r:id="rId37"/>
    <p:sldId id="334" r:id="rId38"/>
    <p:sldId id="335" r:id="rId39"/>
    <p:sldId id="336" r:id="rId40"/>
    <p:sldId id="360" r:id="rId41"/>
    <p:sldId id="337" r:id="rId42"/>
    <p:sldId id="338" r:id="rId43"/>
    <p:sldId id="339" r:id="rId44"/>
    <p:sldId id="340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6B71A-80DB-41D1-9601-EB32B90A4F02}" type="datetimeFigureOut">
              <a:rPr lang="tr-TR" smtClean="0"/>
              <a:t>17.08.2017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34F2A-B525-4314-9A59-D4A61C2368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450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F3E2-C8C4-4FD5-92AA-175B2C7DC548}" type="datetime1">
              <a:rPr lang="tr-TR" smtClean="0"/>
              <a:t>17.08.2017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AED2-57E7-405B-9D66-2D018ED5B9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6FE0-5461-4DB3-8B9B-80E60CE9415E}" type="datetime1">
              <a:rPr lang="tr-TR" smtClean="0"/>
              <a:t>17.08.2017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AED2-57E7-405B-9D66-2D018ED5B9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421F-F20F-4BF3-B491-E61B374DB019}" type="datetime1">
              <a:rPr lang="tr-TR" smtClean="0"/>
              <a:t>17.08.2017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AED2-57E7-405B-9D66-2D018ED5B9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66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D41394-6F0C-4901-8294-1759A3E7F483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6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B2600-DF8A-4DD5-9F1E-F22771175CA9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99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23F3F-4ED0-4BD5-86EA-5108445DC20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58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E53C3-CFEA-4DD2-A009-89C29363B02B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93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353A7-C170-4402-9B50-55CBE07CD15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31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C8337-32AB-43E4-821A-FC45F5EAF27D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88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F3730-6392-4ECD-A68D-2DFE1D8AB15F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03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B0612-4260-48CF-874A-DBF5B2C1EBBE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0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779D-0BF1-4546-9F94-F127DE7DB8CA}" type="datetime1">
              <a:rPr lang="tr-TR" smtClean="0"/>
              <a:t>17.08.2017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AED2-57E7-405B-9D66-2D018ED5B9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0D9CD-50AC-4674-A5AB-6877CE438C3B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23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E642F1-4ED2-40C8-A2FE-3E66DB1BE3A7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33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01867B-F01B-4B45-AD83-1408C7CCF0D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96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86B28-A9A4-490C-9D19-FE2706980C9F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94F1-A30E-460E-BC33-6ACF4C944D26}" type="datetime1">
              <a:rPr lang="tr-TR" smtClean="0"/>
              <a:t>17.08.2017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AED2-57E7-405B-9D66-2D018ED5B9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683E-D82D-40EE-A1B4-27393A562234}" type="datetime1">
              <a:rPr lang="tr-TR" smtClean="0"/>
              <a:t>17.08.2017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AED2-57E7-405B-9D66-2D018ED5B9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4E59-846F-44D6-8DE4-758C93BBD067}" type="datetime1">
              <a:rPr lang="tr-TR" smtClean="0"/>
              <a:t>17.08.2017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AED2-57E7-405B-9D66-2D018ED5B9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B6E4-1561-48E5-876B-31C34902FD52}" type="datetime1">
              <a:rPr lang="tr-TR" smtClean="0"/>
              <a:t>17.08.2017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AED2-57E7-405B-9D66-2D018ED5B9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1B5D-136A-4390-B898-61261FDD5C59}" type="datetime1">
              <a:rPr lang="tr-TR" smtClean="0"/>
              <a:t>17.08.2017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AED2-57E7-405B-9D66-2D018ED5B9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5269-3661-4F1E-BA84-459752300F25}" type="datetime1">
              <a:rPr lang="tr-TR" smtClean="0"/>
              <a:t>17.08.2017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AED2-57E7-405B-9D66-2D018ED5B9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6A21-8BFA-47A9-B2CA-CCF48BAAB4E4}" type="datetime1">
              <a:rPr lang="tr-TR" smtClean="0"/>
              <a:t>17.08.2017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AED2-57E7-405B-9D66-2D018ED5B9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801F1-392E-4D8E-A133-DA3DEE52416F}" type="datetime1">
              <a:rPr lang="tr-TR" smtClean="0"/>
              <a:t>17.08.2017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8AED2-57E7-405B-9D66-2D018ED5B98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240D6B-E66C-4429-B73C-2C09EF20FEB4}" type="slidenum">
              <a:rPr 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6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6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3769174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riheglencesi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401960" y="476672"/>
            <a:ext cx="8291264" cy="583264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KPSS’YE </a:t>
            </a:r>
            <a:r>
              <a:rPr lang="tr-TR" sz="48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HAZIRLIK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kern="0" dirty="0">
                <a:solidFill>
                  <a:srgbClr val="FFFF66"/>
                </a:solidFill>
                <a:latin typeface="Tahoma"/>
              </a:rPr>
              <a:t>ARİF </a:t>
            </a:r>
            <a:r>
              <a:rPr lang="tr-TR" sz="4800" kern="0" dirty="0" smtClean="0">
                <a:solidFill>
                  <a:srgbClr val="FFFF66"/>
                </a:solidFill>
                <a:latin typeface="Tahoma"/>
              </a:rPr>
              <a:t>ÖZBEYLİ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tr-TR" sz="4800" kern="0" dirty="0">
              <a:solidFill>
                <a:srgbClr val="FFFF66"/>
              </a:solidFill>
              <a:latin typeface="Tahoma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hlinkClick r:id="rId2"/>
              </a:rPr>
              <a:t>www.tariheglencesi.com</a:t>
            </a:r>
            <a:endParaRPr lang="tr-TR" sz="4800" b="1" kern="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kern="0" dirty="0">
                <a:solidFill>
                  <a:srgbClr val="FFFF66"/>
                </a:solidFill>
                <a:latin typeface="Tahoma"/>
              </a:rPr>
              <a:t>Youtube Kanalı: </a:t>
            </a:r>
            <a:r>
              <a:rPr lang="tr-TR" sz="4800" kern="0" dirty="0" err="1">
                <a:solidFill>
                  <a:srgbClr val="FFFF66"/>
                </a:solidFill>
                <a:latin typeface="Tahoma"/>
              </a:rPr>
              <a:t>tariheglencesi</a:t>
            </a:r>
            <a:endParaRPr lang="tr-TR" sz="4800" b="1" kern="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36576" indent="0" algn="ctr">
              <a:lnSpc>
                <a:spcPct val="150000"/>
              </a:lnSpc>
              <a:buNone/>
            </a:pPr>
            <a:endParaRPr lang="tr-TR" sz="48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A-C266-48FE-B479-7850EA52A255}" type="datetime1">
              <a:rPr lang="tr-TR" smtClean="0"/>
              <a:t>17.08.2017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0232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tr-TR" dirty="0" smtClean="0"/>
              <a:t>2016-KPSS-ORTAÖĞRETİM</a:t>
            </a:r>
            <a:endParaRPr lang="tr-TR" dirty="0"/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l="8763" t="21173" r="63459" b="31190"/>
          <a:stretch/>
        </p:blipFill>
        <p:spPr bwMode="auto">
          <a:xfrm>
            <a:off x="468508" y="1628800"/>
            <a:ext cx="8218292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1929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b="1" dirty="0" smtClean="0"/>
              <a:t>CEVAP: </a:t>
            </a:r>
            <a:r>
              <a:rPr lang="tr-TR" b="1" dirty="0" smtClean="0"/>
              <a:t>C</a:t>
            </a:r>
            <a:endParaRPr lang="tr-TR" b="1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92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cdn01.gittigidiyor.net/324/SDR-ISTIKLAL-SAVASI-ERZURUM-KONGRESI-KARARLARINA__3246346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4824413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54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8077200" cy="5334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tr-TR" sz="6600" smtClean="0">
              <a:solidFill>
                <a:schemeClr val="tx2"/>
              </a:solidFill>
            </a:endParaRPr>
          </a:p>
        </p:txBody>
      </p:sp>
      <p:pic>
        <p:nvPicPr>
          <p:cNvPr id="10244" name="Picture 4" descr="resim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4343400"/>
            <a:ext cx="85344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sz="4800" smtClean="0">
                <a:solidFill>
                  <a:srgbClr val="FFFFFF"/>
                </a:solidFill>
                <a:latin typeface="Times New Roman" panose="02020603050405020304" pitchFamily="18" charset="0"/>
              </a:rPr>
              <a:t>Bir neslin kaderini önceki nesil tayin eder. </a:t>
            </a:r>
          </a:p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sz="4800" smtClean="0">
                <a:solidFill>
                  <a:srgbClr val="FFFFFF"/>
                </a:solidFill>
                <a:latin typeface="Times New Roman" panose="02020603050405020304" pitchFamily="18" charset="0"/>
              </a:rPr>
              <a:t>Konfüçyüs</a:t>
            </a:r>
          </a:p>
        </p:txBody>
      </p:sp>
    </p:spTree>
    <p:extLst>
      <p:ext uri="{BB962C8B-B14F-4D97-AF65-F5344CB8AC3E}">
        <p14:creationId xmlns:p14="http://schemas.microsoft.com/office/powerpoint/2010/main" val="381664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323850"/>
            <a:ext cx="8569325" cy="1066800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tr-TR" sz="3200" dirty="0" smtClean="0">
                <a:cs typeface="Times New Roman" pitchFamily="18" charset="0"/>
              </a:rPr>
              <a:t>Sivas Kongresi (4-11)</a:t>
            </a:r>
            <a:br>
              <a:rPr lang="tr-TR" sz="3200" dirty="0" smtClean="0">
                <a:cs typeface="Times New Roman" pitchFamily="18" charset="0"/>
              </a:rPr>
            </a:br>
            <a:endParaRPr lang="tr-TR" sz="3200" dirty="0" smtClean="0">
              <a:cs typeface="Times New Roman" pitchFamily="18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1075"/>
            <a:ext cx="8591550" cy="568801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smtClean="0">
                <a:cs typeface="Times New Roman" pitchFamily="18" charset="0"/>
              </a:rPr>
              <a:t>      </a:t>
            </a:r>
            <a:r>
              <a:rPr lang="tr-TR" dirty="0" smtClean="0">
                <a:cs typeface="Times New Roman" pitchFamily="18" charset="0"/>
              </a:rPr>
              <a:t>Amasya </a:t>
            </a:r>
            <a:r>
              <a:rPr lang="tr-TR" dirty="0" err="1" smtClean="0">
                <a:cs typeface="Times New Roman" pitchFamily="18" charset="0"/>
              </a:rPr>
              <a:t>Tamimi’nde</a:t>
            </a:r>
            <a:r>
              <a:rPr lang="tr-TR" dirty="0" smtClean="0">
                <a:cs typeface="Times New Roman" pitchFamily="18" charset="0"/>
              </a:rPr>
              <a:t> toplanması kararlaştırılan Sivas Kongresi öncesi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Damat Ferit hükümeti</a:t>
            </a:r>
            <a:r>
              <a:rPr lang="tr-TR" dirty="0" smtClean="0">
                <a:cs typeface="Times New Roman" pitchFamily="18" charset="0"/>
              </a:rPr>
              <a:t>; kongrenin toplanmasını engellemek amacıyla Elazığ’a atadığı </a:t>
            </a:r>
            <a:r>
              <a:rPr lang="tr-TR" dirty="0" smtClean="0">
                <a:solidFill>
                  <a:srgbClr val="FF0000"/>
                </a:solidFill>
                <a:cs typeface="Times New Roman" pitchFamily="18" charset="0"/>
              </a:rPr>
              <a:t>Ali Galip’i </a:t>
            </a:r>
            <a:r>
              <a:rPr lang="tr-TR" dirty="0" smtClean="0">
                <a:cs typeface="Times New Roman" pitchFamily="18" charset="0"/>
              </a:rPr>
              <a:t>görevlendirdiyse de bu kişi başarılı olamayarak kaçmak zorunda kalmıştır. İtilaf Devletleri de tehdit ettilerse de Mustafa Kemal bunları ciddiye almadı. </a:t>
            </a:r>
          </a:p>
        </p:txBody>
      </p:sp>
    </p:spTree>
    <p:extLst>
      <p:ext uri="{BB962C8B-B14F-4D97-AF65-F5344CB8AC3E}">
        <p14:creationId xmlns:p14="http://schemas.microsoft.com/office/powerpoint/2010/main" val="39159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"/>
                                        <p:tgtEl>
                                          <p:spTgt spid="21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 build="p" autoUpdateAnimBg="0"/>
      <p:bldP spid="21504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acilinyeri.org/attachments/barislar-ve-savaslar-22532d1350909964/sivas-kongresi-i-in-neden-sivas-se-ilmi-ti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62484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484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13316" name="Picture 4" descr="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180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airplan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8600"/>
            <a:ext cx="8520112" cy="636905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Kongre Erzurum Kongresi’nde kararlaştırılan kararları aynen kabul etmiştir. Ayrıca milli cemiyetler birleştirilerek </a:t>
            </a: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Anadolu ve Rumeli </a:t>
            </a:r>
            <a:r>
              <a:rPr lang="tr-TR" b="1" dirty="0" err="1" smtClean="0">
                <a:solidFill>
                  <a:srgbClr val="FFFF00"/>
                </a:solidFill>
                <a:cs typeface="Times New Roman" pitchFamily="18" charset="0"/>
              </a:rPr>
              <a:t>Müdafa</a:t>
            </a: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-i Hukuk Cemiyeti </a:t>
            </a:r>
            <a:r>
              <a:rPr lang="tr-TR" dirty="0" smtClean="0">
                <a:cs typeface="Times New Roman" pitchFamily="18" charset="0"/>
              </a:rPr>
              <a:t>adını almıştır.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Sivas’ta alınan kararları yürütebilmek amacıyla, 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bir </a:t>
            </a: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Heyet-i </a:t>
            </a:r>
            <a:r>
              <a:rPr lang="tr-TR" b="1" dirty="0" err="1" smtClean="0">
                <a:solidFill>
                  <a:srgbClr val="FFFF00"/>
                </a:solidFill>
                <a:cs typeface="Times New Roman" pitchFamily="18" charset="0"/>
              </a:rPr>
              <a:t>Temsiliye</a:t>
            </a: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oluşturulmuştur. Başkanlığına da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Mustafa Kemal getirilmiştir.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4000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tr-TR" sz="4000" dirty="0" smtClean="0"/>
          </a:p>
        </p:txBody>
      </p:sp>
    </p:spTree>
    <p:extLst>
      <p:ext uri="{BB962C8B-B14F-4D97-AF65-F5344CB8AC3E}">
        <p14:creationId xmlns:p14="http://schemas.microsoft.com/office/powerpoint/2010/main" val="112242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tr-TR" dirty="0" smtClean="0"/>
              <a:t>2006-KPSS-ORTAÖĞRETİM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7271" t="32281" r="32844" b="36219"/>
          <a:stretch/>
        </p:blipFill>
        <p:spPr>
          <a:xfrm>
            <a:off x="457200" y="1628799"/>
            <a:ext cx="8229600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9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b="1" dirty="0" smtClean="0"/>
              <a:t>CEVAP: </a:t>
            </a:r>
            <a:r>
              <a:rPr lang="tr-TR" b="1" dirty="0"/>
              <a:t>C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0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33400"/>
            <a:ext cx="8153400" cy="76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4000" b="1" i="1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610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85800" y="1447800"/>
            <a:ext cx="7848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None/>
            </a:pPr>
            <a:r>
              <a:rPr lang="tr-TR" sz="4000" b="1" i="1" smtClean="0">
                <a:solidFill>
                  <a:srgbClr val="E5E5FF"/>
                </a:solidFill>
                <a:latin typeface="Arial" panose="020B0604020202020204" pitchFamily="34" charset="0"/>
              </a:rPr>
              <a:t>Eğitimdir ki, bir milleti ya hür, bağımsız, şanlı, yüce bir toplum halinde yaşatır, ya da bir milleti esarete ve sefalete terk eder.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None/>
            </a:pPr>
            <a:endParaRPr lang="tr-TR" sz="4000" b="1" i="1" smtClean="0">
              <a:solidFill>
                <a:srgbClr val="E5E5FF"/>
              </a:solidFill>
              <a:latin typeface="Arial" panose="020B0604020202020204" pitchFamily="34" charset="0"/>
            </a:endParaRPr>
          </a:p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None/>
            </a:pPr>
            <a:r>
              <a:rPr lang="tr-TR" sz="4000" b="1" i="1" smtClean="0">
                <a:solidFill>
                  <a:srgbClr val="FFFFFF"/>
                </a:solidFill>
                <a:latin typeface="Arial" panose="020B0604020202020204" pitchFamily="34" charset="0"/>
              </a:rPr>
              <a:t>M.Kemal ATATÜRK</a:t>
            </a:r>
          </a:p>
        </p:txBody>
      </p:sp>
    </p:spTree>
    <p:extLst>
      <p:ext uri="{BB962C8B-B14F-4D97-AF65-F5344CB8AC3E}">
        <p14:creationId xmlns:p14="http://schemas.microsoft.com/office/powerpoint/2010/main" val="2500343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56" y="112440"/>
            <a:ext cx="8964488" cy="613596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/>
              <a:t>Erzurum ve Sivas Kongresi’nin toplandığı yaklaşık aynı tarihlerde batı bölgelerinde düşmana karşı direnmenin giderek artması, bazı bölgelerde zafer sayılabilecek başarıların kazanılması ,milli bilincin güçlenmesine yardımcı olmuştur. </a:t>
            </a:r>
            <a:r>
              <a:rPr lang="tr-TR" sz="2800" dirty="0" smtClean="0">
                <a:solidFill>
                  <a:srgbClr val="FFFF00"/>
                </a:solidFill>
              </a:rPr>
              <a:t>Balıkesir (26-30 Temmuz 19-19) </a:t>
            </a:r>
            <a:r>
              <a:rPr lang="tr-TR" sz="2800" dirty="0" smtClean="0"/>
              <a:t>ve </a:t>
            </a:r>
            <a:r>
              <a:rPr lang="tr-TR" sz="2800" dirty="0" smtClean="0">
                <a:solidFill>
                  <a:srgbClr val="FFFF00"/>
                </a:solidFill>
              </a:rPr>
              <a:t>Alaşehir (16-25 Ağustos 1919)</a:t>
            </a:r>
            <a:r>
              <a:rPr lang="tr-TR" sz="2800" dirty="0" smtClean="0"/>
              <a:t>’de toplanan milli kongrelerle Batı Anadolu’daki </a:t>
            </a:r>
            <a:r>
              <a:rPr lang="tr-TR" sz="2800" dirty="0" err="1" smtClean="0"/>
              <a:t>Kuva</a:t>
            </a:r>
            <a:r>
              <a:rPr lang="tr-TR" sz="2800" dirty="0" smtClean="0"/>
              <a:t>-i Milliye birliklerinin insan ve malzeme bakımından beslenmelerine ve ortak bir cephe oluşturmalarına çalışılmıştır. Böylece Batı Cephesi oluşmuştur.</a:t>
            </a:r>
          </a:p>
        </p:txBody>
      </p:sp>
      <p:sp>
        <p:nvSpPr>
          <p:cNvPr id="3789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57460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tr-TR" dirty="0" smtClean="0"/>
              <a:t>2008-KPSS-LİSANS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0153" t="29328" r="62176" b="23423"/>
          <a:stretch/>
        </p:blipFill>
        <p:spPr>
          <a:xfrm>
            <a:off x="457200" y="1700808"/>
            <a:ext cx="8229600" cy="48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72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b="1" dirty="0" smtClean="0"/>
              <a:t>CEVAP: B</a:t>
            </a:r>
            <a:endParaRPr lang="tr-TR" b="1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96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tr-TR" dirty="0" smtClean="0"/>
              <a:t>2010-KPSS-LİSANS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0153" t="34250" r="61622" b="27359"/>
          <a:stretch/>
        </p:blipFill>
        <p:spPr>
          <a:xfrm>
            <a:off x="484371" y="1700807"/>
            <a:ext cx="8202429" cy="466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1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b="1" dirty="0" smtClean="0"/>
              <a:t>CEVAP: D</a:t>
            </a:r>
            <a:endParaRPr lang="tr-TR" b="1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tr-TR" dirty="0" smtClean="0"/>
              <a:t>2010-KPSS-ORTAÖĞRETİM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9485" t="26375" r="31183" b="41141"/>
          <a:stretch/>
        </p:blipFill>
        <p:spPr>
          <a:xfrm>
            <a:off x="453037" y="1628799"/>
            <a:ext cx="8233763" cy="476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b="1" dirty="0" smtClean="0"/>
              <a:t>CEVAP: D</a:t>
            </a:r>
            <a:endParaRPr lang="tr-TR" b="1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0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tr-TR" dirty="0" smtClean="0"/>
              <a:t>2012-KPSS-ORTAÖĞRETİM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7080" t="25593" r="31375" b="38970"/>
          <a:stretch/>
        </p:blipFill>
        <p:spPr>
          <a:xfrm>
            <a:off x="570384" y="1556792"/>
            <a:ext cx="8003232" cy="505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6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b="1" dirty="0" smtClean="0"/>
              <a:t>CEVAP: E</a:t>
            </a:r>
            <a:endParaRPr lang="tr-TR" b="1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tr-TR" dirty="0" smtClean="0"/>
              <a:t>2012-KPSS-ÖNLİSANS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5726" t="32281" r="64942" b="19485"/>
          <a:stretch/>
        </p:blipFill>
        <p:spPr>
          <a:xfrm>
            <a:off x="457469" y="1772816"/>
            <a:ext cx="822933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569325" cy="792162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tr-TR" sz="2800" b="0" dirty="0" smtClean="0">
                <a:cs typeface="Times New Roman" pitchFamily="18" charset="0"/>
              </a:rPr>
              <a:t>Erzurum Kongresi (23 Temmuz )</a:t>
            </a:r>
            <a:r>
              <a:rPr lang="tr-TR" sz="2800" dirty="0" smtClean="0">
                <a:cs typeface="Times New Roman" pitchFamily="18" charset="0"/>
              </a:rPr>
              <a:t/>
            </a:r>
            <a:br>
              <a:rPr lang="tr-TR" sz="2800" dirty="0" smtClean="0">
                <a:cs typeface="Times New Roman" pitchFamily="18" charset="0"/>
              </a:rPr>
            </a:br>
            <a:endParaRPr lang="tr-TR" sz="2800" dirty="0" smtClean="0">
              <a:cs typeface="Times New Roman" pitchFamily="18" charset="0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5567363" cy="5903913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  </a:t>
            </a:r>
            <a:r>
              <a:rPr lang="tr-TR" sz="2400" dirty="0" smtClean="0">
                <a:solidFill>
                  <a:srgbClr val="FFFF00"/>
                </a:solidFill>
                <a:cs typeface="Times New Roman" pitchFamily="18" charset="0"/>
              </a:rPr>
              <a:t>7/8 Temmuz gecesi resmi görevinden ve askerlikten ayrılan Mustafa Kemal</a:t>
            </a:r>
            <a:r>
              <a:rPr lang="tr-TR" sz="2400" dirty="0" smtClean="0">
                <a:cs typeface="Times New Roman" pitchFamily="18" charset="0"/>
              </a:rPr>
              <a:t>, Doğu Anadolu Müdafa-i</a:t>
            </a:r>
            <a:r>
              <a:rPr lang="tr-TR" sz="2400" dirty="0" smtClean="0"/>
              <a:t> </a:t>
            </a:r>
            <a:r>
              <a:rPr lang="tr-TR" sz="2400" dirty="0" smtClean="0">
                <a:cs typeface="Times New Roman" pitchFamily="18" charset="0"/>
              </a:rPr>
              <a:t>Hukuk cemiyeti tarafından düzenlenen Erzurum Kongresi’ne katıldı. Kongre başkanlığını yürüten Mustafa Kemal oluşturulan 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Heyet-i </a:t>
            </a:r>
            <a:r>
              <a:rPr lang="tr-TR" sz="2400" b="1" dirty="0" err="1" smtClean="0">
                <a:solidFill>
                  <a:srgbClr val="FFFF00"/>
                </a:solidFill>
                <a:cs typeface="Times New Roman" pitchFamily="18" charset="0"/>
              </a:rPr>
              <a:t>Temsiliye’nin</a:t>
            </a: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sz="2400" dirty="0" smtClean="0">
                <a:cs typeface="Times New Roman" pitchFamily="18" charset="0"/>
              </a:rPr>
              <a:t>de başkanlığına getirildi. Kongre aşağıdaki kararları almıştır:</a:t>
            </a:r>
          </a:p>
          <a:p>
            <a:pPr eaLnBrk="1" hangingPunct="1">
              <a:defRPr/>
            </a:pPr>
            <a:endParaRPr lang="tr-TR" sz="2400" dirty="0" smtClean="0"/>
          </a:p>
        </p:txBody>
      </p:sp>
      <p:pic>
        <p:nvPicPr>
          <p:cNvPr id="4100" name="Picture 5" descr="https://encrypted-tbn0.gstatic.com/images?q=tbn:ANd9GcRsYnbuexacSmtWtajJUyCuULJ7hm-Ydf70ezf-SakdH3wTM8CirFL5WE8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4005263"/>
            <a:ext cx="3636963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http://4.bp.blogspot.com/-5Yc2ixHwpzc/UCz7N5osygI/AAAAAAAAALQ/RALp9MFdCLI/s1600/erzurum-kongre-bina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484313"/>
            <a:ext cx="36068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845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b="1" dirty="0" smtClean="0"/>
              <a:t>CEVAP: A</a:t>
            </a:r>
            <a:endParaRPr lang="tr-TR" b="1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2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tr-TR" dirty="0" smtClean="0"/>
              <a:t>2013-KPSS-ÖĞRETMENLİK</a:t>
            </a:r>
            <a:endParaRPr lang="tr-TR" dirty="0"/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l="23644" t="17350" r="51719" b="46481"/>
          <a:stretch/>
        </p:blipFill>
        <p:spPr bwMode="auto">
          <a:xfrm>
            <a:off x="457200" y="1628800"/>
            <a:ext cx="8229600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218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b="1" dirty="0" smtClean="0"/>
              <a:t>CEVAP: E</a:t>
            </a:r>
            <a:endParaRPr lang="tr-TR" b="1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6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tr-TR" dirty="0" smtClean="0"/>
              <a:t>2016-KPSS-ORTAÖĞRETİM</a:t>
            </a:r>
            <a:endParaRPr lang="tr-TR" dirty="0"/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l="8433" t="60871" r="62797" b="8842"/>
          <a:stretch/>
        </p:blipFill>
        <p:spPr bwMode="auto">
          <a:xfrm>
            <a:off x="457200" y="1772816"/>
            <a:ext cx="8229600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961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b="1" dirty="0" smtClean="0"/>
              <a:t>CEVAP: D</a:t>
            </a:r>
            <a:endParaRPr lang="tr-TR" b="1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1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4953000"/>
          </a:xfrm>
        </p:spPr>
        <p:txBody>
          <a:bodyPr/>
          <a:lstStyle/>
          <a:p>
            <a:pPr algn="r" eaLnBrk="1" hangingPunct="1">
              <a:defRPr/>
            </a:pPr>
            <a:endParaRPr lang="tr-TR" smtClean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-57150" y="204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FFFFFF"/>
              </a:solidFill>
            </a:endParaRP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2868613" y="2049463"/>
            <a:ext cx="3292475" cy="2759075"/>
            <a:chOff x="0" y="0"/>
            <a:chExt cx="2074" cy="1738"/>
          </a:xfrm>
        </p:grpSpPr>
        <p:sp>
          <p:nvSpPr>
            <p:cNvPr id="1536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074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  <p:sp>
          <p:nvSpPr>
            <p:cNvPr id="15369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074" cy="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1510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 </a:t>
              </a:r>
              <a:r>
                <a:rPr lang="en-US" sz="240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                                         </a:t>
              </a:r>
            </a:p>
          </p:txBody>
        </p:sp>
      </p:grpSp>
      <p:pic>
        <p:nvPicPr>
          <p:cNvPr id="15366" name="Picture 8" descr="52804_wallpaper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4488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457200" y="762000"/>
            <a:ext cx="8001000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sz="4000" b="1" i="1" smtClean="0">
                <a:solidFill>
                  <a:srgbClr val="003399"/>
                </a:solidFill>
                <a:latin typeface="Arial" panose="020B0604020202020204" pitchFamily="34" charset="0"/>
              </a:rPr>
              <a:t>Toplumlar ,gelecekleri ve gençleri ile ilgilenmezlerse üzüntü ve yıkılışları yakındır.</a:t>
            </a:r>
          </a:p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sz="2800" smtClean="0">
                <a:solidFill>
                  <a:srgbClr val="FFFFFF"/>
                </a:solidFill>
                <a:latin typeface="Arial" panose="020B0604020202020204" pitchFamily="34" charset="0"/>
              </a:rPr>
              <a:t>Konfüçyüs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None/>
            </a:pPr>
            <a:endParaRPr lang="tr-TR" sz="4000" b="1" smtClean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591550" cy="6224588"/>
          </a:xfrm>
          <a:solidFill>
            <a:srgbClr val="0070C0"/>
          </a:solidFill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24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Damat Ferit Paşa Hükümetinin Tutumu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Sivas Kongresi öncesi kongrenin toplanmasına engel olmaya çalışan Damat Ferit,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kongre </a:t>
            </a:r>
            <a:r>
              <a:rPr lang="tr-TR" dirty="0" err="1" smtClean="0">
                <a:cs typeface="Times New Roman" pitchFamily="18" charset="0"/>
              </a:rPr>
              <a:t>ka</a:t>
            </a:r>
            <a:r>
              <a:rPr lang="tr-TR" dirty="0" err="1" smtClean="0"/>
              <a:t>-</a:t>
            </a:r>
            <a:r>
              <a:rPr lang="tr-TR" dirty="0" err="1" smtClean="0">
                <a:cs typeface="Times New Roman" pitchFamily="18" charset="0"/>
              </a:rPr>
              <a:t>rarlarının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Padişaha iletilmesine de engel oldu. Bunun üzerine Mustafa Kemal ülke geneline gönderdiği haberlerle İstanbul hükümetiyle bütün haberleşme ve yazışmaların kesilmesi emrini verdi. Buna </a:t>
            </a:r>
            <a:r>
              <a:rPr lang="tr-TR" dirty="0" err="1" smtClean="0">
                <a:cs typeface="Times New Roman" pitchFamily="18" charset="0"/>
              </a:rPr>
              <a:t>bü</a:t>
            </a:r>
            <a:r>
              <a:rPr lang="tr-TR" dirty="0" smtClean="0"/>
              <a:t>-</a:t>
            </a:r>
            <a:r>
              <a:rPr lang="tr-TR" dirty="0" smtClean="0">
                <a:cs typeface="Times New Roman" pitchFamily="18" charset="0"/>
              </a:rPr>
              <a:t>yük oranda uyulmuştur.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124806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077200" cy="3529012"/>
          </a:xfrm>
          <a:solidFill>
            <a:srgbClr val="0070C0"/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5400" dirty="0">
                <a:solidFill>
                  <a:srgbClr val="FFFF00"/>
                </a:solidFill>
              </a:rPr>
              <a:t> </a:t>
            </a:r>
            <a:r>
              <a:rPr lang="tr-TR" sz="5400" dirty="0" smtClean="0">
                <a:solidFill>
                  <a:srgbClr val="FFFF00"/>
                </a:solidFill>
              </a:rPr>
              <a:t>     </a:t>
            </a:r>
            <a:r>
              <a:rPr lang="tr-TR" dirty="0" smtClean="0">
                <a:cs typeface="Times New Roman" pitchFamily="18" charset="0"/>
              </a:rPr>
              <a:t>Anadolu’ya sözünü geçiremeyen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Damat Ferit </a:t>
            </a:r>
            <a:r>
              <a:rPr lang="tr-TR" dirty="0" smtClean="0">
                <a:cs typeface="Times New Roman" pitchFamily="18" charset="0"/>
              </a:rPr>
              <a:t>Hükümeti daha fazla dayanamayarak istifa etmiş, yerine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Ali Rıza </a:t>
            </a:r>
            <a:r>
              <a:rPr lang="tr-TR" dirty="0" smtClean="0">
                <a:cs typeface="Times New Roman" pitchFamily="18" charset="0"/>
              </a:rPr>
              <a:t>kabinesi kurulmuştur.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5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8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424863" cy="619125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r-TR" sz="2400" b="1" dirty="0" smtClean="0"/>
              <a:t>58. </a:t>
            </a:r>
            <a:r>
              <a:rPr lang="tr-TR" sz="2400" dirty="0" smtClean="0"/>
              <a:t>Mustafa Kemal, Damat Ferit’in yerine sadrazam olarak getirilen Ali Rıza Paşa’ya çektiği telgrafta, yeni hükümetin Erzurum ve Sivas </a:t>
            </a:r>
            <a:r>
              <a:rPr lang="tr-TR" sz="2400" dirty="0" err="1" smtClean="0"/>
              <a:t>Kongreleri’nde</a:t>
            </a:r>
            <a:r>
              <a:rPr lang="tr-TR" sz="2400" dirty="0" smtClean="0"/>
              <a:t> saptanan ilkelere ve ulusun amaçlarına uyması durumunda Kuvayı </a:t>
            </a:r>
            <a:r>
              <a:rPr lang="tr-TR" sz="2400" dirty="0" err="1" smtClean="0"/>
              <a:t>Milliye’nin</a:t>
            </a:r>
            <a:r>
              <a:rPr lang="tr-TR" sz="2400" dirty="0" smtClean="0"/>
              <a:t> hükümete yardımcı olacağını belirtmiştir.</a:t>
            </a:r>
            <a:endParaRPr lang="tr-TR" sz="2400" b="1" dirty="0" smtClean="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sz="2400" b="1" dirty="0" smtClean="0"/>
              <a:t>     Bu bilgiye dayanarak aşağıdakilerden hangisine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b="1" dirty="0" smtClean="0"/>
              <a:t>ulaşılabilir?</a:t>
            </a:r>
            <a:endParaRPr lang="tr-TR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A) İstanbul Hükümeti’nin Kuvayı Milliye kararlarına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uyduğu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B) İstanbul Hükümeti’nin Anadolu hareketine çekilmek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istendiği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C) Kuvayı </a:t>
            </a:r>
            <a:r>
              <a:rPr lang="tr-TR" sz="2400" dirty="0" err="1" smtClean="0"/>
              <a:t>Milliye’nin</a:t>
            </a:r>
            <a:r>
              <a:rPr lang="tr-TR" sz="2400" dirty="0" smtClean="0"/>
              <a:t> giderek güçlenmesinden endişe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duyulduğu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D) Yalnızca Kongre kararlarının geçerli olacağı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 smtClean="0"/>
              <a:t>E) Kuvayı </a:t>
            </a:r>
            <a:r>
              <a:rPr lang="tr-TR" sz="2400" dirty="0" err="1" smtClean="0"/>
              <a:t>Milliye’nin</a:t>
            </a:r>
            <a:r>
              <a:rPr lang="tr-TR" sz="2400" dirty="0" smtClean="0"/>
              <a:t> Kongre kararıyla oluştuğu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tr-TR" sz="2400" b="1" dirty="0" smtClean="0">
                <a:solidFill>
                  <a:srgbClr val="FFFF66"/>
                </a:solidFill>
              </a:rPr>
              <a:t>2005</a:t>
            </a:r>
          </a:p>
        </p:txBody>
      </p:sp>
    </p:spTree>
    <p:extLst>
      <p:ext uri="{BB962C8B-B14F-4D97-AF65-F5344CB8AC3E}">
        <p14:creationId xmlns:p14="http://schemas.microsoft.com/office/powerpoint/2010/main" val="6156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b="1" dirty="0" smtClean="0"/>
              <a:t>CEVAP: </a:t>
            </a:r>
            <a:r>
              <a:rPr lang="tr-TR" b="1" dirty="0"/>
              <a:t>B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9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88"/>
            <a:ext cx="8062912" cy="4506912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tr-TR" sz="2800" dirty="0" smtClean="0">
                <a:cs typeface="Times New Roman" pitchFamily="18" charset="0"/>
              </a:rPr>
              <a:t>Milli sınırlar içinde vatan bir bütündür parçalanamaz.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tr-TR" sz="2800" dirty="0" smtClean="0">
                <a:cs typeface="Times New Roman" pitchFamily="18" charset="0"/>
              </a:rPr>
              <a:t>Doğu Anadolu’nun işgaline karşı birlikte karşı konulacaktır.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tr-TR" sz="2800" dirty="0" smtClean="0">
                <a:cs typeface="Times New Roman" pitchFamily="18" charset="0"/>
              </a:rPr>
              <a:t>Manda ve himaye kabul olunamaz.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err="1" smtClean="0">
                <a:cs typeface="Times New Roman" pitchFamily="18" charset="0"/>
              </a:rPr>
              <a:t>Kuva</a:t>
            </a:r>
            <a:r>
              <a:rPr lang="tr-TR" sz="2800" dirty="0" smtClean="0">
                <a:cs typeface="Times New Roman" pitchFamily="18" charset="0"/>
              </a:rPr>
              <a:t>-i </a:t>
            </a:r>
            <a:r>
              <a:rPr lang="tr-TR" sz="2800" dirty="0" err="1" smtClean="0">
                <a:cs typeface="Times New Roman" pitchFamily="18" charset="0"/>
              </a:rPr>
              <a:t>Milliye’yi</a:t>
            </a:r>
            <a:r>
              <a:rPr lang="tr-TR" sz="2800" dirty="0" smtClean="0">
                <a:cs typeface="Times New Roman" pitchFamily="18" charset="0"/>
              </a:rPr>
              <a:t> amil (etken) irade-i </a:t>
            </a:r>
            <a:r>
              <a:rPr lang="tr-TR" sz="2800" dirty="0" err="1" smtClean="0">
                <a:cs typeface="Times New Roman" pitchFamily="18" charset="0"/>
              </a:rPr>
              <a:t>milliyeyi</a:t>
            </a:r>
            <a:r>
              <a:rPr lang="tr-TR" sz="2800" dirty="0" smtClean="0">
                <a:cs typeface="Times New Roman" pitchFamily="18" charset="0"/>
              </a:rPr>
              <a:t> hakim kılmak esastır.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tr-TR" sz="2800" dirty="0" smtClean="0"/>
          </a:p>
        </p:txBody>
      </p:sp>
      <p:pic>
        <p:nvPicPr>
          <p:cNvPr id="5123" name="Picture 5" descr="http://www.tugbam.com/wp-content/uploads/2012/02/ataturkun-yaptigi-kongreler-ve-tarihle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933825"/>
            <a:ext cx="42243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955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6769100" cy="583565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Ali Rıza Paşa Kabinesi ve Amasya Görüşmeleri      </a:t>
            </a:r>
            <a:endParaRPr lang="tr-TR" sz="28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cs typeface="Times New Roman" pitchFamily="18" charset="0"/>
              </a:rPr>
              <a:t> </a:t>
            </a: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Ali Rıza Paşa </a:t>
            </a:r>
            <a:r>
              <a:rPr lang="tr-TR" sz="2800" dirty="0" smtClean="0">
                <a:cs typeface="Times New Roman" pitchFamily="18" charset="0"/>
              </a:rPr>
              <a:t>kabinesinin kurulmasından sonra ,İstanbul ile ilişkiler düzelmeye başladı. Bu gelişme </a:t>
            </a:r>
            <a:r>
              <a:rPr lang="tr-TR" sz="2800" dirty="0" smtClean="0"/>
              <a:t> </a:t>
            </a:r>
            <a:r>
              <a:rPr lang="tr-TR" sz="2800" dirty="0" smtClean="0">
                <a:cs typeface="Times New Roman" pitchFamily="18" charset="0"/>
              </a:rPr>
              <a:t>Amasya </a:t>
            </a:r>
            <a:r>
              <a:rPr lang="tr-TR" sz="2800" dirty="0" err="1" smtClean="0">
                <a:cs typeface="Times New Roman" pitchFamily="18" charset="0"/>
              </a:rPr>
              <a:t>Görüşmeleri’nin</a:t>
            </a:r>
            <a:r>
              <a:rPr lang="tr-TR" sz="2800" dirty="0" smtClean="0">
                <a:cs typeface="Times New Roman" pitchFamily="18" charset="0"/>
              </a:rPr>
              <a:t> ortamını hazırlamıştır. Amasya Görüşmelerine İstanbul hükümeti adına Bahriye Nazırı Salih Paşa Heyet-i </a:t>
            </a:r>
            <a:r>
              <a:rPr lang="tr-TR" sz="2800" dirty="0" err="1" smtClean="0">
                <a:cs typeface="Times New Roman" pitchFamily="18" charset="0"/>
              </a:rPr>
              <a:t>Temsiliye</a:t>
            </a:r>
            <a:r>
              <a:rPr lang="tr-TR" sz="2800" dirty="0" smtClean="0">
                <a:cs typeface="Times New Roman" pitchFamily="18" charset="0"/>
              </a:rPr>
              <a:t> (Sivas Kongresi) adına Mustafa Kemal katılmıştır..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tr-TR" sz="2800" dirty="0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487488"/>
            <a:ext cx="1739900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29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20484" name="Picture 4" descr="2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26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000">
        <p15:prstTrans prst="curtains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8353425" cy="3883025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4400" dirty="0" smtClean="0"/>
              <a:t> </a:t>
            </a:r>
            <a:r>
              <a:rPr lang="tr-TR" dirty="0" smtClean="0">
                <a:cs typeface="Times New Roman" pitchFamily="18" charset="0"/>
              </a:rPr>
              <a:t>Bu görüşmelerin yapılması İstanbul hükümeti tarafından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Heyet-i </a:t>
            </a:r>
            <a:r>
              <a:rPr lang="tr-TR" dirty="0" err="1" smtClean="0">
                <a:solidFill>
                  <a:srgbClr val="FFFF00"/>
                </a:solidFill>
                <a:cs typeface="Times New Roman" pitchFamily="18" charset="0"/>
              </a:rPr>
              <a:t>Temsiliye</a:t>
            </a:r>
            <a:r>
              <a:rPr lang="tr-TR" dirty="0" err="1" smtClean="0">
                <a:cs typeface="Times New Roman" pitchFamily="18" charset="0"/>
              </a:rPr>
              <a:t>’nin</a:t>
            </a:r>
            <a:r>
              <a:rPr lang="tr-TR" dirty="0" smtClean="0">
                <a:cs typeface="Times New Roman" pitchFamily="18" charset="0"/>
              </a:rPr>
              <a:t> tanındığını gösterir. Bu görüşmelerden çıkan en önemli sonuç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Meclis-i </a:t>
            </a:r>
            <a:r>
              <a:rPr lang="tr-TR" dirty="0" err="1" smtClean="0">
                <a:solidFill>
                  <a:srgbClr val="FFFF00"/>
                </a:solidFill>
                <a:cs typeface="Times New Roman" pitchFamily="18" charset="0"/>
              </a:rPr>
              <a:t>Mebusan’ın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toplanmasıdır</a:t>
            </a:r>
          </a:p>
        </p:txBody>
      </p:sp>
    </p:spTree>
    <p:extLst>
      <p:ext uri="{BB962C8B-B14F-4D97-AF65-F5344CB8AC3E}">
        <p14:creationId xmlns:p14="http://schemas.microsoft.com/office/powerpoint/2010/main" val="2981276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smtClean="0"/>
              <a:t> </a:t>
            </a:r>
          </a:p>
        </p:txBody>
      </p:sp>
      <p:pic>
        <p:nvPicPr>
          <p:cNvPr id="22531" name="Picture 4" descr="ata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77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000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375650" cy="3168650"/>
          </a:xfrm>
          <a:solidFill>
            <a:srgbClr val="0070C0"/>
          </a:solidFill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/>
              <a:t> </a:t>
            </a:r>
            <a:r>
              <a:rPr lang="tr-TR" sz="3600" dirty="0" smtClean="0">
                <a:cs typeface="Times New Roman" pitchFamily="18" charset="0"/>
              </a:rPr>
              <a:t>Doğu illerinin ve vatanın bağımsızlığı konusunda İstanbul hükümeti gerekli kararları alamazsa geçici bir hükümet kurulacaktır.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/>
              <a:t> </a:t>
            </a:r>
            <a:r>
              <a:rPr lang="tr-TR" sz="3600" dirty="0" smtClean="0">
                <a:cs typeface="Times New Roman" pitchFamily="18" charset="0"/>
              </a:rPr>
              <a:t>Bu hükümet ulusal kongrece seçilecektir.</a:t>
            </a:r>
          </a:p>
        </p:txBody>
      </p:sp>
      <p:pic>
        <p:nvPicPr>
          <p:cNvPr id="6147" name="Picture 5" descr="http://www.infobik.com/wp-content/uploads/2011/04/erzurum-kongre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168650"/>
            <a:ext cx="565467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071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76250"/>
            <a:ext cx="8534400" cy="3457575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Hıristiyan halklara siyasal egemenli</a:t>
            </a:r>
            <a:r>
              <a:rPr lang="tr-TR" sz="2800" dirty="0" smtClean="0"/>
              <a:t>ğimizi</a:t>
            </a:r>
            <a:r>
              <a:rPr lang="tr-TR" sz="2800" dirty="0" smtClean="0">
                <a:cs typeface="Times New Roman" pitchFamily="18" charset="0"/>
              </a:rPr>
              <a:t> ve</a:t>
            </a:r>
            <a:r>
              <a:rPr lang="tr-TR" sz="2800" dirty="0" smtClean="0"/>
              <a:t> sosyal dengemizi bozacak</a:t>
            </a:r>
            <a:r>
              <a:rPr lang="tr-TR" sz="2800" dirty="0" smtClean="0">
                <a:cs typeface="Times New Roman" pitchFamily="18" charset="0"/>
              </a:rPr>
              <a:t> ayrıcalıklar tanınamaz.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İstanbul’daki Meclis-i </a:t>
            </a:r>
            <a:r>
              <a:rPr lang="tr-TR" sz="2800" dirty="0" err="1" smtClean="0">
                <a:cs typeface="Times New Roman" pitchFamily="18" charset="0"/>
              </a:rPr>
              <a:t>Mebusan</a:t>
            </a:r>
            <a:r>
              <a:rPr lang="tr-TR" sz="2800" dirty="0" smtClean="0">
                <a:cs typeface="Times New Roman" pitchFamily="18" charset="0"/>
              </a:rPr>
              <a:t> bir an önce açılmalıdır.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solidFill>
                  <a:srgbClr val="C00000"/>
                </a:solidFill>
              </a:rPr>
              <a:t>Not: </a:t>
            </a:r>
            <a:r>
              <a:rPr lang="tr-TR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Erzurum Kongresi bölgesel bir kongre olmasına rağmen , milli kararlar almıştır.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sz="4400" dirty="0" smtClean="0"/>
          </a:p>
        </p:txBody>
      </p:sp>
      <p:pic>
        <p:nvPicPr>
          <p:cNvPr id="7171" name="Picture 5" descr="http://www.turkcebilgi.com/images/imgk/erzurum-kongre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797300"/>
            <a:ext cx="61785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768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mebpersonel.com/images/upload/548388_264457063667626_2010854945_n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12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tr-TR" dirty="0" smtClean="0"/>
              <a:t>2008-KPSS-LİSANS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0153" t="26375" r="61069" b="45078"/>
          <a:stretch/>
        </p:blipFill>
        <p:spPr>
          <a:xfrm>
            <a:off x="457200" y="1700807"/>
            <a:ext cx="8229600" cy="458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27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b="1" dirty="0" smtClean="0"/>
              <a:t>CEVAP: A</a:t>
            </a:r>
            <a:endParaRPr lang="tr-TR" b="1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554</Words>
  <Application>Microsoft Office PowerPoint</Application>
  <PresentationFormat>Ekran Gösterisi (4:3)</PresentationFormat>
  <Paragraphs>116</Paragraphs>
  <Slides>43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43</vt:i4>
      </vt:variant>
    </vt:vector>
  </HeadingPairs>
  <TitlesOfParts>
    <vt:vector size="51" baseType="lpstr">
      <vt:lpstr>Arial</vt:lpstr>
      <vt:lpstr>Calibri</vt:lpstr>
      <vt:lpstr>Garamond</vt:lpstr>
      <vt:lpstr>Tahoma</vt:lpstr>
      <vt:lpstr>Times New Roman</vt:lpstr>
      <vt:lpstr>Wingdings</vt:lpstr>
      <vt:lpstr>Ofis Teması</vt:lpstr>
      <vt:lpstr>Dere</vt:lpstr>
      <vt:lpstr>PowerPoint Sunusu</vt:lpstr>
      <vt:lpstr>PowerPoint Sunusu</vt:lpstr>
      <vt:lpstr>Erzurum Kongresi (23 Temmuz ) </vt:lpstr>
      <vt:lpstr>PowerPoint Sunusu</vt:lpstr>
      <vt:lpstr>PowerPoint Sunusu</vt:lpstr>
      <vt:lpstr>PowerPoint Sunusu</vt:lpstr>
      <vt:lpstr>PowerPoint Sunusu</vt:lpstr>
      <vt:lpstr>2008-KPSS-LİSANS</vt:lpstr>
      <vt:lpstr>PowerPoint Sunusu</vt:lpstr>
      <vt:lpstr>2016-KPSS-ORTAÖĞRETİM</vt:lpstr>
      <vt:lpstr>PowerPoint Sunusu</vt:lpstr>
      <vt:lpstr>PowerPoint Sunusu</vt:lpstr>
      <vt:lpstr>PowerPoint Sunusu</vt:lpstr>
      <vt:lpstr>Sivas Kongresi (4-11) </vt:lpstr>
      <vt:lpstr>PowerPoint Sunusu</vt:lpstr>
      <vt:lpstr>PowerPoint Sunusu</vt:lpstr>
      <vt:lpstr>PowerPoint Sunusu</vt:lpstr>
      <vt:lpstr>2006-KPSS-ORTAÖĞRETİM</vt:lpstr>
      <vt:lpstr>PowerPoint Sunusu</vt:lpstr>
      <vt:lpstr>PowerPoint Sunusu</vt:lpstr>
      <vt:lpstr>2008-KPSS-LİSANS</vt:lpstr>
      <vt:lpstr>PowerPoint Sunusu</vt:lpstr>
      <vt:lpstr>2010-KPSS-LİSANS</vt:lpstr>
      <vt:lpstr>PowerPoint Sunusu</vt:lpstr>
      <vt:lpstr>2010-KPSS-ORTAÖĞRETİM</vt:lpstr>
      <vt:lpstr>PowerPoint Sunusu</vt:lpstr>
      <vt:lpstr>2012-KPSS-ORTAÖĞRETİM</vt:lpstr>
      <vt:lpstr>PowerPoint Sunusu</vt:lpstr>
      <vt:lpstr>2012-KPSS-ÖNLİSANS</vt:lpstr>
      <vt:lpstr>PowerPoint Sunusu</vt:lpstr>
      <vt:lpstr>2013-KPSS-ÖĞRETMENLİK</vt:lpstr>
      <vt:lpstr>PowerPoint Sunusu</vt:lpstr>
      <vt:lpstr>2016-KPSS-ORTAÖĞRETİM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toshiba</cp:lastModifiedBy>
  <cp:revision>38</cp:revision>
  <dcterms:created xsi:type="dcterms:W3CDTF">2012-09-20T18:33:41Z</dcterms:created>
  <dcterms:modified xsi:type="dcterms:W3CDTF">2017-08-17T18:44:31Z</dcterms:modified>
</cp:coreProperties>
</file>