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35"/>
  </p:notesMasterIdLst>
  <p:sldIdLst>
    <p:sldId id="280" r:id="rId3"/>
    <p:sldId id="281" r:id="rId4"/>
    <p:sldId id="282" r:id="rId5"/>
    <p:sldId id="283" r:id="rId6"/>
    <p:sldId id="284" r:id="rId7"/>
    <p:sldId id="285" r:id="rId8"/>
    <p:sldId id="308" r:id="rId9"/>
    <p:sldId id="309" r:id="rId10"/>
    <p:sldId id="286" r:id="rId11"/>
    <p:sldId id="310" r:id="rId12"/>
    <p:sldId id="311" r:id="rId13"/>
    <p:sldId id="287" r:id="rId14"/>
    <p:sldId id="288" r:id="rId15"/>
    <p:sldId id="300" r:id="rId16"/>
    <p:sldId id="301" r:id="rId17"/>
    <p:sldId id="289" r:id="rId18"/>
    <p:sldId id="290" r:id="rId19"/>
    <p:sldId id="291" r:id="rId20"/>
    <p:sldId id="306" r:id="rId21"/>
    <p:sldId id="307" r:id="rId22"/>
    <p:sldId id="292" r:id="rId23"/>
    <p:sldId id="293" r:id="rId24"/>
    <p:sldId id="302" r:id="rId25"/>
    <p:sldId id="303" r:id="rId26"/>
    <p:sldId id="294" r:id="rId27"/>
    <p:sldId id="298" r:id="rId28"/>
    <p:sldId id="299" r:id="rId29"/>
    <p:sldId id="295" r:id="rId30"/>
    <p:sldId id="304" r:id="rId31"/>
    <p:sldId id="305" r:id="rId32"/>
    <p:sldId id="296" r:id="rId33"/>
    <p:sldId id="297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8494-780D-420F-99CB-3E764F2CE3BB}" type="datetimeFigureOut">
              <a:rPr lang="tr-TR" smtClean="0"/>
              <a:t>16.08.2017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D3F7-39AE-41DB-A671-F8F8E932C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71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AE91E46B-EC00-466C-B8CC-EE0C587ECEA2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38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0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0E32DF-D146-4CCF-9C0E-6D9ECF53A8D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7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A0FB-7C81-409E-AA8B-39D3DABE54A2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35660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1A8DB-B810-4A1E-96CF-1BDDB478CB3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01800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3D64-9BEA-4A87-8320-81B9CAA9646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2718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B9D23-76C6-477B-84A3-617861564FB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5503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2A5E2-E01E-467F-B412-C94905294E8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64835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BAE08-3901-4358-87F0-8C7AD043B58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78176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614E9-F5E6-4C8E-A71F-889AC2C64E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230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1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A3BD1-73C0-4AC7-AEAD-7813164E16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561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C6D0A-7884-469E-83FA-8FA37B701E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82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B36E0-6682-4166-AB7B-EA19DCBC0EE2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771908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D8ED3-0706-40FA-8182-5DDF9C30B79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67452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26664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7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1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1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3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48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ED860E-B96B-4BFE-83B9-DE7836F79D2F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5027338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</a:t>
            </a:r>
            <a:r>
              <a:rPr lang="tr-TR" sz="4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 smtClean="0">
                <a:solidFill>
                  <a:srgbClr val="FFFF66"/>
                </a:solidFill>
                <a:latin typeface="Tahoma"/>
              </a:rPr>
              <a:t>ARİF ÖZBEYLİ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sz="4800" kern="0" dirty="0" smtClean="0">
              <a:solidFill>
                <a:srgbClr val="FFFF66"/>
              </a:solidFill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2"/>
              </a:rPr>
              <a:t>www.tariheglencesi.com</a:t>
            </a:r>
            <a:endParaRPr lang="tr-TR" sz="48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 smtClean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 smtClean="0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>
                <a:solidFill>
                  <a:prstClr val="white"/>
                </a:solidFill>
              </a:rPr>
              <a:pPr/>
              <a:t>16.08.2017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6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2016-KPSS-LİSANS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7532" t="15951" r="60545" b="50872"/>
          <a:stretch/>
        </p:blipFill>
        <p:spPr bwMode="auto">
          <a:xfrm>
            <a:off x="487746" y="1628800"/>
            <a:ext cx="8199053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024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0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9275"/>
            <a:ext cx="8736013" cy="597535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folHlink"/>
                </a:solidFill>
                <a:cs typeface="Times New Roman" pitchFamily="18" charset="0"/>
              </a:rPr>
              <a:t>Memleketin İç Durumu ve Cemiyetler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0000"/>
                </a:solidFill>
                <a:cs typeface="Times New Roman" pitchFamily="18" charset="0"/>
              </a:rPr>
              <a:t>1-Milli Varlığa Düşman Cemiyetler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 a-Azınlıklar Dışında K</a:t>
            </a:r>
            <a:r>
              <a:rPr lang="tr-TR" sz="2800" b="1" dirty="0" smtClean="0">
                <a:solidFill>
                  <a:srgbClr val="FFFF00"/>
                </a:solidFill>
              </a:rPr>
              <a:t>u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rulan Zararlı Cemiyetler            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Sulh ve Selameti Osmaniye Fırkası: </a:t>
            </a:r>
            <a:r>
              <a:rPr lang="tr-TR" sz="2800" b="1" dirty="0" smtClean="0">
                <a:cs typeface="Times New Roman" pitchFamily="18" charset="0"/>
              </a:rPr>
              <a:t>P</a:t>
            </a:r>
            <a:r>
              <a:rPr lang="tr-TR" sz="2800" dirty="0" smtClean="0">
                <a:cs typeface="Times New Roman" pitchFamily="18" charset="0"/>
              </a:rPr>
              <a:t>adişaha bağlılığı savunmuş bir cemiyettir.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Teali İslam Cemiyeti: </a:t>
            </a:r>
            <a:r>
              <a:rPr lang="tr-TR" sz="2800" dirty="0" smtClean="0">
                <a:cs typeface="Times New Roman" pitchFamily="18" charset="0"/>
              </a:rPr>
              <a:t>Hilafete dayanan bir cemiyettir. Kurtuluşun saltanat ve hilafetin güçlendirilmesiyle  mümkün olabileceğini düşünmüşlerdir.</a:t>
            </a:r>
          </a:p>
          <a:p>
            <a:pPr>
              <a:defRPr/>
            </a:pPr>
            <a:r>
              <a:rPr lang="tr-TR" sz="3600" dirty="0">
                <a:effectLst/>
              </a:rPr>
              <a:t> </a:t>
            </a:r>
            <a:endParaRPr lang="tr-TR" sz="2400" dirty="0" smtClean="0"/>
          </a:p>
        </p:txBody>
      </p:sp>
      <p:sp>
        <p:nvSpPr>
          <p:cNvPr id="92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5172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effectLst/>
              </a:rPr>
              <a:t>    İngiliz Muhipleri Cemiyeti: </a:t>
            </a:r>
            <a:r>
              <a:rPr lang="tr-TR" sz="2800" dirty="0" smtClean="0">
                <a:effectLst/>
              </a:rPr>
              <a:t>Devletin varlığını koruyabilmesi için İngiliz himayesine girmesi gerektiğini savunmuşlardır.</a:t>
            </a:r>
            <a:r>
              <a:rPr lang="tr-TR" sz="2800" b="1" dirty="0" smtClean="0">
                <a:effectLst/>
              </a:rPr>
              <a:t>         </a:t>
            </a:r>
            <a:endParaRPr lang="tr-TR" sz="2800" dirty="0" smtClean="0">
              <a:effectLst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>
                <a:effectLst/>
              </a:rPr>
              <a:t> </a:t>
            </a:r>
            <a:r>
              <a:rPr lang="tr-TR" sz="2800" b="1" dirty="0" smtClean="0">
                <a:effectLst/>
              </a:rPr>
              <a:t>   Kürt Teali Cemiyeti: </a:t>
            </a:r>
            <a:r>
              <a:rPr lang="tr-TR" sz="2800" dirty="0" smtClean="0">
                <a:effectLst/>
              </a:rPr>
              <a:t>Wilson prensiplerinden yararlanarak Doğu Anadolu’da bir Kürt Devleti kurmayı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effectLst/>
              </a:rPr>
              <a:t>planlamışlardır.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>
                <a:effectLst/>
              </a:rPr>
              <a:t> </a:t>
            </a:r>
            <a:r>
              <a:rPr lang="tr-TR" sz="2800" b="1" dirty="0" smtClean="0">
                <a:effectLst/>
              </a:rPr>
              <a:t>   Hürriyet ve İtilaf Fırkası: </a:t>
            </a:r>
            <a:r>
              <a:rPr lang="tr-TR" sz="2800" dirty="0" smtClean="0">
                <a:effectLst/>
              </a:rPr>
              <a:t>İttihat ve Terakkiye muhalif olarak kurulan parti Mondros Mütarekesi’nden sonra faaliyete geçerek iç isyanlarda etkili olmuştur.</a:t>
            </a:r>
            <a:endParaRPr lang="tr-TR" sz="2800" dirty="0" smtClean="0"/>
          </a:p>
          <a:p>
            <a:pPr>
              <a:defRPr/>
            </a:pPr>
            <a:endParaRPr lang="tr-TR" sz="2800" dirty="0"/>
          </a:p>
        </p:txBody>
      </p:sp>
      <p:sp>
        <p:nvSpPr>
          <p:cNvPr id="10243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04579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62" t="30229" r="62430" b="26814"/>
          <a:stretch/>
        </p:blipFill>
        <p:spPr>
          <a:xfrm>
            <a:off x="1187624" y="1412776"/>
            <a:ext cx="7200800" cy="4777214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15616" y="548680"/>
            <a:ext cx="7272808" cy="70788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2011-KPSS-LİSANS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987886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33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932363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b-Azınlıkların Kurdukları Zararlı Cemiyetler</a:t>
            </a: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err="1" smtClean="0">
                <a:solidFill>
                  <a:schemeClr val="tx2"/>
                </a:solidFill>
                <a:cs typeface="Times New Roman" pitchFamily="18" charset="0"/>
              </a:rPr>
              <a:t>Mavri</a:t>
            </a: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 Mira Cemiyeti:</a:t>
            </a:r>
            <a:r>
              <a:rPr lang="tr-TR" sz="2400" b="1" dirty="0" smtClean="0">
                <a:solidFill>
                  <a:schemeClr val="tx2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İstanbul’daki Rum Patrikhanesinin desteğiyle kurulan bir cemiyettir.</a:t>
            </a: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Amacı; İzmir ve çevresi ile Doğu Trakya’nın Yunanistan’a bağlanmasını sağlamak, Bizans Devleti’ni yeni</a:t>
            </a:r>
            <a:r>
              <a:rPr lang="tr-TR" sz="2400" dirty="0" smtClean="0"/>
              <a:t>-</a:t>
            </a:r>
            <a:r>
              <a:rPr lang="tr-TR" sz="2400" dirty="0" smtClean="0">
                <a:cs typeface="Times New Roman" pitchFamily="18" charset="0"/>
              </a:rPr>
              <a:t>den kurabilmek.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Etnik-i </a:t>
            </a:r>
            <a:r>
              <a:rPr lang="tr-TR" sz="2400" b="1" dirty="0" err="1" smtClean="0">
                <a:solidFill>
                  <a:schemeClr val="tx2"/>
                </a:solidFill>
                <a:cs typeface="Times New Roman" pitchFamily="18" charset="0"/>
              </a:rPr>
              <a:t>Eterya</a:t>
            </a: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 Cemiyeti: </a:t>
            </a:r>
            <a:r>
              <a:rPr lang="tr-TR" sz="2400" dirty="0" smtClean="0">
                <a:cs typeface="Times New Roman" pitchFamily="18" charset="0"/>
              </a:rPr>
              <a:t>Rum-Bizans Devleti’ni yeniden kurmak amacıyla faaliyette bulunmuştur.</a:t>
            </a:r>
          </a:p>
          <a:p>
            <a:pPr eaLnBrk="1" hangingPunct="1">
              <a:defRPr/>
            </a:pPr>
            <a:endParaRPr lang="tr-TR" sz="2400" dirty="0" smtClean="0"/>
          </a:p>
        </p:txBody>
      </p:sp>
      <p:pic>
        <p:nvPicPr>
          <p:cNvPr id="11267" name="Picture 3" descr="C:\Users\arif\Desktop\Dıs politika foto\ermeni_hincak_alayi_8_blk_birinci_tkm_kumandalari_askerleri_ve_kizilhac_hey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44713"/>
            <a:ext cx="431482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65133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39738"/>
            <a:ext cx="5040313" cy="597693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Rum Pontus Cemiyeti: </a:t>
            </a:r>
            <a:r>
              <a:rPr lang="tr-TR" sz="2400" dirty="0" smtClean="0">
                <a:cs typeface="Times New Roman" pitchFamily="18" charset="0"/>
              </a:rPr>
              <a:t>Trabzon Rum İmparatorluğunu yeniden kurmak amacıyla kurulmuştur.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Ermeni </a:t>
            </a:r>
            <a:r>
              <a:rPr lang="tr-TR" sz="2400" b="1" dirty="0" err="1" smtClean="0">
                <a:solidFill>
                  <a:schemeClr val="tx2"/>
                </a:solidFill>
                <a:cs typeface="Times New Roman" pitchFamily="18" charset="0"/>
              </a:rPr>
              <a:t>Taşnak-Hınçak</a:t>
            </a: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 Cemiyetleri:</a:t>
            </a:r>
            <a:r>
              <a:rPr lang="tr-TR" sz="2400" b="1" dirty="0" smtClean="0">
                <a:solidFill>
                  <a:schemeClr val="tx2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Wilson ilkelerine dayanarak Doğu Anadolu’da bir Ermeni Devleti kurmak istemişlerdir.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Alyans </a:t>
            </a:r>
            <a:r>
              <a:rPr lang="tr-TR" sz="2400" b="1" dirty="0" err="1" smtClean="0">
                <a:solidFill>
                  <a:schemeClr val="tx2"/>
                </a:solidFill>
                <a:cs typeface="Times New Roman" pitchFamily="18" charset="0"/>
              </a:rPr>
              <a:t>İsrailit</a:t>
            </a:r>
            <a:r>
              <a:rPr lang="tr-TR" sz="2400" b="1" dirty="0" smtClean="0">
                <a:solidFill>
                  <a:schemeClr val="tx2"/>
                </a:solidFill>
                <a:cs typeface="Times New Roman" pitchFamily="18" charset="0"/>
              </a:rPr>
              <a:t>: </a:t>
            </a:r>
            <a:r>
              <a:rPr lang="tr-TR" sz="2400" dirty="0" smtClean="0">
                <a:cs typeface="Times New Roman" pitchFamily="18" charset="0"/>
              </a:rPr>
              <a:t>Yahudi gençleri, Osmanlı yıkılırsa bir Yahudi Devleti kurmayı düşünmüşlerdir.</a:t>
            </a:r>
            <a:r>
              <a:rPr lang="tr-TR" sz="2400" b="1" dirty="0" smtClean="0">
                <a:cs typeface="Times New Roman" pitchFamily="18" charset="0"/>
              </a:rPr>
              <a:t>             </a:t>
            </a:r>
            <a:endParaRPr lang="tr-TR" sz="2400" dirty="0" smtClean="0"/>
          </a:p>
        </p:txBody>
      </p:sp>
      <p:pic>
        <p:nvPicPr>
          <p:cNvPr id="12291" name="Picture 3" descr="C:\Users\arif\Desktop\Dıs politika foto\fft5_mf1125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00025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9112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0"/>
            <a:ext cx="8915400" cy="5475288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rgbClr val="C00000"/>
                </a:solidFill>
                <a:cs typeface="Times New Roman" pitchFamily="18" charset="0"/>
              </a:rPr>
              <a:t>Not: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Azınlıklar tarafından kurulan cemiyetler İtilaf Devletleri tarafından da desteklenmiştir. Böylece Anadolu’nun işgal edilmesi kolaylaşmış olacaktı. </a:t>
            </a:r>
            <a:r>
              <a:rPr lang="tr-TR" dirty="0" smtClean="0">
                <a:cs typeface="Times New Roman" pitchFamily="18" charset="0"/>
              </a:rPr>
              <a:t>Azınlıkların faaliyetlerinde kiliselerin bu faaliyetin odak noktası olması dikkat çekicidir.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Yunan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Kızılhaçı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Göçmenler Komisyonu,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İzcilik Teşkilatları </a:t>
            </a:r>
            <a:r>
              <a:rPr lang="tr-TR" dirty="0" smtClean="0">
                <a:cs typeface="Times New Roman" pitchFamily="18" charset="0"/>
              </a:rPr>
              <a:t>da etkili olmuşlardır.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</p:txBody>
      </p:sp>
      <p:pic>
        <p:nvPicPr>
          <p:cNvPr id="13315" name="Picture 3" descr="C:\Users\arif\Desktop\Dıs politika foto\2upbc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5020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6222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2013-KPSS-ÖĞRETMENLİK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23148" t="51755" r="53208" b="15605"/>
          <a:stretch/>
        </p:blipFill>
        <p:spPr bwMode="auto">
          <a:xfrm>
            <a:off x="457200" y="1628800"/>
            <a:ext cx="822960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05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177678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229600" cy="539750"/>
          </a:xfrm>
          <a:solidFill>
            <a:srgbClr val="00B050"/>
          </a:solidFill>
        </p:spPr>
        <p:txBody>
          <a:bodyPr/>
          <a:lstStyle/>
          <a:p>
            <a:pPr algn="l" eaLnBrk="1" hangingPunct="1">
              <a:defRPr/>
            </a:pPr>
            <a:r>
              <a:rPr lang="tr-TR" sz="3600" b="0" dirty="0" smtClean="0">
                <a:cs typeface="Times New Roman" pitchFamily="18" charset="0"/>
              </a:rPr>
              <a:t/>
            </a:r>
            <a:br>
              <a:rPr lang="tr-TR" sz="3600" b="0" dirty="0" smtClean="0">
                <a:cs typeface="Times New Roman" pitchFamily="18" charset="0"/>
              </a:rPr>
            </a:br>
            <a:r>
              <a:rPr lang="tr-TR" sz="3600" b="0" dirty="0" smtClean="0">
                <a:cs typeface="Times New Roman" pitchFamily="18" charset="0"/>
              </a:rPr>
              <a:t>2-</a:t>
            </a:r>
            <a:r>
              <a:rPr lang="tr-TR" sz="3600" dirty="0" smtClean="0">
                <a:cs typeface="Times New Roman" pitchFamily="18" charset="0"/>
              </a:rPr>
              <a:t> </a:t>
            </a:r>
            <a:r>
              <a:rPr lang="tr-TR" sz="3600" b="0" dirty="0" smtClean="0">
                <a:cs typeface="Times New Roman" pitchFamily="18" charset="0"/>
              </a:rPr>
              <a:t>Milli Cemiyetler</a:t>
            </a:r>
            <a:r>
              <a:rPr lang="tr-TR" sz="4800" dirty="0" smtClean="0">
                <a:cs typeface="Times New Roman" pitchFamily="18" charset="0"/>
              </a:rPr>
              <a:t/>
            </a:r>
            <a:br>
              <a:rPr lang="tr-TR" sz="4800" dirty="0" smtClean="0">
                <a:cs typeface="Times New Roman" pitchFamily="18" charset="0"/>
              </a:rPr>
            </a:br>
            <a:endParaRPr lang="tr-TR" sz="4800" dirty="0" smtClean="0"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5688012" cy="59039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Trakya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Paşaeli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 Cemiyeti: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2 Aralık 1918’de Edirne’de kurulan bu cemiyetin amacı; Doğu Trakya’nın Yunanlılara geçmesine engel olma gerekirse Batı Trakya’nın da katılımıyla bir devlet kurma.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İzmir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Hukuk-u Osmaniye Cemiyeti:</a:t>
            </a:r>
            <a:r>
              <a:rPr lang="tr-TR" sz="2400" b="1" dirty="0" smtClean="0">
                <a:solidFill>
                  <a:schemeClr val="tx2"/>
                </a:solidFill>
              </a:rPr>
              <a:t> </a:t>
            </a:r>
            <a:r>
              <a:rPr lang="tr-TR" sz="2400" dirty="0" smtClean="0">
                <a:cs typeface="Times New Roman" pitchFamily="18" charset="0"/>
              </a:rPr>
              <a:t>İzmir’in Yunanlılara verilmesini engellemek amacıyla kurulmuştur.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400" dirty="0" smtClean="0"/>
          </a:p>
        </p:txBody>
      </p:sp>
      <p:pic>
        <p:nvPicPr>
          <p:cNvPr id="14340" name="Picture 4" descr="C:\Users\arif\Desktop\Dıs politika foto\slide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8512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66797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530850" cy="6858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İzmir </a:t>
            </a:r>
            <a:r>
              <a:rPr lang="tr-TR" sz="2800" b="1" dirty="0" err="1" smtClean="0">
                <a:solidFill>
                  <a:srgbClr val="FFFF00"/>
                </a:solidFill>
                <a:cs typeface="Times New Roman" pitchFamily="18" charset="0"/>
              </a:rPr>
              <a:t>Redd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-i İlhak Cemiyeti: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cs typeface="Times New Roman" pitchFamily="18" charset="0"/>
              </a:rPr>
              <a:t>İzmir’in Yunanlılara verilmesini engellemek amacıyla kurulmuştur. Batı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cephesinin kurulmasında, Balıkesir ve Alaşehir kongrelerinin toplanmasında etkili olmuştur.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Kilikyalılar Cemiyeti:</a:t>
            </a: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Adana ve çevresini Fransızlar ve Ermenilere karşı korumak amacıyla kurulmuştur.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 smtClean="0"/>
          </a:p>
        </p:txBody>
      </p:sp>
      <p:pic>
        <p:nvPicPr>
          <p:cNvPr id="15363" name="Picture 3" descr="C:\Users\arif\Desktop\Dıs politika foto\slide-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8512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6020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2012-KPSS-ÖNLİSANS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7271" t="22438" r="29523" b="39172"/>
          <a:stretch/>
        </p:blipFill>
        <p:spPr>
          <a:xfrm>
            <a:off x="457200" y="1628799"/>
            <a:ext cx="8229600" cy="46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3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5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503988" cy="62722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Şark Vilayetleri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-i Hukuk Cemiyeti: </a:t>
            </a:r>
            <a:r>
              <a:rPr lang="tr-TR" sz="2400" dirty="0" smtClean="0">
                <a:cs typeface="Times New Roman" pitchFamily="18" charset="0"/>
              </a:rPr>
              <a:t>Doğu Anadolu’nun Ermenilere verilmesini engellemek amacıyla kurulmuştur.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Erzurum Kongresi’nin toplanmasını sağlamıştır.</a:t>
            </a: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Trabzon Muhafaza-i Hukuk-u Milliye Cemiyeti: </a:t>
            </a:r>
            <a:r>
              <a:rPr lang="tr-TR" sz="2400" dirty="0" smtClean="0">
                <a:cs typeface="Times New Roman" pitchFamily="18" charset="0"/>
              </a:rPr>
              <a:t>Pontus Rum Devleti çalışmalarına karşı kurulmuştur. </a:t>
            </a:r>
          </a:p>
        </p:txBody>
      </p:sp>
      <p:pic>
        <p:nvPicPr>
          <p:cNvPr id="16387" name="Picture 3" descr="C:\Users\arif\Desktop\Dıs politika foto\slide-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620713"/>
            <a:ext cx="29876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arif\Desktop\Dıs politika foto\kurtulus-savasi-fotograflari-98265-o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>
            <a:fillRect/>
          </a:stretch>
        </p:blipFill>
        <p:spPr bwMode="auto">
          <a:xfrm>
            <a:off x="1331913" y="4076700"/>
            <a:ext cx="71104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63696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2006-KPSS-ORTAÖĞRETİM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7271" t="42161" r="31183" b="24407"/>
          <a:stretch/>
        </p:blipFill>
        <p:spPr>
          <a:xfrm>
            <a:off x="611560" y="1772816"/>
            <a:ext cx="7920881" cy="47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8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-25400"/>
            <a:ext cx="4324350" cy="68834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Milli Kongre Cemiyeti: </a:t>
            </a:r>
            <a:r>
              <a:rPr lang="tr-TR" sz="2800" dirty="0" smtClean="0">
                <a:cs typeface="Times New Roman" pitchFamily="18" charset="0"/>
              </a:rPr>
              <a:t>Milli Talim ve Terbiye cemiyeti üyeleri tarafından kurulmuştur.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Amacı, Türkler</a:t>
            </a:r>
            <a:r>
              <a:rPr lang="tr-TR" sz="2800" dirty="0" smtClean="0">
                <a:solidFill>
                  <a:srgbClr val="FFFF00"/>
                </a:solidFill>
              </a:rPr>
              <a:t> h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akkında dünyada yapılan propagandalara yayın yolu ile karşı koymak ve Türk milletinin haklılığını dünyaya duyurmaktı.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17411" name="Picture 3" descr="C:\Users\arif\Desktop\Dıs politika foto\slide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628775"/>
            <a:ext cx="4906962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5323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2012-KPSS-ORTAÖĞRETİM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7271" t="40156" r="31736" b="31297"/>
          <a:stretch/>
        </p:blipFill>
        <p:spPr>
          <a:xfrm>
            <a:off x="457200" y="1628800"/>
            <a:ext cx="8229600" cy="42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1475"/>
            <a:ext cx="8229600" cy="94932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İzmir’in İşgali ve Kuvayi Milliye</a:t>
            </a:r>
            <a:r>
              <a:rPr lang="tr-TR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smtClean="0">
                <a:latin typeface="Times New Roman" pitchFamily="18" charset="0"/>
                <a:cs typeface="Times New Roman" pitchFamily="18" charset="0"/>
              </a:rPr>
            </a:br>
            <a:endParaRPr lang="tr-TR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897437" cy="547211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İtilaf Devletleri, Paris Barış Konferansı’nda İzmir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 çevresini Yunanlılara vermişlerdi.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Yunanlılar,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sahte belgelerle Batı Anadolu’da Rum nüfusunun daha fazla olduğunu iddia ettiler.</a:t>
            </a:r>
            <a:endParaRPr lang="tr-TR" sz="2800" dirty="0" smtClean="0">
              <a:latin typeface="Times New Roman" pitchFamily="18" charset="0"/>
            </a:endParaRPr>
          </a:p>
        </p:txBody>
      </p:sp>
      <p:pic>
        <p:nvPicPr>
          <p:cNvPr id="4100" name="Picture 4" descr="C:\Users\arif\Desktop\Dıs politika foto\190515005hw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5925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45732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E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8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if\Desktop\Dıs politika foto\slide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8"/>
            <a:ext cx="91773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000514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2940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250"/>
            <a:ext cx="8520113" cy="59055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chemeClr val="tx2"/>
                </a:solidFill>
                <a:cs typeface="Times New Roman" pitchFamily="18" charset="0"/>
              </a:rPr>
              <a:t>NOT: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Cemiyetlerin kuruluşunda hakim duygu Türklük duygusuydu. İlk kurulduk</a:t>
            </a:r>
            <a:r>
              <a:rPr lang="tr-TR" sz="3600" dirty="0" smtClean="0">
                <a:solidFill>
                  <a:srgbClr val="FFFF00"/>
                </a:solidFill>
              </a:rPr>
              <a:t>-</a:t>
            </a:r>
            <a:r>
              <a:rPr lang="tr-TR" sz="3600" dirty="0" err="1" smtClean="0">
                <a:solidFill>
                  <a:srgbClr val="FFFF00"/>
                </a:solidFill>
                <a:cs typeface="Times New Roman" pitchFamily="18" charset="0"/>
              </a:rPr>
              <a:t>larında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 amaçları kendi bölgelerini koru</a:t>
            </a:r>
            <a:r>
              <a:rPr lang="tr-TR" sz="3600" dirty="0" smtClean="0">
                <a:solidFill>
                  <a:srgbClr val="FFFF00"/>
                </a:solidFill>
              </a:rPr>
              <a:t>-</a:t>
            </a:r>
            <a:r>
              <a:rPr lang="tr-TR" sz="3600" dirty="0" err="1" smtClean="0">
                <a:solidFill>
                  <a:srgbClr val="FFFF00"/>
                </a:solidFill>
                <a:cs typeface="Times New Roman" pitchFamily="18" charset="0"/>
              </a:rPr>
              <a:t>maktı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. Yayın yoluyla gerektiğinde silahla mücadelede bulunmuşlardır. Anadolu’ya silah, cephane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ve insan kazandırma konusunda da etkili oldular.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chemeClr val="tx2"/>
                </a:solidFill>
                <a:cs typeface="Times New Roman" pitchFamily="18" charset="0"/>
              </a:rPr>
              <a:t>AKILLI OLAN,BAŞKASININ KUSURUNU GÖREREK,KENDİSİNİNKİNİ DÜZELTİR.</a:t>
            </a:r>
            <a:endParaRPr lang="tr-TR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tr-TR" sz="2800" dirty="0" err="1" smtClean="0">
                <a:cs typeface="Times New Roman" pitchFamily="18" charset="0"/>
              </a:rPr>
              <a:t>Puplilius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Syrus</a:t>
            </a:r>
            <a:r>
              <a:rPr lang="tr-TR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            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1945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3904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356100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İşgal öncesinde de işgali haklı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çıkarmak amacıyla, Türklerin Rumları katlettiği  propagandasını yaptılar.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Yunanlıların amacı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Megalo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İdea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(Bizans Devleti’nin yeniden kurulması) idi.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/>
          </a:p>
        </p:txBody>
      </p:sp>
      <p:pic>
        <p:nvPicPr>
          <p:cNvPr id="5123" name="Picture 4" descr="C:\Users\arif\Desktop\Dıs politika foto\Izmir15Mayis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73238"/>
            <a:ext cx="50768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02129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364163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dirty="0" smtClean="0">
                <a:latin typeface="Times New Roman" pitchFamily="18" charset="0"/>
              </a:rPr>
              <a:t>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15 Mayıs 1919’da İzmir Yunanlılar tarafından işgal edildi. Hasan Tahsin’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in ilk kurşunu atmasıyla Yunanlılara karşı direniş hareketi başlamış oldu.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İzmir’in işgali azınlıkların özellikle de Yunanlıların daha da cesaretlendirmiş ve taşkınlıklarının artmasına yol açmıştır.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>
              <a:latin typeface="Times New Roman" pitchFamily="18" charset="0"/>
            </a:endParaRPr>
          </a:p>
        </p:txBody>
      </p:sp>
      <p:pic>
        <p:nvPicPr>
          <p:cNvPr id="6147" name="Picture 4" descr="C:\Users\arif\Desktop\Dıs politika foto\izmirde ilk kur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57028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67283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0"/>
            <a:ext cx="5043488" cy="6884988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İzmir’in işgali üzerine Türk halkı mitingler düzenleyerek işgali protesto etmiş daha sonra da silahlı mücadeleye girişmiştir. Bunun sonucunda </a:t>
            </a:r>
            <a:r>
              <a:rPr lang="tr-TR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Kuva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-i Milliye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başlamış ve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Ayvalık’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 başlayarak Soma,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Akhisar, Salihli ve Nazilli’ye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kadar uzanan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Batı cephesi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kurulmuştur.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  <p:pic>
        <p:nvPicPr>
          <p:cNvPr id="7171" name="Picture 4" descr="C:\Users\arif\Desktop\Dıs politika foto\img-tarihliistiklalgazetesindenizmirinisgalihq-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19547"/>
          <a:stretch>
            <a:fillRect/>
          </a:stretch>
        </p:blipFill>
        <p:spPr bwMode="auto">
          <a:xfrm>
            <a:off x="5292725" y="1268413"/>
            <a:ext cx="3844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58697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2013-KPSS-ÖĞRETMENLİK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49603" t="17055" r="25761" b="52363"/>
          <a:stretch/>
        </p:blipFill>
        <p:spPr bwMode="auto">
          <a:xfrm>
            <a:off x="495300" y="1556792"/>
            <a:ext cx="819150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2878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07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826000" cy="65532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/>
              <a:t>Düşmana karşı direnmenin giderek artması, bazı bölgelerde zafer sayılabilecek başarıların kazanılması ,milli bilincin güçlenmesine yardımcı olmuştur. </a:t>
            </a:r>
            <a:r>
              <a:rPr lang="tr-TR" sz="2400" dirty="0" smtClean="0">
                <a:solidFill>
                  <a:srgbClr val="FFFF00"/>
                </a:solidFill>
              </a:rPr>
              <a:t>Balıkesir (26-30 Temmuz 19-19) ve Alaşehir (16-25 Ağustos 1919)’de </a:t>
            </a:r>
            <a:r>
              <a:rPr lang="tr-TR" sz="2400" dirty="0" smtClean="0"/>
              <a:t>toplanan milli kongrelerle Batı Anadolu’daki </a:t>
            </a:r>
            <a:r>
              <a:rPr lang="tr-TR" sz="2400" dirty="0" err="1" smtClean="0"/>
              <a:t>Kuva</a:t>
            </a:r>
            <a:r>
              <a:rPr lang="tr-TR" sz="2400" dirty="0" smtClean="0"/>
              <a:t>-i Milliye birliklerinin insan ve malzeme bakımından beslenmelerine ve ortak bir cephe oluşturmalarına çalışılmıştır.</a:t>
            </a:r>
          </a:p>
        </p:txBody>
      </p:sp>
      <p:pic>
        <p:nvPicPr>
          <p:cNvPr id="8195" name="Picture 4" descr="C:\Users\arif\Desktop\Dıs politika foto\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844675"/>
            <a:ext cx="40719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1025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690</Words>
  <Application>Microsoft Office PowerPoint</Application>
  <PresentationFormat>Ekran Gösterisi (4:3)</PresentationFormat>
  <Paragraphs>117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43" baseType="lpstr">
      <vt:lpstr>Arial</vt:lpstr>
      <vt:lpstr>Calibri</vt:lpstr>
      <vt:lpstr>Century Gothic</vt:lpstr>
      <vt:lpstr>Garamond</vt:lpstr>
      <vt:lpstr>Tahoma</vt:lpstr>
      <vt:lpstr>Times New Roman</vt:lpstr>
      <vt:lpstr>Verdana</vt:lpstr>
      <vt:lpstr>Wingdings</vt:lpstr>
      <vt:lpstr>Wingdings 2</vt:lpstr>
      <vt:lpstr>Canlı</vt:lpstr>
      <vt:lpstr>Dere</vt:lpstr>
      <vt:lpstr>PowerPoint Sunusu</vt:lpstr>
      <vt:lpstr>T.C İnkılap Tarihi Ve Atatürkçülük</vt:lpstr>
      <vt:lpstr>İzmir’in İşgali ve Kuvayi Milliye </vt:lpstr>
      <vt:lpstr>PowerPoint Sunusu</vt:lpstr>
      <vt:lpstr>PowerPoint Sunusu</vt:lpstr>
      <vt:lpstr>PowerPoint Sunusu</vt:lpstr>
      <vt:lpstr>2013-KPSS-ÖĞRETMENLİK</vt:lpstr>
      <vt:lpstr>PowerPoint Sunusu</vt:lpstr>
      <vt:lpstr>PowerPoint Sunusu</vt:lpstr>
      <vt:lpstr>2016-KPSS-LİSANS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2013-KPSS-ÖĞRETMENLİK</vt:lpstr>
      <vt:lpstr>PowerPoint Sunusu</vt:lpstr>
      <vt:lpstr> 2- Milli Cemiyetler </vt:lpstr>
      <vt:lpstr>PowerPoint Sunusu</vt:lpstr>
      <vt:lpstr>2012-KPSS-ÖNLİSANS</vt:lpstr>
      <vt:lpstr>PowerPoint Sunusu</vt:lpstr>
      <vt:lpstr>PowerPoint Sunusu</vt:lpstr>
      <vt:lpstr>2006-KPSS-ORTAÖĞRETİM</vt:lpstr>
      <vt:lpstr>PowerPoint Sunusu</vt:lpstr>
      <vt:lpstr>PowerPoint Sunusu</vt:lpstr>
      <vt:lpstr>2012-KPSS-ORTAÖĞRETİM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22</cp:revision>
  <dcterms:created xsi:type="dcterms:W3CDTF">2012-09-20T18:33:41Z</dcterms:created>
  <dcterms:modified xsi:type="dcterms:W3CDTF">2017-08-16T13:12:04Z</dcterms:modified>
</cp:coreProperties>
</file>