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  <p:sldMasterId id="2147483686" r:id="rId3"/>
  </p:sldMasterIdLst>
  <p:notesMasterIdLst>
    <p:notesMasterId r:id="rId22"/>
  </p:notesMasterIdLst>
  <p:sldIdLst>
    <p:sldId id="486" r:id="rId4"/>
    <p:sldId id="504" r:id="rId5"/>
    <p:sldId id="488" r:id="rId6"/>
    <p:sldId id="489" r:id="rId7"/>
    <p:sldId id="490" r:id="rId8"/>
    <p:sldId id="491" r:id="rId9"/>
    <p:sldId id="492" r:id="rId10"/>
    <p:sldId id="493" r:id="rId11"/>
    <p:sldId id="494" r:id="rId12"/>
    <p:sldId id="495" r:id="rId13"/>
    <p:sldId id="496" r:id="rId14"/>
    <p:sldId id="497" r:id="rId15"/>
    <p:sldId id="498" r:id="rId16"/>
    <p:sldId id="499" r:id="rId17"/>
    <p:sldId id="500" r:id="rId18"/>
    <p:sldId id="501" r:id="rId19"/>
    <p:sldId id="502" r:id="rId20"/>
    <p:sldId id="503" r:id="rId2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2719A-9342-4073-95EB-9190B8F85322}" type="datetimeFigureOut">
              <a:rPr lang="tr-TR" smtClean="0"/>
              <a:pPr/>
              <a:t>02.03.2018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2569A-B318-4E9C-88DB-BE8E87E60F6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6728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2D325-54A1-492C-A64F-927C4A4D9725}" type="slidenum">
              <a:rPr lang="tr-TR" smtClean="0">
                <a:solidFill>
                  <a:prstClr val="black"/>
                </a:solidFill>
              </a:rPr>
              <a:pPr/>
              <a:t>2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358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İkizkenar Üçgen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187A9C3-7D78-456C-ACC3-7573FA1364C0}" type="datetime1">
              <a:rPr lang="tr-TR" smtClean="0"/>
              <a:t>02.03.2018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449F74A-79A6-4515-BF08-EA17BC1F116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B8853-061F-4CDC-8067-D84831424DAD}" type="datetime1">
              <a:rPr lang="tr-TR" smtClean="0"/>
              <a:t>02.03.2018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F74A-79A6-4515-BF08-EA17BC1F116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3A1F-A51E-4000-B849-E15C507AFAAD}" type="datetime1">
              <a:rPr lang="tr-TR" smtClean="0"/>
              <a:t>02.03.2018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F74A-79A6-4515-BF08-EA17BC1F116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>
                <a:solidFill>
                  <a:srgbClr val="FFFFFF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248 h 1906"/>
                <a:gd name="T4" fmla="*/ 5848 w 5740"/>
                <a:gd name="T5" fmla="*/ 1248 h 1906"/>
                <a:gd name="T6" fmla="*/ 584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66765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tr-TR" noProof="0" smtClean="0"/>
              <a:t>Asıl başlık stili için tıklatın</a:t>
            </a:r>
          </a:p>
        </p:txBody>
      </p:sp>
      <p:sp>
        <p:nvSpPr>
          <p:cNvPr id="66766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tr-TR" noProof="0" smtClean="0"/>
              <a:t>Asıl alt başlık stilini düzenlemek için tıklatın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52F24A3-13F0-4DD9-9E70-23BB2996EB6C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189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ED5A39-10DC-42C9-9642-10EC349CA49E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1500781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4225DA-A4E1-4679-BFE5-5DAC11FB998E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1373819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36B1CF-3968-421A-8510-EB37ECC21DF4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1073343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F08765-E5CE-4A34-BA85-9FC73592479C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1011283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260654-107C-405B-80EA-181E7ADD283D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7710657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5686CA-48FF-4DF3-A81F-FAB4F1C0C398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31565647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3453E6-CB5B-452A-8914-7D596C5187B8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2659688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3C784B6-F299-451D-B09B-96C2E6AD463C}" type="datetime1">
              <a:rPr lang="tr-TR" smtClean="0"/>
              <a:t>02.03.2018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F74A-79A6-4515-BF08-EA17BC1F116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DAA94C-C5B9-422C-AE8D-DD9364E95CFE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2481439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5B1AFF-71DD-47B8-BF52-6478FB7CAD5A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25700613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F13175-8EB5-452C-A172-23D606FDAC01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15548580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Başlık, Küçük Resim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Küçük Resim Yer Tutucusu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9B1423-4EC5-49A5-A66C-FFA23A7D2612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10966190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F424-615A-471D-869D-549F3CDC5930}" type="datetime1">
              <a:rPr lang="tr-TR" smtClean="0">
                <a:solidFill>
                  <a:srgbClr val="D4D2D0">
                    <a:shade val="50000"/>
                  </a:srgbClr>
                </a:solidFill>
              </a:rPr>
              <a:pPr/>
              <a:t>02.03.2018</a:t>
            </a:fld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D4D2D0">
                    <a:shade val="50000"/>
                  </a:srgbClr>
                </a:solidFill>
              </a:rPr>
              <a:t>www.tariheglencesi.com</a:t>
            </a:r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517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62C8-C86B-4B9A-9EF7-F43AB6F019D0}" type="datetime1">
              <a:rPr lang="tr-TR" smtClean="0">
                <a:solidFill>
                  <a:srgbClr val="D4D2D0">
                    <a:shade val="50000"/>
                  </a:srgbClr>
                </a:solidFill>
              </a:rPr>
              <a:pPr/>
              <a:t>02.03.2018</a:t>
            </a:fld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D4D2D0">
                    <a:shade val="50000"/>
                  </a:srgbClr>
                </a:solidFill>
              </a:rPr>
              <a:t>www.tariheglencesi.com</a:t>
            </a:r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6855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EE0B-AE63-46B9-80E1-BDF721989646}" type="datetime1">
              <a:rPr lang="tr-TR" smtClean="0">
                <a:solidFill>
                  <a:srgbClr val="D4D2D0">
                    <a:shade val="50000"/>
                  </a:srgbClr>
                </a:solidFill>
              </a:rPr>
              <a:pPr/>
              <a:t>02.03.2018</a:t>
            </a:fld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D4D2D0">
                    <a:shade val="50000"/>
                  </a:srgbClr>
                </a:solidFill>
              </a:rPr>
              <a:t>www.tariheglencesi.com</a:t>
            </a:r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224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6E903-BB97-49AC-A6BB-EEA0F9734C3A}" type="datetime1">
              <a:rPr lang="tr-TR" smtClean="0">
                <a:solidFill>
                  <a:srgbClr val="D4D2D0">
                    <a:shade val="50000"/>
                  </a:srgbClr>
                </a:solidFill>
              </a:rPr>
              <a:pPr/>
              <a:t>02.03.2018</a:t>
            </a:fld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D4D2D0">
                    <a:shade val="50000"/>
                  </a:srgbClr>
                </a:solidFill>
              </a:rPr>
              <a:t>www.tariheglencesi.com</a:t>
            </a:r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4805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A53DD-089E-4837-B44F-02FAA5661909}" type="datetime1">
              <a:rPr lang="tr-TR" smtClean="0">
                <a:solidFill>
                  <a:srgbClr val="D4D2D0">
                    <a:shade val="50000"/>
                  </a:srgbClr>
                </a:solidFill>
              </a:rPr>
              <a:pPr/>
              <a:t>02.03.2018</a:t>
            </a:fld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D4D2D0">
                    <a:shade val="50000"/>
                  </a:srgbClr>
                </a:solidFill>
              </a:rPr>
              <a:t>www.tariheglencesi.com</a:t>
            </a:r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128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C114F-6608-43DA-A765-90A2188BD1D2}" type="datetime1">
              <a:rPr lang="tr-TR" smtClean="0">
                <a:solidFill>
                  <a:srgbClr val="D4D2D0">
                    <a:shade val="50000"/>
                  </a:srgbClr>
                </a:solidFill>
              </a:rPr>
              <a:pPr/>
              <a:t>02.03.2018</a:t>
            </a:fld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D3B027-68F6-4AC4-A6DC-70ECA4128519}" type="slidenum">
              <a:rPr lang="tr-TR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 smtClean="0">
                <a:solidFill>
                  <a:srgbClr val="D4D2D0">
                    <a:shade val="50000"/>
                  </a:srgbClr>
                </a:solidFill>
              </a:rPr>
              <a:t>www.tariheglencesi.com</a:t>
            </a:r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548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 Üçgen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İkizkenar Üçgen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A604264-A6AB-437C-BA51-20E70018DB86}" type="datetime1">
              <a:rPr lang="tr-TR" smtClean="0"/>
              <a:t>02.03.2018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449F74A-79A6-4515-BF08-EA17BC1F1165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10 Düz Bağlayıcı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Düz Bağlayıcı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536B3-001F-4C85-B0B1-EAF6529E51C2}" type="datetime1">
              <a:rPr lang="tr-TR" smtClean="0">
                <a:solidFill>
                  <a:srgbClr val="D4D2D0">
                    <a:shade val="50000"/>
                  </a:srgbClr>
                </a:solidFill>
              </a:rPr>
              <a:pPr/>
              <a:t>02.03.2018</a:t>
            </a:fld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D4D2D0">
                    <a:shade val="50000"/>
                  </a:srgbClr>
                </a:solidFill>
              </a:rPr>
              <a:t>www.tariheglencesi.com</a:t>
            </a:r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2579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5722-EF24-400E-B698-A27FC9074767}" type="datetime1">
              <a:rPr lang="tr-TR" smtClean="0">
                <a:solidFill>
                  <a:srgbClr val="D4D2D0">
                    <a:shade val="50000"/>
                  </a:srgbClr>
                </a:solidFill>
              </a:rPr>
              <a:pPr/>
              <a:t>02.03.2018</a:t>
            </a:fld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D4D2D0">
                    <a:shade val="50000"/>
                  </a:srgbClr>
                </a:solidFill>
              </a:rPr>
              <a:t>www.tariheglencesi.com</a:t>
            </a:r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ED3B027-68F6-4AC4-A6DC-70ECA4128519}" type="slidenum">
              <a:rPr lang="tr-TR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630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59F38CF-C1AC-4532-831B-27DF17AA02BC}" type="datetime1">
              <a:rPr lang="tr-TR" smtClean="0">
                <a:solidFill>
                  <a:srgbClr val="D4D2D0">
                    <a:shade val="50000"/>
                  </a:srgbClr>
                </a:solidFill>
              </a:rPr>
              <a:pPr/>
              <a:t>02.03.2018</a:t>
            </a:fld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D4D2D0">
                    <a:shade val="50000"/>
                  </a:srgbClr>
                </a:solidFill>
              </a:rPr>
              <a:t>www.tariheglencesi.com</a:t>
            </a:r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502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23E44-E49C-4254-9B7A-2B321ABD5431}" type="datetime1">
              <a:rPr lang="tr-TR" smtClean="0">
                <a:solidFill>
                  <a:srgbClr val="D4D2D0">
                    <a:shade val="50000"/>
                  </a:srgbClr>
                </a:solidFill>
              </a:rPr>
              <a:pPr/>
              <a:t>02.03.2018</a:t>
            </a:fld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D4D2D0">
                    <a:shade val="50000"/>
                  </a:srgbClr>
                </a:solidFill>
              </a:rPr>
              <a:t>www.tariheglencesi.com</a:t>
            </a:r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7871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30DEF-F0DA-441F-9BEB-92DC5A358015}" type="datetime1">
              <a:rPr lang="tr-TR" smtClean="0">
                <a:solidFill>
                  <a:srgbClr val="D4D2D0">
                    <a:shade val="50000"/>
                  </a:srgbClr>
                </a:solidFill>
              </a:rPr>
              <a:pPr/>
              <a:t>02.03.2018</a:t>
            </a:fld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D4D2D0">
                    <a:shade val="50000"/>
                  </a:srgbClr>
                </a:solidFill>
              </a:rPr>
              <a:t>www.tariheglencesi.com</a:t>
            </a:r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717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82D1F2D-1B7B-4833-B3D9-653C0E935790}" type="datetime1">
              <a:rPr lang="tr-TR" smtClean="0"/>
              <a:t>02.03.2018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449F74A-79A6-4515-BF08-EA17BC1F116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AF8222B-58F1-49C9-B0C4-B76806AD6C8B}" type="datetime1">
              <a:rPr lang="tr-TR" smtClean="0"/>
              <a:t>02.03.2018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449F74A-79A6-4515-BF08-EA17BC1F116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D7E9-35EE-491F-824E-AA1BF4068784}" type="datetime1">
              <a:rPr lang="tr-TR" smtClean="0"/>
              <a:t>02.03.2018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F74A-79A6-4515-BF08-EA17BC1F116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AF6D040-A114-4E5F-AB27-26BB241FBF43}" type="datetime1">
              <a:rPr lang="tr-TR" smtClean="0"/>
              <a:t>02.03.2018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449F74A-79A6-4515-BF08-EA17BC1F116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EAA11F8-565D-4817-BE24-F999034D3EAF}" type="datetime1">
              <a:rPr lang="tr-TR" smtClean="0"/>
              <a:t>02.03.2018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449F74A-79A6-4515-BF08-EA17BC1F116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1EC2F70-16A7-4FFE-8349-2377D139BF4A}" type="datetime1">
              <a:rPr lang="tr-TR" smtClean="0"/>
              <a:t>02.03.2018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449F74A-79A6-4515-BF08-EA17BC1F116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 Üçgen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Düz Bağlayıcı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Düz Bağlayıcı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6657F5B-E458-46FA-A396-734D937BB79D}" type="datetime1">
              <a:rPr lang="tr-TR" smtClean="0"/>
              <a:t>02.03.2018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449F74A-79A6-4515-BF08-EA17BC1F116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659019-03DF-4BCA-8F63-228CF6BA8045}" type="slidenum">
              <a:rPr lang="tr-T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smtClean="0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6663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66663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66663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663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6663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>
                <a:solidFill>
                  <a:srgbClr val="FFFFFF"/>
                </a:solidFill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248 h 1906"/>
                <a:gd name="T4" fmla="*/ 5848 w 5740"/>
                <a:gd name="T5" fmla="*/ 1248 h 1906"/>
                <a:gd name="T6" fmla="*/ 584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66663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6666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  <p:sp>
        <p:nvSpPr>
          <p:cNvPr id="66663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266835417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Serbest Form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15 Serbest Form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55D4866-6571-402E-8F1F-0932EE85C0CE}" type="datetime1">
              <a:rPr lang="tr-TR" smtClean="0">
                <a:solidFill>
                  <a:srgbClr val="D4D2D0">
                    <a:shade val="50000"/>
                  </a:srgbClr>
                </a:solidFill>
              </a:rPr>
              <a:pPr/>
              <a:t>02.03.2018</a:t>
            </a:fld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tr-TR" smtClean="0">
                <a:solidFill>
                  <a:srgbClr val="D4D2D0">
                    <a:shade val="50000"/>
                  </a:srgbClr>
                </a:solidFill>
              </a:rPr>
              <a:t>www.tariheglencesi.com</a:t>
            </a:r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ED3B027-68F6-4AC4-A6DC-70ECA4128519}" type="slidenum">
              <a:rPr lang="tr-TR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254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1700808"/>
            <a:ext cx="7772400" cy="1920875"/>
          </a:xfrm>
          <a:prstGeom prst="rect">
            <a:avLst/>
          </a:prstGeom>
          <a:solidFill>
            <a:srgbClr val="DADADA">
              <a:lumMod val="10000"/>
            </a:srgbClr>
          </a:solidFill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T.C İnkılap Tarihi Ve Atatürkçülük</a:t>
            </a:r>
            <a:br>
              <a:rPr kumimoji="0" lang="tr-TR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</a:br>
            <a:r>
              <a:rPr lang="tr-TR" sz="3200" b="1" kern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2015-2016</a:t>
            </a:r>
            <a:endParaRPr kumimoji="0" lang="tr-TR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0765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4932363" cy="6858000"/>
          </a:xfrm>
          <a:solidFill>
            <a:schemeClr val="accent4">
              <a:lumMod val="10000"/>
            </a:schemeClr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tr-TR" sz="2400" b="1" dirty="0" smtClean="0">
                <a:solidFill>
                  <a:srgbClr val="FFFF00"/>
                </a:solidFill>
                <a:cs typeface="Times New Roman" pitchFamily="18" charset="0"/>
              </a:rPr>
              <a:t>b-Azınlıkların Kurdukları Zararlı Cemiyetler</a:t>
            </a:r>
            <a:endParaRPr lang="tr-TR" sz="2400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400" b="1" dirty="0" err="1" smtClean="0">
                <a:solidFill>
                  <a:srgbClr val="FFFF00"/>
                </a:solidFill>
                <a:cs typeface="Times New Roman" pitchFamily="18" charset="0"/>
              </a:rPr>
              <a:t>Mavri</a:t>
            </a:r>
            <a:r>
              <a:rPr lang="tr-TR" sz="2400" b="1" dirty="0" smtClean="0">
                <a:solidFill>
                  <a:srgbClr val="FFFF00"/>
                </a:solidFill>
                <a:cs typeface="Times New Roman" pitchFamily="18" charset="0"/>
              </a:rPr>
              <a:t> Mira Cemiyeti:</a:t>
            </a:r>
            <a:r>
              <a:rPr lang="tr-TR" sz="2400" b="1" dirty="0" smtClean="0">
                <a:solidFill>
                  <a:srgbClr val="FFFF00"/>
                </a:solidFill>
              </a:rPr>
              <a:t> </a:t>
            </a:r>
            <a:r>
              <a:rPr lang="tr-TR" sz="2400" dirty="0" smtClean="0">
                <a:cs typeface="Times New Roman" pitchFamily="18" charset="0"/>
              </a:rPr>
              <a:t>İstanbul’daki Rum Patrikhanesinin desteğiyle kurulan bir cemiyettir.</a:t>
            </a:r>
            <a:r>
              <a:rPr lang="tr-TR" sz="2400" dirty="0" smtClean="0"/>
              <a:t> </a:t>
            </a:r>
            <a:r>
              <a:rPr lang="tr-TR" sz="2400" dirty="0" smtClean="0">
                <a:cs typeface="Times New Roman" pitchFamily="18" charset="0"/>
              </a:rPr>
              <a:t>Amacı; İzmir ve çevresi ile Doğu Trakya’nın Yunanistan’a bağlanmasını sağlamak, Bizans Devleti’ni yeniden kurabilmek.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400" b="1" dirty="0" smtClean="0">
                <a:solidFill>
                  <a:srgbClr val="FFFF00"/>
                </a:solidFill>
                <a:cs typeface="Times New Roman" pitchFamily="18" charset="0"/>
              </a:rPr>
              <a:t>Etnik-i </a:t>
            </a:r>
            <a:r>
              <a:rPr lang="tr-TR" sz="2400" b="1" dirty="0" err="1" smtClean="0">
                <a:solidFill>
                  <a:srgbClr val="FFFF00"/>
                </a:solidFill>
                <a:cs typeface="Times New Roman" pitchFamily="18" charset="0"/>
              </a:rPr>
              <a:t>Eterya</a:t>
            </a:r>
            <a:r>
              <a:rPr lang="tr-TR" sz="2400" b="1" dirty="0" smtClean="0">
                <a:solidFill>
                  <a:srgbClr val="FFFF00"/>
                </a:solidFill>
                <a:cs typeface="Times New Roman" pitchFamily="18" charset="0"/>
              </a:rPr>
              <a:t> Cemiyeti: </a:t>
            </a:r>
            <a:r>
              <a:rPr lang="tr-TR" sz="2400" dirty="0" smtClean="0">
                <a:cs typeface="Times New Roman" pitchFamily="18" charset="0"/>
              </a:rPr>
              <a:t>Rum-Bizans Devleti’ni yeniden kurmak amacıyla faaliyette bulunmuştur.</a:t>
            </a:r>
          </a:p>
          <a:p>
            <a:pPr eaLnBrk="1" hangingPunct="1">
              <a:defRPr/>
            </a:pPr>
            <a:endParaRPr lang="tr-TR" sz="2400" dirty="0" smtClean="0"/>
          </a:p>
        </p:txBody>
      </p:sp>
      <p:pic>
        <p:nvPicPr>
          <p:cNvPr id="11267" name="Picture 3" descr="C:\Users\arif\Desktop\Dıs politika foto\ermeni_hincak_alayi_8_blk_birinci_tkm_kumandalari_askerleri_ve_kizilhac_heye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144713"/>
            <a:ext cx="4314825" cy="286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380799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439738"/>
            <a:ext cx="5040313" cy="5976937"/>
          </a:xfrm>
          <a:solidFill>
            <a:schemeClr val="accent4">
              <a:lumMod val="10000"/>
            </a:schemeClr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sz="2800" b="1" dirty="0" smtClean="0">
                <a:cs typeface="Times New Roman" pitchFamily="18" charset="0"/>
              </a:rPr>
              <a:t> </a:t>
            </a:r>
            <a:r>
              <a:rPr lang="tr-TR" sz="2400" b="1" dirty="0" smtClean="0">
                <a:solidFill>
                  <a:srgbClr val="FFFF00"/>
                </a:solidFill>
                <a:cs typeface="Times New Roman" pitchFamily="18" charset="0"/>
              </a:rPr>
              <a:t>Rum Pontus Cemiyeti: </a:t>
            </a:r>
            <a:r>
              <a:rPr lang="tr-TR" sz="2400" dirty="0" smtClean="0">
                <a:cs typeface="Times New Roman" pitchFamily="18" charset="0"/>
              </a:rPr>
              <a:t>Trabzon Rum İmparatorluğunu yeniden kurmak amacıyla kurulmuştur.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400" b="1" dirty="0" smtClean="0">
                <a:solidFill>
                  <a:srgbClr val="FFFF00"/>
                </a:solidFill>
                <a:cs typeface="Times New Roman" pitchFamily="18" charset="0"/>
              </a:rPr>
              <a:t>Ermeni </a:t>
            </a:r>
            <a:r>
              <a:rPr lang="tr-TR" sz="2400" b="1" dirty="0" err="1" smtClean="0">
                <a:solidFill>
                  <a:srgbClr val="FFFF00"/>
                </a:solidFill>
                <a:cs typeface="Times New Roman" pitchFamily="18" charset="0"/>
              </a:rPr>
              <a:t>Taşnak-Hınçak</a:t>
            </a:r>
            <a:r>
              <a:rPr lang="tr-TR" sz="2400" b="1" dirty="0" smtClean="0">
                <a:solidFill>
                  <a:srgbClr val="FFFF00"/>
                </a:solidFill>
                <a:cs typeface="Times New Roman" pitchFamily="18" charset="0"/>
              </a:rPr>
              <a:t> Cemiyetleri:</a:t>
            </a:r>
            <a:r>
              <a:rPr lang="tr-TR" sz="2400" b="1" dirty="0" smtClean="0">
                <a:solidFill>
                  <a:srgbClr val="FFFF00"/>
                </a:solidFill>
              </a:rPr>
              <a:t> </a:t>
            </a:r>
            <a:r>
              <a:rPr lang="tr-TR" sz="2400" dirty="0" smtClean="0">
                <a:cs typeface="Times New Roman" pitchFamily="18" charset="0"/>
              </a:rPr>
              <a:t>Wilson ilkelerine dayanarak Doğu Anadolu’da bir Ermeni Devleti kurmak istemişlerdir.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400" b="1" dirty="0" smtClean="0">
                <a:solidFill>
                  <a:srgbClr val="FFFF00"/>
                </a:solidFill>
                <a:cs typeface="Times New Roman" pitchFamily="18" charset="0"/>
              </a:rPr>
              <a:t>Alyans </a:t>
            </a:r>
            <a:r>
              <a:rPr lang="tr-TR" sz="2400" b="1" dirty="0" err="1" smtClean="0">
                <a:solidFill>
                  <a:srgbClr val="FFFF00"/>
                </a:solidFill>
                <a:cs typeface="Times New Roman" pitchFamily="18" charset="0"/>
              </a:rPr>
              <a:t>İsrailit</a:t>
            </a:r>
            <a:r>
              <a:rPr lang="tr-TR" sz="2400" b="1" dirty="0" smtClean="0">
                <a:solidFill>
                  <a:srgbClr val="FFFF00"/>
                </a:solidFill>
                <a:cs typeface="Times New Roman" pitchFamily="18" charset="0"/>
              </a:rPr>
              <a:t>: </a:t>
            </a:r>
            <a:r>
              <a:rPr lang="tr-TR" sz="2400" dirty="0" smtClean="0">
                <a:cs typeface="Times New Roman" pitchFamily="18" charset="0"/>
              </a:rPr>
              <a:t>Yahudi gençleri, Osmanlı yıkılırsa bir Yahudi Devleti kurmayı düşünmüşlerdir.</a:t>
            </a:r>
            <a:r>
              <a:rPr lang="tr-TR" sz="2400" b="1" dirty="0" smtClean="0">
                <a:cs typeface="Times New Roman" pitchFamily="18" charset="0"/>
              </a:rPr>
              <a:t>             </a:t>
            </a:r>
            <a:endParaRPr lang="tr-TR" sz="2400" dirty="0" smtClean="0"/>
          </a:p>
        </p:txBody>
      </p:sp>
      <p:pic>
        <p:nvPicPr>
          <p:cNvPr id="12291" name="Picture 3" descr="C:\Users\arif\Desktop\Dıs politika foto\fft5_mf11256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000250"/>
            <a:ext cx="4286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196246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8" y="0"/>
            <a:ext cx="8915400" cy="5475288"/>
          </a:xfrm>
          <a:solidFill>
            <a:schemeClr val="accent4">
              <a:lumMod val="10000"/>
            </a:schemeClr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b="1" dirty="0" smtClean="0">
                <a:solidFill>
                  <a:srgbClr val="C00000"/>
                </a:solidFill>
                <a:cs typeface="Times New Roman" pitchFamily="18" charset="0"/>
              </a:rPr>
              <a:t>Not:</a:t>
            </a:r>
            <a:r>
              <a:rPr lang="tr-TR" dirty="0" smtClean="0">
                <a:solidFill>
                  <a:srgbClr val="FFFF00"/>
                </a:solidFill>
                <a:cs typeface="Times New Roman" pitchFamily="18" charset="0"/>
              </a:rPr>
              <a:t>Azınlıklar tarafından kurulan cemiyetler İtilaf Devletleri tarafından da desteklenmiştir. Böylece Anadolu’nun işgal edilmesi kolaylaşmış olacaktı. </a:t>
            </a:r>
            <a:r>
              <a:rPr lang="tr-TR" dirty="0" smtClean="0">
                <a:cs typeface="Times New Roman" pitchFamily="18" charset="0"/>
              </a:rPr>
              <a:t>Azınlıkların faaliyetlerinde kiliselerin bu faaliyetin odak noktası olması dikkat çekicidir.</a:t>
            </a:r>
            <a:r>
              <a:rPr lang="tr-TR" dirty="0" smtClean="0"/>
              <a:t> </a:t>
            </a:r>
            <a:r>
              <a:rPr lang="tr-TR" dirty="0" smtClean="0">
                <a:solidFill>
                  <a:srgbClr val="FFFF00"/>
                </a:solidFill>
                <a:cs typeface="Times New Roman" pitchFamily="18" charset="0"/>
              </a:rPr>
              <a:t>Yunan </a:t>
            </a:r>
            <a:r>
              <a:rPr lang="tr-TR" dirty="0" err="1" smtClean="0">
                <a:solidFill>
                  <a:srgbClr val="FFFF00"/>
                </a:solidFill>
                <a:cs typeface="Times New Roman" pitchFamily="18" charset="0"/>
              </a:rPr>
              <a:t>Kızılhaçı</a:t>
            </a:r>
            <a:r>
              <a:rPr lang="tr-TR" dirty="0" smtClean="0">
                <a:solidFill>
                  <a:srgbClr val="FFFF00"/>
                </a:solidFill>
                <a:cs typeface="Times New Roman" pitchFamily="18" charset="0"/>
              </a:rPr>
              <a:t>,</a:t>
            </a:r>
            <a:r>
              <a:rPr lang="tr-TR" dirty="0" smtClean="0">
                <a:solidFill>
                  <a:srgbClr val="FFFF00"/>
                </a:solidFill>
              </a:rPr>
              <a:t> </a:t>
            </a:r>
            <a:r>
              <a:rPr lang="tr-TR" dirty="0" smtClean="0">
                <a:solidFill>
                  <a:srgbClr val="FFFF00"/>
                </a:solidFill>
                <a:cs typeface="Times New Roman" pitchFamily="18" charset="0"/>
              </a:rPr>
              <a:t>Göçmenler Komisyonu,</a:t>
            </a:r>
            <a:r>
              <a:rPr lang="tr-TR" dirty="0" smtClean="0">
                <a:solidFill>
                  <a:srgbClr val="FFFF00"/>
                </a:solidFill>
              </a:rPr>
              <a:t> </a:t>
            </a:r>
            <a:r>
              <a:rPr lang="tr-TR" dirty="0" smtClean="0">
                <a:solidFill>
                  <a:srgbClr val="FFFF00"/>
                </a:solidFill>
                <a:cs typeface="Times New Roman" pitchFamily="18" charset="0"/>
              </a:rPr>
              <a:t>İzcilik Teşkilatları </a:t>
            </a:r>
            <a:r>
              <a:rPr lang="tr-TR" dirty="0" smtClean="0">
                <a:cs typeface="Times New Roman" pitchFamily="18" charset="0"/>
              </a:rPr>
              <a:t>da etkili olmuşlardır.</a:t>
            </a:r>
          </a:p>
          <a:p>
            <a:pPr eaLnBrk="1" hangingPunct="1">
              <a:lnSpc>
                <a:spcPct val="90000"/>
              </a:lnSpc>
              <a:defRPr/>
            </a:pPr>
            <a:endParaRPr lang="tr-TR" sz="4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tr-TR" sz="4400" dirty="0" smtClean="0"/>
          </a:p>
        </p:txBody>
      </p:sp>
      <p:pic>
        <p:nvPicPr>
          <p:cNvPr id="13315" name="Picture 3" descr="C:\Users\arif\Desktop\Dıs politika foto\2upbc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581525"/>
            <a:ext cx="3502025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7131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188913"/>
            <a:ext cx="8229600" cy="539750"/>
          </a:xfrm>
          <a:solidFill>
            <a:srgbClr val="00B050"/>
          </a:solidFill>
        </p:spPr>
        <p:txBody>
          <a:bodyPr/>
          <a:lstStyle/>
          <a:p>
            <a:pPr algn="l" eaLnBrk="1" hangingPunct="1">
              <a:defRPr/>
            </a:pPr>
            <a:r>
              <a:rPr lang="tr-TR" sz="3600" b="0" dirty="0" smtClean="0">
                <a:cs typeface="Times New Roman" pitchFamily="18" charset="0"/>
              </a:rPr>
              <a:t/>
            </a:r>
            <a:br>
              <a:rPr lang="tr-TR" sz="3600" b="0" dirty="0" smtClean="0">
                <a:cs typeface="Times New Roman" pitchFamily="18" charset="0"/>
              </a:rPr>
            </a:br>
            <a:r>
              <a:rPr lang="tr-TR" sz="3600" b="0" dirty="0" smtClean="0">
                <a:cs typeface="Times New Roman" pitchFamily="18" charset="0"/>
              </a:rPr>
              <a:t>2-</a:t>
            </a:r>
            <a:r>
              <a:rPr lang="tr-TR" sz="3600" dirty="0" smtClean="0">
                <a:cs typeface="Times New Roman" pitchFamily="18" charset="0"/>
              </a:rPr>
              <a:t> </a:t>
            </a:r>
            <a:r>
              <a:rPr lang="tr-TR" sz="3600" b="0" dirty="0" smtClean="0">
                <a:cs typeface="Times New Roman" pitchFamily="18" charset="0"/>
              </a:rPr>
              <a:t>Milli Cemiyetler</a:t>
            </a:r>
            <a:r>
              <a:rPr lang="tr-TR" sz="4800" dirty="0" smtClean="0">
                <a:cs typeface="Times New Roman" pitchFamily="18" charset="0"/>
              </a:rPr>
              <a:t/>
            </a:r>
            <a:br>
              <a:rPr lang="tr-TR" sz="4800" dirty="0" smtClean="0">
                <a:cs typeface="Times New Roman" pitchFamily="18" charset="0"/>
              </a:rPr>
            </a:br>
            <a:endParaRPr lang="tr-TR" sz="4800" dirty="0" smtClean="0">
              <a:cs typeface="Times New Roman" pitchFamily="18" charset="0"/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765175"/>
            <a:ext cx="5688012" cy="5903913"/>
          </a:xfrm>
          <a:solidFill>
            <a:srgbClr val="0070C0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400" b="1" dirty="0" smtClean="0">
                <a:solidFill>
                  <a:srgbClr val="FFFF00"/>
                </a:solidFill>
                <a:cs typeface="Times New Roman" pitchFamily="18" charset="0"/>
              </a:rPr>
              <a:t>Trakya </a:t>
            </a:r>
            <a:r>
              <a:rPr lang="tr-TR" sz="2400" b="1" dirty="0" err="1" smtClean="0">
                <a:solidFill>
                  <a:srgbClr val="FFFF00"/>
                </a:solidFill>
                <a:cs typeface="Times New Roman" pitchFamily="18" charset="0"/>
              </a:rPr>
              <a:t>Paşaeli</a:t>
            </a:r>
            <a:r>
              <a:rPr lang="tr-TR" sz="2400" b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tr-TR" sz="2400" b="1" dirty="0" err="1" smtClean="0">
                <a:solidFill>
                  <a:srgbClr val="FFFF00"/>
                </a:solidFill>
                <a:cs typeface="Times New Roman" pitchFamily="18" charset="0"/>
              </a:rPr>
              <a:t>Müdafa</a:t>
            </a:r>
            <a:r>
              <a:rPr lang="tr-TR" sz="2400" b="1" dirty="0" smtClean="0">
                <a:solidFill>
                  <a:srgbClr val="FFFF00"/>
                </a:solidFill>
                <a:cs typeface="Times New Roman" pitchFamily="18" charset="0"/>
              </a:rPr>
              <a:t>-i Hukuk Cemiyeti:</a:t>
            </a:r>
            <a:r>
              <a:rPr lang="tr-TR" sz="2400" b="1" dirty="0" smtClean="0">
                <a:solidFill>
                  <a:srgbClr val="FFFF00"/>
                </a:solidFill>
              </a:rPr>
              <a:t> </a:t>
            </a:r>
            <a:r>
              <a:rPr lang="tr-TR" sz="2400" dirty="0" smtClean="0">
                <a:cs typeface="Times New Roman" pitchFamily="18" charset="0"/>
              </a:rPr>
              <a:t>2 Aralık 1918’de Edirne’de kurulan bu cemiyetin amacı; Doğu Trakya’nın Yunanlılara geçmesine engel olma gerekirse Batı Trakya’nın da katılımıyla bir devlet kurma.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400" b="1" dirty="0" smtClean="0">
                <a:solidFill>
                  <a:srgbClr val="FFFF00"/>
                </a:solidFill>
                <a:cs typeface="Times New Roman" pitchFamily="18" charset="0"/>
              </a:rPr>
              <a:t>İzmir </a:t>
            </a:r>
            <a:r>
              <a:rPr lang="tr-TR" sz="2400" b="1" dirty="0" err="1" smtClean="0">
                <a:solidFill>
                  <a:srgbClr val="FFFF00"/>
                </a:solidFill>
                <a:cs typeface="Times New Roman" pitchFamily="18" charset="0"/>
              </a:rPr>
              <a:t>Müdafa</a:t>
            </a:r>
            <a:r>
              <a:rPr lang="tr-TR" sz="2400" b="1" dirty="0" smtClean="0">
                <a:solidFill>
                  <a:srgbClr val="FFFF00"/>
                </a:solidFill>
                <a:cs typeface="Times New Roman" pitchFamily="18" charset="0"/>
              </a:rPr>
              <a:t>-i Hukuk-u Osmaniye Cemiyeti:</a:t>
            </a:r>
            <a:r>
              <a:rPr lang="tr-TR" sz="2400" b="1" dirty="0" smtClean="0">
                <a:solidFill>
                  <a:schemeClr val="tx2"/>
                </a:solidFill>
              </a:rPr>
              <a:t> </a:t>
            </a:r>
            <a:r>
              <a:rPr lang="tr-TR" sz="2400" dirty="0" smtClean="0">
                <a:cs typeface="Times New Roman" pitchFamily="18" charset="0"/>
              </a:rPr>
              <a:t>İzmir’in Yunanlılara verilmesini engellemek amacıyla kurulmuştur.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tr-TR" sz="2400" dirty="0" smtClean="0"/>
          </a:p>
        </p:txBody>
      </p:sp>
      <p:pic>
        <p:nvPicPr>
          <p:cNvPr id="14340" name="Picture 4" descr="C:\Users\arif\Desktop\Dıs politika foto\slide-5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773238"/>
            <a:ext cx="3851275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76548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5530850" cy="6858000"/>
          </a:xfrm>
          <a:solidFill>
            <a:srgbClr val="0070C0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400" b="1" dirty="0" smtClean="0">
                <a:cs typeface="Times New Roman" pitchFamily="18" charset="0"/>
              </a:rPr>
              <a:t> </a:t>
            </a:r>
            <a:r>
              <a:rPr lang="tr-TR" sz="2800" b="1" dirty="0" smtClean="0">
                <a:solidFill>
                  <a:srgbClr val="FFFF00"/>
                </a:solidFill>
                <a:cs typeface="Times New Roman" pitchFamily="18" charset="0"/>
              </a:rPr>
              <a:t>İzmir </a:t>
            </a:r>
            <a:r>
              <a:rPr lang="tr-TR" sz="2800" b="1" dirty="0" err="1" smtClean="0">
                <a:solidFill>
                  <a:srgbClr val="FFFF00"/>
                </a:solidFill>
                <a:cs typeface="Times New Roman" pitchFamily="18" charset="0"/>
              </a:rPr>
              <a:t>Redd</a:t>
            </a:r>
            <a:r>
              <a:rPr lang="tr-TR" sz="2800" b="1" dirty="0" smtClean="0">
                <a:solidFill>
                  <a:srgbClr val="FFFF00"/>
                </a:solidFill>
                <a:cs typeface="Times New Roman" pitchFamily="18" charset="0"/>
              </a:rPr>
              <a:t>-i İlhak Cemiyeti:</a:t>
            </a:r>
            <a:r>
              <a:rPr lang="tr-TR" sz="2800" b="1" dirty="0" smtClean="0">
                <a:solidFill>
                  <a:srgbClr val="FFFF00"/>
                </a:solidFill>
              </a:rPr>
              <a:t> </a:t>
            </a:r>
            <a:r>
              <a:rPr lang="tr-TR" sz="2800" dirty="0" smtClean="0">
                <a:cs typeface="Times New Roman" pitchFamily="18" charset="0"/>
              </a:rPr>
              <a:t>İzmir’in Yunanlılara verilmesini engellemek amacıyla kurulmuştur. Batı</a:t>
            </a:r>
            <a:r>
              <a:rPr lang="tr-TR" sz="2800" dirty="0">
                <a:cs typeface="Times New Roman" pitchFamily="18" charset="0"/>
              </a:rPr>
              <a:t> </a:t>
            </a:r>
            <a:r>
              <a:rPr lang="tr-TR" sz="2800" dirty="0" smtClean="0">
                <a:cs typeface="Times New Roman" pitchFamily="18" charset="0"/>
              </a:rPr>
              <a:t>cephesinin kurulmasında, Balıkesir ve Alaşehir kongrelerinin toplanmasında etkili olmuştur.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b="1" dirty="0" smtClean="0">
                <a:solidFill>
                  <a:srgbClr val="FFFF00"/>
                </a:solidFill>
                <a:cs typeface="Times New Roman" pitchFamily="18" charset="0"/>
              </a:rPr>
              <a:t>Kilikyalılar Cemiyeti:</a:t>
            </a:r>
            <a:r>
              <a:rPr lang="tr-TR" sz="2800" b="1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tr-TR" sz="2800" dirty="0" smtClean="0">
                <a:cs typeface="Times New Roman" pitchFamily="18" charset="0"/>
              </a:rPr>
              <a:t>Adana ve çevresini Fransızlar ve Ermenilere karşı korumak amacıyla kurulmuştur.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tr-TR" sz="2800" dirty="0" smtClean="0"/>
          </a:p>
        </p:txBody>
      </p:sp>
      <p:pic>
        <p:nvPicPr>
          <p:cNvPr id="15363" name="Picture 3" descr="C:\Users\arif\Desktop\Dıs politika foto\slide-4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060575"/>
            <a:ext cx="3851275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11377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6503988" cy="6272213"/>
          </a:xfrm>
          <a:solidFill>
            <a:srgbClr val="0070C0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400" b="1" dirty="0" smtClean="0">
                <a:solidFill>
                  <a:srgbClr val="FFFF00"/>
                </a:solidFill>
                <a:cs typeface="Times New Roman" pitchFamily="18" charset="0"/>
              </a:rPr>
              <a:t>Şark Vilayetleri </a:t>
            </a:r>
            <a:r>
              <a:rPr lang="tr-TR" sz="2400" b="1" dirty="0" err="1" smtClean="0">
                <a:solidFill>
                  <a:srgbClr val="FFFF00"/>
                </a:solidFill>
                <a:cs typeface="Times New Roman" pitchFamily="18" charset="0"/>
              </a:rPr>
              <a:t>Müdafa</a:t>
            </a:r>
            <a:r>
              <a:rPr lang="tr-TR" sz="2400" b="1" dirty="0" smtClean="0">
                <a:solidFill>
                  <a:srgbClr val="FFFF00"/>
                </a:solidFill>
                <a:cs typeface="Times New Roman" pitchFamily="18" charset="0"/>
              </a:rPr>
              <a:t>-i Hukuk Cemiyeti: </a:t>
            </a:r>
            <a:r>
              <a:rPr lang="tr-TR" sz="2400" dirty="0" smtClean="0">
                <a:cs typeface="Times New Roman" pitchFamily="18" charset="0"/>
              </a:rPr>
              <a:t>Doğu Anadolu’nun Ermenilere verilmesini engellemek amacıyla kurulmuştur. </a:t>
            </a:r>
            <a:r>
              <a:rPr lang="tr-TR" sz="2400" b="1" dirty="0" smtClean="0">
                <a:solidFill>
                  <a:srgbClr val="FFFF00"/>
                </a:solidFill>
                <a:cs typeface="Times New Roman" pitchFamily="18" charset="0"/>
              </a:rPr>
              <a:t>Erzurum Kongresi’nin toplanmasını sağlamıştır.</a:t>
            </a:r>
            <a:endParaRPr lang="tr-TR" sz="2400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400" b="1" dirty="0" smtClean="0">
                <a:solidFill>
                  <a:srgbClr val="FFFF00"/>
                </a:solidFill>
                <a:cs typeface="Times New Roman" pitchFamily="18" charset="0"/>
              </a:rPr>
              <a:t>Trabzon Muhafaza-i Hukuk-u Milliye Cemiyeti: </a:t>
            </a:r>
            <a:r>
              <a:rPr lang="tr-TR" sz="2400" dirty="0" smtClean="0">
                <a:cs typeface="Times New Roman" pitchFamily="18" charset="0"/>
              </a:rPr>
              <a:t>Pontus Rum Devleti çalışmalarına karşı kurulmuştur. </a:t>
            </a:r>
          </a:p>
        </p:txBody>
      </p:sp>
      <p:pic>
        <p:nvPicPr>
          <p:cNvPr id="16387" name="Picture 3" descr="C:\Users\arif\Desktop\Dıs politika foto\slide-1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388" y="620713"/>
            <a:ext cx="2987675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C:\Users\arif\Desktop\Dıs politika foto\kurtulus-savasi-fotograflari-98265-or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7"/>
          <a:stretch>
            <a:fillRect/>
          </a:stretch>
        </p:blipFill>
        <p:spPr bwMode="auto">
          <a:xfrm>
            <a:off x="1331913" y="4076700"/>
            <a:ext cx="7110412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96579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750" y="-25400"/>
            <a:ext cx="4324350" cy="6883400"/>
          </a:xfrm>
          <a:solidFill>
            <a:srgbClr val="0070C0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b="1" dirty="0" smtClean="0">
                <a:cs typeface="Times New Roman" pitchFamily="18" charset="0"/>
              </a:rPr>
              <a:t> </a:t>
            </a:r>
            <a:r>
              <a:rPr lang="tr-TR" sz="2800" b="1" dirty="0" smtClean="0">
                <a:solidFill>
                  <a:srgbClr val="FFFF00"/>
                </a:solidFill>
                <a:cs typeface="Times New Roman" pitchFamily="18" charset="0"/>
              </a:rPr>
              <a:t>Milli Kongre Cemiyeti: </a:t>
            </a:r>
            <a:r>
              <a:rPr lang="tr-TR" sz="2800" dirty="0" smtClean="0">
                <a:cs typeface="Times New Roman" pitchFamily="18" charset="0"/>
              </a:rPr>
              <a:t>Milli Talim ve Terbiye cemiyeti üyeleri tarafından kurulmuştur.</a:t>
            </a:r>
            <a:r>
              <a:rPr lang="tr-TR" sz="2800" dirty="0" smtClean="0"/>
              <a:t> </a:t>
            </a:r>
            <a:r>
              <a:rPr lang="tr-TR" sz="2800" dirty="0" smtClean="0">
                <a:solidFill>
                  <a:srgbClr val="FFFF00"/>
                </a:solidFill>
                <a:cs typeface="Times New Roman" pitchFamily="18" charset="0"/>
              </a:rPr>
              <a:t>Amacı, Türkler</a:t>
            </a:r>
            <a:r>
              <a:rPr lang="tr-TR" sz="2800" dirty="0" smtClean="0">
                <a:solidFill>
                  <a:srgbClr val="FFFF00"/>
                </a:solidFill>
              </a:rPr>
              <a:t> h</a:t>
            </a:r>
            <a:r>
              <a:rPr lang="tr-TR" sz="2800" dirty="0" smtClean="0">
                <a:solidFill>
                  <a:srgbClr val="FFFF00"/>
                </a:solidFill>
                <a:cs typeface="Times New Roman" pitchFamily="18" charset="0"/>
              </a:rPr>
              <a:t>akkında dünyada yapılan propagandalara yayın yolu ile karşı koymak ve Türk milletinin haklılığını dünyaya duyurmaktı.</a:t>
            </a:r>
          </a:p>
          <a:p>
            <a:pPr eaLnBrk="1" hangingPunct="1">
              <a:defRPr/>
            </a:pPr>
            <a:endParaRPr lang="tr-TR" sz="2800" dirty="0" smtClean="0"/>
          </a:p>
        </p:txBody>
      </p:sp>
      <p:pic>
        <p:nvPicPr>
          <p:cNvPr id="17411" name="Picture 3" descr="C:\Users\arif\Desktop\Dıs politika foto\slide-6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513" y="1628775"/>
            <a:ext cx="4906962" cy="36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252392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rif\Desktop\Dıs politika foto\slide-7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-1588"/>
            <a:ext cx="9177338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ltbilgi Yer Tutucusu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000514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219881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76250"/>
            <a:ext cx="8735888" cy="5905500"/>
          </a:xfrm>
          <a:solidFill>
            <a:srgbClr val="0070C0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 smtClean="0">
                <a:cs typeface="Times New Roman" pitchFamily="18" charset="0"/>
              </a:rPr>
              <a:t> </a:t>
            </a:r>
            <a:r>
              <a:rPr lang="tr-TR" sz="3600" b="1" dirty="0" smtClean="0">
                <a:solidFill>
                  <a:schemeClr val="tx2"/>
                </a:solidFill>
                <a:cs typeface="Times New Roman" pitchFamily="18" charset="0"/>
              </a:rPr>
              <a:t>NOT: </a:t>
            </a:r>
            <a:r>
              <a:rPr lang="tr-TR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Cemiyetlerin kuruluşunda hakim duygu Türklük duygusuydu. İlk kurulduklarında amaçları kendi bölgelerini korumaktı. Yayın yoluyla gerektiğinde silahla mücadelede bulunmuşlardır. Anadolu’ya silah, cephane ve insan kazandırma konusunda da etkili oldular.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tr-TR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800" b="1" dirty="0" smtClean="0">
                <a:solidFill>
                  <a:schemeClr val="tx2"/>
                </a:solidFill>
                <a:cs typeface="Times New Roman" pitchFamily="18" charset="0"/>
              </a:rPr>
              <a:t>AKILLI OLAN, BAŞKASININ KUSURUNU GÖREREK, KENDİSİNİNKİNİ DÜZELTİR.</a:t>
            </a:r>
            <a:endParaRPr lang="tr-TR" sz="28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algn="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tr-TR" sz="2800" dirty="0" smtClean="0">
                <a:cs typeface="Times New Roman" pitchFamily="18" charset="0"/>
              </a:rPr>
              <a:t>                                                                                                                          </a:t>
            </a:r>
            <a:r>
              <a:rPr lang="tr-TR" sz="2800" dirty="0" err="1" smtClean="0">
                <a:cs typeface="Times New Roman" pitchFamily="18" charset="0"/>
              </a:rPr>
              <a:t>Puplilius</a:t>
            </a:r>
            <a:r>
              <a:rPr lang="tr-TR" sz="2800" dirty="0" smtClean="0">
                <a:cs typeface="Times New Roman" pitchFamily="18" charset="0"/>
              </a:rPr>
              <a:t> </a:t>
            </a:r>
            <a:r>
              <a:rPr lang="tr-TR" sz="2800" dirty="0" err="1" smtClean="0">
                <a:cs typeface="Times New Roman" pitchFamily="18" charset="0"/>
              </a:rPr>
              <a:t>Syrus</a:t>
            </a:r>
            <a:r>
              <a:rPr lang="tr-TR" sz="2800" dirty="0" smtClean="0"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tr-TR" sz="2800" dirty="0" smtClean="0">
                <a:cs typeface="Times New Roman" pitchFamily="18" charset="0"/>
              </a:rPr>
              <a:t> 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tr-TR" sz="2800" dirty="0" smtClean="0">
                <a:cs typeface="Times New Roman" pitchFamily="18" charset="0"/>
              </a:rPr>
              <a:t> 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tr-TR" sz="2800" b="1" dirty="0" smtClean="0">
                <a:cs typeface="Times New Roman" pitchFamily="18" charset="0"/>
              </a:rPr>
              <a:t>             </a:t>
            </a:r>
            <a:endParaRPr lang="tr-TR" sz="28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tr-TR" sz="2800" dirty="0" smtClean="0"/>
          </a:p>
        </p:txBody>
      </p:sp>
      <p:sp>
        <p:nvSpPr>
          <p:cNvPr id="19459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280112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5102791" y="3068960"/>
            <a:ext cx="3240360" cy="588492"/>
          </a:xfrm>
        </p:spPr>
        <p:txBody>
          <a:bodyPr/>
          <a:lstStyle/>
          <a:p>
            <a:r>
              <a:rPr lang="tr-TR" dirty="0" smtClean="0"/>
              <a:t>ARİF ÖZBEYLİ</a:t>
            </a:r>
          </a:p>
        </p:txBody>
      </p:sp>
      <p:sp>
        <p:nvSpPr>
          <p:cNvPr id="4" name="Metin kutusu 3"/>
          <p:cNvSpPr txBox="1"/>
          <p:nvPr/>
        </p:nvSpPr>
        <p:spPr>
          <a:xfrm rot="19214027">
            <a:off x="6538832" y="4601737"/>
            <a:ext cx="24855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rgbClr val="FFFF00"/>
                </a:solidFill>
              </a:rPr>
              <a:t>www.tariheglencesi.com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98445"/>
            <a:ext cx="5670959" cy="508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6209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71475"/>
            <a:ext cx="8229600" cy="949325"/>
          </a:xfrm>
        </p:spPr>
        <p:txBody>
          <a:bodyPr/>
          <a:lstStyle/>
          <a:p>
            <a:pPr eaLnBrk="1" hangingPunct="1">
              <a:defRPr/>
            </a:pPr>
            <a:r>
              <a:rPr lang="tr-TR" sz="3600" b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İzmir’in İşgali ve Kuvayi Milliye</a:t>
            </a:r>
            <a:r>
              <a:rPr lang="tr-TR" sz="3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3600" smtClean="0">
                <a:latin typeface="Times New Roman" pitchFamily="18" charset="0"/>
                <a:cs typeface="Times New Roman" pitchFamily="18" charset="0"/>
              </a:rPr>
            </a:br>
            <a:endParaRPr lang="tr-TR" sz="3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4897437" cy="5472112"/>
          </a:xfrm>
          <a:solidFill>
            <a:schemeClr val="accent4">
              <a:lumMod val="10000"/>
            </a:schemeClr>
          </a:solidFill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tr-TR" sz="2800" dirty="0" smtClean="0">
              <a:latin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İtilaf Devletleri, Paris Barış Konferansı’nda İzmir</a:t>
            </a:r>
            <a:r>
              <a:rPr lang="tr-TR" sz="2800" dirty="0" smtClean="0">
                <a:latin typeface="Times New Roman" pitchFamily="18" charset="0"/>
              </a:rPr>
              <a:t>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ve çevresini Yunanlılara vermişlerdi.</a:t>
            </a:r>
            <a:r>
              <a:rPr lang="tr-TR" sz="2800" dirty="0" smtClean="0">
                <a:latin typeface="Times New Roman" pitchFamily="18" charset="0"/>
              </a:rPr>
              <a:t>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Yunanlılar,</a:t>
            </a:r>
            <a:r>
              <a:rPr lang="tr-TR" sz="2800" dirty="0" smtClean="0">
                <a:latin typeface="Times New Roman" pitchFamily="18" charset="0"/>
              </a:rPr>
              <a:t>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sahte belgelerle Batı Anadolu’da Rum nüfusunun daha fazla olduğunu iddia ettiler.</a:t>
            </a:r>
            <a:endParaRPr lang="tr-TR" sz="2800" dirty="0" smtClean="0">
              <a:latin typeface="Times New Roman" pitchFamily="18" charset="0"/>
            </a:endParaRPr>
          </a:p>
        </p:txBody>
      </p:sp>
      <p:pic>
        <p:nvPicPr>
          <p:cNvPr id="4100" name="Picture 4" descr="C:\Users\arif\Desktop\Dıs politika foto\190515005hw2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628775"/>
            <a:ext cx="3592513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2407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4356100" cy="6858000"/>
          </a:xfrm>
          <a:solidFill>
            <a:schemeClr val="accent4">
              <a:lumMod val="10000"/>
            </a:schemeClr>
          </a:solidFill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tr-TR" sz="4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İşgal öncesinde de işgali haklı</a:t>
            </a:r>
            <a:r>
              <a:rPr lang="tr-TR" dirty="0" smtClean="0">
                <a:latin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çıkarmak amacıyla, Türklerin Rumları katlettiği  propagandasını yaptılar.</a:t>
            </a:r>
            <a:r>
              <a:rPr lang="tr-TR" dirty="0" smtClean="0">
                <a:latin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Yunanlıların amacı </a:t>
            </a: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Megalo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İdea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(Bizans Devleti’nin yeniden kurulması) idi. 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tr-TR" sz="4400" dirty="0" smtClean="0"/>
          </a:p>
        </p:txBody>
      </p:sp>
      <p:pic>
        <p:nvPicPr>
          <p:cNvPr id="5123" name="Picture 4" descr="C:\Users\arif\Desktop\Dıs politika foto\Izmir15Mayis19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773238"/>
            <a:ext cx="507682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154917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5364163" cy="6858000"/>
          </a:xfrm>
          <a:solidFill>
            <a:schemeClr val="accent4">
              <a:lumMod val="10000"/>
            </a:schemeClr>
          </a:solidFill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tr-TR" sz="4400" dirty="0" smtClean="0">
                <a:latin typeface="Times New Roman" pitchFamily="18" charset="0"/>
              </a:rPr>
              <a:t>  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15 Mayıs 1919’da İzmir Yunanlılar tarafından işgal edildi. Hasan Tahsin’</a:t>
            </a:r>
            <a:r>
              <a:rPr lang="tr-TR" sz="2800" dirty="0" smtClean="0">
                <a:latin typeface="Times New Roman" pitchFamily="18" charset="0"/>
              </a:rPr>
              <a:t>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in ilk kurşunu atmasıyla Yunanlılara karşı direniş hareketi başlamış oldu.</a:t>
            </a: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    İzmir’in işgali azınlıkların özellikle de Yunanlıların daha da cesaretlendirmiş ve taşkınlıklarının artmasına yol açmıştır.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endParaRPr lang="tr-TR" sz="2800" dirty="0" smtClean="0">
              <a:latin typeface="Times New Roman" pitchFamily="18" charset="0"/>
            </a:endParaRPr>
          </a:p>
        </p:txBody>
      </p:sp>
      <p:pic>
        <p:nvPicPr>
          <p:cNvPr id="6147" name="Picture 4" descr="C:\Users\arif\Desktop\Dıs politika foto\izmirde ilk kursu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620713"/>
            <a:ext cx="3570287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118400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300" y="0"/>
            <a:ext cx="5043488" cy="6884988"/>
          </a:xfrm>
          <a:solidFill>
            <a:schemeClr val="accent4">
              <a:lumMod val="10000"/>
            </a:schemeClr>
          </a:solidFill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İzmir’in işgali üzerine Türk halkı mitingler düzenleyerek işgali protesto etmiş daha sonra da silahlı mücadeleye girişmiştir. Bunun sonucunda </a:t>
            </a:r>
            <a:r>
              <a:rPr lang="tr-TR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Kuva</a:t>
            </a:r>
            <a:r>
              <a:rPr lang="tr-TR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-i Milliye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başlamış ve </a:t>
            </a:r>
            <a:r>
              <a:rPr lang="tr-TR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Ayvalık’</a:t>
            </a:r>
            <a:r>
              <a:rPr lang="tr-TR" sz="2800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tr-TR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tan başlayarak Soma,</a:t>
            </a:r>
            <a:r>
              <a:rPr lang="tr-TR" sz="2800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tr-TR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Akhisar, Salihli ve Nazilli’ye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kadar uzanan </a:t>
            </a:r>
            <a:r>
              <a:rPr lang="tr-TR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Batı cephesi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kurulmuştur.</a:t>
            </a:r>
          </a:p>
          <a:p>
            <a:pPr eaLnBrk="1" hangingPunct="1">
              <a:defRPr/>
            </a:pPr>
            <a:endParaRPr lang="tr-TR" sz="2800" dirty="0" smtClean="0"/>
          </a:p>
        </p:txBody>
      </p:sp>
      <p:pic>
        <p:nvPicPr>
          <p:cNvPr id="7171" name="Picture 4" descr="C:\Users\arif\Desktop\Dıs politika foto\img-tarihliistiklalgazetesindenizmirinisgalihq-5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2" r="19547"/>
          <a:stretch>
            <a:fillRect/>
          </a:stretch>
        </p:blipFill>
        <p:spPr bwMode="auto">
          <a:xfrm>
            <a:off x="5292725" y="1268413"/>
            <a:ext cx="38449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199156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4826000" cy="6553200"/>
          </a:xfrm>
          <a:solidFill>
            <a:schemeClr val="accent4">
              <a:lumMod val="10000"/>
            </a:schemeClr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400" dirty="0" smtClean="0"/>
              <a:t>Düşmana karşı direnmenin giderek artması, bazı bölgelerde zafer sayılabilecek başarıların kazanılması ,milli bilincin güçlenmesine yardımcı olmuştur. </a:t>
            </a:r>
            <a:r>
              <a:rPr lang="tr-TR" sz="2400" dirty="0" smtClean="0">
                <a:solidFill>
                  <a:srgbClr val="FFFF00"/>
                </a:solidFill>
              </a:rPr>
              <a:t>Balıkesir (26-30 Temmuz 19-19) ve Alaşehir (16-25 Ağustos 1919)’de </a:t>
            </a:r>
            <a:r>
              <a:rPr lang="tr-TR" sz="2400" dirty="0" smtClean="0"/>
              <a:t>toplanan milli kongrelerle Batı Anadolu’daki </a:t>
            </a:r>
            <a:r>
              <a:rPr lang="tr-TR" sz="2400" dirty="0" err="1" smtClean="0"/>
              <a:t>Kuva</a:t>
            </a:r>
            <a:r>
              <a:rPr lang="tr-TR" sz="2400" dirty="0" smtClean="0"/>
              <a:t>-i Milliye birliklerinin insan ve malzeme bakımından beslenmelerine ve ortak bir cephe oluşturmalarına çalışılmıştır.</a:t>
            </a:r>
          </a:p>
        </p:txBody>
      </p:sp>
      <p:pic>
        <p:nvPicPr>
          <p:cNvPr id="8195" name="Picture 4" descr="C:\Users\arif\Desktop\Dıs politika foto\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1844675"/>
            <a:ext cx="4071937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280229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49275"/>
            <a:ext cx="8736013" cy="5975350"/>
          </a:xfrm>
          <a:solidFill>
            <a:schemeClr val="accent4">
              <a:lumMod val="10000"/>
            </a:schemeClr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 smtClean="0">
                <a:cs typeface="Times New Roman" pitchFamily="18" charset="0"/>
              </a:rPr>
              <a:t> </a:t>
            </a:r>
            <a:r>
              <a:rPr lang="tr-TR" sz="2800" b="1" dirty="0" smtClean="0">
                <a:solidFill>
                  <a:schemeClr val="folHlink"/>
                </a:solidFill>
                <a:cs typeface="Times New Roman" pitchFamily="18" charset="0"/>
              </a:rPr>
              <a:t>Memleketin İç Durumu ve Cemiyetler 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b="1" dirty="0" smtClean="0">
                <a:solidFill>
                  <a:srgbClr val="FF0000"/>
                </a:solidFill>
                <a:cs typeface="Times New Roman" pitchFamily="18" charset="0"/>
              </a:rPr>
              <a:t>1-Milli Varlığa Düşman Cemiyetler</a:t>
            </a:r>
            <a:endParaRPr lang="tr-TR" sz="28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b="1" dirty="0" smtClean="0">
                <a:solidFill>
                  <a:srgbClr val="FFFF00"/>
                </a:solidFill>
                <a:cs typeface="Times New Roman" pitchFamily="18" charset="0"/>
              </a:rPr>
              <a:t> a-Azınlıklar Dışında K</a:t>
            </a:r>
            <a:r>
              <a:rPr lang="tr-TR" sz="2800" b="1" dirty="0" smtClean="0">
                <a:solidFill>
                  <a:srgbClr val="FFFF00"/>
                </a:solidFill>
              </a:rPr>
              <a:t>u</a:t>
            </a:r>
            <a:r>
              <a:rPr lang="tr-TR" sz="2800" b="1" dirty="0" smtClean="0">
                <a:solidFill>
                  <a:srgbClr val="FFFF00"/>
                </a:solidFill>
                <a:cs typeface="Times New Roman" pitchFamily="18" charset="0"/>
              </a:rPr>
              <a:t>rulan Zararlı Cemiyetler            </a:t>
            </a:r>
            <a:endParaRPr lang="tr-TR" sz="2800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b="1" dirty="0" smtClean="0">
                <a:solidFill>
                  <a:schemeClr val="tx2"/>
                </a:solidFill>
                <a:cs typeface="Times New Roman" pitchFamily="18" charset="0"/>
              </a:rPr>
              <a:t>Sulh ve Selameti Osmaniye Fırkası: </a:t>
            </a:r>
            <a:r>
              <a:rPr lang="tr-TR" sz="2800" b="1" dirty="0" smtClean="0">
                <a:cs typeface="Times New Roman" pitchFamily="18" charset="0"/>
              </a:rPr>
              <a:t>P</a:t>
            </a:r>
            <a:r>
              <a:rPr lang="tr-TR" sz="2800" dirty="0" smtClean="0">
                <a:cs typeface="Times New Roman" pitchFamily="18" charset="0"/>
              </a:rPr>
              <a:t>adişaha bağlılığı savunmuş bir cemiyettir. 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b="1" dirty="0" smtClean="0">
                <a:solidFill>
                  <a:schemeClr val="tx2"/>
                </a:solidFill>
                <a:cs typeface="Times New Roman" pitchFamily="18" charset="0"/>
              </a:rPr>
              <a:t>Teali İslam Cemiyeti: </a:t>
            </a:r>
            <a:r>
              <a:rPr lang="tr-TR" sz="2800" dirty="0" smtClean="0">
                <a:cs typeface="Times New Roman" pitchFamily="18" charset="0"/>
              </a:rPr>
              <a:t>Hilafete dayanan bir cemiyettir. Kurtuluşun saltanat ve hilafetin güçlendirilmesiyle  mümkün olabileceğini düşünmüşlerdir.</a:t>
            </a:r>
          </a:p>
          <a:p>
            <a:pPr>
              <a:defRPr/>
            </a:pPr>
            <a:r>
              <a:rPr lang="tr-TR" sz="3600" dirty="0">
                <a:effectLst/>
              </a:rPr>
              <a:t> </a:t>
            </a:r>
            <a:endParaRPr lang="tr-TR" sz="2400" dirty="0" smtClean="0"/>
          </a:p>
        </p:txBody>
      </p:sp>
      <p:sp>
        <p:nvSpPr>
          <p:cNvPr id="9219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167403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976937"/>
          </a:xfrm>
          <a:solidFill>
            <a:schemeClr val="accent4">
              <a:lumMod val="10000"/>
            </a:schemeClr>
          </a:solidFill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tr-TR" sz="2800" b="1" dirty="0" smtClean="0">
                <a:effectLst/>
              </a:rPr>
              <a:t>    </a:t>
            </a:r>
            <a:r>
              <a:rPr lang="tr-TR" sz="2800" b="1" dirty="0" smtClean="0">
                <a:solidFill>
                  <a:srgbClr val="FFFF00"/>
                </a:solidFill>
                <a:effectLst/>
              </a:rPr>
              <a:t>İngiliz Muhipleri Cemiyeti: </a:t>
            </a:r>
            <a:r>
              <a:rPr lang="tr-TR" sz="2800" dirty="0" smtClean="0">
                <a:effectLst/>
              </a:rPr>
              <a:t>Devletin varlığını koruyabilmesi için İngiliz himayesine girmesi gerektiğini savunmuşlardır.</a:t>
            </a:r>
            <a:r>
              <a:rPr lang="tr-TR" sz="2800" b="1" dirty="0" smtClean="0">
                <a:effectLst/>
              </a:rPr>
              <a:t>         </a:t>
            </a:r>
            <a:endParaRPr lang="tr-TR" sz="2800" dirty="0" smtClean="0">
              <a:effectLst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tr-TR" sz="2800" b="1" dirty="0">
                <a:effectLst/>
              </a:rPr>
              <a:t> </a:t>
            </a:r>
            <a:r>
              <a:rPr lang="tr-TR" sz="2800" b="1" dirty="0" smtClean="0">
                <a:effectLst/>
              </a:rPr>
              <a:t>   </a:t>
            </a:r>
            <a:r>
              <a:rPr lang="tr-TR" sz="2800" b="1" dirty="0" smtClean="0">
                <a:solidFill>
                  <a:srgbClr val="FFFF00"/>
                </a:solidFill>
                <a:effectLst/>
              </a:rPr>
              <a:t>Kürt Teali Cemiyeti: </a:t>
            </a:r>
            <a:r>
              <a:rPr lang="tr-TR" sz="2800" dirty="0" smtClean="0">
                <a:effectLst/>
              </a:rPr>
              <a:t>Wilson prensiplerinden yararlanarak Doğu Anadolu’da bir Kürt Devleti kurmayı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tr-TR" sz="2800" dirty="0" smtClean="0">
                <a:effectLst/>
              </a:rPr>
              <a:t>planlamışlardır.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tr-TR" sz="2800" b="1" dirty="0">
                <a:effectLst/>
              </a:rPr>
              <a:t> </a:t>
            </a:r>
            <a:r>
              <a:rPr lang="tr-TR" sz="2800" b="1" dirty="0" smtClean="0">
                <a:effectLst/>
              </a:rPr>
              <a:t>   </a:t>
            </a:r>
            <a:r>
              <a:rPr lang="tr-TR" sz="2800" b="1" dirty="0" smtClean="0">
                <a:solidFill>
                  <a:srgbClr val="FFFF00"/>
                </a:solidFill>
                <a:effectLst/>
              </a:rPr>
              <a:t>Hürriyet ve İtilaf Fırkası: </a:t>
            </a:r>
            <a:r>
              <a:rPr lang="tr-TR" sz="2800" dirty="0" smtClean="0">
                <a:effectLst/>
              </a:rPr>
              <a:t>İttihat ve Terakkiye muhalif olarak kurulan parti Mondros Mütarekesi’nden sonra faaliyete geçerek iç isyanlarda etkili olmuştur.</a:t>
            </a:r>
            <a:endParaRPr lang="tr-TR" sz="2800" dirty="0" smtClean="0"/>
          </a:p>
          <a:p>
            <a:pPr>
              <a:defRPr/>
            </a:pPr>
            <a:endParaRPr lang="tr-TR" sz="2800" dirty="0"/>
          </a:p>
        </p:txBody>
      </p:sp>
      <p:sp>
        <p:nvSpPr>
          <p:cNvPr id="10243" name="Altbilgi Yer Tutucusu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331283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nlı">
  <a:themeElements>
    <a:clrScheme name="Canl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anl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anl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re">
  <a:themeElements>
    <a:clrScheme name="Dere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Der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re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r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knik">
  <a:themeElements>
    <a:clrScheme name="Teknik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knik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knik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1096</TotalTime>
  <Words>642</Words>
  <Application>Microsoft Office PowerPoint</Application>
  <PresentationFormat>Ekran Gösterisi (4:3)</PresentationFormat>
  <Paragraphs>60</Paragraphs>
  <Slides>18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18</vt:i4>
      </vt:variant>
    </vt:vector>
  </HeadingPairs>
  <TitlesOfParts>
    <vt:vector size="30" baseType="lpstr">
      <vt:lpstr>Arial</vt:lpstr>
      <vt:lpstr>Calibri</vt:lpstr>
      <vt:lpstr>Century Gothic</vt:lpstr>
      <vt:lpstr>Franklin Gothic Book</vt:lpstr>
      <vt:lpstr>Garamond</vt:lpstr>
      <vt:lpstr>Times New Roman</vt:lpstr>
      <vt:lpstr>Verdana</vt:lpstr>
      <vt:lpstr>Wingdings</vt:lpstr>
      <vt:lpstr>Wingdings 2</vt:lpstr>
      <vt:lpstr>Canlı</vt:lpstr>
      <vt:lpstr>Dere</vt:lpstr>
      <vt:lpstr>Teknik</vt:lpstr>
      <vt:lpstr>T.C İnkılap Tarihi Ve Atatürkçülük 2015-2016</vt:lpstr>
      <vt:lpstr>PowerPoint Sunusu</vt:lpstr>
      <vt:lpstr>İzmir’in İşgali ve Kuvayi Milliye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2- Milli Cemiyetler 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XIX. YÜZYIL BAŞLARINDA ASYA VE AVRUPA</dc:title>
  <dc:creator>TOSHIBA</dc:creator>
  <cp:lastModifiedBy>toshiba</cp:lastModifiedBy>
  <cp:revision>79</cp:revision>
  <dcterms:created xsi:type="dcterms:W3CDTF">2011-04-28T18:08:03Z</dcterms:created>
  <dcterms:modified xsi:type="dcterms:W3CDTF">2018-03-02T07:49:58Z</dcterms:modified>
</cp:coreProperties>
</file>