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830" r:id="rId2"/>
  </p:sldMasterIdLst>
  <p:notesMasterIdLst>
    <p:notesMasterId r:id="rId27"/>
  </p:notesMasterIdLst>
  <p:sldIdLst>
    <p:sldId id="256" r:id="rId3"/>
    <p:sldId id="430" r:id="rId4"/>
    <p:sldId id="431" r:id="rId5"/>
    <p:sldId id="456" r:id="rId6"/>
    <p:sldId id="432" r:id="rId7"/>
    <p:sldId id="435" r:id="rId8"/>
    <p:sldId id="433" r:id="rId9"/>
    <p:sldId id="436" r:id="rId10"/>
    <p:sldId id="457" r:id="rId11"/>
    <p:sldId id="458" r:id="rId12"/>
    <p:sldId id="466" r:id="rId13"/>
    <p:sldId id="467" r:id="rId14"/>
    <p:sldId id="464" r:id="rId15"/>
    <p:sldId id="465" r:id="rId16"/>
    <p:sldId id="462" r:id="rId17"/>
    <p:sldId id="463" r:id="rId18"/>
    <p:sldId id="468" r:id="rId19"/>
    <p:sldId id="469" r:id="rId20"/>
    <p:sldId id="470" r:id="rId21"/>
    <p:sldId id="471" r:id="rId22"/>
    <p:sldId id="459" r:id="rId23"/>
    <p:sldId id="461" r:id="rId24"/>
    <p:sldId id="460" r:id="rId25"/>
    <p:sldId id="45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3328-DFA2-4A43-84EB-592A06657654}" type="datetimeFigureOut">
              <a:rPr lang="tr-TR" smtClean="0"/>
              <a:t>07.09.2017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3A6E0-6D4C-45DE-B570-67A9C4BAE4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8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1995A5B-8873-4537-98BF-6673111E4AE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20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C1EEF-FBAC-4E0B-ADF3-37DE59CC4EB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26ACA-A5F3-4D60-B58E-D1EDDB0C8BB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4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C7C44-63C0-466C-8776-FA96F3EE4CB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43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1470D-B5C5-4EC1-958A-9B106439745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36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CD650-5940-4224-8B53-905208F69F6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2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60DC2-4E7A-4A49-B5F3-10A9D041EB6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63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5809E-CEC3-429B-923E-289300B914B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57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54200-CB88-4B9E-BDB9-25CC4FE1EBE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51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65216-AA37-4668-A005-505BFF0A0E5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08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8CEA6-9C3B-4A26-96E7-32F1D18295A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15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5697-C52C-4747-A53E-8DF4C3F2D2DF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6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EBF2891-1F2D-46D9-9209-30EE0EFB96A6}" type="slidenum">
              <a:rPr lang="tr-TR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159186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riheglencesi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 UYANIŞ: Yurdumuzun İşgaline Tepkiler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1524000" y="4056559"/>
            <a:ext cx="9144000" cy="16557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mtClean="0"/>
              <a:t>ARİF ÖZBEYLİ</a:t>
            </a:r>
          </a:p>
          <a:p>
            <a:r>
              <a:rPr lang="tr-TR" smtClean="0"/>
              <a:t>TARİH ÖĞRETMENİ</a:t>
            </a:r>
          </a:p>
          <a:p>
            <a:r>
              <a:rPr lang="tr-TR" smtClean="0">
                <a:hlinkClick r:id="rId2"/>
              </a:rPr>
              <a:t>www.tariheglencesi.com</a:t>
            </a:r>
            <a:endParaRPr lang="tr-TR" smtClean="0"/>
          </a:p>
          <a:p>
            <a:r>
              <a:rPr lang="tr-TR" smtClean="0"/>
              <a:t>Youtube kanalı: tariheglencesi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5037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270457"/>
            <a:ext cx="11629623" cy="6349284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/>
              <a:t>Büyük Millet Meclisi iç ayaklanmaları bastırmak ve otoritesini tüm yurda yaymak amacıyla </a:t>
            </a:r>
            <a:r>
              <a:rPr lang="tr-TR" sz="2400" dirty="0">
                <a:solidFill>
                  <a:srgbClr val="FFFF00"/>
                </a:solidFill>
              </a:rPr>
              <a:t>29 </a:t>
            </a:r>
            <a:r>
              <a:rPr lang="tr-TR" sz="2400" dirty="0" smtClean="0">
                <a:solidFill>
                  <a:srgbClr val="FFFF00"/>
                </a:solidFill>
              </a:rPr>
              <a:t>Nisan 1920’de </a:t>
            </a:r>
            <a:r>
              <a:rPr lang="tr-TR" sz="2400" dirty="0">
                <a:solidFill>
                  <a:srgbClr val="FFFF00"/>
                </a:solidFill>
              </a:rPr>
              <a:t>Hıyanet-i Vataniye Kanunu’nu </a:t>
            </a:r>
            <a:r>
              <a:rPr lang="tr-TR" sz="2400" dirty="0"/>
              <a:t>çıkardı. Bu Kanun’a göre söz, yazı ve hareketleriyle Büyük Millet </a:t>
            </a:r>
            <a:r>
              <a:rPr lang="tr-TR" sz="2400" dirty="0" smtClean="0"/>
              <a:t>Meclisine saldırıda </a:t>
            </a:r>
            <a:r>
              <a:rPr lang="tr-TR" sz="2400" dirty="0"/>
              <a:t>bulunanlar vatan haini sayılarak en ağır şekilde cezalandırılacaktı. Meclis, </a:t>
            </a:r>
            <a:r>
              <a:rPr lang="tr-TR" sz="2400" dirty="0">
                <a:solidFill>
                  <a:srgbClr val="FFFF00"/>
                </a:solidFill>
              </a:rPr>
              <a:t>Hıyanet-i </a:t>
            </a:r>
            <a:r>
              <a:rPr lang="tr-TR" sz="2400" dirty="0" smtClean="0">
                <a:solidFill>
                  <a:srgbClr val="FFFF00"/>
                </a:solidFill>
              </a:rPr>
              <a:t>Vataniye Kanunu’nun </a:t>
            </a:r>
            <a:r>
              <a:rPr lang="tr-TR" sz="2400" dirty="0"/>
              <a:t>etkili şekilde uygulanması için mahkemeler de kurdu. İstiklal Mahkemeleri adı verilen ve </a:t>
            </a:r>
            <a:r>
              <a:rPr lang="tr-TR" sz="2400" dirty="0" smtClean="0"/>
              <a:t>üyeleri milletvekilleri </a:t>
            </a:r>
            <a:r>
              <a:rPr lang="tr-TR" sz="2400" dirty="0"/>
              <a:t>arasından seçilen bu mahkemeler düşmanla iş birliği yapanları, asker kaçaklarını, </a:t>
            </a:r>
            <a:r>
              <a:rPr lang="tr-TR" sz="2400" dirty="0" smtClean="0"/>
              <a:t>ayaklanmacıları ve </a:t>
            </a:r>
            <a:r>
              <a:rPr lang="tr-TR" sz="2400" dirty="0"/>
              <a:t>Millî Mücadele’ye zarar veren diğer suçluları yargılayıp cezalandıracaktı. </a:t>
            </a:r>
            <a:r>
              <a:rPr lang="tr-TR" sz="2400" dirty="0" smtClean="0"/>
              <a:t>da çalışan Seyyar </a:t>
            </a:r>
            <a:r>
              <a:rPr lang="tr-TR" sz="2400" dirty="0"/>
              <a:t>mahkemeler olarak </a:t>
            </a:r>
            <a:r>
              <a:rPr lang="tr-TR" sz="2400" dirty="0" smtClean="0"/>
              <a:t>n </a:t>
            </a:r>
            <a:r>
              <a:rPr lang="tr-TR" sz="2400" dirty="0">
                <a:solidFill>
                  <a:srgbClr val="FFFF00"/>
                </a:solidFill>
              </a:rPr>
              <a:t>İstiklal Mahkemeleri</a:t>
            </a:r>
            <a:r>
              <a:rPr lang="tr-TR" sz="2400" dirty="0"/>
              <a:t>, bir bölgedeki ayaklanmanın bastırılmasının ardından o bölgeye gidiyor ve </a:t>
            </a:r>
            <a:r>
              <a:rPr lang="tr-TR" sz="2400" dirty="0" smtClean="0"/>
              <a:t>suçluları yargılayıp </a:t>
            </a:r>
            <a:r>
              <a:rPr lang="tr-TR" sz="2400" dirty="0"/>
              <a:t>cezalandırılmalarını sağlıyordu.</a:t>
            </a:r>
          </a:p>
        </p:txBody>
      </p:sp>
    </p:spTree>
    <p:extLst>
      <p:ext uri="{BB962C8B-B14F-4D97-AF65-F5344CB8AC3E}">
        <p14:creationId xmlns:p14="http://schemas.microsoft.com/office/powerpoint/2010/main" val="833137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26 KASIM 2015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388" t="31230" r="31655" b="31494"/>
          <a:stretch/>
        </p:blipFill>
        <p:spPr>
          <a:xfrm>
            <a:off x="2908479" y="1635617"/>
            <a:ext cx="6375042" cy="46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8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4000" dirty="0" smtClean="0"/>
              <a:t>CEVAP: A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059252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31" t="24970" r="50533" b="12428"/>
          <a:stretch/>
        </p:blipFill>
        <p:spPr>
          <a:xfrm>
            <a:off x="2472743" y="1147003"/>
            <a:ext cx="6104587" cy="55041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" y="95808"/>
            <a:ext cx="10973751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42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4000" dirty="0" smtClean="0"/>
              <a:t>CEVAP: A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273779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599" y="132971"/>
            <a:ext cx="10972800" cy="717035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13 ARALIK 2015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71" t="44888" r="62212" b="19827"/>
          <a:stretch/>
        </p:blipFill>
        <p:spPr>
          <a:xfrm>
            <a:off x="2099256" y="1107583"/>
            <a:ext cx="7727324" cy="52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06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4000" dirty="0" smtClean="0"/>
              <a:t>CEVAP: A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750208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2641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18 ARALIK 2016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30" t="53141" r="61732" b="12712"/>
          <a:stretch/>
        </p:blipFill>
        <p:spPr>
          <a:xfrm>
            <a:off x="2129308" y="1133341"/>
            <a:ext cx="7933384" cy="517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87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4000" dirty="0" smtClean="0"/>
              <a:t>CEVAP: A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414598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599" y="257576"/>
            <a:ext cx="10972800" cy="536731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25 NİSAN 2014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51" t="24116" r="63652" b="13282"/>
          <a:stretch/>
        </p:blipFill>
        <p:spPr>
          <a:xfrm>
            <a:off x="3193961" y="1017432"/>
            <a:ext cx="5164428" cy="57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04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366" y="476250"/>
            <a:ext cx="8306873" cy="6104854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5.Konu: Büyük </a:t>
            </a:r>
            <a:r>
              <a:rPr lang="tr-TR" sz="2400" b="1" dirty="0">
                <a:solidFill>
                  <a:srgbClr val="FFFF00"/>
                </a:solidFill>
                <a:cs typeface="Times New Roman" pitchFamily="18" charset="0"/>
              </a:rPr>
              <a:t>Millet Meclisine Karşı Ayaklanmalar   </a:t>
            </a:r>
            <a:endParaRPr lang="tr-TR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Sebepleri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endParaRPr lang="tr-TR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cs typeface="Times New Roman" pitchFamily="18" charset="0"/>
              </a:rPr>
              <a:t>“İstanbul’da Damat Ferit Paşa Kabinesi ve bütün menfi ve hain teşkilatın vücuda getirdiği blok ve </a:t>
            </a:r>
            <a:r>
              <a:rPr lang="tr-TR" sz="2800" dirty="0" smtClean="0">
                <a:cs typeface="Times New Roman" pitchFamily="18" charset="0"/>
              </a:rPr>
              <a:t>bu blokun </a:t>
            </a:r>
            <a:r>
              <a:rPr lang="tr-TR" sz="2800" dirty="0">
                <a:cs typeface="Times New Roman" pitchFamily="18" charset="0"/>
              </a:rPr>
              <a:t>Anadolu içindeki bütün isyan teşkilatı, bütün düşmanlar ve Yunan ordusu, el birliği ile aleyhimizde </a:t>
            </a:r>
            <a:r>
              <a:rPr lang="tr-TR" sz="2800" dirty="0" smtClean="0">
                <a:cs typeface="Times New Roman" pitchFamily="18" charset="0"/>
              </a:rPr>
              <a:t>faaliyete geçtiler</a:t>
            </a:r>
            <a:r>
              <a:rPr lang="tr-TR" sz="2800" dirty="0">
                <a:cs typeface="Times New Roman" pitchFamily="18" charset="0"/>
              </a:rPr>
              <a:t>. Bu ortak saldırı politikasının talimatı da Padişah ve Halifenin, düşman uçakları da dâhil </a:t>
            </a:r>
            <a:r>
              <a:rPr lang="tr-TR" sz="2800" dirty="0" smtClean="0">
                <a:cs typeface="Times New Roman" pitchFamily="18" charset="0"/>
              </a:rPr>
              <a:t>olduğu hâlde</a:t>
            </a:r>
            <a:r>
              <a:rPr lang="tr-TR" sz="2800" dirty="0">
                <a:cs typeface="Times New Roman" pitchFamily="18" charset="0"/>
              </a:rPr>
              <a:t>, her türlü vasıtalarla memlekete yağdırdığı padişaha karşı ayaklanma fetvasıydı.” </a:t>
            </a:r>
            <a:r>
              <a:rPr lang="tr-TR" sz="2800" dirty="0" smtClean="0">
                <a:cs typeface="Times New Roman" pitchFamily="18" charset="0"/>
              </a:rPr>
              <a:t> Atatürk</a:t>
            </a:r>
            <a:endParaRPr lang="tr-TR" sz="28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430" y="1604308"/>
            <a:ext cx="3237257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27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4000" dirty="0" smtClean="0"/>
              <a:t>CEVAP: C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76748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3183" y="270455"/>
            <a:ext cx="7096260" cy="6349286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 smtClean="0"/>
              <a:t>    Büyük </a:t>
            </a:r>
            <a:r>
              <a:rPr lang="tr-TR" sz="2800" dirty="0"/>
              <a:t>Millet Meclisine karşı çıkan ayaklanmaların bastırılmasında düzenli ordunun ve </a:t>
            </a:r>
            <a:r>
              <a:rPr lang="tr-TR" sz="2800" dirty="0" err="1" smtClean="0"/>
              <a:t>Kuvayımilliye</a:t>
            </a:r>
            <a:r>
              <a:rPr lang="tr-TR" sz="2800" dirty="0" smtClean="0"/>
              <a:t> birliklerinin </a:t>
            </a:r>
            <a:r>
              <a:rPr lang="tr-TR" sz="2800" dirty="0"/>
              <a:t>yanı sıra Millî Mücadele’yi destekleyen vatansever din adamlarının verdikleri fetvaların da </a:t>
            </a:r>
            <a:r>
              <a:rPr lang="tr-TR" sz="2800" dirty="0" smtClean="0"/>
              <a:t>önemli rolü </a:t>
            </a:r>
            <a:r>
              <a:rPr lang="tr-TR" sz="2800" dirty="0"/>
              <a:t>oldu. Bu fetvalarda aşağıda kısa öz geçmişini okuyacağınız </a:t>
            </a:r>
            <a:r>
              <a:rPr lang="tr-TR" sz="2800" dirty="0">
                <a:solidFill>
                  <a:srgbClr val="FFFF00"/>
                </a:solidFill>
              </a:rPr>
              <a:t>Ankara Müftüsü Rifat (Börekçi) </a:t>
            </a:r>
            <a:r>
              <a:rPr lang="tr-TR" sz="2800" dirty="0"/>
              <a:t>Efendi </a:t>
            </a:r>
            <a:r>
              <a:rPr lang="tr-TR" sz="2800" dirty="0" smtClean="0"/>
              <a:t>başta olmak </a:t>
            </a:r>
            <a:r>
              <a:rPr lang="tr-TR" sz="2800" dirty="0"/>
              <a:t>üzere Anadolu’daki 153 müftünün imzası vardı.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531" y="816950"/>
            <a:ext cx="2947046" cy="406500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487177" y="5267459"/>
            <a:ext cx="243410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RIFAT BÖREKÇİ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8591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798491"/>
            <a:ext cx="10972800" cy="5327674"/>
          </a:xfrm>
          <a:solidFill>
            <a:schemeClr val="accent4">
              <a:lumMod val="25000"/>
            </a:schemeClr>
          </a:solidFill>
        </p:spPr>
        <p:txBody>
          <a:bodyPr/>
          <a:lstStyle/>
          <a:p>
            <a:r>
              <a:rPr lang="tr-TR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Rifat Börekçi (1860-1941)</a:t>
            </a:r>
          </a:p>
          <a:p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Ankara’da doğan Rifat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Efendi ilk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ortaöğrenimini Ankara’da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tamamladıktan sonra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gittiği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İstanbul’da medrese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eğitimi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gördü. Mustafa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Kemal’in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Ankara’ya geldiği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sırada Ankara Müftülüğü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görevinde bulunan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Rifat Efendi,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Millî Mücadele’nin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 günlerinde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Ankara’da Müdafaa-i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Hukuk Cemiyetini kurdu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bu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cemiyetin başkanı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oldu. Yokluklar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içerisinde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düşmanla mücadeleye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hazırlanılan o karanlık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acı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günlerde Mustafa Kemal Paşa ile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birlikte çalışan </a:t>
            </a:r>
            <a:r>
              <a:rPr lang="tr-TR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Mehmet Rifat Efendi 1924’te kurulan Diyanet İşleri </a:t>
            </a:r>
            <a:r>
              <a:rPr lang="tr-TR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Başkanlığının ilk </a:t>
            </a:r>
            <a:r>
              <a:rPr lang="tr-TR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başkanı oldu.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Vefat ettiği </a:t>
            </a:r>
            <a:r>
              <a:rPr lang="tr-TR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Mart 1941’e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 bu görevde kaldı.</a:t>
            </a:r>
          </a:p>
          <a:p>
            <a:pPr algn="r"/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http://www.diyanet.gov.tr/tr/kategori/mehmet-rifat-borekci/112</a:t>
            </a:r>
          </a:p>
        </p:txBody>
      </p:sp>
    </p:spTree>
    <p:extLst>
      <p:ext uri="{BB962C8B-B14F-4D97-AF65-F5344CB8AC3E}">
        <p14:creationId xmlns:p14="http://schemas.microsoft.com/office/powerpoint/2010/main" val="909252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972" y="167425"/>
            <a:ext cx="7765960" cy="6439437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/>
              <a:t>Mustafa Kemal, Millî Mücadele’ye karşı yürütülen olumsuz propagandaları etkisiz hâle getirmek için </a:t>
            </a:r>
            <a:r>
              <a:rPr lang="tr-TR" sz="2800" dirty="0" smtClean="0"/>
              <a:t>basının gücünden </a:t>
            </a:r>
            <a:r>
              <a:rPr lang="tr-TR" sz="2800" dirty="0"/>
              <a:t>de yararlandı. Halk ile iletişim kurmaya önem veren biri olarak </a:t>
            </a:r>
            <a:r>
              <a:rPr lang="tr-TR" sz="2800" dirty="0">
                <a:solidFill>
                  <a:srgbClr val="FFFF00"/>
                </a:solidFill>
              </a:rPr>
              <a:t>İstanbul ve Sivas’ta yaptığı </a:t>
            </a:r>
            <a:r>
              <a:rPr lang="tr-TR" sz="2800" dirty="0" smtClean="0">
                <a:solidFill>
                  <a:srgbClr val="FFFF00"/>
                </a:solidFill>
              </a:rPr>
              <a:t>gibi Ankara’da </a:t>
            </a:r>
            <a:r>
              <a:rPr lang="tr-TR" sz="2800" dirty="0">
                <a:solidFill>
                  <a:srgbClr val="FFFF00"/>
                </a:solidFill>
              </a:rPr>
              <a:t>da bir gazete </a:t>
            </a:r>
            <a:r>
              <a:rPr lang="tr-TR" sz="2800" dirty="0"/>
              <a:t>çıkardı. </a:t>
            </a:r>
            <a:r>
              <a:rPr lang="tr-TR" sz="2800" dirty="0">
                <a:solidFill>
                  <a:srgbClr val="FFFF00"/>
                </a:solidFill>
              </a:rPr>
              <a:t>“Hâkimiyet-i Milliye” </a:t>
            </a:r>
            <a:r>
              <a:rPr lang="tr-TR" sz="2800" dirty="0"/>
              <a:t>adını verdiği bu gazeteden başka </a:t>
            </a:r>
            <a:r>
              <a:rPr lang="tr-TR" sz="2800" dirty="0">
                <a:solidFill>
                  <a:srgbClr val="FFFF00"/>
                </a:solidFill>
              </a:rPr>
              <a:t>“Anadolu Ajansı” </a:t>
            </a:r>
            <a:r>
              <a:rPr lang="tr-TR" sz="2800" dirty="0" smtClean="0"/>
              <a:t>adıyla bir </a:t>
            </a:r>
            <a:r>
              <a:rPr lang="tr-TR" sz="2800" dirty="0"/>
              <a:t>de haber ajansı kurdu. Böylece iç ve dış kamuoyuna doğruları ve gerçekleri anlatarak </a:t>
            </a:r>
            <a:r>
              <a:rPr lang="tr-TR" sz="2800" dirty="0">
                <a:solidFill>
                  <a:srgbClr val="FFFF00"/>
                </a:solidFill>
              </a:rPr>
              <a:t>Millî </a:t>
            </a:r>
            <a:r>
              <a:rPr lang="tr-TR" sz="2800" dirty="0" smtClean="0">
                <a:solidFill>
                  <a:srgbClr val="FFFF00"/>
                </a:solidFill>
              </a:rPr>
              <a:t>Mücadele’yi </a:t>
            </a:r>
            <a:r>
              <a:rPr lang="tr-TR" sz="2800" dirty="0" smtClean="0"/>
              <a:t>tanıtıp </a:t>
            </a:r>
            <a:r>
              <a:rPr lang="tr-TR" sz="2800" dirty="0"/>
              <a:t>güçlendirmeye çalıştı.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720" y="982683"/>
            <a:ext cx="3438660" cy="478665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615111" y="5974655"/>
            <a:ext cx="2641877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tr-TR" dirty="0"/>
              <a:t>Hâkimiyet-i Milliye gazetesi</a:t>
            </a:r>
          </a:p>
        </p:txBody>
      </p:sp>
    </p:spTree>
    <p:extLst>
      <p:ext uri="{BB962C8B-B14F-4D97-AF65-F5344CB8AC3E}">
        <p14:creationId xmlns:p14="http://schemas.microsoft.com/office/powerpoint/2010/main" val="272839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sz="3200" dirty="0"/>
              <a:t>KPSS’YE HAZIRLIK DAHA KOLAY</a:t>
            </a:r>
            <a:br>
              <a:rPr lang="tr-TR" sz="3200" dirty="0"/>
            </a:br>
            <a:r>
              <a:rPr lang="tr-TR" sz="3200" dirty="0"/>
              <a:t>Online Kitapçılarda…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1" y="1628801"/>
            <a:ext cx="3431257" cy="4867031"/>
          </a:xfrm>
        </p:spPr>
      </p:pic>
    </p:spTree>
    <p:extLst>
      <p:ext uri="{BB962C8B-B14F-4D97-AF65-F5344CB8AC3E}">
        <p14:creationId xmlns:p14="http://schemas.microsoft.com/office/powerpoint/2010/main" val="262331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365" y="296215"/>
            <a:ext cx="7018987" cy="6375042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/>
              <a:t> </a:t>
            </a:r>
            <a:r>
              <a:rPr lang="tr-TR" sz="2800" dirty="0">
                <a:cs typeface="Times New Roman" pitchFamily="18" charset="0"/>
              </a:rPr>
              <a:t>İstanbul’un işgalinden sonra 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5 Nisan 1920’de </a:t>
            </a:r>
            <a:r>
              <a:rPr lang="tr-TR" sz="2800" dirty="0">
                <a:cs typeface="Times New Roman" pitchFamily="18" charset="0"/>
              </a:rPr>
              <a:t>yeniden sadrazamlığa getirilen 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Damat Ferit</a:t>
            </a:r>
            <a:r>
              <a:rPr lang="tr-TR" sz="2800" dirty="0">
                <a:cs typeface="Times New Roman" pitchFamily="18" charset="0"/>
              </a:rPr>
              <a:t>, millî </a:t>
            </a:r>
            <a:r>
              <a:rPr lang="tr-TR" sz="2800" dirty="0" smtClean="0">
                <a:cs typeface="Times New Roman" pitchFamily="18" charset="0"/>
              </a:rPr>
              <a:t>teşkilata karşı </a:t>
            </a:r>
            <a:r>
              <a:rPr lang="tr-TR" sz="2800" dirty="0">
                <a:cs typeface="Times New Roman" pitchFamily="18" charset="0"/>
              </a:rPr>
              <a:t>mücadelesini devam ettirdi. İtilaf Devletleriyle de iş birliği yapan Damat Ferit, millî kuvvetleri </a:t>
            </a:r>
            <a:r>
              <a:rPr lang="tr-TR" sz="2800" dirty="0" smtClean="0">
                <a:cs typeface="Times New Roman" pitchFamily="18" charset="0"/>
              </a:rPr>
              <a:t>dağıtmak üzere </a:t>
            </a:r>
            <a:r>
              <a:rPr lang="tr-TR" sz="2800" dirty="0">
                <a:cs typeface="Times New Roman" pitchFamily="18" charset="0"/>
              </a:rPr>
              <a:t>oluşturduğu askerî birlikleri Anadolu’ya gönderdi. İstanbul Hükûmeti doğrudan yürüttüğü bu </a:t>
            </a:r>
            <a:r>
              <a:rPr lang="tr-TR" sz="2800" dirty="0" smtClean="0">
                <a:cs typeface="Times New Roman" pitchFamily="18" charset="0"/>
              </a:rPr>
              <a:t>çalışmalarının yanı </a:t>
            </a:r>
            <a:r>
              <a:rPr lang="tr-TR" sz="2800" dirty="0">
                <a:cs typeface="Times New Roman" pitchFamily="18" charset="0"/>
              </a:rPr>
              <a:t>sıra Anadolu halkını da Millî Mücadele hareketine karşı kışkırtmaya çalıştı. </a:t>
            </a:r>
            <a:endParaRPr lang="tr-TR" sz="2800" dirty="0"/>
          </a:p>
        </p:txBody>
      </p:sp>
      <p:pic>
        <p:nvPicPr>
          <p:cNvPr id="22531" name="Picture 5" descr="http://www.ataturk.net/mmuc/21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79" y="2086377"/>
            <a:ext cx="4564998" cy="266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815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553793"/>
            <a:ext cx="10972800" cy="5975796"/>
          </a:xfrm>
          <a:solidFill>
            <a:schemeClr val="bg2"/>
          </a:solidFill>
        </p:spPr>
        <p:txBody>
          <a:bodyPr/>
          <a:lstStyle/>
          <a:p>
            <a:pPr lvl="0" eaLnBrk="1" hangingPunct="1">
              <a:lnSpc>
                <a:spcPct val="1500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tr-TR" sz="2800" dirty="0">
                <a:solidFill>
                  <a:srgbClr val="FFFFFF"/>
                </a:solidFill>
                <a:cs typeface="Times New Roman" pitchFamily="18" charset="0"/>
              </a:rPr>
              <a:t>Hükûmet bu amaçla halkın dinî duygularını istismar ederek şeyhülislamdan, Kuvayı </a:t>
            </a:r>
            <a:r>
              <a:rPr lang="tr-TR" sz="2800" dirty="0" err="1">
                <a:solidFill>
                  <a:srgbClr val="FFFFFF"/>
                </a:solidFill>
                <a:cs typeface="Times New Roman" pitchFamily="18" charset="0"/>
              </a:rPr>
              <a:t>milliyecilerin</a:t>
            </a:r>
            <a:r>
              <a:rPr lang="tr-TR" sz="2800" dirty="0">
                <a:solidFill>
                  <a:srgbClr val="FFFFFF"/>
                </a:solidFill>
                <a:cs typeface="Times New Roman" pitchFamily="18" charset="0"/>
              </a:rPr>
              <a:t> dine karşı mücadele ettikleri yönünde fetvalar aldı. Bu fetvalar 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İngiliz ve Yunan </a:t>
            </a:r>
            <a:r>
              <a:rPr lang="tr-TR" sz="2800" dirty="0">
                <a:solidFill>
                  <a:srgbClr val="FFFFFF"/>
                </a:solidFill>
                <a:cs typeface="Times New Roman" pitchFamily="18" charset="0"/>
              </a:rPr>
              <a:t>uçaklarının yanı sıra 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Rum ve Ermeni </a:t>
            </a:r>
            <a:r>
              <a:rPr lang="tr-TR" sz="2800" dirty="0">
                <a:solidFill>
                  <a:srgbClr val="FFFFFF"/>
                </a:solidFill>
                <a:cs typeface="Times New Roman" pitchFamily="18" charset="0"/>
              </a:rPr>
              <a:t>teşkilatları ile 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yabancı konsolosluklar </a:t>
            </a:r>
            <a:r>
              <a:rPr lang="tr-TR" sz="2800" dirty="0">
                <a:solidFill>
                  <a:srgbClr val="FFFFFF"/>
                </a:solidFill>
                <a:cs typeface="Times New Roman" pitchFamily="18" charset="0"/>
              </a:rPr>
              <a:t>aracılığıyla Anadolu’nun her köşesine dağıtıldı. Aynı günlerde yine İstanbul Hükûmeti tarafından kurulan bir mahkemede 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Mustafa Kemal ve arkadaşları hakkında idam kararı verildi. </a:t>
            </a:r>
            <a:r>
              <a:rPr lang="tr-TR" sz="2800" dirty="0">
                <a:cs typeface="Times New Roman" pitchFamily="18" charset="0"/>
              </a:rPr>
              <a:t>İstanbul’daki yönetimin ve İtilaf Devletlerinin birlikte yürüttükleri bu zararlı faaliyetler sonucunda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Büyük Millet 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Meclisine karşı Anadolu’nun </a:t>
            </a:r>
            <a:r>
              <a:rPr lang="tr-TR" sz="2800" dirty="0">
                <a:cs typeface="Times New Roman" pitchFamily="18" charset="0"/>
              </a:rPr>
              <a:t>pek çok yerinde ayaklanmalar çıktı.</a:t>
            </a:r>
            <a:endParaRPr lang="tr-TR" sz="2800" dirty="0"/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30178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2947" t="31470" r="33305" b="11664"/>
          <a:stretch/>
        </p:blipFill>
        <p:spPr>
          <a:xfrm>
            <a:off x="888642" y="321972"/>
            <a:ext cx="10522320" cy="62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13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518" y="765176"/>
            <a:ext cx="11050073" cy="53308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/>
              <a:t> </a:t>
            </a:r>
            <a:r>
              <a:rPr lang="tr-TR" sz="3600" dirty="0">
                <a:cs typeface="Times New Roman" pitchFamily="18" charset="0"/>
              </a:rPr>
              <a:t>Büyük Millet Meclisine karşı başlayan ayaklanmaların bir kısmı </a:t>
            </a:r>
            <a:r>
              <a:rPr lang="tr-TR" sz="3600" dirty="0" err="1">
                <a:solidFill>
                  <a:srgbClr val="FFFF00"/>
                </a:solidFill>
                <a:cs typeface="Times New Roman" pitchFamily="18" charset="0"/>
              </a:rPr>
              <a:t>Kuvayıinzibatiye</a:t>
            </a:r>
            <a:r>
              <a:rPr lang="tr-TR" sz="3600" dirty="0">
                <a:solidFill>
                  <a:srgbClr val="FFFF00"/>
                </a:solidFill>
                <a:cs typeface="Times New Roman" pitchFamily="18" charset="0"/>
              </a:rPr>
              <a:t> ve </a:t>
            </a:r>
            <a:r>
              <a:rPr lang="tr-TR" sz="3600" dirty="0" err="1">
                <a:solidFill>
                  <a:srgbClr val="FFFF00"/>
                </a:solidFill>
                <a:cs typeface="Times New Roman" pitchFamily="18" charset="0"/>
              </a:rPr>
              <a:t>Anzavur</a:t>
            </a:r>
            <a:r>
              <a:rPr lang="tr-TR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ayaklanmalarında olduğu </a:t>
            </a:r>
            <a:r>
              <a:rPr lang="tr-TR" sz="3600" dirty="0">
                <a:solidFill>
                  <a:srgbClr val="FFFF00"/>
                </a:solidFill>
                <a:cs typeface="Times New Roman" pitchFamily="18" charset="0"/>
              </a:rPr>
              <a:t>gibi doğrudan doğruya Osmanlı Hükûmeti </a:t>
            </a:r>
            <a:r>
              <a:rPr lang="tr-TR" sz="3600" dirty="0">
                <a:cs typeface="Times New Roman" pitchFamily="18" charset="0"/>
              </a:rPr>
              <a:t>tarafından çıkarılmıştır. İtilaf Devletlerinin </a:t>
            </a:r>
            <a:r>
              <a:rPr lang="tr-TR" sz="3600" dirty="0" smtClean="0">
                <a:cs typeface="Times New Roman" pitchFamily="18" charset="0"/>
              </a:rPr>
              <a:t>de desteklediği </a:t>
            </a:r>
            <a:r>
              <a:rPr lang="tr-TR" sz="3600" dirty="0">
                <a:cs typeface="Times New Roman" pitchFamily="18" charset="0"/>
              </a:rPr>
              <a:t>bu ayaklanmaların amacı millî kuvvetleri İstanbul ve Boğazlar bölgesinden uzak tutmaktı.</a:t>
            </a:r>
            <a:endParaRPr lang="tr-TR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43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3.bp.blogspot.com/-Ejat37CYq2k/TcgHqIbioXI/AAAAAAAAANQ/gdbdOmkrHF8/s1600/Ads%25C4%25B1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798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245" y="528035"/>
            <a:ext cx="11642501" cy="5780692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cs typeface="Times New Roman" pitchFamily="18" charset="0"/>
              </a:rPr>
              <a:t>Anadolu’nun pek çok yerinde görülen ve 1920 yılı boyunca Büyük Millet Meclisini meşgul eden iç </a:t>
            </a:r>
            <a:r>
              <a:rPr lang="tr-TR" sz="2800" dirty="0" smtClean="0">
                <a:cs typeface="Times New Roman" pitchFamily="18" charset="0"/>
              </a:rPr>
              <a:t>ayaklanmaların en </a:t>
            </a:r>
            <a:r>
              <a:rPr lang="tr-TR" sz="2800" dirty="0">
                <a:cs typeface="Times New Roman" pitchFamily="18" charset="0"/>
              </a:rPr>
              <a:t>yaygın olanları </a:t>
            </a:r>
            <a:r>
              <a:rPr lang="tr-TR" sz="2800" dirty="0" smtClean="0">
                <a:cs typeface="Times New Roman" pitchFamily="18" charset="0"/>
              </a:rPr>
              <a:t>Osmanlı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Hükûmeti ve İtilaf Devletlerinin kışkırtmaları sonucu çıkan ayaklanmalardı. Bolu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, Düzce, Yozgat, Konya, Bozkır, Cemil </a:t>
            </a:r>
            <a:r>
              <a:rPr lang="tr-TR" sz="2800" dirty="0" err="1">
                <a:solidFill>
                  <a:srgbClr val="FFFF00"/>
                </a:solidFill>
                <a:cs typeface="Times New Roman" pitchFamily="18" charset="0"/>
              </a:rPr>
              <a:t>Çeto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tr-TR" sz="2800" dirty="0" err="1">
                <a:solidFill>
                  <a:srgbClr val="FFFF00"/>
                </a:solidFill>
                <a:cs typeface="Times New Roman" pitchFamily="18" charset="0"/>
              </a:rPr>
              <a:t>Koçgiri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 ve Milli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aşireti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>
                <a:cs typeface="Times New Roman" pitchFamily="18" charset="0"/>
              </a:rPr>
              <a:t>ayaklanmaları bu tür yıkıcı </a:t>
            </a:r>
            <a:r>
              <a:rPr lang="tr-TR" sz="2800" dirty="0" smtClean="0">
                <a:cs typeface="Times New Roman" pitchFamily="18" charset="0"/>
              </a:rPr>
              <a:t>faaliyetlerin belli </a:t>
            </a:r>
            <a:r>
              <a:rPr lang="tr-TR" sz="2800" dirty="0">
                <a:cs typeface="Times New Roman" pitchFamily="18" charset="0"/>
              </a:rPr>
              <a:t>başlılarıydı. Bu isyan hareketlerini başlatanların amacı </a:t>
            </a:r>
            <a:r>
              <a:rPr lang="tr-TR" sz="2800" dirty="0" err="1">
                <a:solidFill>
                  <a:srgbClr val="FFFF00"/>
                </a:solidFill>
                <a:cs typeface="Times New Roman" pitchFamily="18" charset="0"/>
              </a:rPr>
              <a:t>Kuvayımilliye’yi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 etkisiz hâle getirmek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ve Ankara’yı 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dört bir yandan kuşatarak Millî Mücadele hareketini boğmaktı.</a:t>
            </a:r>
            <a:endParaRPr lang="tr-T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88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456" y="609601"/>
            <a:ext cx="8615967" cy="6048776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>
                <a:cs typeface="Times New Roman" pitchFamily="18" charset="0"/>
              </a:rPr>
              <a:t>Büyük Millet Meclisine karşı ayaklananlar arasında Rum ve Ermeni azınlıklar da vardı. Mondros </a:t>
            </a:r>
            <a:r>
              <a:rPr lang="tr-TR" sz="2800" dirty="0" smtClean="0">
                <a:cs typeface="Times New Roman" pitchFamily="18" charset="0"/>
              </a:rPr>
              <a:t>Ateşkes Antlaşması </a:t>
            </a:r>
            <a:r>
              <a:rPr lang="tr-TR" sz="2800" dirty="0">
                <a:cs typeface="Times New Roman" pitchFamily="18" charset="0"/>
              </a:rPr>
              <a:t>hükümlerinden ve İtilaf Devletlerinden aldıkları cesaretle harekete geçen bu azınlıkların </a:t>
            </a:r>
            <a:r>
              <a:rPr lang="tr-TR" sz="2800" dirty="0" smtClean="0">
                <a:cs typeface="Times New Roman" pitchFamily="18" charset="0"/>
              </a:rPr>
              <a:t>amacı Anadolu’da </a:t>
            </a:r>
            <a:r>
              <a:rPr lang="tr-TR" sz="2800" dirty="0">
                <a:cs typeface="Times New Roman" pitchFamily="18" charset="0"/>
              </a:rPr>
              <a:t>kendi devletlerini kurmaktı. Bu arada Çerkez Ethem ve Demirci Mehmet Efe gibi bazı </a:t>
            </a:r>
            <a:r>
              <a:rPr lang="tr-TR" sz="2800" dirty="0" err="1" smtClean="0">
                <a:cs typeface="Times New Roman" pitchFamily="18" charset="0"/>
              </a:rPr>
              <a:t>Kuvayımilliyeciler</a:t>
            </a:r>
            <a:r>
              <a:rPr lang="tr-TR" sz="2800" dirty="0" smtClean="0">
                <a:cs typeface="Times New Roman" pitchFamily="18" charset="0"/>
              </a:rPr>
              <a:t> de </a:t>
            </a:r>
            <a:r>
              <a:rPr lang="tr-TR" sz="2800" dirty="0">
                <a:cs typeface="Times New Roman" pitchFamily="18" charset="0"/>
              </a:rPr>
              <a:t>düzenli orduya katılmak istemedikleri için ayaklanmışlardı.</a:t>
            </a:r>
            <a:r>
              <a:rPr lang="tr-TR" sz="28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000" dirty="0" smtClean="0">
                <a:solidFill>
                  <a:srgbClr val="FFFF66"/>
                </a:solidFill>
              </a:rPr>
              <a:t>BİRŞEYİ </a:t>
            </a:r>
            <a:r>
              <a:rPr lang="tr-TR" sz="2000" dirty="0">
                <a:solidFill>
                  <a:srgbClr val="FFFF66"/>
                </a:solidFill>
              </a:rPr>
              <a:t>ÇOK İYİ BİLİYORUM</a:t>
            </a:r>
            <a:r>
              <a:rPr lang="tr-TR" sz="2000" dirty="0" smtClean="0">
                <a:solidFill>
                  <a:srgbClr val="FFFF66"/>
                </a:solidFill>
              </a:rPr>
              <a:t>, BİRŞEY </a:t>
            </a:r>
            <a:r>
              <a:rPr lang="tr-TR" sz="2000" dirty="0">
                <a:solidFill>
                  <a:srgbClr val="FFFF66"/>
                </a:solidFill>
              </a:rPr>
              <a:t>BİLMEDİĞİMİ.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tr-TR" sz="2000" dirty="0" err="1">
                <a:solidFill>
                  <a:schemeClr val="tx2"/>
                </a:solidFill>
              </a:rPr>
              <a:t>Socrates</a:t>
            </a:r>
            <a:endParaRPr lang="tr-TR" sz="2000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2800" dirty="0">
              <a:solidFill>
                <a:schemeClr val="tx2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407" y="2274699"/>
            <a:ext cx="3056383" cy="292836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9285668" y="5383369"/>
            <a:ext cx="249850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Çerkes</a:t>
            </a:r>
            <a:r>
              <a:rPr lang="tr-TR" dirty="0" smtClean="0"/>
              <a:t> Ethem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3588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 autoUpdateAnimBg="0"/>
    </p:bldLst>
  </p:timing>
</p:sld>
</file>

<file path=ppt/theme/theme1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5_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188</TotalTime>
  <Words>757</Words>
  <Application>Microsoft Office PowerPoint</Application>
  <PresentationFormat>Geniş ekran</PresentationFormat>
  <Paragraphs>49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Garamond</vt:lpstr>
      <vt:lpstr>Times New Roman</vt:lpstr>
      <vt:lpstr>Wingdings</vt:lpstr>
      <vt:lpstr>Uçak İzi</vt:lpstr>
      <vt:lpstr>5_Dere</vt:lpstr>
      <vt:lpstr>Milli UYANIŞ: Yurdumuzun İşgaline Tepkiler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26 KASIM 2015</vt:lpstr>
      <vt:lpstr>PowerPoint Sunusu</vt:lpstr>
      <vt:lpstr>PowerPoint Sunusu</vt:lpstr>
      <vt:lpstr>PowerPoint Sunusu</vt:lpstr>
      <vt:lpstr>13 ARALIK 2015</vt:lpstr>
      <vt:lpstr>PowerPoint Sunusu</vt:lpstr>
      <vt:lpstr>18 ARALIK 2016</vt:lpstr>
      <vt:lpstr>PowerPoint Sunusu</vt:lpstr>
      <vt:lpstr>25 NİSAN 2014</vt:lpstr>
      <vt:lpstr>PowerPoint Sunusu</vt:lpstr>
      <vt:lpstr>PowerPoint Sunusu</vt:lpstr>
      <vt:lpstr>PowerPoint Sunusu</vt:lpstr>
      <vt:lpstr>PowerPoint Sunusu</vt:lpstr>
      <vt:lpstr>KPSS’YE HAZIRLIK DAHA KOLAY Online Kitapçılarda…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 UYANIŞ: Yurdumuzun İşgaline Tepkiler</dc:title>
  <dc:creator>toshiba</dc:creator>
  <cp:lastModifiedBy>toshiba</cp:lastModifiedBy>
  <cp:revision>32</cp:revision>
  <dcterms:created xsi:type="dcterms:W3CDTF">2017-08-24T09:47:10Z</dcterms:created>
  <dcterms:modified xsi:type="dcterms:W3CDTF">2017-09-07T13:03:43Z</dcterms:modified>
</cp:coreProperties>
</file>