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5" r:id="rId2"/>
  </p:sldMasterIdLst>
  <p:notesMasterIdLst>
    <p:notesMasterId r:id="rId63"/>
  </p:notesMasterIdLst>
  <p:sldIdLst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337" r:id="rId13"/>
    <p:sldId id="338" r:id="rId14"/>
    <p:sldId id="331" r:id="rId15"/>
    <p:sldId id="332" r:id="rId16"/>
    <p:sldId id="316" r:id="rId17"/>
    <p:sldId id="317" r:id="rId18"/>
    <p:sldId id="290" r:id="rId19"/>
    <p:sldId id="318" r:id="rId20"/>
    <p:sldId id="324" r:id="rId21"/>
    <p:sldId id="325" r:id="rId22"/>
    <p:sldId id="291" r:id="rId23"/>
    <p:sldId id="292" r:id="rId24"/>
    <p:sldId id="293" r:id="rId25"/>
    <p:sldId id="333" r:id="rId26"/>
    <p:sldId id="334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23" r:id="rId37"/>
    <p:sldId id="303" r:id="rId38"/>
    <p:sldId id="321" r:id="rId39"/>
    <p:sldId id="322" r:id="rId40"/>
    <p:sldId id="304" r:id="rId41"/>
    <p:sldId id="305" r:id="rId42"/>
    <p:sldId id="328" r:id="rId43"/>
    <p:sldId id="329" r:id="rId44"/>
    <p:sldId id="306" r:id="rId45"/>
    <p:sldId id="330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35" r:id="rId56"/>
    <p:sldId id="336" r:id="rId57"/>
    <p:sldId id="319" r:id="rId58"/>
    <p:sldId id="320" r:id="rId59"/>
    <p:sldId id="326" r:id="rId60"/>
    <p:sldId id="327" r:id="rId61"/>
    <p:sldId id="339" r:id="rId6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70" d="100"/>
          <a:sy n="70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3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68494-780D-420F-99CB-3E764F2CE3BB}" type="datetimeFigureOut">
              <a:rPr lang="tr-TR" smtClean="0"/>
              <a:t>20.08.2017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DBD3F7-39AE-41DB-A671-F8F8E932CE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1710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F88430F8-B4B7-4429-9397-43BE5FE9FD54}" type="slidenum">
              <a:rPr lang="tr-TR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2</a:t>
            </a:fld>
            <a:endParaRPr lang="tr-T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009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İkizkenar Üçgen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94ECD14-0CCF-4C95-A2F5-06A64DD625E7}" type="datetimeFigureOut">
              <a:rPr lang="tr-TR" smtClean="0">
                <a:solidFill>
                  <a:prstClr val="white"/>
                </a:solidFill>
              </a:rPr>
              <a:pPr/>
              <a:t>20.08.2017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tr-TR">
              <a:solidFill>
                <a:prstClr val="white"/>
              </a:solidFill>
            </a:endParaRPr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449F74A-79A6-4515-BF08-EA17BC1F116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3388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CD14-0CCF-4C95-A2F5-06A64DD625E7}" type="datetimeFigureOut">
              <a:rPr lang="tr-TR" smtClean="0">
                <a:solidFill>
                  <a:prstClr val="white"/>
                </a:solidFill>
              </a:rPr>
              <a:pPr/>
              <a:t>20.08.2017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F74A-79A6-4515-BF08-EA17BC1F1165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782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CD14-0CCF-4C95-A2F5-06A64DD625E7}" type="datetimeFigureOut">
              <a:rPr lang="tr-TR" smtClean="0">
                <a:solidFill>
                  <a:prstClr val="white"/>
                </a:solidFill>
              </a:rPr>
              <a:pPr/>
              <a:t>20.08.2017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F74A-79A6-4515-BF08-EA17BC1F1165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602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339 h 1906"/>
                <a:gd name="T4" fmla="*/ 5830 w 5740"/>
                <a:gd name="T5" fmla="*/ 1339 h 1906"/>
                <a:gd name="T6" fmla="*/ 583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6676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tr-TR" noProof="0" smtClean="0"/>
              <a:t>Asıl başlık stili için tıklatın</a:t>
            </a:r>
          </a:p>
        </p:txBody>
      </p:sp>
      <p:sp>
        <p:nvSpPr>
          <p:cNvPr id="66766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tr-TR" noProof="0" smtClean="0"/>
              <a:t>Asıl alt başlık stilini düzenlemek için tıklatın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530E426-B868-4CDB-95D1-CB45D9B05322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59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50D381-5A16-4987-8A1C-6D30C0BD940C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614731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C45575-E94A-4A90-9F0E-342D82D8DD87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024304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CD4258-38D3-480F-81BB-CC8FB1724926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505127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2A776C-467E-4C2B-AB8B-9A150AF07028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3479365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BD88D2-34D8-47B0-8AE9-81520725171B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365625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72C878-DF13-43E8-97A4-D2D5D15E8F3F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654539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DB31F9-7969-4E34-9963-C0CE4A5CB43A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959129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094ECD14-0CCF-4C95-A2F5-06A64DD625E7}" type="datetimeFigureOut">
              <a:rPr lang="tr-TR" smtClean="0">
                <a:solidFill>
                  <a:prstClr val="white"/>
                </a:solidFill>
              </a:rPr>
              <a:pPr/>
              <a:t>20.08.2017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F74A-79A6-4515-BF08-EA17BC1F1165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317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2A7BE0-B987-43DE-B3E6-B96E311F0581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3088687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FF8DA3-AAB6-458D-B32F-D7B73E3A4419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3808931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DF3CF0-EEB6-469A-B42F-93E135086EF5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35893800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Küçük Resim Yer Tutucusu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6F522E-3748-417D-9C7E-A09B6EEB500B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991253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 Üçgen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7 İkizkenar Üçgen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094ECD14-0CCF-4C95-A2F5-06A64DD625E7}" type="datetimeFigureOut">
              <a:rPr lang="tr-TR" smtClean="0">
                <a:solidFill>
                  <a:prstClr val="white"/>
                </a:solidFill>
              </a:rPr>
              <a:pPr/>
              <a:t>20.08.2017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449F74A-79A6-4515-BF08-EA17BC1F1165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  <p:cxnSp>
        <p:nvCxnSpPr>
          <p:cNvPr id="11" name="10 Düz Bağlayıcı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Düz Bağlayıcı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1266644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94ECD14-0CCF-4C95-A2F5-06A64DD625E7}" type="datetimeFigureOut">
              <a:rPr lang="tr-TR" smtClean="0">
                <a:solidFill>
                  <a:prstClr val="white"/>
                </a:solidFill>
              </a:rPr>
              <a:pPr/>
              <a:t>20.08.2017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449F74A-79A6-4515-BF08-EA17BC1F1165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95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094ECD14-0CCF-4C95-A2F5-06A64DD625E7}" type="datetimeFigureOut">
              <a:rPr lang="tr-TR" smtClean="0">
                <a:solidFill>
                  <a:prstClr val="white"/>
                </a:solidFill>
              </a:rPr>
              <a:pPr/>
              <a:t>20.08.2017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tr-TR">
              <a:solidFill>
                <a:prstClr val="white"/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449F74A-79A6-4515-BF08-EA17BC1F1165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070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ECD14-0CCF-4C95-A2F5-06A64DD625E7}" type="datetimeFigureOut">
              <a:rPr lang="tr-TR" smtClean="0">
                <a:solidFill>
                  <a:prstClr val="white"/>
                </a:solidFill>
              </a:rPr>
              <a:pPr/>
              <a:t>20.08.2017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white"/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9F74A-79A6-4515-BF08-EA17BC1F1165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115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094ECD14-0CCF-4C95-A2F5-06A64DD625E7}" type="datetimeFigureOut">
              <a:rPr lang="tr-TR" smtClean="0">
                <a:solidFill>
                  <a:prstClr val="white"/>
                </a:solidFill>
              </a:rPr>
              <a:pPr/>
              <a:t>20.08.2017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tr-TR">
              <a:solidFill>
                <a:prstClr val="white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449F74A-79A6-4515-BF08-EA17BC1F1165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28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094ECD14-0CCF-4C95-A2F5-06A64DD625E7}" type="datetimeFigureOut">
              <a:rPr lang="tr-TR" smtClean="0">
                <a:solidFill>
                  <a:prstClr val="white"/>
                </a:solidFill>
              </a:rPr>
              <a:pPr/>
              <a:t>20.08.2017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449F74A-79A6-4515-BF08-EA17BC1F1165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115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94ECD14-0CCF-4C95-A2F5-06A64DD625E7}" type="datetimeFigureOut">
              <a:rPr lang="tr-TR" smtClean="0">
                <a:solidFill>
                  <a:prstClr val="white"/>
                </a:solidFill>
              </a:rPr>
              <a:pPr/>
              <a:t>20.08.2017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tr-TR">
              <a:solidFill>
                <a:prstClr val="white"/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449F74A-79A6-4515-BF08-EA17BC1F1165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6239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 Üçgen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7 Düz Bağlayıcı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Düz Bağlayıcı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94ECD14-0CCF-4C95-A2F5-06A64DD625E7}" type="datetimeFigureOut">
              <a:rPr lang="tr-TR" smtClean="0">
                <a:solidFill>
                  <a:prstClr val="white"/>
                </a:solidFill>
              </a:rPr>
              <a:pPr/>
              <a:t>20.08.2017</a:t>
            </a:fld>
            <a:endParaRPr lang="tr-TR">
              <a:solidFill>
                <a:prstClr val="white"/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tr-TR">
              <a:solidFill>
                <a:prstClr val="white"/>
              </a:solidFill>
            </a:endParaRPr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449F74A-79A6-4515-BF08-EA17BC1F1165}" type="slidenum">
              <a:rPr lang="tr-TR" smtClean="0">
                <a:solidFill>
                  <a:prstClr val="white"/>
                </a:solidFill>
              </a:rPr>
              <a:pPr/>
              <a:t>‹#›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7484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8EF27F-160C-4AF3-ACA3-897913E8A1C2}" type="slidenum">
              <a:rPr lang="tr-T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smtClean="0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6663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66663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66663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663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6663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339 h 1906"/>
                <a:gd name="T4" fmla="*/ 5830 w 5740"/>
                <a:gd name="T5" fmla="*/ 1339 h 1906"/>
                <a:gd name="T6" fmla="*/ 583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66663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6666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  <p:sp>
        <p:nvSpPr>
          <p:cNvPr id="6666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11779357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ariheglencesi.com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>
          <a:xfrm>
            <a:off x="401960" y="476672"/>
            <a:ext cx="8291264" cy="5832648"/>
          </a:xfrm>
          <a:solidFill>
            <a:srgbClr val="0070C0"/>
          </a:solidFill>
        </p:spPr>
        <p:txBody>
          <a:bodyPr>
            <a:norm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tr-TR" sz="48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KPSS’YE HAZIRLIK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tr-TR" sz="4800" kern="0" dirty="0" smtClean="0">
                <a:solidFill>
                  <a:srgbClr val="FFFF66"/>
                </a:solidFill>
                <a:latin typeface="Tahoma"/>
              </a:rPr>
              <a:t>ARİF ÖZBEYLİ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tr-TR" sz="4800" kern="0" dirty="0" smtClean="0">
              <a:solidFill>
                <a:srgbClr val="FFFF66"/>
              </a:solidFill>
              <a:latin typeface="Tahoma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tr-TR" sz="4800" b="1" kern="0" dirty="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hlinkClick r:id="rId2"/>
              </a:rPr>
              <a:t>www.tariheglencesi.com</a:t>
            </a:r>
            <a:endParaRPr lang="tr-TR" sz="4800" b="1" kern="0" dirty="0" smtClean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tr-TR" sz="4800" kern="0" dirty="0" smtClean="0">
                <a:solidFill>
                  <a:srgbClr val="FFFF66"/>
                </a:solidFill>
                <a:latin typeface="Tahoma"/>
              </a:rPr>
              <a:t>Youtube Kanalı: </a:t>
            </a:r>
            <a:r>
              <a:rPr lang="tr-TR" sz="4800" kern="0" dirty="0" err="1" smtClean="0">
                <a:solidFill>
                  <a:srgbClr val="FFFF66"/>
                </a:solidFill>
                <a:latin typeface="Tahoma"/>
              </a:rPr>
              <a:t>tariheglencesi</a:t>
            </a:r>
            <a:endParaRPr lang="tr-TR" sz="4800" b="1" kern="0" dirty="0" smtClean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</a:endParaRPr>
          </a:p>
          <a:p>
            <a:pPr marL="36576" indent="0" algn="ctr">
              <a:lnSpc>
                <a:spcPct val="150000"/>
              </a:lnSpc>
              <a:buNone/>
            </a:pPr>
            <a:endParaRPr lang="tr-TR" sz="4800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FDBA-C266-48FE-B479-7850EA52A255}" type="datetime1">
              <a:rPr lang="tr-TR" smtClean="0">
                <a:solidFill>
                  <a:prstClr val="white"/>
                </a:solidFill>
              </a:rPr>
              <a:pPr/>
              <a:t>20.08.2017</a:t>
            </a:fld>
            <a:endParaRPr lang="tr-T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86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81075"/>
            <a:ext cx="8515350" cy="5367338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Osmanlı Devleti’nin bütün savaş gemileri teslim olacak ve limanlarda tutulacaktır.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Bütün demiryolları ve Toros Tünelleri İtilaf Devletleri’nin denetimine bırakılacaktır.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tr-TR" sz="3600" b="1" dirty="0" smtClean="0">
                <a:cs typeface="Times New Roman" pitchFamily="18" charset="0"/>
              </a:rPr>
              <a:t>                                                      </a:t>
            </a:r>
            <a:r>
              <a:rPr lang="tr-TR" sz="4800" b="1" dirty="0" smtClean="0">
                <a:cs typeface="Times New Roman" pitchFamily="18" charset="0"/>
              </a:rPr>
              <a:t>                                                                                    </a:t>
            </a:r>
          </a:p>
        </p:txBody>
      </p:sp>
      <p:sp>
        <p:nvSpPr>
          <p:cNvPr id="11267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3178376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tr-TR" dirty="0" smtClean="0"/>
              <a:t>2012-KPSS-ÖNLİSANS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5172" t="40156" r="63836" b="29328"/>
          <a:stretch/>
        </p:blipFill>
        <p:spPr>
          <a:xfrm>
            <a:off x="459809" y="1700808"/>
            <a:ext cx="8226991" cy="455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61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algn="ctr"/>
            <a:r>
              <a:rPr lang="tr-TR" dirty="0" smtClean="0"/>
              <a:t>CEVAP: </a:t>
            </a:r>
            <a:r>
              <a:rPr lang="tr-TR" dirty="0" smtClean="0"/>
              <a:t>C 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6832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  <a:lumOff val="10000"/>
            </a:schemeClr>
          </a:solidFill>
        </p:spPr>
        <p:txBody>
          <a:bodyPr/>
          <a:lstStyle/>
          <a:p>
            <a:r>
              <a:rPr lang="tr-TR" dirty="0" smtClean="0"/>
              <a:t>2012-KPSS-ORTAÖĞRETİM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37271" t="19485" r="30077" b="37203"/>
          <a:stretch/>
        </p:blipFill>
        <p:spPr>
          <a:xfrm>
            <a:off x="457200" y="1700807"/>
            <a:ext cx="8229600" cy="451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03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algn="ctr"/>
            <a:r>
              <a:rPr lang="tr-TR" dirty="0" smtClean="0"/>
              <a:t>CEVAP: A 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120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tr-TR" dirty="0" smtClean="0"/>
              <a:t>2013-KPSS-ÖĞRETMENLİK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  <p:pic>
        <p:nvPicPr>
          <p:cNvPr id="5" name="İçerik Yer Tutucusu 4"/>
          <p:cNvPicPr>
            <a:picLocks noGrp="1"/>
          </p:cNvPicPr>
          <p:nvPr>
            <p:ph idx="1"/>
          </p:nvPr>
        </p:nvPicPr>
        <p:blipFill rotWithShape="1">
          <a:blip r:embed="rId2"/>
          <a:srcRect l="23148" t="51755" r="53208" b="15605"/>
          <a:stretch/>
        </p:blipFill>
        <p:spPr bwMode="auto">
          <a:xfrm>
            <a:off x="452912" y="1628800"/>
            <a:ext cx="8233887" cy="4320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3274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algn="ctr"/>
            <a:r>
              <a:rPr lang="tr-TR" dirty="0" smtClean="0"/>
              <a:t>CEVAP: A 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158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>
              <a:defRPr/>
            </a:pPr>
            <a:r>
              <a:rPr lang="tr-TR" dirty="0" smtClean="0"/>
              <a:t>2011-YGS</a:t>
            </a:r>
            <a:endParaRPr lang="tr-TR" dirty="0"/>
          </a:p>
        </p:txBody>
      </p:sp>
      <p:sp>
        <p:nvSpPr>
          <p:cNvPr id="12291" name="Altbilgi Yer Tutucusu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  <p:pic>
        <p:nvPicPr>
          <p:cNvPr id="12292" name="İçerik Yer Tutucusu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0" t="18309" r="52663" b="24622"/>
          <a:stretch>
            <a:fillRect/>
          </a:stretch>
        </p:blipFill>
        <p:spPr>
          <a:xfrm>
            <a:off x="1258888" y="1776413"/>
            <a:ext cx="6985000" cy="4316412"/>
          </a:xfrm>
        </p:spPr>
      </p:pic>
    </p:spTree>
    <p:extLst>
      <p:ext uri="{BB962C8B-B14F-4D97-AF65-F5344CB8AC3E}">
        <p14:creationId xmlns:p14="http://schemas.microsoft.com/office/powerpoint/2010/main" val="362100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algn="ctr"/>
            <a:r>
              <a:rPr lang="tr-TR" dirty="0" smtClean="0"/>
              <a:t>CEVAP: B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79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tr-TR" dirty="0" smtClean="0"/>
              <a:t>2016-KPSS-LİSANS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  <p:pic>
        <p:nvPicPr>
          <p:cNvPr id="5" name="İçerik Yer Tutucusu 4"/>
          <p:cNvPicPr>
            <a:picLocks noGrp="1"/>
          </p:cNvPicPr>
          <p:nvPr>
            <p:ph idx="1"/>
          </p:nvPr>
        </p:nvPicPr>
        <p:blipFill rotWithShape="1">
          <a:blip r:embed="rId2"/>
          <a:srcRect l="7532" t="16589" r="61621" b="33645"/>
          <a:stretch/>
        </p:blipFill>
        <p:spPr bwMode="auto">
          <a:xfrm>
            <a:off x="484102" y="1628800"/>
            <a:ext cx="8202698" cy="4392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99248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mtClean="0"/>
              <a:t>T.C İnkılap Tarihi Ve Atatürkçülük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  <a:p>
            <a:pPr eaLnBrk="1" hangingPunct="1">
              <a:defRPr/>
            </a:pPr>
            <a:endParaRPr lang="tr-TR" smtClean="0"/>
          </a:p>
          <a:p>
            <a:pPr eaLnBrk="1" hangingPunct="1">
              <a:defRPr/>
            </a:pPr>
            <a:r>
              <a:rPr lang="tr-TR" smtClean="0"/>
              <a:t>Arif ÖZBEYLİ</a:t>
            </a:r>
          </a:p>
        </p:txBody>
      </p:sp>
      <p:sp>
        <p:nvSpPr>
          <p:cNvPr id="3076" name="Altbilgi Yer Tutucusu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58522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algn="ctr"/>
            <a:r>
              <a:rPr lang="tr-TR" dirty="0" smtClean="0"/>
              <a:t>CEVAP: A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792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Ateşkes hükümlerine göre Osmanlı Devleti fiilen sona ermiş oluyordu. Bütün egemenlik hakları kısıtlanıyor;</a:t>
            </a:r>
            <a:r>
              <a:rPr lang="tr-TR" sz="40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tr-TR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askeri hükümlerle de Osmanlı savun</a:t>
            </a:r>
            <a:r>
              <a:rPr lang="tr-TR" sz="4000" dirty="0" smtClean="0">
                <a:solidFill>
                  <a:srgbClr val="FFFF00"/>
                </a:solidFill>
                <a:latin typeface="Times New Roman" pitchFamily="18" charset="0"/>
              </a:rPr>
              <a:t>-</a:t>
            </a:r>
            <a:r>
              <a:rPr lang="tr-TR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masız bırakılıyordu. 24.madde ile de bir Ermeni yurdu tasarlanıyordu.</a:t>
            </a:r>
            <a:endParaRPr lang="tr-TR" sz="40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tr-TR" sz="4000" b="1" dirty="0" smtClean="0"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defRPr/>
            </a:pPr>
            <a:r>
              <a:rPr lang="tr-TR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DÜŞMANIMI CESUR VE KUVVETLİ YAP! EĞER ONU YENERSEM UTANÇ DUYMAYAYIM</a:t>
            </a:r>
            <a:r>
              <a:rPr lang="tr-TR" sz="2800" b="1" dirty="0" smtClean="0">
                <a:solidFill>
                  <a:srgbClr val="FFFF00"/>
                </a:solidFill>
                <a:latin typeface="Times New Roman" pitchFamily="18" charset="0"/>
              </a:rPr>
              <a:t>  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tr-TR" sz="2800" b="1" dirty="0" smtClean="0">
                <a:latin typeface="Times New Roman" pitchFamily="18" charset="0"/>
              </a:rPr>
              <a:t> </a:t>
            </a: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Kızılderili atasözü</a:t>
            </a:r>
            <a:endParaRPr lang="tr-TR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tr-T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tr-TR" sz="2800" dirty="0" smtClean="0"/>
          </a:p>
        </p:txBody>
      </p:sp>
      <p:sp>
        <p:nvSpPr>
          <p:cNvPr id="13315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1503013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14400" y="92075"/>
            <a:ext cx="7543800" cy="1036638"/>
          </a:xfrm>
          <a:solidFill>
            <a:schemeClr val="bg1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tr-TR" sz="3200" b="0" dirty="0" smtClean="0">
                <a:latin typeface="Times New Roman" pitchFamily="18" charset="0"/>
                <a:cs typeface="Times New Roman" pitchFamily="18" charset="0"/>
              </a:rPr>
              <a:t>Mondros Mütarekesi’nin Uygulanışı</a:t>
            </a:r>
            <a:r>
              <a:rPr lang="tr-TR" sz="3000" b="0" dirty="0" smtClean="0">
                <a:cs typeface="Times New Roman" pitchFamily="18" charset="0"/>
              </a:rPr>
              <a:t/>
            </a:r>
            <a:br>
              <a:rPr lang="tr-TR" sz="3000" b="0" dirty="0" smtClean="0">
                <a:cs typeface="Times New Roman" pitchFamily="18" charset="0"/>
              </a:rPr>
            </a:br>
            <a:endParaRPr lang="tr-TR" sz="3000" b="0" dirty="0" smtClean="0">
              <a:cs typeface="Times New Roman" pitchFamily="18" charset="0"/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12875"/>
            <a:ext cx="8731250" cy="5064125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Sadrazam Ahmet İzzet Paşa ateşkesin diğer ülkelerle yapılanlara göre daha hafif olduğunu düşünüyordu.</a:t>
            </a:r>
            <a:r>
              <a:rPr lang="tr-TR" dirty="0" smtClean="0">
                <a:latin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Padişah’ta ateşkesin imzalanmasın</a:t>
            </a:r>
            <a:r>
              <a:rPr lang="tr-TR" dirty="0" smtClean="0">
                <a:latin typeface="Times New Roman" pitchFamily="18" charset="0"/>
              </a:rPr>
              <a:t>-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dan yanaydı. Mustafa Kemal ateşkesin en çok memleketi yabancı işgaline maruz bırakan hükümlerine tepki gösterdi.</a:t>
            </a:r>
            <a:endParaRPr lang="tr-TR" dirty="0" smtClean="0">
              <a:latin typeface="Times New Roman" pitchFamily="18" charset="0"/>
            </a:endParaRPr>
          </a:p>
        </p:txBody>
      </p:sp>
      <p:sp>
        <p:nvSpPr>
          <p:cNvPr id="14340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646735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57200"/>
            <a:ext cx="8353425" cy="6096000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İtilaf Devletleri mütarekenin 7.</a:t>
            </a:r>
            <a:r>
              <a:rPr lang="tr-TR" dirty="0" smtClean="0">
                <a:latin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Maddesine dayanarak Osmanlı topraklarını yer yer işgal ettiler.</a:t>
            </a:r>
            <a:r>
              <a:rPr lang="tr-TR" dirty="0" smtClean="0">
                <a:latin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İngiltere,</a:t>
            </a:r>
            <a:r>
              <a:rPr lang="tr-TR" dirty="0" smtClean="0">
                <a:latin typeface="Times New Roman" pitchFamily="18" charset="0"/>
              </a:rPr>
              <a:t> 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Musul, Urfa,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Antep, Maraş, İzmit,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Eskişehir,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Afyon,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Samsun, Merzifon ve Batum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Fransızlar 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Dörtyol,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Mersin ve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Adana çevresini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İtalyanlar,</a:t>
            </a:r>
            <a:r>
              <a:rPr lang="tr-TR" dirty="0" smtClean="0">
                <a:latin typeface="Times New Roman" pitchFamily="18" charset="0"/>
              </a:rPr>
              <a:t> 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Antalya,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Konya,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Kuşadası,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Fethiye,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Bodrum,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Marmaris’i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işgal ettiler.</a:t>
            </a:r>
          </a:p>
          <a:p>
            <a:pPr eaLnBrk="1" hangingPunct="1">
              <a:lnSpc>
                <a:spcPct val="90000"/>
              </a:lnSpc>
              <a:defRPr/>
            </a:pPr>
            <a:endParaRPr lang="tr-TR" sz="45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tr-TR" sz="2800" dirty="0" smtClean="0"/>
          </a:p>
        </p:txBody>
      </p:sp>
      <p:sp>
        <p:nvSpPr>
          <p:cNvPr id="15363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072426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  <a:lumOff val="10000"/>
            </a:schemeClr>
          </a:solidFill>
        </p:spPr>
        <p:txBody>
          <a:bodyPr/>
          <a:lstStyle/>
          <a:p>
            <a:r>
              <a:rPr lang="tr-TR" dirty="0" smtClean="0"/>
              <a:t>2016-KPSS-ORTAÖĞRETİM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  <p:pic>
        <p:nvPicPr>
          <p:cNvPr id="5" name="Resim 4"/>
          <p:cNvPicPr/>
          <p:nvPr/>
        </p:nvPicPr>
        <p:blipFill rotWithShape="1">
          <a:blip r:embed="rId2"/>
          <a:srcRect l="39021" t="16761" r="31383" b="34131"/>
          <a:stretch/>
        </p:blipFill>
        <p:spPr bwMode="auto">
          <a:xfrm>
            <a:off x="457200" y="1628800"/>
            <a:ext cx="8229600" cy="4752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2457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algn="ctr"/>
            <a:r>
              <a:rPr lang="tr-TR" dirty="0" smtClean="0"/>
              <a:t>CEVAP: A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0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rif\Desktop\Dıs politika foto\mondros-sonrasi-isgal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ltbilgi Yer Tutucusu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000514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098844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222250"/>
            <a:ext cx="7772400" cy="579438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tr-TR" sz="3200" b="0" dirty="0" smtClean="0">
                <a:latin typeface="Times New Roman" pitchFamily="18" charset="0"/>
                <a:cs typeface="Times New Roman" pitchFamily="18" charset="0"/>
              </a:rPr>
              <a:t>Osmanlı Devleti’ni Paylaşma Tasarıları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5715000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tr-TR" sz="4000" dirty="0" smtClean="0">
                <a:latin typeface="Times New Roman" pitchFamily="18" charset="0"/>
              </a:rPr>
              <a:t>    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İtilaf Devletleri I.Dünya Savaşı devam ederken Osmanlı Devleti’ni yaptıkları gizli antlaşmalarla paylaşmışlardır.</a:t>
            </a:r>
            <a:r>
              <a:rPr lang="tr-TR" dirty="0" smtClean="0">
                <a:latin typeface="Times New Roman" pitchFamily="18" charset="0"/>
              </a:rPr>
              <a:t> 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1915 Londra, 1916 Sykes-Picot,1917 Saint Jean De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Maurienne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antlaşmalarıyla Osmanlı toprakları şu </a:t>
            </a:r>
            <a:r>
              <a:rPr lang="tr-TR" dirty="0" smtClean="0">
                <a:latin typeface="Times New Roman" pitchFamily="18" charset="0"/>
              </a:rPr>
              <a:t>ş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ekilde paylaşılmış</a:t>
            </a:r>
            <a:r>
              <a:rPr lang="tr-TR" dirty="0" smtClean="0">
                <a:latin typeface="Times New Roman" pitchFamily="18" charset="0"/>
              </a:rPr>
              <a:t>-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tır:</a:t>
            </a:r>
            <a:r>
              <a:rPr lang="tr-TR" dirty="0" smtClean="0">
                <a:latin typeface="Times New Roman" pitchFamily="18" charset="0"/>
              </a:rPr>
              <a:t>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İngilizler’a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Ürdün ,Orta ve Güney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Irak,Hayfa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Akka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limanları</a:t>
            </a:r>
            <a:r>
              <a:rPr lang="tr-TR" dirty="0" smtClean="0">
                <a:latin typeface="Times New Roman" pitchFamily="18" charset="0"/>
              </a:rPr>
              <a:t> </a:t>
            </a:r>
          </a:p>
        </p:txBody>
      </p:sp>
      <p:sp>
        <p:nvSpPr>
          <p:cNvPr id="17412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3600167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ltbilgi Yer Tutucusu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  <p:pic>
        <p:nvPicPr>
          <p:cNvPr id="18435" name="Picture 2" descr="C:\Users\arif\Desktop\Dıs politika foto\inksykespib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72575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018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C:\Users\arif\Desktop\Dıs politika foto\7754de0280d8c88fa85eb50f19807e19_1324851575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r="2722"/>
          <a:stretch>
            <a:fillRect/>
          </a:stretch>
        </p:blipFill>
        <p:spPr>
          <a:xfrm>
            <a:off x="0" y="0"/>
            <a:ext cx="9144000" cy="6958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Altbilgi Yer Tutucusu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81909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"/>
            <a:ext cx="7772400" cy="5791200"/>
          </a:xfrm>
        </p:spPr>
        <p:txBody>
          <a:bodyPr/>
          <a:lstStyle/>
          <a:p>
            <a:pPr eaLnBrk="1" hangingPunct="1">
              <a:defRPr/>
            </a:pPr>
            <a:r>
              <a:rPr lang="tr-TR" smtClean="0"/>
              <a:t> </a:t>
            </a:r>
          </a:p>
        </p:txBody>
      </p:sp>
      <p:pic>
        <p:nvPicPr>
          <p:cNvPr id="4100" name="Picture 4" descr="ata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350599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915400" cy="6172200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Fransızlar’a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,Mersin’in batısından başlayarak Kilikya, </a:t>
            </a:r>
            <a:r>
              <a:rPr lang="tr-TR" sz="3600" dirty="0" err="1" smtClean="0">
                <a:latin typeface="Times New Roman" pitchFamily="18" charset="0"/>
                <a:cs typeface="Times New Roman" pitchFamily="18" charset="0"/>
              </a:rPr>
              <a:t>Sivas,Elazığ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, Diyarbakır ve oradan Mardin’e ve oradan </a:t>
            </a:r>
            <a:r>
              <a:rPr lang="tr-TR" sz="3600" dirty="0" err="1" smtClean="0">
                <a:latin typeface="Times New Roman" pitchFamily="18" charset="0"/>
                <a:cs typeface="Times New Roman" pitchFamily="18" charset="0"/>
              </a:rPr>
              <a:t>Akka’ya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 kadar Suriye ve</a:t>
            </a:r>
            <a:r>
              <a:rPr lang="tr-TR" sz="3600" dirty="0" smtClean="0">
                <a:latin typeface="Times New Roman" pitchFamily="18" charset="0"/>
              </a:rPr>
              <a:t> 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Lübnan bölgesi, </a:t>
            </a:r>
            <a:r>
              <a:rPr lang="tr-TR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İtalyanlar’a</a:t>
            </a:r>
            <a:r>
              <a:rPr lang="tr-TR" sz="3600" dirty="0" err="1" smtClean="0">
                <a:latin typeface="Times New Roman" pitchFamily="18" charset="0"/>
                <a:cs typeface="Times New Roman" pitchFamily="18" charset="0"/>
              </a:rPr>
              <a:t>,İzmir’in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dirty="0" err="1" smtClean="0">
                <a:latin typeface="Times New Roman" pitchFamily="18" charset="0"/>
                <a:cs typeface="Times New Roman" pitchFamily="18" charset="0"/>
              </a:rPr>
              <a:t>kuze</a:t>
            </a:r>
            <a:r>
              <a:rPr lang="tr-TR" sz="3600" dirty="0" err="1" smtClean="0">
                <a:latin typeface="Times New Roman" pitchFamily="18" charset="0"/>
              </a:rPr>
              <a:t>-</a:t>
            </a:r>
            <a:r>
              <a:rPr lang="tr-TR" sz="3600" dirty="0" err="1" smtClean="0">
                <a:latin typeface="Times New Roman" pitchFamily="18" charset="0"/>
                <a:cs typeface="Times New Roman" pitchFamily="18" charset="0"/>
              </a:rPr>
              <a:t>yinden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 başlayarak Ege,</a:t>
            </a:r>
            <a:r>
              <a:rPr lang="tr-TR" sz="3600" dirty="0" smtClean="0">
                <a:latin typeface="Times New Roman" pitchFamily="18" charset="0"/>
              </a:rPr>
              <a:t> 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Mersin’ e kadar Akdeniz,</a:t>
            </a:r>
            <a:r>
              <a:rPr lang="tr-TR" sz="3600" dirty="0" smtClean="0">
                <a:latin typeface="Times New Roman" pitchFamily="18" charset="0"/>
              </a:rPr>
              <a:t> 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Konya-Kayseri çizgisine kadar İç Anadolu ,</a:t>
            </a:r>
            <a:endParaRPr lang="tr-TR" sz="3600" dirty="0" smtClean="0">
              <a:latin typeface="Times New Roman" pitchFamily="18" charset="0"/>
            </a:endParaRPr>
          </a:p>
        </p:txBody>
      </p:sp>
      <p:sp>
        <p:nvSpPr>
          <p:cNvPr id="20483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93650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765175"/>
            <a:ext cx="8435975" cy="5360988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4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Ruslar’</a:t>
            </a:r>
            <a:r>
              <a:rPr lang="tr-TR" sz="4000" dirty="0" smtClean="0">
                <a:latin typeface="Times New Roman" pitchFamily="18" charset="0"/>
              </a:rPr>
              <a:t> </a:t>
            </a:r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a,</a:t>
            </a:r>
            <a:r>
              <a:rPr lang="tr-TR" sz="4000" dirty="0" smtClean="0">
                <a:latin typeface="Times New Roman" pitchFamily="18" charset="0"/>
              </a:rPr>
              <a:t> </a:t>
            </a:r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Trabzon dahil olmak üzere Doğu Karadeniz ve Doğu Anadolu’ </a:t>
            </a:r>
            <a:r>
              <a:rPr lang="tr-TR" sz="4000" dirty="0" err="1" smtClean="0">
                <a:latin typeface="Times New Roman" pitchFamily="18" charset="0"/>
                <a:cs typeface="Times New Roman" pitchFamily="18" charset="0"/>
              </a:rPr>
              <a:t>nun</a:t>
            </a:r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 bazı bölümleri,</a:t>
            </a:r>
            <a:r>
              <a:rPr lang="tr-TR" sz="4000" dirty="0" smtClean="0">
                <a:latin typeface="Times New Roman" pitchFamily="18" charset="0"/>
              </a:rPr>
              <a:t> </a:t>
            </a:r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Boğazlar bırakılıyordu.</a:t>
            </a:r>
            <a:r>
              <a:rPr lang="tr-TR" sz="4000" dirty="0" smtClean="0">
                <a:latin typeface="Times New Roman" pitchFamily="18" charset="0"/>
              </a:rPr>
              <a:t> </a:t>
            </a:r>
            <a:r>
              <a:rPr lang="tr-TR" sz="4000" dirty="0" smtClean="0">
                <a:latin typeface="Times New Roman" pitchFamily="18" charset="0"/>
                <a:cs typeface="Times New Roman" pitchFamily="18" charset="0"/>
              </a:rPr>
              <a:t>Filistin serbest bölge olarak kabul ediliyordu.</a:t>
            </a:r>
          </a:p>
          <a:p>
            <a:pPr eaLnBrk="1" hangingPunct="1">
              <a:defRPr/>
            </a:pPr>
            <a:endParaRPr lang="tr-TR" sz="480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endParaRPr lang="tr-TR" sz="4800" dirty="0" smtClean="0"/>
          </a:p>
        </p:txBody>
      </p:sp>
      <p:sp>
        <p:nvSpPr>
          <p:cNvPr id="21507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55157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76250"/>
            <a:ext cx="7993062" cy="6000750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tr-TR" dirty="0" smtClean="0">
                <a:cs typeface="Times New Roman" pitchFamily="18" charset="0"/>
              </a:rPr>
              <a:t> </a:t>
            </a:r>
            <a:endParaRPr lang="tr-TR" dirty="0" smtClean="0"/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Rusya savaştan çekilirken bütün gizli antlaşmaları da açıklamıştı. Rusya savaştan çekildikten sonra Rusya’ya bırakılan Doğu Anadolu’</a:t>
            </a:r>
            <a:r>
              <a:rPr lang="tr-TR" dirty="0" smtClean="0">
                <a:latin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da bir Ermeni Devleti kurulması düşünülmüştür.</a:t>
            </a:r>
            <a:r>
              <a:rPr lang="tr-TR" dirty="0" smtClean="0">
                <a:latin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Boğazlarda ortak denetime tabi tutulmaya karar verilmiştir.</a:t>
            </a:r>
            <a:endParaRPr lang="tr-TR" dirty="0" smtClean="0">
              <a:latin typeface="Times New Roman" pitchFamily="18" charset="0"/>
            </a:endParaRPr>
          </a:p>
        </p:txBody>
      </p:sp>
      <p:sp>
        <p:nvSpPr>
          <p:cNvPr id="22531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52535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5638800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4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tr-TR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Daha önce İtalya’ya bırakılan İzmir ve çevresi Paris Konferansı’nda Yunanistan’a bırakılmış, Fransızlara bırakılan Kuzey Irak’ta </a:t>
            </a:r>
            <a:r>
              <a:rPr lang="tr-TR" sz="3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İngilizler’e</a:t>
            </a:r>
            <a:r>
              <a:rPr lang="tr-TR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bırakılmıştır. Böylece paylaşma tasarılarında bazı değişiklikler yapılmış oldu.</a:t>
            </a:r>
          </a:p>
          <a:p>
            <a:pPr eaLnBrk="1" hangingPunct="1">
              <a:defRPr/>
            </a:pPr>
            <a:endParaRPr lang="tr-TR" sz="4400" dirty="0" smtClean="0"/>
          </a:p>
        </p:txBody>
      </p:sp>
      <p:sp>
        <p:nvSpPr>
          <p:cNvPr id="23555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4076348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2012-LYS</a:t>
            </a:r>
            <a:endParaRPr lang="tr-TR" dirty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13" t="39285" r="22917" b="9921"/>
          <a:stretch>
            <a:fillRect/>
          </a:stretch>
        </p:blipFill>
        <p:spPr bwMode="auto">
          <a:xfrm>
            <a:off x="539750" y="1268413"/>
            <a:ext cx="8135938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0" name="Altbilgi Yer Tutucusu 2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733233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algn="ctr"/>
            <a:r>
              <a:rPr lang="tr-TR" dirty="0" smtClean="0"/>
              <a:t>CEVAP: B 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873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20663"/>
            <a:ext cx="8001000" cy="1919287"/>
          </a:xfrm>
        </p:spPr>
        <p:txBody>
          <a:bodyPr/>
          <a:lstStyle/>
          <a:p>
            <a:pPr eaLnBrk="1" hangingPunct="1">
              <a:defRPr/>
            </a:pPr>
            <a:r>
              <a:rPr lang="tr-TR" sz="3200" b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Wilson İlkeleri ve Paris Barış Konferansı</a:t>
            </a:r>
            <a:r>
              <a:rPr lang="tr-TR" sz="320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tr-TR" sz="320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smtClean="0">
                <a:solidFill>
                  <a:srgbClr val="FFFF66"/>
                </a:solidFill>
                <a:cs typeface="Times New Roman" pitchFamily="18" charset="0"/>
              </a:rPr>
              <a:t>          </a:t>
            </a:r>
            <a:br>
              <a:rPr lang="tr-TR" smtClean="0">
                <a:solidFill>
                  <a:srgbClr val="FFFF66"/>
                </a:solidFill>
                <a:cs typeface="Times New Roman" pitchFamily="18" charset="0"/>
              </a:rPr>
            </a:br>
            <a:endParaRPr lang="tr-TR" smtClean="0">
              <a:solidFill>
                <a:srgbClr val="FFFF66"/>
              </a:solidFill>
              <a:cs typeface="Times New Roman" pitchFamily="18" charset="0"/>
            </a:endParaRP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5903913" cy="5400675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A.B.D’nin savaşa girmesinden sonra Cumhurbaşkanı Wilson, gelecekte yapılacak barışın esaslarını </a:t>
            </a:r>
            <a:r>
              <a:rPr lang="tr-TR" sz="2800" dirty="0" err="1" smtClean="0">
                <a:latin typeface="Times New Roman" pitchFamily="18" charset="0"/>
                <a:cs typeface="Times New Roman" pitchFamily="18" charset="0"/>
              </a:rPr>
              <a:t>tesbit</a:t>
            </a:r>
            <a:r>
              <a:rPr lang="tr-TR" sz="2800" dirty="0" smtClean="0">
                <a:latin typeface="Times New Roman" pitchFamily="18" charset="0"/>
              </a:rPr>
              <a:t>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etti.(8 Ocak 1918)İtilaf Devletleri, Amerika’</a:t>
            </a:r>
            <a:r>
              <a:rPr lang="tr-TR" sz="2800" dirty="0" smtClean="0">
                <a:latin typeface="Times New Roman" pitchFamily="18" charset="0"/>
              </a:rPr>
              <a:t>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ya ihtiyaçları olduğundan bu ilkeleri kabul ettiklerini ilan ettiler. Bu ilkelere göre;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tr-TR" sz="4000" dirty="0" smtClean="0">
              <a:latin typeface="Times New Roman" pitchFamily="18" charset="0"/>
            </a:endParaRPr>
          </a:p>
        </p:txBody>
      </p:sp>
      <p:sp>
        <p:nvSpPr>
          <p:cNvPr id="25604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  <p:pic>
        <p:nvPicPr>
          <p:cNvPr id="25605" name="Picture 4" descr="C:\Users\arif\Desktop\Dıs politika foto\indir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708275"/>
            <a:ext cx="19335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528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tr-TR" dirty="0" smtClean="0"/>
              <a:t>2016-KPSS-ÖNLİSANS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  <p:pic>
        <p:nvPicPr>
          <p:cNvPr id="5" name="Resim 4"/>
          <p:cNvPicPr/>
          <p:nvPr/>
        </p:nvPicPr>
        <p:blipFill rotWithShape="1">
          <a:blip r:embed="rId2"/>
          <a:srcRect l="38690" t="54989" r="31217" b="24721"/>
          <a:stretch/>
        </p:blipFill>
        <p:spPr bwMode="auto">
          <a:xfrm>
            <a:off x="457200" y="1628800"/>
            <a:ext cx="8229600" cy="41764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52605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algn="ctr"/>
            <a:r>
              <a:rPr lang="tr-TR" dirty="0" smtClean="0"/>
              <a:t>CEVAP: D 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51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07375" cy="5927725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Galip devletler, yenilen devletlerden toprak ve savaş tazminatı almayacaklar.</a:t>
            </a:r>
            <a:endParaRPr lang="tr-TR" sz="2800" dirty="0" smtClean="0"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Gizli antlaşmalara son verilerek antlaşmalar açık yapılacak.</a:t>
            </a:r>
            <a:endParaRPr lang="tr-TR" sz="2800" dirty="0" smtClean="0"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Ekonomik engeller kaldırılacak,</a:t>
            </a:r>
            <a:r>
              <a:rPr lang="tr-TR" sz="2800" dirty="0" smtClean="0">
                <a:latin typeface="Times New Roman" pitchFamily="18" charset="0"/>
              </a:rPr>
              <a:t>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devletlerarası eşitlik sağlanacak.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Silahlanma yarışı sona erecek-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İşgal edilen Rus toprakları boşaltılacak, Belçika yeni</a:t>
            </a:r>
            <a:r>
              <a:rPr lang="tr-TR" sz="2800" dirty="0" smtClean="0">
                <a:latin typeface="Times New Roman" pitchFamily="18" charset="0"/>
              </a:rPr>
              <a:t>-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den kurulacaktı. </a:t>
            </a:r>
          </a:p>
          <a:p>
            <a:pPr eaLnBrk="1" hangingPunct="1">
              <a:defRPr/>
            </a:pPr>
            <a:endParaRPr lang="tr-TR" sz="400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endParaRPr lang="tr-TR" sz="2800" dirty="0" smtClean="0"/>
          </a:p>
        </p:txBody>
      </p:sp>
      <p:sp>
        <p:nvSpPr>
          <p:cNvPr id="26627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496290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tr-TR" sz="4800" b="1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tr-TR" sz="4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I.DÜNYA SAVAŞI SONRASI OSMANLI DEVLETİ’NİN DURUMU</a:t>
            </a:r>
            <a:r>
              <a:rPr lang="tr-TR" sz="1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1900" dirty="0" smtClean="0">
                <a:latin typeface="Times New Roman" pitchFamily="18" charset="0"/>
                <a:cs typeface="Times New Roman" pitchFamily="18" charset="0"/>
              </a:rPr>
            </a:br>
            <a:endParaRPr lang="tr-TR" sz="19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23373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620713"/>
            <a:ext cx="8370887" cy="5780087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4400" dirty="0" smtClean="0">
                <a:latin typeface="Times New Roman" pitchFamily="18" charset="0"/>
              </a:rPr>
              <a:t>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Alsas-Loreine Fransa’ya geri verilecekti</a:t>
            </a:r>
            <a:r>
              <a:rPr lang="tr-TR" sz="2800" dirty="0" smtClean="0">
                <a:latin typeface="Times New Roman" pitchFamily="18" charset="0"/>
              </a:rPr>
              <a:t>.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tr-TR" sz="2800" dirty="0" smtClean="0"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latin typeface="Times New Roman" pitchFamily="18" charset="0"/>
              </a:rPr>
              <a:t>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Milletler Cemiyeti kurulacaktır.</a:t>
            </a:r>
            <a:endParaRPr lang="tr-TR" sz="2800" dirty="0" smtClean="0"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latin typeface="Times New Roman" pitchFamily="18" charset="0"/>
              </a:rPr>
              <a:t>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Boğazlar her devlete açık olacaktır.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latin typeface="Times New Roman" pitchFamily="18" charset="0"/>
              </a:rPr>
              <a:t>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Osmanlı Devleti’nin Türk bölgelerine kesin egemenlik hakkı tanınacak, diğer bölgeler kendi geleceklerini kendileri tespit edecekler.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tr-TR" sz="4400" dirty="0" smtClean="0">
              <a:latin typeface="Times New Roman" pitchFamily="18" charset="0"/>
            </a:endParaRPr>
          </a:p>
        </p:txBody>
      </p:sp>
      <p:sp>
        <p:nvSpPr>
          <p:cNvPr id="27651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199481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  <a:lumOff val="10000"/>
            </a:schemeClr>
          </a:solidFill>
        </p:spPr>
        <p:txBody>
          <a:bodyPr/>
          <a:lstStyle/>
          <a:p>
            <a:r>
              <a:rPr lang="tr-TR" dirty="0" smtClean="0"/>
              <a:t>2011-KPSS-LİSANS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266" t="48363" r="32110" b="18227"/>
          <a:stretch/>
        </p:blipFill>
        <p:spPr>
          <a:xfrm>
            <a:off x="971600" y="1614221"/>
            <a:ext cx="7568480" cy="4872304"/>
          </a:xfrm>
          <a:prstGeom prst="rect">
            <a:avLst/>
          </a:prstGeom>
        </p:spPr>
      </p:pic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63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algn="ctr"/>
            <a:r>
              <a:rPr lang="tr-TR" dirty="0" smtClean="0"/>
              <a:t>CEVAP: C 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3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>
              <a:defRPr/>
            </a:pPr>
            <a:r>
              <a:rPr lang="tr-TR" dirty="0" smtClean="0"/>
              <a:t>2011-YGS</a:t>
            </a:r>
            <a:endParaRPr lang="tr-TR" dirty="0"/>
          </a:p>
        </p:txBody>
      </p:sp>
      <p:sp>
        <p:nvSpPr>
          <p:cNvPr id="28675" name="Altbilgi Yer Tutucusu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  <p:pic>
        <p:nvPicPr>
          <p:cNvPr id="28676" name="İçerik Yer Tutucusu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6" t="18309" r="53372" b="20033"/>
          <a:stretch>
            <a:fillRect/>
          </a:stretch>
        </p:blipFill>
        <p:spPr>
          <a:xfrm>
            <a:off x="1547813" y="1608138"/>
            <a:ext cx="6264275" cy="4773612"/>
          </a:xfrm>
        </p:spPr>
      </p:pic>
    </p:spTree>
    <p:extLst>
      <p:ext uri="{BB962C8B-B14F-4D97-AF65-F5344CB8AC3E}">
        <p14:creationId xmlns:p14="http://schemas.microsoft.com/office/powerpoint/2010/main" val="215137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algn="ctr"/>
            <a:r>
              <a:rPr lang="tr-TR" dirty="0" smtClean="0"/>
              <a:t>CEVAP: C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78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3213100"/>
            <a:ext cx="8785225" cy="3529013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18 Ocak 1919’da toplanan Paris Barış Konferansı’nın amacı yenilen devletlerle yapılacak barış antlaşmalarının esaslarını tes</a:t>
            </a:r>
            <a:r>
              <a:rPr lang="tr-TR" sz="2800" dirty="0" smtClean="0">
                <a:latin typeface="Times New Roman" pitchFamily="18" charset="0"/>
              </a:rPr>
              <a:t>p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it etmekti.</a:t>
            </a:r>
            <a:r>
              <a:rPr lang="tr-TR" sz="2800" dirty="0" smtClean="0">
                <a:latin typeface="Times New Roman" pitchFamily="18" charset="0"/>
              </a:rPr>
              <a:t>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Konferansa daha çok İngiltere ve Fransa hakim olmuştur.</a:t>
            </a:r>
            <a:endParaRPr lang="tr-TR" sz="2800" dirty="0" smtClean="0">
              <a:latin typeface="Times New Roman" pitchFamily="18" charset="0"/>
            </a:endParaRPr>
          </a:p>
        </p:txBody>
      </p:sp>
      <p:sp>
        <p:nvSpPr>
          <p:cNvPr id="29699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  <p:pic>
        <p:nvPicPr>
          <p:cNvPr id="29700" name="Picture 4" descr="C:\Users\arif\Desktop\Dıs politika foto\paris-baris-konferan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0"/>
            <a:ext cx="4792662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054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457200"/>
            <a:ext cx="8686800" cy="5867400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>
              <a:defRPr/>
            </a:pPr>
            <a:endParaRPr lang="tr-TR" sz="4400" dirty="0" smtClean="0"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4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İngiltere’nin çalışmalarıyla İzmir ve çevresinin Yunanistan’a bırakılması dolayısıyla İtalya konferansı </a:t>
            </a:r>
            <a:r>
              <a:rPr lang="tr-TR" sz="3600" dirty="0" err="1" smtClean="0">
                <a:latin typeface="Times New Roman" pitchFamily="18" charset="0"/>
                <a:cs typeface="Times New Roman" pitchFamily="18" charset="0"/>
              </a:rPr>
              <a:t>terketmiştir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. Böylece İtilaf Devletleri arasında ilk ayrılıklar ortaya çıkmıştır.</a:t>
            </a:r>
            <a:r>
              <a:rPr lang="tr-TR" sz="3600" dirty="0" smtClean="0">
                <a:latin typeface="Times New Roman" pitchFamily="18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tr-TR" sz="4400" dirty="0" smtClean="0"/>
          </a:p>
        </p:txBody>
      </p:sp>
      <p:sp>
        <p:nvSpPr>
          <p:cNvPr id="30723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23389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76250"/>
            <a:ext cx="8496300" cy="5905500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A.B.D’de Milletler Cemiyeti çalışmaları dolayısıyla konferansı terke</a:t>
            </a:r>
            <a:r>
              <a:rPr lang="tr-TR" dirty="0" smtClean="0">
                <a:latin typeface="Times New Roman" pitchFamily="18" charset="0"/>
              </a:rPr>
              <a:t>-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dince konferansın hakimiyeti İngiltere ve Fransa’ya kalmıştır.</a:t>
            </a:r>
            <a:r>
              <a:rPr lang="tr-TR" dirty="0" smtClean="0">
                <a:latin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İtalya’nın bu küskünlüğü Kurtuluş savaşı sırasında da devam etmiştir. İtilaf Devletleri Wilson ilkelerine karşı 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‘’Manda Sistemi’ni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bulmuşlardır.</a:t>
            </a:r>
            <a:r>
              <a:rPr lang="tr-TR" dirty="0" smtClean="0">
                <a:latin typeface="Times New Roman" pitchFamily="18" charset="0"/>
              </a:rPr>
              <a:t> </a:t>
            </a:r>
            <a:endParaRPr lang="tr-TR" dirty="0" smtClean="0"/>
          </a:p>
        </p:txBody>
      </p:sp>
      <p:sp>
        <p:nvSpPr>
          <p:cNvPr id="31747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419490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675687" cy="5927725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Buna göre, bağımsız olma kabiliyetine sahip olmayan uluslar Milletler Cemiyeti tarafından yönetilecekti.</a:t>
            </a:r>
            <a:r>
              <a:rPr lang="tr-TR" sz="2800" dirty="0" smtClean="0">
                <a:latin typeface="Times New Roman" pitchFamily="18" charset="0"/>
              </a:rPr>
              <a:t>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Milletler Cemiyeti, kendi adına büyük bir devleti bu işle</a:t>
            </a:r>
            <a:r>
              <a:rPr lang="tr-TR" sz="2800" dirty="0" smtClean="0">
                <a:latin typeface="Times New Roman" pitchFamily="18" charset="0"/>
              </a:rPr>
              <a:t>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görevlendirecekti.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tr-TR" sz="2800" b="1" dirty="0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tr-TR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TABİAT HİÇBİR ZAMAN BİZİ ALDATMAZ,</a:t>
            </a:r>
            <a:r>
              <a:rPr lang="tr-TR" sz="2800" b="1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tr-TR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BİR</a:t>
            </a:r>
            <a:r>
              <a:rPr lang="tr-TR" sz="2800" b="1" dirty="0" smtClean="0">
                <a:solidFill>
                  <a:srgbClr val="FFFF00"/>
                </a:solidFill>
                <a:latin typeface="Times New Roman" pitchFamily="18" charset="0"/>
              </a:rPr>
              <a:t>-</a:t>
            </a:r>
            <a:r>
              <a:rPr lang="tr-TR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BİRLERİNİ ALDATAN HER ZAMAN İNSANLAR</a:t>
            </a:r>
            <a:r>
              <a:rPr lang="tr-TR" sz="2800" b="1" dirty="0" smtClean="0">
                <a:solidFill>
                  <a:srgbClr val="FFFF00"/>
                </a:solidFill>
                <a:latin typeface="Times New Roman" pitchFamily="18" charset="0"/>
              </a:rPr>
              <a:t>-</a:t>
            </a:r>
            <a:r>
              <a:rPr lang="tr-TR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DIR . </a:t>
            </a:r>
            <a:r>
              <a:rPr lang="tr-TR" sz="2800" dirty="0" smtClean="0">
                <a:cs typeface="Times New Roman" pitchFamily="18" charset="0"/>
              </a:rPr>
              <a:t>	</a:t>
            </a:r>
            <a:r>
              <a:rPr lang="tr-TR" sz="2800" dirty="0" err="1" smtClean="0">
                <a:cs typeface="Times New Roman" pitchFamily="18" charset="0"/>
              </a:rPr>
              <a:t>J.J.Rousseau</a:t>
            </a:r>
            <a:endParaRPr lang="tr-TR" sz="2800" dirty="0" smtClean="0">
              <a:cs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tr-TR" sz="2800" dirty="0" smtClean="0">
              <a:cs typeface="Times New Roman" pitchFamily="18" charset="0"/>
            </a:endParaRPr>
          </a:p>
          <a:p>
            <a:pPr eaLnBrk="1" hangingPunct="1">
              <a:defRPr/>
            </a:pPr>
            <a:endParaRPr lang="tr-TR" dirty="0" smtClean="0"/>
          </a:p>
          <a:p>
            <a:pPr eaLnBrk="1" hangingPunct="1">
              <a:defRPr/>
            </a:pPr>
            <a:endParaRPr lang="tr-TR" dirty="0" smtClean="0"/>
          </a:p>
        </p:txBody>
      </p:sp>
      <p:sp>
        <p:nvSpPr>
          <p:cNvPr id="32771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55596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71475"/>
            <a:ext cx="8229600" cy="949325"/>
          </a:xfrm>
        </p:spPr>
        <p:txBody>
          <a:bodyPr/>
          <a:lstStyle/>
          <a:p>
            <a:pPr eaLnBrk="1" hangingPunct="1">
              <a:defRPr/>
            </a:pPr>
            <a:r>
              <a:rPr lang="tr-TR" sz="3600" b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İzmir’in İşgali ve Kuvayi Milliye</a:t>
            </a:r>
            <a:r>
              <a:rPr lang="tr-TR" sz="36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3600" smtClean="0">
                <a:latin typeface="Times New Roman" pitchFamily="18" charset="0"/>
                <a:cs typeface="Times New Roman" pitchFamily="18" charset="0"/>
              </a:rPr>
            </a:br>
            <a:endParaRPr lang="tr-TR" sz="3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4105275" cy="5218113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4000" dirty="0" smtClean="0">
                <a:latin typeface="Times New Roman" pitchFamily="18" charset="0"/>
              </a:rPr>
              <a:t> 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İtilaf Devletleri, Paris Barış Konferansı’nda İzmir</a:t>
            </a:r>
            <a:r>
              <a:rPr lang="tr-TR" sz="2400" dirty="0" smtClean="0">
                <a:latin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ve çevresini Yunanlılara vermişlerdi.</a:t>
            </a:r>
            <a:r>
              <a:rPr lang="tr-TR" sz="2400" dirty="0" smtClean="0">
                <a:latin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Yunanlılar,</a:t>
            </a:r>
            <a:r>
              <a:rPr lang="tr-TR" sz="2400" dirty="0" smtClean="0">
                <a:latin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sahte belgelerle Batı Anadolu’da Rum nüfusunun daha fazla olduğunu iddia ettiler.</a:t>
            </a:r>
            <a:endParaRPr lang="tr-TR" sz="2400" dirty="0" smtClean="0">
              <a:latin typeface="Times New Roman" pitchFamily="18" charset="0"/>
            </a:endParaRPr>
          </a:p>
        </p:txBody>
      </p:sp>
      <p:sp>
        <p:nvSpPr>
          <p:cNvPr id="33796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  <p:pic>
        <p:nvPicPr>
          <p:cNvPr id="33797" name="Picture 4" descr="C:\Users\arif\Desktop\Dıs politika foto\Izmir15Mayis19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341438"/>
            <a:ext cx="479901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388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09600" y="403225"/>
            <a:ext cx="7848600" cy="641350"/>
          </a:xfrm>
        </p:spPr>
        <p:txBody>
          <a:bodyPr/>
          <a:lstStyle/>
          <a:p>
            <a:pPr eaLnBrk="1" hangingPunct="1">
              <a:defRPr/>
            </a:pPr>
            <a:r>
              <a:rPr lang="tr-TR" sz="3600" b="0" smtClean="0">
                <a:cs typeface="Times New Roman" pitchFamily="18" charset="0"/>
              </a:rPr>
              <a:t>1</a:t>
            </a:r>
            <a:r>
              <a:rPr lang="tr-TR" sz="3600" b="0" smtClean="0">
                <a:latin typeface="Times New Roman" pitchFamily="18" charset="0"/>
                <a:cs typeface="Times New Roman" pitchFamily="18" charset="0"/>
              </a:rPr>
              <a:t>-Mondros Mütarekesi ve Uygulaması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88" y="1052513"/>
            <a:ext cx="5483225" cy="5805487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4100" dirty="0" smtClean="0">
                <a:latin typeface="Times New Roman" pitchFamily="18" charset="0"/>
              </a:rPr>
              <a:t>   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I.Dünya Savaşı’ndan sonra Wilson ilkelerine güvenen Osmanlı Devleti İtilaf Devletleri’yle ateşkes yapmak</a:t>
            </a:r>
            <a:r>
              <a:rPr lang="tr-TR" sz="2400" dirty="0" smtClean="0">
                <a:latin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için </a:t>
            </a:r>
            <a:r>
              <a:rPr lang="tr-TR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Rauf  Bey(Orbay)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başkanlığında bir heyeti görevlendirdi.</a:t>
            </a:r>
            <a:r>
              <a:rPr lang="tr-TR" sz="2400" dirty="0" smtClean="0">
                <a:latin typeface="Times New Roman" pitchFamily="18" charset="0"/>
              </a:rPr>
              <a:t> </a:t>
            </a:r>
            <a:r>
              <a:rPr lang="tr-TR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Limni</a:t>
            </a:r>
            <a:r>
              <a:rPr lang="tr-TR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adasının Mondros limanında dört gün süren görüşmeler sonunda ağır şartlar taşıyan ateşkes imzalandı.</a:t>
            </a:r>
            <a:r>
              <a:rPr lang="tr-T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tr-TR" sz="4100" dirty="0" smtClean="0">
              <a:latin typeface="Times New Roman" pitchFamily="18" charset="0"/>
            </a:endParaRPr>
          </a:p>
        </p:txBody>
      </p:sp>
      <p:sp>
        <p:nvSpPr>
          <p:cNvPr id="6148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  <p:pic>
        <p:nvPicPr>
          <p:cNvPr id="6149" name="Picture 5" descr="http://img03.blogcu.com/images/b/a/g/bagimsizrehberler/2b30407da2e7fa5c992461a28b7bf8ed_13248542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88" y="1052513"/>
            <a:ext cx="3781425" cy="359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 descr="http://www.nkfu.com/wp-content/uploads/2009/11/agamemnon-zirhlis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388" y="4484688"/>
            <a:ext cx="37814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573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304800"/>
            <a:ext cx="4968875" cy="6096000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İşgal öncesinde de işgali haklı</a:t>
            </a:r>
            <a:r>
              <a:rPr lang="tr-TR" dirty="0" smtClean="0">
                <a:latin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çıkarmak amacıyla, Türklerin Rumları katlettiği propagandasını yaptılar.</a:t>
            </a:r>
            <a:r>
              <a:rPr lang="tr-TR" dirty="0" smtClean="0">
                <a:latin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Yunanlıların amacı </a:t>
            </a:r>
            <a:r>
              <a:rPr lang="tr-TR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Megalo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İdea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Bizans Devleti’nin yeniden kurulması)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idi.  </a:t>
            </a:r>
          </a:p>
        </p:txBody>
      </p:sp>
      <p:sp>
        <p:nvSpPr>
          <p:cNvPr id="34819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  <p:pic>
        <p:nvPicPr>
          <p:cNvPr id="34820" name="Picture 4" descr="C:\Users\arif\Desktop\Dıs politika foto\img-tarihliistiklalgazetesindenizmirinisgalihq-5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2" r="19547"/>
          <a:stretch>
            <a:fillRect/>
          </a:stretch>
        </p:blipFill>
        <p:spPr bwMode="auto">
          <a:xfrm>
            <a:off x="5438775" y="1268413"/>
            <a:ext cx="36988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25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04813"/>
            <a:ext cx="5759450" cy="6264275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4400" dirty="0" smtClean="0">
                <a:latin typeface="Times New Roman" pitchFamily="18" charset="0"/>
              </a:rPr>
              <a:t>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15 Mayıs 1919’da İzmir Yunanlılar tarafından işgal edildi. Hasan Tahsin’</a:t>
            </a:r>
            <a:r>
              <a:rPr lang="tr-TR" sz="2800" dirty="0" smtClean="0">
                <a:latin typeface="Times New Roman" pitchFamily="18" charset="0"/>
              </a:rPr>
              <a:t> </a:t>
            </a: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in ilk kurşunu atmasıyla Yunanlılara karşı direniş hareketi başlamış oldu.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latin typeface="Times New Roman" pitchFamily="18" charset="0"/>
                <a:cs typeface="Times New Roman" pitchFamily="18" charset="0"/>
              </a:rPr>
              <a:t> İzmir’in işgali azınlıkların özellikle de Yunanlıların daha da cesaretlendirmiş ve taşkınlıklarının artmasına yol açmıştır.</a:t>
            </a:r>
          </a:p>
        </p:txBody>
      </p:sp>
      <p:sp>
        <p:nvSpPr>
          <p:cNvPr id="35843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  <p:pic>
        <p:nvPicPr>
          <p:cNvPr id="35844" name="Picture 4" descr="C:\Users\arif\Desktop\Dıs politika foto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6"/>
          <a:stretch>
            <a:fillRect/>
          </a:stretch>
        </p:blipFill>
        <p:spPr bwMode="auto">
          <a:xfrm>
            <a:off x="5940425" y="1268413"/>
            <a:ext cx="3203575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36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33375"/>
            <a:ext cx="4572000" cy="6067425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İzmir’in işgali üzerine Türk halkı mitingler düzenleyerek işgali protesto etmiş daha sonra da silahlı mücadeleye girişmiştir. Bunun sonucunda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Kuva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-i Milliye başlamış ve Ayvalık’</a:t>
            </a:r>
            <a:r>
              <a:rPr lang="tr-TR" sz="2400" dirty="0" smtClean="0">
                <a:latin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tan başlayarak Soma,</a:t>
            </a:r>
            <a:r>
              <a:rPr lang="tr-TR" sz="2400" dirty="0" smtClean="0">
                <a:latin typeface="Times New Roman" pitchFamily="18" charset="0"/>
              </a:rPr>
              <a:t> 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Akhisar, Salihli ve </a:t>
            </a:r>
            <a:r>
              <a:rPr lang="tr-TR" sz="2400" dirty="0" err="1" smtClean="0">
                <a:latin typeface="Times New Roman" pitchFamily="18" charset="0"/>
                <a:cs typeface="Times New Roman" pitchFamily="18" charset="0"/>
              </a:rPr>
              <a:t>Nazilliye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kadar uzanan Batı cephesi kurulmuştur.</a:t>
            </a:r>
          </a:p>
        </p:txBody>
      </p:sp>
      <p:sp>
        <p:nvSpPr>
          <p:cNvPr id="36867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  <p:pic>
        <p:nvPicPr>
          <p:cNvPr id="36868" name="Picture 4" descr="C:\Users\arif\Desktop\Dıs politika foto\izmirde ilk kursu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0"/>
            <a:ext cx="4619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131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404813"/>
            <a:ext cx="8591550" cy="5919787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/>
              <a:t>Düşmana karşı direnmenin giderek artması, bazı bölgelerde zafer sayılabilecek başarıların kazanılması ,milli bilincin güçlenmesine yardımcı olmuştur. </a:t>
            </a:r>
            <a:r>
              <a:rPr lang="tr-TR" sz="2800" dirty="0" smtClean="0">
                <a:solidFill>
                  <a:srgbClr val="FFFF00"/>
                </a:solidFill>
              </a:rPr>
              <a:t>Balıkesir (26-30 Temmuz 19-19) </a:t>
            </a:r>
            <a:r>
              <a:rPr lang="tr-TR" sz="2800" dirty="0" smtClean="0"/>
              <a:t>ve </a:t>
            </a:r>
            <a:r>
              <a:rPr lang="tr-TR" sz="2800" dirty="0" smtClean="0">
                <a:solidFill>
                  <a:srgbClr val="FFFF00"/>
                </a:solidFill>
              </a:rPr>
              <a:t>Alaşehir (16-25 Ağustos 1919)</a:t>
            </a:r>
            <a:r>
              <a:rPr lang="tr-TR" sz="2800" dirty="0" smtClean="0"/>
              <a:t>’de toplanan milli kongrelerle Batı Anadolu’daki </a:t>
            </a:r>
            <a:r>
              <a:rPr lang="tr-TR" sz="2800" dirty="0" err="1" smtClean="0"/>
              <a:t>Kuva</a:t>
            </a:r>
            <a:r>
              <a:rPr lang="tr-TR" sz="2800" dirty="0" smtClean="0"/>
              <a:t>-i Milliye birliklerinin insan ve malzeme bakımından beslenmelerine ve ortak bir cephe oluşturmalarına çalışılmıştır.</a:t>
            </a:r>
          </a:p>
        </p:txBody>
      </p:sp>
      <p:sp>
        <p:nvSpPr>
          <p:cNvPr id="37891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42365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r>
              <a:rPr lang="tr-TR" dirty="0" smtClean="0"/>
              <a:t>2016-KPSS-ORTAÖĞRETİM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  <p:pic>
        <p:nvPicPr>
          <p:cNvPr id="5" name="Resim 4"/>
          <p:cNvPicPr/>
          <p:nvPr/>
        </p:nvPicPr>
        <p:blipFill rotWithShape="1">
          <a:blip r:embed="rId2"/>
          <a:srcRect l="8433" t="17350" r="62797" b="45893"/>
          <a:stretch/>
        </p:blipFill>
        <p:spPr bwMode="auto">
          <a:xfrm>
            <a:off x="457200" y="1700808"/>
            <a:ext cx="8229600" cy="4392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7660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algn="ctr"/>
            <a:r>
              <a:rPr lang="tr-TR" dirty="0" smtClean="0"/>
              <a:t>CEVAP: B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28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tr-TR" dirty="0" smtClean="0"/>
              <a:t>2013-KPSS-ÖĞRETMENLİK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  <p:pic>
        <p:nvPicPr>
          <p:cNvPr id="5" name="Resim 4"/>
          <p:cNvPicPr/>
          <p:nvPr/>
        </p:nvPicPr>
        <p:blipFill rotWithShape="1">
          <a:blip r:embed="rId2"/>
          <a:srcRect l="49603" t="17055" r="25761" b="52363"/>
          <a:stretch/>
        </p:blipFill>
        <p:spPr bwMode="auto">
          <a:xfrm>
            <a:off x="512198" y="1700808"/>
            <a:ext cx="8174601" cy="4104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8892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algn="ctr"/>
            <a:r>
              <a:rPr lang="tr-TR" dirty="0" smtClean="0"/>
              <a:t>CEVAP: C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16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60058" y="908720"/>
            <a:ext cx="8229600" cy="1143000"/>
          </a:xfrm>
          <a:solidFill>
            <a:schemeClr val="bg2">
              <a:lumMod val="90000"/>
              <a:lumOff val="10000"/>
            </a:schemeClr>
          </a:solidFill>
        </p:spPr>
        <p:txBody>
          <a:bodyPr/>
          <a:lstStyle/>
          <a:p>
            <a:r>
              <a:rPr lang="tr-TR" dirty="0" smtClean="0"/>
              <a:t>2006-KPSS-ORTAÖĞRETİM</a:t>
            </a:r>
            <a:endParaRPr lang="tr-TR" dirty="0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064" t="59980" r="63418" b="24110"/>
          <a:stretch/>
        </p:blipFill>
        <p:spPr>
          <a:xfrm>
            <a:off x="460058" y="2492896"/>
            <a:ext cx="8079298" cy="2448272"/>
          </a:xfrm>
          <a:prstGeom prst="rect">
            <a:avLst/>
          </a:prstGeom>
        </p:spPr>
      </p:pic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522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algn="ctr"/>
            <a:r>
              <a:rPr lang="tr-TR" dirty="0" smtClean="0"/>
              <a:t>CEVAP: C</a:t>
            </a: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727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92150"/>
            <a:ext cx="8520113" cy="6165850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Boğazlar bütün devletlerin gemilerine açık tutulacak ve İtilaf Devletleri</a:t>
            </a:r>
            <a:r>
              <a:rPr lang="tr-TR" sz="3600" dirty="0" smtClean="0">
                <a:latin typeface="Times New Roman" pitchFamily="18" charset="0"/>
              </a:rPr>
              <a:t>’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nce işgal edilecektir.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 İtilaf Devletleri güvenliklerini tehdit edecek bir durum karşısında istedikleri bir stratejik noktayı işgal</a:t>
            </a:r>
            <a:r>
              <a:rPr lang="tr-TR" sz="3600" dirty="0" smtClean="0">
                <a:latin typeface="Times New Roman" pitchFamily="18" charset="0"/>
              </a:rPr>
              <a:t> 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edebileceklerdir. (7.madde)</a:t>
            </a:r>
          </a:p>
        </p:txBody>
      </p:sp>
      <p:sp>
        <p:nvSpPr>
          <p:cNvPr id="7171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4253621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tr-TR" sz="3200" dirty="0" smtClean="0"/>
              <a:t>KPSS’YE HAZIRLIK DAHA KOLAY</a:t>
            </a:r>
            <a:br>
              <a:rPr lang="tr-TR" sz="3200" dirty="0" smtClean="0"/>
            </a:br>
            <a:r>
              <a:rPr lang="tr-TR" sz="3200" dirty="0" smtClean="0"/>
              <a:t>Online Kitapçılarda…</a:t>
            </a:r>
            <a:endParaRPr lang="tr-TR" sz="32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628800"/>
            <a:ext cx="3431257" cy="4867031"/>
          </a:xfrm>
        </p:spPr>
      </p:pic>
    </p:spTree>
    <p:extLst>
      <p:ext uri="{BB962C8B-B14F-4D97-AF65-F5344CB8AC3E}">
        <p14:creationId xmlns:p14="http://schemas.microsoft.com/office/powerpoint/2010/main" val="1902704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435975" cy="5649913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Vilayat-ı Sitte’de (altı ilde </a:t>
            </a:r>
            <a:r>
              <a:rPr lang="tr-TR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Erzurum, Van,</a:t>
            </a:r>
            <a:r>
              <a:rPr lang="tr-TR" sz="36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tr-TR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Harput,</a:t>
            </a:r>
            <a:r>
              <a:rPr lang="tr-TR" sz="36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tr-TR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Diyarbakır, Bitlis, Sivas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)bir karışıklık çıktığında İtilaf Devletleri buraları işgal edebileceklerdir</a:t>
            </a:r>
            <a:r>
              <a:rPr lang="tr-TR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.(24.madde)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Bütün ulaşım ve haberleşmeye ait araçlar İtilaf Devletleri’nin denetimine girecektir.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tr-TR" sz="440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endParaRPr lang="tr-TR" sz="4400" dirty="0" smtClean="0"/>
          </a:p>
        </p:txBody>
      </p:sp>
      <p:sp>
        <p:nvSpPr>
          <p:cNvPr id="8195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763243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08050"/>
            <a:ext cx="8294688" cy="5648325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Sınırların korunması ve iç güvenliğin sağlanması dışındaki askerler terhis edilecektir.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İtilaf Devletleri ve Ermeni esirler teslim edilecektir. Türk esirler ise İtilaf Devletleri’nde kalacaktır.</a:t>
            </a:r>
          </a:p>
        </p:txBody>
      </p:sp>
      <p:sp>
        <p:nvSpPr>
          <p:cNvPr id="9219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3603777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620713"/>
            <a:ext cx="8569325" cy="5832475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Değişik cephelerdeki Türk askerleri İtilaf Devletleri garnizonlarına teslim olacaklardır.</a:t>
            </a:r>
            <a:endParaRPr lang="tr-TR" sz="3600" dirty="0" smtClean="0">
              <a:latin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Ülkenin ihtiyacı karşılandıktan sonra geri kalan kömür, akaryakıt ve deniz gereçlerinin hiçbiri dışarıya</a:t>
            </a:r>
            <a:r>
              <a:rPr lang="tr-TR" sz="3600" dirty="0" smtClean="0">
                <a:latin typeface="Times New Roman" pitchFamily="18" charset="0"/>
              </a:rPr>
              <a:t> </a:t>
            </a:r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satılmayacaktır.</a:t>
            </a:r>
          </a:p>
          <a:p>
            <a:pPr eaLnBrk="1" hangingPunct="1">
              <a:defRPr/>
            </a:pPr>
            <a:endParaRPr lang="tr-TR" sz="4400" dirty="0" smtClean="0">
              <a:latin typeface="Times New Roman" pitchFamily="18" charset="0"/>
            </a:endParaRPr>
          </a:p>
          <a:p>
            <a:pPr eaLnBrk="1" hangingPunct="1">
              <a:defRPr/>
            </a:pPr>
            <a:endParaRPr lang="tr-TR" sz="4400" dirty="0" smtClean="0"/>
          </a:p>
        </p:txBody>
      </p:sp>
      <p:sp>
        <p:nvSpPr>
          <p:cNvPr id="10243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569689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nlı">
  <a:themeElements>
    <a:clrScheme name="Canlı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anl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anl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re">
  <a:themeElements>
    <a:clrScheme name="Dere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Der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re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r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1068</Words>
  <Application>Microsoft Office PowerPoint</Application>
  <PresentationFormat>Ekran Gösterisi (4:3)</PresentationFormat>
  <Paragraphs>190</Paragraphs>
  <Slides>60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60</vt:i4>
      </vt:variant>
    </vt:vector>
  </HeadingPairs>
  <TitlesOfParts>
    <vt:vector size="71" baseType="lpstr">
      <vt:lpstr>Arial</vt:lpstr>
      <vt:lpstr>Calibri</vt:lpstr>
      <vt:lpstr>Century Gothic</vt:lpstr>
      <vt:lpstr>Garamond</vt:lpstr>
      <vt:lpstr>Tahoma</vt:lpstr>
      <vt:lpstr>Times New Roman</vt:lpstr>
      <vt:lpstr>Verdana</vt:lpstr>
      <vt:lpstr>Wingdings</vt:lpstr>
      <vt:lpstr>Wingdings 2</vt:lpstr>
      <vt:lpstr>Canlı</vt:lpstr>
      <vt:lpstr>Dere</vt:lpstr>
      <vt:lpstr>PowerPoint Sunusu</vt:lpstr>
      <vt:lpstr>T.C İnkılap Tarihi Ve Atatürkçülük</vt:lpstr>
      <vt:lpstr>PowerPoint Sunusu</vt:lpstr>
      <vt:lpstr>PowerPoint Sunusu</vt:lpstr>
      <vt:lpstr>1-Mondros Mütarekesi ve Uygulaması</vt:lpstr>
      <vt:lpstr>PowerPoint Sunusu</vt:lpstr>
      <vt:lpstr>PowerPoint Sunusu</vt:lpstr>
      <vt:lpstr>PowerPoint Sunusu</vt:lpstr>
      <vt:lpstr>PowerPoint Sunusu</vt:lpstr>
      <vt:lpstr>PowerPoint Sunusu</vt:lpstr>
      <vt:lpstr>2012-KPSS-ÖNLİSANS</vt:lpstr>
      <vt:lpstr>PowerPoint Sunusu</vt:lpstr>
      <vt:lpstr>2012-KPSS-ORTAÖĞRETİM</vt:lpstr>
      <vt:lpstr>PowerPoint Sunusu</vt:lpstr>
      <vt:lpstr>2013-KPSS-ÖĞRETMENLİK</vt:lpstr>
      <vt:lpstr>PowerPoint Sunusu</vt:lpstr>
      <vt:lpstr>2011-YGS</vt:lpstr>
      <vt:lpstr>PowerPoint Sunusu</vt:lpstr>
      <vt:lpstr>2016-KPSS-LİSANS</vt:lpstr>
      <vt:lpstr>PowerPoint Sunusu</vt:lpstr>
      <vt:lpstr>PowerPoint Sunusu</vt:lpstr>
      <vt:lpstr>Mondros Mütarekesi’nin Uygulanışı </vt:lpstr>
      <vt:lpstr>PowerPoint Sunusu</vt:lpstr>
      <vt:lpstr>2016-KPSS-ORTAÖĞRETİM</vt:lpstr>
      <vt:lpstr>PowerPoint Sunusu</vt:lpstr>
      <vt:lpstr>PowerPoint Sunusu</vt:lpstr>
      <vt:lpstr>Osmanlı Devleti’ni Paylaşma Tasarıları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2012-LYS</vt:lpstr>
      <vt:lpstr>PowerPoint Sunusu</vt:lpstr>
      <vt:lpstr>Wilson İlkeleri ve Paris Barış Konferansı             </vt:lpstr>
      <vt:lpstr>2016-KPSS-ÖNLİSANS</vt:lpstr>
      <vt:lpstr>PowerPoint Sunusu</vt:lpstr>
      <vt:lpstr>PowerPoint Sunusu</vt:lpstr>
      <vt:lpstr>PowerPoint Sunusu</vt:lpstr>
      <vt:lpstr>2011-KPSS-LİSANS</vt:lpstr>
      <vt:lpstr>PowerPoint Sunusu</vt:lpstr>
      <vt:lpstr>2011-YGS</vt:lpstr>
      <vt:lpstr>PowerPoint Sunusu</vt:lpstr>
      <vt:lpstr>PowerPoint Sunusu</vt:lpstr>
      <vt:lpstr>PowerPoint Sunusu</vt:lpstr>
      <vt:lpstr>PowerPoint Sunusu</vt:lpstr>
      <vt:lpstr>PowerPoint Sunusu</vt:lpstr>
      <vt:lpstr>İzmir’in İşgali ve Kuvayi Milliye </vt:lpstr>
      <vt:lpstr>PowerPoint Sunusu</vt:lpstr>
      <vt:lpstr>PowerPoint Sunusu</vt:lpstr>
      <vt:lpstr>PowerPoint Sunusu</vt:lpstr>
      <vt:lpstr>PowerPoint Sunusu</vt:lpstr>
      <vt:lpstr>2016-KPSS-ORTAÖĞRETİM</vt:lpstr>
      <vt:lpstr>PowerPoint Sunusu</vt:lpstr>
      <vt:lpstr>2013-KPSS-ÖĞRETMENLİK</vt:lpstr>
      <vt:lpstr>PowerPoint Sunusu</vt:lpstr>
      <vt:lpstr>2006-KPSS-ORTAÖĞRETİM</vt:lpstr>
      <vt:lpstr>PowerPoint Sunusu</vt:lpstr>
      <vt:lpstr>KPSS’YE HAZIRLIK DAHA KOLAY Online Kitapçılarda…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TOSHIBA</dc:creator>
  <cp:lastModifiedBy>toshiba</cp:lastModifiedBy>
  <cp:revision>30</cp:revision>
  <dcterms:created xsi:type="dcterms:W3CDTF">2012-09-20T18:33:41Z</dcterms:created>
  <dcterms:modified xsi:type="dcterms:W3CDTF">2017-08-20T12:53:36Z</dcterms:modified>
</cp:coreProperties>
</file>