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487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15350" cy="58483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cs typeface="Times New Roman" pitchFamily="18" charset="0"/>
              </a:rPr>
              <a:t>  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1 Kasım 1922 </a:t>
            </a:r>
            <a:r>
              <a:rPr lang="tr-TR" dirty="0" smtClean="0">
                <a:cs typeface="Times New Roman" pitchFamily="18" charset="0"/>
              </a:rPr>
              <a:t>tarihinde verilen kararla saltanat halifelikten ayrılarak kaldırıldı. İstanbul’un işgal tarihi olan 16 Mart 1920’den itibaren saltanatın kalkmış olduğu kabul edildi.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17 Kasım’da </a:t>
            </a:r>
            <a:r>
              <a:rPr lang="tr-TR" dirty="0" smtClean="0">
                <a:cs typeface="Times New Roman" pitchFamily="18" charset="0"/>
              </a:rPr>
              <a:t>Padişah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Vahidettin</a:t>
            </a:r>
            <a:r>
              <a:rPr lang="tr-TR" dirty="0" smtClean="0"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VI.Mehmet</a:t>
            </a:r>
            <a:r>
              <a:rPr lang="tr-TR" dirty="0" smtClean="0">
                <a:cs typeface="Times New Roman" pitchFamily="18" charset="0"/>
              </a:rPr>
              <a:t> ) ülkeyi </a:t>
            </a:r>
            <a:r>
              <a:rPr lang="tr-TR" dirty="0" err="1" smtClean="0">
                <a:cs typeface="Times New Roman" pitchFamily="18" charset="0"/>
              </a:rPr>
              <a:t>terketti</a:t>
            </a:r>
            <a:r>
              <a:rPr lang="tr-TR" dirty="0" smtClean="0"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7270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6383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38125"/>
            <a:ext cx="8915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0" smtClean="0">
                <a:cs typeface="Times New Roman" pitchFamily="18" charset="0"/>
              </a:rPr>
              <a:t>Lozan Antlaşması (24 Temmuz 1923)</a:t>
            </a:r>
            <a:r>
              <a:rPr lang="tr-TR" sz="3200" smtClean="0">
                <a:cs typeface="Times New Roman" pitchFamily="18" charset="0"/>
              </a:rPr>
              <a:t/>
            </a:r>
            <a:br>
              <a:rPr lang="tr-TR" sz="3200" smtClean="0">
                <a:cs typeface="Times New Roman" pitchFamily="18" charset="0"/>
              </a:rPr>
            </a:br>
            <a:endParaRPr lang="tr-TR" sz="3200" smtClean="0">
              <a:cs typeface="Times New Roman" pitchFamily="18" charset="0"/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4681538" cy="50292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Konferansa gitmeden önce delegelerden,    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Kapitülasyonlar ve Ermeni yurdu </a:t>
            </a:r>
            <a:r>
              <a:rPr lang="tr-TR" dirty="0" smtClean="0">
                <a:cs typeface="Times New Roman" pitchFamily="18" charset="0"/>
              </a:rPr>
              <a:t>konusunda kesinlikle taviz verilmemesi istenmiştir.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dirty="0" smtClean="0"/>
          </a:p>
        </p:txBody>
      </p:sp>
      <p:sp>
        <p:nvSpPr>
          <p:cNvPr id="7373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73733" name="Picture 5" descr="C:\Users\arif\Desktop\Atatürk\Karikatürist-Derso-ve-Kalinin-Andlaşmayı-imzalayanları-gösteren-karikatü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93888"/>
            <a:ext cx="4286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7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8585200" cy="5759450"/>
          </a:xfrm>
          <a:noFill/>
        </p:spPr>
      </p:pic>
    </p:spTree>
    <p:extLst>
      <p:ext uri="{BB962C8B-B14F-4D97-AF65-F5344CB8AC3E}">
        <p14:creationId xmlns:p14="http://schemas.microsoft.com/office/powerpoint/2010/main" val="270083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299450" cy="5715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12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dirty="0" smtClean="0">
                <a:cs typeface="Times New Roman" pitchFamily="18" charset="0"/>
              </a:rPr>
              <a:t>Kasım’da toplanması gereken Konferans;  ancak 20 Kasım’da toplanmıştır. Konferansta bazı sorunlar kolaylıkla çözüldü. Bazı konularda ise anlaşma sağlanamadı. Bunlar şunlardır; </a:t>
            </a:r>
            <a:r>
              <a:rPr lang="tr-TR" dirty="0" smtClean="0">
                <a:solidFill>
                  <a:srgbClr val="FFFF66"/>
                </a:solidFill>
                <a:cs typeface="Times New Roman" pitchFamily="18" charset="0"/>
              </a:rPr>
              <a:t>Edirne’nin bir mahallesi olan Karaağaç Mudanya Konferansı’nda geçmediği için verilmek istenmiyordu</a:t>
            </a:r>
            <a:r>
              <a:rPr lang="tr-TR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7577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5135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9275"/>
            <a:ext cx="8534400" cy="55467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  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Boğazlarda İtilaf Devletleri </a:t>
            </a:r>
            <a:r>
              <a:rPr lang="tr-TR" dirty="0" smtClean="0">
                <a:cs typeface="Times New Roman" pitchFamily="18" charset="0"/>
              </a:rPr>
              <a:t>denetleme hakkı istiyorlardı, İngiltere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Musul</a:t>
            </a:r>
            <a:r>
              <a:rPr lang="tr-TR" dirty="0" smtClean="0">
                <a:cs typeface="Times New Roman" pitchFamily="18" charset="0"/>
              </a:rPr>
              <a:t>’u vermek istemiyordu,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Borçlar konusu </a:t>
            </a:r>
            <a:r>
              <a:rPr lang="tr-TR" dirty="0" smtClean="0">
                <a:cs typeface="Times New Roman" pitchFamily="18" charset="0"/>
              </a:rPr>
              <a:t>çözülemiyordu,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Savaş tazminatı isteniyor</a:t>
            </a:r>
            <a:r>
              <a:rPr lang="tr-TR" dirty="0" smtClean="0">
                <a:cs typeface="Times New Roman" pitchFamily="18" charset="0"/>
              </a:rPr>
              <a:t> ,Yunanistan’ın ise ödemeyeceği belirtiliyordu,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Azınlıkların</a:t>
            </a:r>
            <a:r>
              <a:rPr lang="tr-TR" dirty="0" smtClean="0">
                <a:cs typeface="Times New Roman" pitchFamily="18" charset="0"/>
              </a:rPr>
              <a:t> haklarını denetlemek istiyorlardı,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Kapitülasyonların </a:t>
            </a:r>
            <a:r>
              <a:rPr lang="tr-TR" dirty="0" smtClean="0">
                <a:cs typeface="Times New Roman" pitchFamily="18" charset="0"/>
              </a:rPr>
              <a:t>devamını istiyorlardı.</a:t>
            </a:r>
          </a:p>
          <a:p>
            <a:pPr eaLnBrk="1" hangingPunct="1">
              <a:defRPr/>
            </a:pPr>
            <a:endParaRPr lang="tr-TR" sz="4000" dirty="0" smtClean="0"/>
          </a:p>
        </p:txBody>
      </p:sp>
      <p:sp>
        <p:nvSpPr>
          <p:cNvPr id="7680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32976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458200" cy="56388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Bütün bu konularda antlaşma sağlanamadığı için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4 Şubat’ta </a:t>
            </a:r>
            <a:r>
              <a:rPr lang="tr-TR" dirty="0" smtClean="0">
                <a:cs typeface="Times New Roman" pitchFamily="18" charset="0"/>
              </a:rPr>
              <a:t>konferans kesildi. Bu sırada Türk ordu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su, Bo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azlar,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Trakya ve Musul üzerine gerekirse harekete geçmek için hazırlandı. Durum gergindi. Yoğun diplomatik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temaslar sonu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cunda görüşmeler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23 Nisan 1923</a:t>
            </a:r>
            <a:r>
              <a:rPr lang="tr-TR" dirty="0" smtClean="0">
                <a:cs typeface="Times New Roman" pitchFamily="18" charset="0"/>
              </a:rPr>
              <a:t>’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te tekrar başladı. Sonuçta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24 Temmuz 1923’te antlaşma imzalandı.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000" dirty="0" smtClean="0"/>
          </a:p>
        </p:txBody>
      </p:sp>
      <p:sp>
        <p:nvSpPr>
          <p:cNvPr id="7782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157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4859338" cy="66262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Lozan Antlaşması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143 maddeden </a:t>
            </a:r>
            <a:r>
              <a:rPr lang="tr-TR" sz="2800" dirty="0" smtClean="0">
                <a:cs typeface="Times New Roman" pitchFamily="18" charset="0"/>
              </a:rPr>
              <a:t>ibarettir. Önemli esasları şunlardır: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/>
              <a:t>  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Sınırlar: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 Suriye Sınırı: </a:t>
            </a:r>
            <a:r>
              <a:rPr lang="tr-TR" sz="2800" dirty="0" smtClean="0">
                <a:cs typeface="Times New Roman" pitchFamily="18" charset="0"/>
              </a:rPr>
              <a:t>Fransızlarla yapı</a:t>
            </a:r>
            <a:r>
              <a:rPr lang="tr-TR" sz="2800" dirty="0" smtClean="0"/>
              <a:t>-</a:t>
            </a:r>
            <a:r>
              <a:rPr lang="tr-TR" sz="2800" dirty="0" smtClean="0">
                <a:cs typeface="Times New Roman" pitchFamily="18" charset="0"/>
              </a:rPr>
              <a:t>lan Ankara Antlaşması ile çizilen sınırdır.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/>
              <a:t> </a:t>
            </a: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Irak Sınırı: </a:t>
            </a:r>
            <a:r>
              <a:rPr lang="tr-TR" sz="2800" dirty="0" smtClean="0">
                <a:cs typeface="Times New Roman" pitchFamily="18" charset="0"/>
              </a:rPr>
              <a:t>Irak sınırı İngiltere ile 9 ay süresince çözülecekti.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     </a:t>
            </a:r>
            <a:endParaRPr lang="tr-TR" sz="2800" dirty="0" smtClean="0"/>
          </a:p>
        </p:txBody>
      </p:sp>
      <p:sp>
        <p:nvSpPr>
          <p:cNvPr id="7885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78852" name="Picture 4" descr="C:\Users\arif\Desktop\Atatürk\loz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060575"/>
            <a:ext cx="44497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3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5410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b="1" dirty="0" smtClean="0">
                <a:solidFill>
                  <a:srgbClr val="FFFF00"/>
                </a:solidFill>
                <a:cs typeface="Times New Roman" pitchFamily="18" charset="0"/>
              </a:rPr>
              <a:t>Batı Sınırı: </a:t>
            </a:r>
            <a:r>
              <a:rPr lang="tr-TR" sz="3600" dirty="0" smtClean="0">
                <a:cs typeface="Times New Roman" pitchFamily="18" charset="0"/>
              </a:rPr>
              <a:t>Mudanya Konferansı ile çizilen Meriç nehri idi. Bozcaada , Gökçeada ve Tavşan adaları dışında kalan adalar Yunanistan’a bırakıldı. Rodos ve </a:t>
            </a:r>
            <a:r>
              <a:rPr lang="tr-TR" sz="3600" dirty="0" err="1" smtClean="0">
                <a:cs typeface="Times New Roman" pitchFamily="18" charset="0"/>
              </a:rPr>
              <a:t>Oniki</a:t>
            </a:r>
            <a:r>
              <a:rPr lang="tr-TR" sz="3600" dirty="0" smtClean="0">
                <a:cs typeface="Times New Roman" pitchFamily="18" charset="0"/>
              </a:rPr>
              <a:t> ada İtalyanlara bırakıldı.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7987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053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80899" name="Picture 3" descr="C:\Users\arif\Desktop\Atatürk\sevrvelozanant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90360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353425" cy="54038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 Kapitülasyonlar: </a:t>
            </a:r>
            <a:r>
              <a:rPr lang="tr-TR" dirty="0" smtClean="0">
                <a:cs typeface="Times New Roman" pitchFamily="18" charset="0"/>
              </a:rPr>
              <a:t>Kapitülasyonlar tamamen kaldırıldı.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Azınlıklar:</a:t>
            </a:r>
            <a:r>
              <a:rPr lang="tr-TR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Bütün azınlıklar Türk vatandaşı sayıldı. Batı Trakya’daki Türklerle, İstanbul’daki Rumlar dışında Türkler ve Rumlar karşılıklı yer değiştirecekti.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8192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6297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24862" cy="76200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solidFill>
                  <a:srgbClr val="FF0000"/>
                </a:solidFill>
                <a:cs typeface="Times New Roman" pitchFamily="18" charset="0"/>
              </a:rPr>
              <a:t>Mudanya Mütarekesi (11 Ekim 1922)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6735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 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   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Büyük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Taarruz’da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Yunan kuvvetlerini etkisiz hale getiren Türk kuvvetleri Çanakkale ve İstanbul boğazlarına doğru ilerlemeye başladı. Bunun üzerine İngiltere ilerleyiş devam ederse karşı konulacağını belirtti.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Mustafa Kemal </a:t>
            </a:r>
            <a:r>
              <a:rPr lang="tr-TR" dirty="0" smtClean="0">
                <a:cs typeface="Times New Roman" pitchFamily="18" charset="0"/>
              </a:rPr>
              <a:t>zafer kazanmış bir ordunun önünde duramayacağını belirtti.</a:t>
            </a:r>
            <a:r>
              <a:rPr lang="tr-TR" dirty="0" smtClean="0"/>
              <a:t> </a:t>
            </a:r>
          </a:p>
        </p:txBody>
      </p:sp>
      <p:sp>
        <p:nvSpPr>
          <p:cNvPr id="645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7455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92150"/>
            <a:ext cx="8534400" cy="54038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Savaş Tazminatı: </a:t>
            </a:r>
            <a:r>
              <a:rPr lang="tr-TR" dirty="0" smtClean="0">
                <a:cs typeface="Times New Roman" pitchFamily="18" charset="0"/>
              </a:rPr>
              <a:t>Yunanistan savaş tazminatı karşılığı olarak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Karaağaç</a:t>
            </a:r>
            <a:r>
              <a:rPr lang="tr-TR" dirty="0" smtClean="0">
                <a:cs typeface="Times New Roman" pitchFamily="18" charset="0"/>
              </a:rPr>
              <a:t>’ı bize bırakıyordu.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Devlet Borçları: </a:t>
            </a:r>
            <a:r>
              <a:rPr lang="tr-TR" dirty="0" smtClean="0">
                <a:cs typeface="Times New Roman" pitchFamily="18" charset="0"/>
              </a:rPr>
              <a:t>Osmanlı Devleti’nden kalan borçlar Osmanlı Devleti’nden ayrılan devletlere pay edil</a:t>
            </a:r>
            <a:r>
              <a:rPr lang="tr-TR" dirty="0" smtClean="0"/>
              <a:t>i</a:t>
            </a:r>
            <a:r>
              <a:rPr lang="tr-TR" dirty="0" smtClean="0">
                <a:cs typeface="Times New Roman" pitchFamily="18" charset="0"/>
              </a:rPr>
              <a:t>yordu. Türkiye borçlarını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Fransız Frangı veya Türk parası</a:t>
            </a:r>
            <a:r>
              <a:rPr lang="tr-TR" dirty="0" smtClean="0">
                <a:cs typeface="Times New Roman" pitchFamily="18" charset="0"/>
              </a:rPr>
              <a:t> cinsinden verecekti.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dirty="0" smtClean="0"/>
          </a:p>
        </p:txBody>
      </p:sp>
      <p:sp>
        <p:nvSpPr>
          <p:cNvPr id="8294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77912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439150" cy="5411787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Boğazlar: </a:t>
            </a:r>
            <a:r>
              <a:rPr lang="tr-TR" dirty="0" smtClean="0">
                <a:cs typeface="Times New Roman" pitchFamily="18" charset="0"/>
              </a:rPr>
              <a:t>Boğazlar Türkiye’nin başkanlığında oluşturulan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Boğazlar komisyonu </a:t>
            </a:r>
            <a:r>
              <a:rPr lang="tr-TR" dirty="0" smtClean="0">
                <a:cs typeface="Times New Roman" pitchFamily="18" charset="0"/>
              </a:rPr>
              <a:t>tarafından idare edilecekti. Boğazların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20 km’lik </a:t>
            </a:r>
            <a:r>
              <a:rPr lang="tr-TR" dirty="0" smtClean="0">
                <a:cs typeface="Times New Roman" pitchFamily="18" charset="0"/>
              </a:rPr>
              <a:t>mesafesi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silah-sızlandırılıyor ve askersizleştiriliyordu. </a:t>
            </a:r>
            <a:r>
              <a:rPr lang="tr-TR" dirty="0" smtClean="0">
                <a:cs typeface="Times New Roman" pitchFamily="18" charset="0"/>
              </a:rPr>
              <a:t>Boğazlardan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barış zamanında </a:t>
            </a:r>
            <a:r>
              <a:rPr lang="tr-TR" dirty="0" smtClean="0">
                <a:cs typeface="Times New Roman" pitchFamily="18" charset="0"/>
              </a:rPr>
              <a:t>savaş ve ticaret gemilerinin geçişi serbestti.</a:t>
            </a:r>
            <a:r>
              <a:rPr lang="tr-TR" dirty="0" smtClean="0"/>
              <a:t> </a:t>
            </a:r>
          </a:p>
        </p:txBody>
      </p:sp>
      <p:sp>
        <p:nvSpPr>
          <p:cNvPr id="8397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1795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36012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(</a:t>
            </a:r>
            <a:r>
              <a:rPr lang="tr-TR" dirty="0" smtClean="0">
                <a:solidFill>
                  <a:schemeClr val="tx2"/>
                </a:solidFill>
                <a:cs typeface="Times New Roman" pitchFamily="18" charset="0"/>
              </a:rPr>
              <a:t>Karadeniz’e kıyısı olan devletlerden herhangi bir devletin donanmasından daha büyük bir donanma geçemeyecek</a:t>
            </a:r>
            <a:r>
              <a:rPr lang="tr-TR" dirty="0" smtClean="0">
                <a:cs typeface="Times New Roman" pitchFamily="18" charset="0"/>
              </a:rPr>
              <a:t>).Türkiye, savaş anında tarafsız ise,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ticaret ve savaş gemilerine yine serbest</a:t>
            </a:r>
            <a:r>
              <a:rPr lang="tr-TR" dirty="0" smtClean="0">
                <a:cs typeface="Times New Roman" pitchFamily="18" charset="0"/>
              </a:rPr>
              <a:t>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savaşan devlet ise</a:t>
            </a:r>
            <a:r>
              <a:rPr lang="tr-TR" dirty="0" smtClean="0">
                <a:cs typeface="Times New Roman" pitchFamily="18" charset="0"/>
              </a:rPr>
              <a:t>, tarafsız gemilere yine serbest, düşman gemilerine istediği gibi davranabilir. Aynı kurallar uçaklar için de geçerlidir.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sp>
        <p:nvSpPr>
          <p:cNvPr id="849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572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08963" cy="54038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FFFF00"/>
                </a:solidFill>
                <a:cs typeface="Times New Roman" pitchFamily="18" charset="0"/>
              </a:rPr>
              <a:t>İstanbul’un Boşaltılması: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cs typeface="Times New Roman" pitchFamily="18" charset="0"/>
              </a:rPr>
              <a:t>Lozan Antlaşması’nın </a:t>
            </a:r>
            <a:r>
              <a:rPr lang="tr-TR" sz="3600" dirty="0" smtClean="0">
                <a:solidFill>
                  <a:srgbClr val="FFFF66"/>
                </a:solidFill>
                <a:cs typeface="Times New Roman" pitchFamily="18" charset="0"/>
              </a:rPr>
              <a:t>TBMM tarafından onaylanmasından altı hafta sonra</a:t>
            </a:r>
            <a:r>
              <a:rPr lang="tr-TR" sz="3600" dirty="0" smtClean="0">
                <a:cs typeface="Times New Roman" pitchFamily="18" charset="0"/>
              </a:rPr>
              <a:t> İstanbul İtilaf Devletleri tarafından boşaltılacaktı.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>
                <a:cs typeface="Times New Roman" pitchFamily="18" charset="0"/>
              </a:rPr>
              <a:t>(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2 Ekim 1923’te İtlaf Devletleri İstanbul’u boşalttılar)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3600" dirty="0" smtClean="0"/>
          </a:p>
        </p:txBody>
      </p:sp>
      <p:sp>
        <p:nvSpPr>
          <p:cNvPr id="860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24222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305800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Lozan Antlaşması</a:t>
            </a:r>
            <a:r>
              <a:rPr lang="tr-TR" sz="3600" dirty="0" smtClean="0">
                <a:cs typeface="Times New Roman" pitchFamily="18" charset="0"/>
              </a:rPr>
              <a:t>, Türk Devleti için büyük bir başarıdır. Bu barışla,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genç Türk Devleti uluslar arası düzende eşit haklara sahip, tam bağımsız ve özgür olma niteliğini kazanmıştı.</a:t>
            </a:r>
            <a:r>
              <a:rPr lang="tr-TR" sz="3600" dirty="0" smtClean="0">
                <a:cs typeface="Times New Roman" pitchFamily="18" charset="0"/>
              </a:rPr>
              <a:t> Misak-ı Milli büyük oranda gerçekleştirilmiştir.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sp>
        <p:nvSpPr>
          <p:cNvPr id="870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8709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2012-YGS</a:t>
            </a:r>
            <a:endParaRPr lang="tr-TR" dirty="0"/>
          </a:p>
        </p:txBody>
      </p:sp>
      <p:sp>
        <p:nvSpPr>
          <p:cNvPr id="88067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88068" name="İçerik Yer Tutucus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20383" r="7970" b="39491"/>
          <a:stretch>
            <a:fillRect/>
          </a:stretch>
        </p:blipFill>
        <p:spPr>
          <a:xfrm>
            <a:off x="900113" y="1628775"/>
            <a:ext cx="7200900" cy="4537075"/>
          </a:xfrm>
        </p:spPr>
      </p:pic>
    </p:spTree>
    <p:extLst>
      <p:ext uri="{BB962C8B-B14F-4D97-AF65-F5344CB8AC3E}">
        <p14:creationId xmlns:p14="http://schemas.microsoft.com/office/powerpoint/2010/main" val="166428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443913" cy="4827587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sz="3600" dirty="0" smtClean="0">
                <a:cs typeface="Times New Roman" pitchFamily="18" charset="0"/>
              </a:rPr>
              <a:t>Lozan Barışı bilhassa şu noktalardan eleştirilmektedir.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Rum Patrikhanesinin ülke dışına çıkarıl</a:t>
            </a:r>
            <a:r>
              <a:rPr lang="tr-TR" sz="3600" dirty="0" smtClean="0">
                <a:solidFill>
                  <a:srgbClr val="FFFF00"/>
                </a:solidFill>
              </a:rPr>
              <a:t>a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maması, Ege adalarının,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Musul’un ve Batı Trakya’nın alınamaması.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8909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8928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6225"/>
            <a:ext cx="8569325" cy="579438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cs typeface="Times New Roman" pitchFamily="18" charset="0"/>
              </a:rPr>
              <a:t>İkinci Türkiye Büyük Millet Meclisi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14400"/>
            <a:ext cx="8591550" cy="54673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   </a:t>
            </a:r>
            <a:r>
              <a:rPr lang="tr-TR" dirty="0" smtClean="0">
                <a:cs typeface="Times New Roman" pitchFamily="18" charset="0"/>
              </a:rPr>
              <a:t>Birinci Türkiye Büyük Meclisi Nisan ayında kendisini feshetme kararı aldı. Yeniden seçimler yapıldı. Genelde Müdafa-i Hukuk grubu üyeleri seçimleri kazandılar.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11 Ağustos 1923 </a:t>
            </a:r>
            <a:r>
              <a:rPr lang="tr-TR" dirty="0" smtClean="0">
                <a:cs typeface="Times New Roman" pitchFamily="18" charset="0"/>
              </a:rPr>
              <a:t>tarihinde yeni Meclis görevine başladı. İlk icraatı Lozan Antlaşması’nı onaylamak oldu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(23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Ağustos 1923).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>
                <a:cs typeface="Times New Roman" pitchFamily="18" charset="0"/>
              </a:rPr>
              <a:t>            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  <p:sp>
        <p:nvSpPr>
          <p:cNvPr id="901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10976755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arif\Desktop\Dıs politika foto\preview_html_581607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612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60. </a:t>
            </a:r>
            <a:r>
              <a:rPr lang="tr-TR" sz="2800" dirty="0" smtClean="0"/>
              <a:t>Lozan Barış Antlaşması’ndan sonra Türkiye’deki yabancı okulların binalarındaki dini izlerin ve işaretlerin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/>
              <a:t>    kaldırılmasına karar verilmiştir.</a:t>
            </a:r>
            <a:endParaRPr lang="tr-TR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Yalnız bu bilgiye dayanarak,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I. yabancı okullarda öğrenim görme isteğinin değişmediği,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II. eğitim ve öğretimin devletin denetiminde olduğu,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III. Türk kültürünün gelişmesine gereken önemin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/>
              <a:t>    verildiği</a:t>
            </a:r>
            <a:r>
              <a:rPr lang="tr-TR" sz="28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sonuçlarından hangilerine ulaşılabilir?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A) Yalnız I  B) Yalnız II  C) Yalnız III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D) I ve III   E) I, II ve III                                    </a:t>
            </a:r>
            <a:r>
              <a:rPr lang="tr-TR" sz="2800" b="1" dirty="0" smtClean="0">
                <a:solidFill>
                  <a:srgbClr val="FFFF66"/>
                </a:solidFill>
              </a:rPr>
              <a:t>2005</a:t>
            </a:r>
          </a:p>
        </p:txBody>
      </p:sp>
      <p:sp>
        <p:nvSpPr>
          <p:cNvPr id="9216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86949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23850" y="549275"/>
            <a:ext cx="8675688" cy="54356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        </a:t>
            </a:r>
            <a:r>
              <a:rPr lang="tr-TR" sz="2800" dirty="0" smtClean="0">
                <a:cs typeface="Times New Roman" pitchFamily="18" charset="0"/>
              </a:rPr>
              <a:t>Ayrıca böyle bir harekette bulunursa Rusya’nın da savaşa gireceği tehdidinde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bulundu. İngiltere,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sömürgelerinden yardım alamaması,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İtalya ve Fransa’nın desteğini kaybetmesi ve kamuoyunun savaş</a:t>
            </a:r>
            <a:r>
              <a:rPr lang="tr-TR" sz="2800" dirty="0"/>
              <a:t> </a:t>
            </a:r>
            <a:r>
              <a:rPr lang="tr-TR" sz="2800" dirty="0" smtClean="0">
                <a:cs typeface="Times New Roman" pitchFamily="18" charset="0"/>
              </a:rPr>
              <a:t>maktan bıkması dolayısıyla daha fazla direnemedi ve Mudanya’da Ateşkes görüşmelerinin yapılma</a:t>
            </a:r>
            <a:r>
              <a:rPr lang="tr-TR" sz="2800" dirty="0" smtClean="0"/>
              <a:t>s</a:t>
            </a:r>
            <a:r>
              <a:rPr lang="tr-TR" sz="2800" dirty="0" smtClean="0">
                <a:cs typeface="Times New Roman" pitchFamily="18" charset="0"/>
              </a:rPr>
              <a:t>ına razı oldu.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000" dirty="0" smtClean="0"/>
          </a:p>
        </p:txBody>
      </p:sp>
      <p:sp>
        <p:nvSpPr>
          <p:cNvPr id="6553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375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604837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11. </a:t>
            </a:r>
            <a:r>
              <a:rPr lang="tr-TR" sz="2800" dirty="0" smtClean="0"/>
              <a:t>Lozan Antlaşması’nda yeni Türk adliyesini düzenlemek için birkaç yabancı uzmanın 5 yıl süreyle Türkiye’de görevlendirilmesi; ancak Türk Hükümeti’nin, bu uzmanların önerilerini dikkate almak zorunda olmaması esası kabul edilmiştir.</a:t>
            </a:r>
            <a:endParaRPr lang="tr-TR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8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b="1" dirty="0" smtClean="0"/>
              <a:t> Bu durum aşağıdakilerden hangisini gösterir?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A) Egemenlik haklarının gözetildiğini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B) Hukuk alanında birlik olmadığını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C) Her konuda uzmana gereksinim olduğunu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D) Uzmanların görev sürelerinin uzatılabildiğini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/>
              <a:t>E) Her alanda düzenleme yapılması gerektiğini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FF66"/>
                </a:solidFill>
              </a:rPr>
              <a:t>2006-1</a:t>
            </a:r>
          </a:p>
        </p:txBody>
      </p:sp>
      <p:sp>
        <p:nvSpPr>
          <p:cNvPr id="9318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36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2400" dirty="0"/>
              <a:t>KPSS’YE HAZIRLIK DAHA KOLAY</a:t>
            </a:r>
            <a:br>
              <a:rPr lang="tr-TR" sz="2400" dirty="0"/>
            </a:br>
            <a:r>
              <a:rPr lang="tr-TR" sz="24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078851"/>
            <a:ext cx="2573443" cy="3650273"/>
          </a:xfrm>
        </p:spPr>
      </p:pic>
    </p:spTree>
    <p:extLst>
      <p:ext uri="{BB962C8B-B14F-4D97-AF65-F5344CB8AC3E}">
        <p14:creationId xmlns:p14="http://schemas.microsoft.com/office/powerpoint/2010/main" val="121026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0"/>
            <a:ext cx="4468813" cy="6858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>
                <a:cs typeface="Times New Roman" pitchFamily="18" charset="0"/>
              </a:rPr>
              <a:t>  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İngiliz, Fransız, İtalyan ve Türk </a:t>
            </a:r>
            <a:r>
              <a:rPr lang="tr-TR" sz="3600" dirty="0" smtClean="0">
                <a:cs typeface="Times New Roman" pitchFamily="18" charset="0"/>
              </a:rPr>
              <a:t>temsilcilerinin katılımıyla Mudanya Ateşkes Antlaşması imzalandı.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Yunanılar</a:t>
            </a:r>
            <a:r>
              <a:rPr lang="tr-TR" sz="3600" dirty="0" smtClean="0">
                <a:cs typeface="Times New Roman" pitchFamily="18" charset="0"/>
              </a:rPr>
              <a:t> daha sonra imzaladılar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6656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66564" name="Picture 4" descr="C:\Users\arif\Desktop\Atatürk\mutarekev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844675"/>
            <a:ext cx="45942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89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86800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Bu ateşkese göre; 14/15 Ekim gecesi </a:t>
            </a:r>
            <a:r>
              <a:rPr lang="tr-TR" sz="2800" dirty="0" smtClean="0">
                <a:cs typeface="Times New Roman" pitchFamily="18" charset="0"/>
              </a:rPr>
              <a:t>ateşkes yürürlüğe girecek, Yunan kuvvetleri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Trakya’yı </a:t>
            </a:r>
            <a:r>
              <a:rPr lang="tr-TR" sz="2800" dirty="0" smtClean="0">
                <a:cs typeface="Times New Roman" pitchFamily="18" charset="0"/>
              </a:rPr>
              <a:t>hemen boşaltmaya başlayacak ve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15 gün </a:t>
            </a:r>
            <a:r>
              <a:rPr lang="tr-TR" sz="2800" dirty="0" smtClean="0">
                <a:cs typeface="Times New Roman" pitchFamily="18" charset="0"/>
              </a:rPr>
              <a:t>içerisinde burayı boşaltmış olacak,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gün </a:t>
            </a:r>
            <a:r>
              <a:rPr lang="tr-TR" sz="2800" dirty="0" smtClean="0">
                <a:cs typeface="Times New Roman" pitchFamily="18" charset="0"/>
              </a:rPr>
              <a:t>içerisinde de Türklere teslim edilecekti.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8000 kişilik </a:t>
            </a:r>
            <a:r>
              <a:rPr lang="tr-TR" sz="2800" dirty="0" smtClean="0">
                <a:cs typeface="Times New Roman" pitchFamily="18" charset="0"/>
              </a:rPr>
              <a:t>bir Türk jandarma birliği bu bölgeye geçecek ve güvenliği sağlayacaktı. </a:t>
            </a:r>
          </a:p>
        </p:txBody>
      </p:sp>
      <p:sp>
        <p:nvSpPr>
          <p:cNvPr id="6758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2540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51911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İtilaf Devletleri bu bölgede devir teslim işleri için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7 taburluk </a:t>
            </a:r>
            <a:r>
              <a:rPr lang="tr-TR" sz="2800" dirty="0" smtClean="0">
                <a:cs typeface="Times New Roman" pitchFamily="18" charset="0"/>
              </a:rPr>
              <a:t>bir kuvvet bulunduracaktı. Bu birlik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</a:t>
            </a:r>
            <a:r>
              <a:rPr lang="tr-TR" sz="2800" dirty="0" smtClean="0">
                <a:cs typeface="Times New Roman" pitchFamily="18" charset="0"/>
              </a:rPr>
              <a:t>’nın Türklere teslim edilmesinden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gün </a:t>
            </a:r>
            <a:r>
              <a:rPr lang="tr-TR" sz="2800" dirty="0" smtClean="0">
                <a:cs typeface="Times New Roman" pitchFamily="18" charset="0"/>
              </a:rPr>
              <a:t>sonra geri çekileceklerdi. Türk silahlı kuvvetleri, barış imzalanıncaya kadar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</a:t>
            </a:r>
            <a:r>
              <a:rPr lang="tr-TR" sz="2800" dirty="0" smtClean="0">
                <a:cs typeface="Times New Roman" pitchFamily="18" charset="0"/>
              </a:rPr>
              <a:t>’ ya geçemeyecekler,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Çanakkale’de ve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Kocaeli’de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saptanan çizgide bulunacaklardı.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</a:t>
            </a:r>
            <a:endParaRPr lang="tr-TR" sz="2800" dirty="0" smtClean="0"/>
          </a:p>
        </p:txBody>
      </p:sp>
      <p:sp>
        <p:nvSpPr>
          <p:cNvPr id="6861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788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752975" cy="6553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19 Ekim 1922 </a:t>
            </a:r>
            <a:r>
              <a:rPr lang="tr-TR" sz="3600" dirty="0" smtClean="0">
                <a:cs typeface="Times New Roman" pitchFamily="18" charset="0"/>
              </a:rPr>
              <a:t>tarihinde,</a:t>
            </a: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Başkomutanlık Olağanüstü Temsilcisi atanan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Refet Bele </a:t>
            </a:r>
            <a:r>
              <a:rPr lang="tr-TR" sz="3600" dirty="0" smtClean="0">
                <a:cs typeface="Times New Roman" pitchFamily="18" charset="0"/>
              </a:rPr>
              <a:t>büyük gösterile ve sevinç çığlıkları ile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İstanbul</a:t>
            </a:r>
            <a:r>
              <a:rPr lang="tr-TR" sz="3600" dirty="0" smtClean="0">
                <a:cs typeface="Times New Roman" pitchFamily="18" charset="0"/>
              </a:rPr>
              <a:t>’a girdi.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6963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69636" name="Picture 5" descr="http://upload.wikimedia.org/wikipedia/commons/8/8c/Refet_Bele_War_of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2639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10600" cy="51149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Mudanya Mütarekesi</a:t>
            </a:r>
            <a:r>
              <a:rPr lang="tr-TR" dirty="0" smtClean="0">
                <a:cs typeface="Times New Roman" pitchFamily="18" charset="0"/>
              </a:rPr>
              <a:t>, yeni Türk bir başarısıdır. Sevr Antlaşmasını geçersiz kılmış, Lozan Antlaşmasına ortam hazırlamıştır.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Böylece yeni Türk Devleti, I. Dünya Savaşının ezici sonuçlarından sıyrılmış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milletimizi devletlerarası eşit haklara sahip kılan bir varlık durumuna sokuyordu.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cs typeface="Times New Roman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706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9864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33363"/>
            <a:ext cx="8153400" cy="94615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smtClean="0">
                <a:cs typeface="Times New Roman" pitchFamily="18" charset="0"/>
              </a:rPr>
              <a:t>Saltanatın Kaldırılması (1 Kasım 1922 )</a:t>
            </a:r>
            <a:r>
              <a:rPr lang="tr-TR" sz="2800" smtClean="0">
                <a:cs typeface="Times New Roman" pitchFamily="18" charset="0"/>
              </a:rPr>
              <a:t/>
            </a:r>
            <a:br>
              <a:rPr lang="tr-TR" sz="2800" smtClean="0">
                <a:cs typeface="Times New Roman" pitchFamily="18" charset="0"/>
              </a:rPr>
            </a:br>
            <a:endParaRPr lang="tr-TR" sz="2800" smtClean="0">
              <a:cs typeface="Times New Roman" pitchFamily="18" charset="0"/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775"/>
            <a:ext cx="8077200" cy="4103688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Lozan Konferansı’na İstanbul hükümetini de çağıran İtilaf Devletleri ikilik yaratmaya çalışıyordu. İstanbul hükümetinin de konferansta nasıl davranılacağı konu</a:t>
            </a:r>
            <a:r>
              <a:rPr lang="tr-TR" sz="2800" dirty="0" smtClean="0"/>
              <a:t>-</a:t>
            </a:r>
            <a:r>
              <a:rPr lang="tr-TR" sz="2800" dirty="0" err="1" smtClean="0">
                <a:cs typeface="Times New Roman" pitchFamily="18" charset="0"/>
              </a:rPr>
              <a:t>sunda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Mustafa Kemal’den </a:t>
            </a:r>
            <a:r>
              <a:rPr lang="tr-TR" sz="2800" dirty="0" smtClean="0">
                <a:cs typeface="Times New Roman" pitchFamily="18" charset="0"/>
              </a:rPr>
              <a:t>bilgi istemesi, Mustafa Kemal’i kızdırdı. Bu gelişmeler Mustafa Kemal’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e saltanatı kaldırma fırsatı verdi.</a:t>
            </a:r>
            <a:r>
              <a:rPr lang="tr-TR" sz="2800" dirty="0" smtClean="0"/>
              <a:t> </a:t>
            </a:r>
          </a:p>
        </p:txBody>
      </p:sp>
      <p:sp>
        <p:nvSpPr>
          <p:cNvPr id="7168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366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 autoUpdateAnimBg="0"/>
    </p:bld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1007</Words>
  <Application>Microsoft Office PowerPoint</Application>
  <PresentationFormat>Ekran Gösterisi (4:3)</PresentationFormat>
  <Paragraphs>96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Dere</vt:lpstr>
      <vt:lpstr>T.C İnkılap Tarihi Ve Atatürkçülük</vt:lpstr>
      <vt:lpstr>Mudanya Mütarekesi (11 Ekim 1922)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Saltanatın Kaldırılması (1 Kasım 1922 ) </vt:lpstr>
      <vt:lpstr>PowerPoint Sunusu</vt:lpstr>
      <vt:lpstr>Lozan Antlaşması (24 Temmuz 1923)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2012-YGS</vt:lpstr>
      <vt:lpstr>PowerPoint Sunusu</vt:lpstr>
      <vt:lpstr>İkinci Türkiye Büyük Millet Meclisi</vt:lpstr>
      <vt:lpstr>PowerPoint Sunusu</vt:lpstr>
      <vt:lpstr>PowerPoint Sunusu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85</cp:revision>
  <dcterms:created xsi:type="dcterms:W3CDTF">2011-04-28T18:08:03Z</dcterms:created>
  <dcterms:modified xsi:type="dcterms:W3CDTF">2018-10-02T10:11:19Z</dcterms:modified>
</cp:coreProperties>
</file>