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487" r:id="rId2"/>
    <p:sldId id="488" r:id="rId3"/>
    <p:sldId id="489" r:id="rId4"/>
    <p:sldId id="490" r:id="rId5"/>
    <p:sldId id="491" r:id="rId6"/>
    <p:sldId id="492" r:id="rId7"/>
    <p:sldId id="493" r:id="rId8"/>
    <p:sldId id="494" r:id="rId9"/>
    <p:sldId id="495" r:id="rId10"/>
    <p:sldId id="496" r:id="rId11"/>
    <p:sldId id="497" r:id="rId12"/>
    <p:sldId id="498" r:id="rId13"/>
    <p:sldId id="499" r:id="rId14"/>
    <p:sldId id="500" r:id="rId15"/>
    <p:sldId id="50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06.10.2018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fld id="{3B36E7B5-1564-4509-99A4-045582A5ADAE}" type="slidenum">
              <a:rPr lang="tr-TR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</a:t>
            </a:fld>
            <a:endParaRPr lang="tr-TR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03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F7AA580-EF94-4680-B7F8-34F22BD127AD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39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74AE41-50B8-4D1A-B20A-67F8E9AB72D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49802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7B73F-29DC-4D47-9437-23CAC4D721FA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09420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7F236-61E9-40B8-9A29-A44DF0B8C4D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58307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0D944-9A41-460C-98DE-81C6D5960A6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13247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98A71-12C2-4778-B82B-3AE6179FC477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2436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F1AC41-FF7B-4124-B636-A327366337F2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9049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86AC2-3106-4D79-B500-CE1E4FBF0C28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7100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F44F6-375D-452A-B741-DB6E569D5E6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34522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2B804B-0B93-444A-B9D3-F8809E287A89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25558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386CD-7F6C-4336-A2F2-6796C81EF86C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820083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EFBD1C-0296-448D-9320-FCCA4CC89CC5}" type="slidenum">
              <a:rPr lang="tr-TR">
                <a:solidFill>
                  <a:srgbClr val="FFFFFF"/>
                </a:solidFill>
              </a:rPr>
              <a:pPr/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43496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69CC159-DAB1-4239-85D3-52A2CC6E1255}" type="slidenum">
              <a:rPr lang="tr-T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smtClean="0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010 h 1906"/>
                <a:gd name="T4" fmla="*/ 5902 w 5740"/>
                <a:gd name="T5" fmla="*/ 1010 h 1906"/>
                <a:gd name="T6" fmla="*/ 5902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118754694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solidFill>
            <a:srgbClr val="00B050"/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endParaRPr lang="tr-TR" dirty="0" smtClean="0"/>
          </a:p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83272913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8575" y="-22225"/>
            <a:ext cx="9115425" cy="3775075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 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Batı Trakya’da </a:t>
            </a:r>
            <a:r>
              <a:rPr lang="tr-TR" dirty="0" smtClean="0">
                <a:cs typeface="Times New Roman" pitchFamily="18" charset="0"/>
              </a:rPr>
              <a:t>da halk oylaması yapılmalıdır. İslam halifeliğinin merkezi ve Osmanlı saltanatının başkenti İstanbul ve Marmara’nın güvenliği sağlandığı takdirde boğazlar deniz ticaretine açılabilir. Siyasi ,hukuki mali dengemizi bozacak ayrıcalıklar tanınamaz.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tr-TR" dirty="0"/>
          </a:p>
        </p:txBody>
      </p:sp>
      <p:pic>
        <p:nvPicPr>
          <p:cNvPr id="12291" name="Picture 2" descr="http://www.bilinmeyenturktarihi.com/wp-content/uploads/2013/03/bati_trak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752850"/>
            <a:ext cx="50006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619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219700" cy="685800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r>
              <a:rPr lang="tr-TR" sz="2800" dirty="0" smtClean="0">
                <a:cs typeface="Times New Roman" pitchFamily="18" charset="0"/>
              </a:rPr>
              <a:t>Meclis-i </a:t>
            </a:r>
            <a:r>
              <a:rPr lang="tr-TR" sz="2800" dirty="0" err="1" smtClean="0">
                <a:cs typeface="Times New Roman" pitchFamily="18" charset="0"/>
              </a:rPr>
              <a:t>Mebusan’dan</a:t>
            </a:r>
            <a:r>
              <a:rPr lang="tr-TR" sz="2800" dirty="0" smtClean="0">
                <a:cs typeface="Times New Roman" pitchFamily="18" charset="0"/>
              </a:rPr>
              <a:t> böyle bir kararın çıkmasını beklemeyen İtilaf Devletleri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16 Mart 1920 </a:t>
            </a:r>
            <a:r>
              <a:rPr lang="tr-TR" sz="2800" dirty="0" smtClean="0">
                <a:cs typeface="Times New Roman" pitchFamily="18" charset="0"/>
              </a:rPr>
              <a:t>tarihinde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İstanbul’u fiilen işgal etti. Bazı milletvekilleri tutuklandı, bazıları da Malta adasına sürüldü.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 İtilaf Devletleri işgalin geçici olduğunu ;ancak bir taşkınlık olursa sürekli olabileceğini belirtmişlerdir.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sz="2800" dirty="0" smtClean="0"/>
          </a:p>
        </p:txBody>
      </p:sp>
      <p:pic>
        <p:nvPicPr>
          <p:cNvPr id="12293" name="Picture 5" descr="http://www.odatv.com/images/resimler/i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12546"/>
            <a:ext cx="3920014" cy="3108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31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8902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96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755650" y="3357563"/>
            <a:ext cx="8137525" cy="175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2400" b="1" i="1" smtClean="0">
                <a:solidFill>
                  <a:srgbClr val="FFFF66"/>
                </a:solidFill>
                <a:latin typeface="Arial" panose="020B0604020202020204" pitchFamily="34" charset="0"/>
              </a:rPr>
              <a:t>Eğer bir insanı akıl yönünden eğitip te ahlak yönünden eğitmiyorsanız, toplumun başına yalnız bir bela yetiştiriyorsunuz demektir.</a:t>
            </a:r>
          </a:p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2400" b="1" smtClean="0">
                <a:solidFill>
                  <a:srgbClr val="FFFFFF"/>
                </a:solidFill>
                <a:latin typeface="Arial" panose="020B0604020202020204" pitchFamily="34" charset="0"/>
              </a:rPr>
              <a:t>    Teodor Roosvelt</a:t>
            </a:r>
          </a:p>
        </p:txBody>
      </p:sp>
      <p:sp>
        <p:nvSpPr>
          <p:cNvPr id="14340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615587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164388" cy="6742113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İstanbul’un işgali üzerine Mustafa Kemal işgali protesto etmiştir.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İstanbul hükümeti ile haberleşme ve yazışmaların kesilmesi </a:t>
            </a:r>
            <a:r>
              <a:rPr lang="tr-TR" dirty="0" smtClean="0">
                <a:cs typeface="Times New Roman" pitchFamily="18" charset="0"/>
              </a:rPr>
              <a:t>,Anadolu’da bulunan İtilaf Devletleri subaylarının tutuklanması,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Eskişehir’de bulunan işgal kuvvetlerinin çıkarılması emrini de vermiştir</a:t>
            </a:r>
            <a:r>
              <a:rPr lang="tr-TR" dirty="0" smtClean="0">
                <a:cs typeface="Times New Roman" pitchFamily="18" charset="0"/>
              </a:rPr>
              <a:t>;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ayrıca Geyve ve Ulukışla demiryollarının tahribini istemiştir. </a:t>
            </a: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dirty="0" smtClean="0">
                <a:cs typeface="Times New Roman" pitchFamily="18" charset="0"/>
              </a:rPr>
              <a:t> </a:t>
            </a:r>
            <a:endParaRPr lang="tr-TR" dirty="0" smtClean="0"/>
          </a:p>
        </p:txBody>
      </p:sp>
      <p:pic>
        <p:nvPicPr>
          <p:cNvPr id="15363" name="Picture 4" descr="C:\Users\arif\Desktop\Dıs politika foto\5000000002342345qb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16113"/>
            <a:ext cx="2095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78727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4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4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8313" y="404813"/>
            <a:ext cx="8229600" cy="2981325"/>
          </a:xfrm>
          <a:solidFill>
            <a:srgbClr val="0070C0"/>
          </a:solidFill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18 Mart günü Meclis-i </a:t>
            </a:r>
            <a:r>
              <a:rPr lang="tr-TR" dirty="0" err="1" smtClean="0">
                <a:cs typeface="Times New Roman" pitchFamily="18" charset="0"/>
              </a:rPr>
              <a:t>Mebusan</a:t>
            </a:r>
            <a:r>
              <a:rPr lang="tr-TR" dirty="0" smtClean="0">
                <a:cs typeface="Times New Roman" pitchFamily="18" charset="0"/>
              </a:rPr>
              <a:t> son oturumda, Meclis çalışmalarına ara verdi. Sonunda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11 Nisan’da Padişah kararı </a:t>
            </a:r>
            <a:r>
              <a:rPr lang="tr-TR" dirty="0" smtClean="0">
                <a:cs typeface="Times New Roman" pitchFamily="18" charset="0"/>
              </a:rPr>
              <a:t>ile feshedildi.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tr-TR" dirty="0"/>
          </a:p>
        </p:txBody>
      </p:sp>
      <p:pic>
        <p:nvPicPr>
          <p:cNvPr id="16387" name="Picture 2" descr="C:\Users\arif\Desktop\Dıs politika foto\vahdet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42608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ltbilgi Yer Tutucusu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46596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r>
              <a:rPr lang="tr-TR" sz="2400" dirty="0"/>
              <a:t>KPSS’YE HAZIRLIK DAHA KOLAY</a:t>
            </a:r>
            <a:br>
              <a:rPr lang="tr-TR" sz="2400" dirty="0"/>
            </a:br>
            <a:r>
              <a:rPr lang="tr-TR" sz="2400" dirty="0"/>
              <a:t>Online Kitapçılarda…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2078851"/>
            <a:ext cx="2573443" cy="3650273"/>
          </a:xfrm>
        </p:spPr>
      </p:pic>
    </p:spTree>
    <p:extLst>
      <p:ext uri="{BB962C8B-B14F-4D97-AF65-F5344CB8AC3E}">
        <p14:creationId xmlns:p14="http://schemas.microsoft.com/office/powerpoint/2010/main" val="7593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862730194"/>
      </p:ext>
    </p:extLst>
  </p:cSld>
  <p:clrMapOvr>
    <a:masterClrMapping/>
  </p:clrMapOvr>
  <p:transition spd="slow">
    <p:split orient="vert"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4775200" cy="62960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tr-TR" b="1" dirty="0" smtClean="0">
                <a:solidFill>
                  <a:srgbClr val="FFFF00"/>
                </a:solidFill>
                <a:cs typeface="Times New Roman" pitchFamily="18" charset="0"/>
              </a:rPr>
              <a:t>Mustafa Kemal’in Ankara’ya Gelişi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tr-TR" sz="4400" b="1" dirty="0" smtClean="0">
                <a:cs typeface="Times New Roman" pitchFamily="18" charset="0"/>
              </a:rPr>
              <a:t> </a:t>
            </a:r>
            <a:r>
              <a:rPr lang="tr-TR" b="1" dirty="0" smtClean="0">
                <a:cs typeface="Times New Roman" pitchFamily="18" charset="0"/>
              </a:rPr>
              <a:t>   </a:t>
            </a:r>
            <a:r>
              <a:rPr lang="tr-TR" sz="2800" dirty="0" smtClean="0">
                <a:cs typeface="Times New Roman" pitchFamily="18" charset="0"/>
              </a:rPr>
              <a:t>Yapılan seçimlerde Milli mücadele taraftarlarının başarılı olamayacağını düşünen İtilaf Devletleri, seçime müdahale etmediler. Fakat seçimlerde milli mücadele yanlısı kişiler başarılı oldular. 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95463"/>
            <a:ext cx="43815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57723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447087" cy="5111750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dirty="0" smtClean="0">
                <a:cs typeface="Times New Roman" pitchFamily="18" charset="0"/>
              </a:rPr>
              <a:t>       Bundan memnun olmasalar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da ,İtilaf Devletleri’nin </a:t>
            </a:r>
            <a:r>
              <a:rPr lang="tr-TR" dirty="0" err="1" smtClean="0">
                <a:cs typeface="Times New Roman" pitchFamily="18" charset="0"/>
              </a:rPr>
              <a:t>tehditi</a:t>
            </a:r>
            <a:r>
              <a:rPr lang="tr-TR" dirty="0" smtClean="0">
                <a:cs typeface="Times New Roman" pitchFamily="18" charset="0"/>
              </a:rPr>
              <a:t> altında toplanacak olan </a:t>
            </a:r>
            <a:r>
              <a:rPr lang="tr-TR" dirty="0" smtClean="0">
                <a:solidFill>
                  <a:srgbClr val="FFFF00"/>
                </a:solidFill>
                <a:cs typeface="Times New Roman" pitchFamily="18" charset="0"/>
              </a:rPr>
              <a:t>Meclis-i </a:t>
            </a:r>
            <a:r>
              <a:rPr lang="tr-TR" dirty="0" err="1" smtClean="0">
                <a:solidFill>
                  <a:srgbClr val="FFFF00"/>
                </a:solidFill>
                <a:cs typeface="Times New Roman" pitchFamily="18" charset="0"/>
              </a:rPr>
              <a:t>Mebusan</a:t>
            </a:r>
            <a:r>
              <a:rPr lang="tr-TR" dirty="0" smtClean="0">
                <a:cs typeface="Times New Roman" pitchFamily="18" charset="0"/>
              </a:rPr>
              <a:t>’</a:t>
            </a:r>
            <a:r>
              <a:rPr lang="tr-TR" dirty="0" smtClean="0"/>
              <a:t> </a:t>
            </a:r>
            <a:r>
              <a:rPr lang="tr-TR" dirty="0" smtClean="0">
                <a:cs typeface="Times New Roman" pitchFamily="18" charset="0"/>
              </a:rPr>
              <a:t>dan önemli kararların çıkacağına pek ihtimal verememişlerdir. Seçimlerden sonra bazı milletvekilleriyle bir araya gelen Mustafa Kemal onlardan bazı isteklerde bulunmuştur.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endParaRPr lang="tr-TR" dirty="0" smtClean="0"/>
          </a:p>
        </p:txBody>
      </p:sp>
      <p:sp>
        <p:nvSpPr>
          <p:cNvPr id="614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915949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1075"/>
            <a:ext cx="8447088" cy="4319588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3600" dirty="0" smtClean="0">
                <a:solidFill>
                  <a:schemeClr val="tx2"/>
                </a:solidFill>
                <a:cs typeface="Times New Roman" pitchFamily="18" charset="0"/>
              </a:rPr>
              <a:t>Buna göre;</a:t>
            </a:r>
            <a:r>
              <a:rPr lang="tr-TR" sz="3600" dirty="0" smtClean="0">
                <a:cs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Mustafa Kemal Meclis-i </a:t>
            </a:r>
            <a:r>
              <a:rPr lang="tr-TR" sz="3600" dirty="0" err="1" smtClean="0">
                <a:solidFill>
                  <a:srgbClr val="FFFF00"/>
                </a:solidFill>
                <a:cs typeface="Times New Roman" pitchFamily="18" charset="0"/>
              </a:rPr>
              <a:t>Mebusan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’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a başkan seçilecek (gıyabında),</a:t>
            </a:r>
            <a:r>
              <a:rPr lang="tr-TR" sz="3600" dirty="0" smtClean="0">
                <a:solidFill>
                  <a:srgbClr val="FFFF00"/>
                </a:solidFill>
              </a:rPr>
              <a:t> </a:t>
            </a:r>
            <a:r>
              <a:rPr lang="tr-TR" sz="3600" dirty="0" smtClean="0">
                <a:cs typeface="Times New Roman" pitchFamily="18" charset="0"/>
              </a:rPr>
              <a:t>Müdafa-i Hukuk grubu kurulacak ve </a:t>
            </a:r>
            <a:r>
              <a:rPr lang="tr-TR" sz="3600" dirty="0" smtClean="0">
                <a:solidFill>
                  <a:srgbClr val="FFFF00"/>
                </a:solidFill>
                <a:cs typeface="Times New Roman" pitchFamily="18" charset="0"/>
              </a:rPr>
              <a:t>Sivas Kongresi kararları kabul edilecekti.</a:t>
            </a:r>
          </a:p>
        </p:txBody>
      </p:sp>
      <p:pic>
        <p:nvPicPr>
          <p:cNvPr id="7171" name="Picture 4" descr="ata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291013"/>
            <a:ext cx="3348037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633394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" y="3175"/>
            <a:ext cx="6357938" cy="6854825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Daha sonra Mustafa Kemal Meclis-i </a:t>
            </a:r>
            <a:r>
              <a:rPr lang="tr-TR" sz="2800" dirty="0" err="1" smtClean="0">
                <a:cs typeface="Times New Roman" pitchFamily="18" charset="0"/>
              </a:rPr>
              <a:t>Mebusan</a:t>
            </a:r>
            <a:r>
              <a:rPr lang="tr-TR" sz="2800" dirty="0" smtClean="0">
                <a:cs typeface="Times New Roman" pitchFamily="18" charset="0"/>
              </a:rPr>
              <a:t>’</a:t>
            </a:r>
            <a:r>
              <a:rPr lang="tr-TR" sz="2800" dirty="0" smtClean="0"/>
              <a:t> </a:t>
            </a:r>
            <a:r>
              <a:rPr lang="tr-TR" sz="2800" dirty="0" err="1" smtClean="0">
                <a:cs typeface="Times New Roman" pitchFamily="18" charset="0"/>
              </a:rPr>
              <a:t>ın</a:t>
            </a:r>
            <a:r>
              <a:rPr lang="tr-TR" sz="2800" dirty="0" smtClean="0">
                <a:cs typeface="Times New Roman" pitchFamily="18" charset="0"/>
              </a:rPr>
              <a:t> çalışmalarını daha yakından takip edebilmek için Ankara’ya gelmiştir. Ankara’yı seçmesinde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ulaşım ve haberleşme imkanlarının iyi olması, Batı cephesine yakın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olması,merkezi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bir konumda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olması,Ankara’nın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işgal dışında olması ve </a:t>
            </a:r>
            <a:r>
              <a:rPr lang="tr-TR" sz="2800" dirty="0" err="1" smtClean="0">
                <a:solidFill>
                  <a:srgbClr val="FFFF00"/>
                </a:solidFill>
                <a:cs typeface="Times New Roman" pitchFamily="18" charset="0"/>
              </a:rPr>
              <a:t>XX.Kolordu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 merkezi olması etkili olmuştur.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tr-TR" sz="2800" dirty="0" smtClean="0"/>
          </a:p>
        </p:txBody>
      </p:sp>
      <p:pic>
        <p:nvPicPr>
          <p:cNvPr id="8195" name="Picture 5" descr="http://t3.gstatic.com/images?q=tbn:ANd9GcTezx313e2RRLkVByZSLgXltCOAL5MEBZrya_rq5mYVctAiA7a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565400"/>
            <a:ext cx="2916237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402717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57200"/>
            <a:ext cx="8305800" cy="5638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tr-TR" sz="6000" b="1" i="1" smtClean="0">
                <a:solidFill>
                  <a:schemeClr val="tx2"/>
                </a:solidFill>
              </a:rPr>
              <a:t> </a:t>
            </a:r>
            <a:endParaRPr lang="tr-TR" sz="6000" b="1" smtClean="0">
              <a:solidFill>
                <a:srgbClr val="FF9966"/>
              </a:solidFill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81000" y="620713"/>
            <a:ext cx="8382000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FFCC00"/>
              </a:buClr>
              <a:buSzPct val="60000"/>
              <a:buFont typeface="Wingdings" panose="05000000000000000000" pitchFamily="2" charset="2"/>
              <a:buNone/>
            </a:pPr>
            <a:r>
              <a:rPr lang="tr-TR" sz="2800" b="1" i="1" smtClean="0">
                <a:solidFill>
                  <a:srgbClr val="E5E5FF"/>
                </a:solidFill>
                <a:latin typeface="Arial" panose="020B0604020202020204" pitchFamily="34" charset="0"/>
              </a:rPr>
              <a:t>Gençlerin yetişmesine önem veriniz. Çünkü bu yolda en küçük ihmal , ülkenin yapısını ve istikbalini etkiler.</a:t>
            </a:r>
            <a:r>
              <a:rPr lang="tr-TR" sz="2800" b="1" smtClean="0">
                <a:solidFill>
                  <a:srgbClr val="FFFFFF"/>
                </a:solidFill>
                <a:latin typeface="Arial" panose="020B0604020202020204" pitchFamily="34" charset="0"/>
              </a:rPr>
              <a:t>  </a:t>
            </a:r>
            <a:r>
              <a:rPr lang="tr-TR" sz="3600" b="1" smtClean="0">
                <a:solidFill>
                  <a:srgbClr val="FFFFFF"/>
                </a:solidFill>
                <a:latin typeface="Arial" panose="020B0604020202020204" pitchFamily="34" charset="0"/>
              </a:rPr>
              <a:t>                       </a:t>
            </a:r>
            <a:r>
              <a:rPr lang="tr-TR" sz="2800" b="1" smtClean="0">
                <a:solidFill>
                  <a:srgbClr val="FF9966"/>
                </a:solidFill>
                <a:latin typeface="Arial" panose="020B0604020202020204" pitchFamily="34" charset="0"/>
              </a:rPr>
              <a:t>Aristo</a:t>
            </a:r>
          </a:p>
        </p:txBody>
      </p:sp>
      <p:sp>
        <p:nvSpPr>
          <p:cNvPr id="922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339778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61925"/>
            <a:ext cx="9144000" cy="1373188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800" b="0" dirty="0" smtClean="0">
                <a:cs typeface="Times New Roman" pitchFamily="18" charset="0"/>
              </a:rPr>
              <a:t>Meclis-i </a:t>
            </a:r>
            <a:r>
              <a:rPr lang="tr-TR" sz="2800" b="0" dirty="0" err="1" smtClean="0">
                <a:cs typeface="Times New Roman" pitchFamily="18" charset="0"/>
              </a:rPr>
              <a:t>Mebusan’ın</a:t>
            </a:r>
            <a:r>
              <a:rPr lang="tr-TR" sz="2800" b="0" dirty="0" smtClean="0">
                <a:cs typeface="Times New Roman" pitchFamily="18" charset="0"/>
              </a:rPr>
              <a:t> </a:t>
            </a:r>
            <a:r>
              <a:rPr lang="tr-TR" sz="2800" b="0" dirty="0" err="1" smtClean="0">
                <a:cs typeface="Times New Roman" pitchFamily="18" charset="0"/>
              </a:rPr>
              <a:t>Toplanması,Misak</a:t>
            </a:r>
            <a:r>
              <a:rPr lang="tr-TR" sz="2800" b="0" dirty="0" smtClean="0">
                <a:cs typeface="Times New Roman" pitchFamily="18" charset="0"/>
              </a:rPr>
              <a:t>-ı Milli ve İstanbul’un İşgali  </a:t>
            </a:r>
            <a:r>
              <a:rPr lang="tr-TR" sz="2800" dirty="0" smtClean="0">
                <a:cs typeface="Times New Roman" pitchFamily="18" charset="0"/>
              </a:rPr>
              <a:t/>
            </a:r>
            <a:br>
              <a:rPr lang="tr-TR" sz="2800" dirty="0" smtClean="0">
                <a:cs typeface="Times New Roman" pitchFamily="18" charset="0"/>
              </a:rPr>
            </a:br>
            <a:endParaRPr lang="tr-TR" sz="2800" dirty="0" smtClean="0">
              <a:cs typeface="Times New Roman" pitchFamily="18" charset="0"/>
            </a:endParaRP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  <a:solidFill>
            <a:srgbClr val="0070C0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21 Aralık 1918’den </a:t>
            </a:r>
            <a:r>
              <a:rPr lang="tr-TR" sz="2800" dirty="0" smtClean="0">
                <a:cs typeface="Times New Roman" pitchFamily="18" charset="0"/>
              </a:rPr>
              <a:t>beri kapalı olan Meclis-i </a:t>
            </a:r>
            <a:r>
              <a:rPr lang="tr-TR" sz="2800" dirty="0" err="1" smtClean="0">
                <a:cs typeface="Times New Roman" pitchFamily="18" charset="0"/>
              </a:rPr>
              <a:t>Mebusan</a:t>
            </a:r>
            <a:r>
              <a:rPr lang="tr-TR" sz="2800" dirty="0" smtClean="0">
                <a:cs typeface="Times New Roman" pitchFamily="18" charset="0"/>
              </a:rPr>
              <a:t>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12 Ocak 1920’de </a:t>
            </a:r>
            <a:r>
              <a:rPr lang="tr-TR" sz="2800" dirty="0" smtClean="0">
                <a:cs typeface="Times New Roman" pitchFamily="18" charset="0"/>
              </a:rPr>
              <a:t>toplandı. Mustafa Kemal başkan seçilmedi. Müdafa-i Hukuk yerine </a:t>
            </a:r>
            <a:r>
              <a:rPr lang="tr-TR" sz="2800" b="1" dirty="0" smtClean="0">
                <a:solidFill>
                  <a:srgbClr val="FFFF00"/>
                </a:solidFill>
                <a:cs typeface="Times New Roman" pitchFamily="18" charset="0"/>
              </a:rPr>
              <a:t>Felah-ı Vatan </a:t>
            </a:r>
            <a:r>
              <a:rPr lang="tr-TR" sz="2800" dirty="0" smtClean="0">
                <a:cs typeface="Times New Roman" pitchFamily="18" charset="0"/>
              </a:rPr>
              <a:t>(Vatanın Kurtuluşu) grubu kuruldu. Ancak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Sivas Kongresi kararlarını</a:t>
            </a:r>
            <a:r>
              <a:rPr lang="tr-TR" sz="2800" dirty="0" smtClean="0">
                <a:cs typeface="Times New Roman" pitchFamily="18" charset="0"/>
              </a:rPr>
              <a:t> onaylamak sorunu ortaya çıkınca işler değişti. Bütün milletvekilleri bu konuda birleşti. Misak-ı Milli</a:t>
            </a:r>
            <a:r>
              <a:rPr lang="tr-TR" sz="2800" dirty="0" smtClean="0"/>
              <a:t> </a:t>
            </a:r>
            <a:r>
              <a:rPr lang="tr-TR" sz="2800" dirty="0" smtClean="0">
                <a:cs typeface="Times New Roman" pitchFamily="18" charset="0"/>
              </a:rPr>
              <a:t>bu şekilde kabul edilmiş oldu.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tr-TR" sz="2000" b="1" dirty="0" smtClean="0">
                <a:solidFill>
                  <a:schemeClr val="tx2"/>
                </a:solidFill>
                <a:cs typeface="Times New Roman" pitchFamily="18" charset="0"/>
              </a:rPr>
              <a:t>             </a:t>
            </a:r>
          </a:p>
          <a:p>
            <a:pPr eaLnBrk="1" hangingPunct="1">
              <a:lnSpc>
                <a:spcPct val="90000"/>
              </a:lnSpc>
              <a:defRPr/>
            </a:pPr>
            <a:endParaRPr lang="tr-TR" sz="2000" b="1" dirty="0" smtClean="0">
              <a:solidFill>
                <a:schemeClr val="tx2"/>
              </a:solidFill>
            </a:endParaRPr>
          </a:p>
        </p:txBody>
      </p:sp>
      <p:sp>
        <p:nvSpPr>
          <p:cNvPr id="10244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024272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7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build="p" autoUpdateAnimBg="0"/>
      <p:bldP spid="2375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20713"/>
            <a:ext cx="8591550" cy="5903912"/>
          </a:xfrm>
          <a:solidFill>
            <a:srgbClr val="0070C0"/>
          </a:solidFill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tx2"/>
                </a:solidFill>
                <a:cs typeface="Times New Roman" pitchFamily="18" charset="0"/>
              </a:rPr>
              <a:t>Buna göre;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cs typeface="Times New Roman" pitchFamily="18" charset="0"/>
              </a:rPr>
              <a:t>Osmanlı Devleti’nin yalnızca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Arap çoğunluğunca </a:t>
            </a:r>
            <a:r>
              <a:rPr lang="tr-TR" sz="2800" dirty="0" smtClean="0">
                <a:cs typeface="Times New Roman" pitchFamily="18" charset="0"/>
              </a:rPr>
              <a:t>oturulan ve </a:t>
            </a: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30 Ekim 1918 </a:t>
            </a:r>
            <a:r>
              <a:rPr lang="tr-TR" sz="2800" dirty="0" smtClean="0">
                <a:cs typeface="Times New Roman" pitchFamily="18" charset="0"/>
              </a:rPr>
              <a:t>tarihli </a:t>
            </a:r>
            <a:r>
              <a:rPr lang="tr-TR" sz="2800" dirty="0" err="1" smtClean="0">
                <a:cs typeface="Times New Roman" pitchFamily="18" charset="0"/>
              </a:rPr>
              <a:t>Ateşkes’in</a:t>
            </a:r>
            <a:r>
              <a:rPr lang="tr-TR" sz="2800" dirty="0" smtClean="0">
                <a:cs typeface="Times New Roman" pitchFamily="18" charset="0"/>
              </a:rPr>
              <a:t> imzası sırasında düşman ordularının işgali altında kalan bölgelerinin geleceği, halkın özgür biçimde verecekleri oylara göre saptamak gerekir.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tr-TR" sz="2800" dirty="0" smtClean="0">
                <a:solidFill>
                  <a:srgbClr val="FFFF00"/>
                </a:solidFill>
                <a:cs typeface="Times New Roman" pitchFamily="18" charset="0"/>
              </a:rPr>
              <a:t>Osmanlı-İslam</a:t>
            </a:r>
            <a:r>
              <a:rPr lang="tr-TR" sz="2800" dirty="0" smtClean="0">
                <a:cs typeface="Times New Roman" pitchFamily="18" charset="0"/>
              </a:rPr>
              <a:t> çoğunluğun oturduğu yerler hiçbir nedenle ayrılık kabul etmez. Kars, Ardahan ve Artvin’de gerekirse halk oylaması yapılır. </a:t>
            </a:r>
            <a:endParaRPr lang="tr-TR" sz="2800" dirty="0" smtClean="0"/>
          </a:p>
        </p:txBody>
      </p:sp>
      <p:sp>
        <p:nvSpPr>
          <p:cNvPr id="11267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panose="020B0604020202020204" pitchFamily="34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45665492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 autoUpdateAnimBg="0"/>
    </p:bldLst>
  </p:timing>
</p:sld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1094</TotalTime>
  <Words>464</Words>
  <Application>Microsoft Office PowerPoint</Application>
  <PresentationFormat>Ekran Gösterisi (4:3)</PresentationFormat>
  <Paragraphs>41</Paragraphs>
  <Slides>15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Wingdings</vt:lpstr>
      <vt:lpstr>Dere</vt:lpstr>
      <vt:lpstr>T.C İnkılap Tarihi Ve Atatürkçülük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Meclis-i Mebusan’ın Toplanması,Misak-ı Milli ve İstanbul’un İşgali 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KPSS’YE HAZIRLIK DAHA KOLAY Online Kitapçılarda…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78</cp:revision>
  <dcterms:created xsi:type="dcterms:W3CDTF">2011-04-28T18:08:03Z</dcterms:created>
  <dcterms:modified xsi:type="dcterms:W3CDTF">2018-10-06T17:46:47Z</dcterms:modified>
</cp:coreProperties>
</file>