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</p:sldMasterIdLst>
  <p:notesMasterIdLst>
    <p:notesMasterId r:id="rId20"/>
  </p:notesMasterIdLst>
  <p:sldIdLst>
    <p:sldId id="440" r:id="rId3"/>
    <p:sldId id="317" r:id="rId4"/>
    <p:sldId id="572" r:id="rId5"/>
    <p:sldId id="573" r:id="rId6"/>
    <p:sldId id="574" r:id="rId7"/>
    <p:sldId id="597" r:id="rId8"/>
    <p:sldId id="575" r:id="rId9"/>
    <p:sldId id="576" r:id="rId10"/>
    <p:sldId id="577" r:id="rId11"/>
    <p:sldId id="578" r:id="rId12"/>
    <p:sldId id="579" r:id="rId13"/>
    <p:sldId id="580" r:id="rId14"/>
    <p:sldId id="581" r:id="rId15"/>
    <p:sldId id="432" r:id="rId16"/>
    <p:sldId id="420" r:id="rId17"/>
    <p:sldId id="428" r:id="rId18"/>
    <p:sldId id="483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059" autoAdjust="0"/>
    <p:restoredTop sz="94660"/>
  </p:normalViewPr>
  <p:slideViewPr>
    <p:cSldViewPr>
      <p:cViewPr varScale="1">
        <p:scale>
          <a:sx n="70" d="100"/>
          <a:sy n="70" d="100"/>
        </p:scale>
        <p:origin x="11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7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26BB1-9F59-4645-8CFE-4EF37D370177}" type="datetimeFigureOut">
              <a:rPr lang="tr-TR" smtClean="0"/>
              <a:t>10.11.2020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166E0-23FB-4F4F-B090-F497913F8B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6841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/>
          </a:p>
        </p:txBody>
      </p:sp>
      <p:sp>
        <p:nvSpPr>
          <p:cNvPr id="123908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AFB8F9F-BE2E-4871-9325-798FD3D1C9A8}" type="slidenum">
              <a:rPr lang="tr-TR" sz="1200" smtClean="0"/>
              <a:pPr eaLnBrk="1" hangingPunct="1"/>
              <a:t>2</a:t>
            </a:fld>
            <a:endParaRPr lang="tr-TR" sz="1200" smtClean="0"/>
          </a:p>
        </p:txBody>
      </p:sp>
    </p:spTree>
    <p:extLst>
      <p:ext uri="{BB962C8B-B14F-4D97-AF65-F5344CB8AC3E}">
        <p14:creationId xmlns:p14="http://schemas.microsoft.com/office/powerpoint/2010/main" val="1354578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A3A5-B855-4F1D-A4ED-4C8B045F6358}" type="datetimeFigureOut">
              <a:rPr lang="tr-TR" smtClean="0"/>
              <a:t>10.11.2020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34E4-CCB7-4995-9F77-5300355CCC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851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A3A5-B855-4F1D-A4ED-4C8B045F6358}" type="datetimeFigureOut">
              <a:rPr lang="tr-TR" smtClean="0"/>
              <a:t>10.11.2020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34E4-CCB7-4995-9F77-5300355CCC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9442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A3A5-B855-4F1D-A4ED-4C8B045F6358}" type="datetimeFigureOut">
              <a:rPr lang="tr-TR" smtClean="0"/>
              <a:t>10.11.2020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34E4-CCB7-4995-9F77-5300355CCC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0469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6504"/>
            <a:ext cx="5917679" cy="255087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1" y="1828801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6E4F424-615A-471D-869D-549F3CDC5930}" type="datetime1">
              <a:rPr lang="tr-TR" smtClean="0">
                <a:solidFill>
                  <a:prstClr val="white">
                    <a:alpha val="60000"/>
                  </a:prstClr>
                </a:solidFill>
              </a:rPr>
              <a:pPr/>
              <a:t>10.11.2020</a:t>
            </a:fld>
            <a:endParaRPr lang="tr-T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9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white">
                    <a:alpha val="60000"/>
                  </a:prstClr>
                </a:solidFill>
              </a:rPr>
              <a:t>www.tariheglencesi.com</a:t>
            </a:r>
            <a:endParaRPr lang="tr-T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304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1" y="927100"/>
            <a:ext cx="6343672" cy="709865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62C8-C86B-4B9A-9EF7-F43AB6F019D0}" type="datetime1">
              <a:rPr lang="tr-TR" smtClean="0">
                <a:solidFill>
                  <a:srgbClr val="B31166"/>
                </a:solidFill>
              </a:rPr>
              <a:pPr/>
              <a:t>10.11.2020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45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2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2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15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EE0B-AE63-46B9-80E1-BDF721989646}" type="datetime1">
              <a:rPr lang="tr-TR" smtClean="0">
                <a:solidFill>
                  <a:srgbClr val="B31166"/>
                </a:solidFill>
              </a:rPr>
              <a:pPr/>
              <a:t>10.11.2020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813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2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E903-BB97-49AC-A6BB-EEA0F9734C3A}" type="datetime1">
              <a:rPr lang="tr-TR" smtClean="0">
                <a:solidFill>
                  <a:srgbClr val="B31166"/>
                </a:solidFill>
              </a:rPr>
              <a:pPr/>
              <a:t>10.11.2020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648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9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2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2" y="2489202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7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A53DD-089E-4837-B44F-02FAA5661909}" type="datetime1">
              <a:rPr lang="tr-TR" smtClean="0">
                <a:solidFill>
                  <a:srgbClr val="B31166"/>
                </a:solidFill>
              </a:rPr>
              <a:pPr/>
              <a:t>10.11.2020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393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C114F-6608-43DA-A765-90A2188BD1D2}" type="datetime1">
              <a:rPr lang="tr-TR" smtClean="0">
                <a:solidFill>
                  <a:srgbClr val="B31166"/>
                </a:solidFill>
              </a:rPr>
              <a:pPr/>
              <a:t>10.11.2020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455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36B3-001F-4C85-B0B1-EAF6529E51C2}" type="datetime1">
              <a:rPr lang="tr-TR" smtClean="0">
                <a:solidFill>
                  <a:srgbClr val="B31166"/>
                </a:solidFill>
              </a:rPr>
              <a:pPr/>
              <a:t>10.11.2020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84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2" y="3086847"/>
            <a:ext cx="2712589" cy="2933701"/>
          </a:xfrm>
        </p:spPr>
        <p:txBody>
          <a:bodyPr/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5722-EF24-400E-B698-A27FC9074767}" type="datetime1">
              <a:rPr lang="tr-TR" smtClean="0">
                <a:solidFill>
                  <a:srgbClr val="B31166"/>
                </a:solidFill>
              </a:rPr>
              <a:pPr/>
              <a:t>10.11.2020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44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A3A5-B855-4F1D-A4ED-4C8B045F6358}" type="datetimeFigureOut">
              <a:rPr lang="tr-TR" smtClean="0"/>
              <a:t>10.11.2020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34E4-CCB7-4995-9F77-5300355CCC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72073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38CF-C1AC-4532-831B-27DF17AA02BC}" type="datetime1">
              <a:rPr lang="tr-TR" smtClean="0">
                <a:solidFill>
                  <a:srgbClr val="B31166"/>
                </a:solidFill>
              </a:rPr>
              <a:pPr/>
              <a:t>10.11.2020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222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4866-6571-402E-8F1F-0932EE85C0CE}" type="datetime1">
              <a:rPr lang="tr-TR" smtClean="0">
                <a:solidFill>
                  <a:srgbClr val="B31166"/>
                </a:solidFill>
              </a:rPr>
              <a:pPr/>
              <a:t>10.11.2020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02830"/>
      </p:ext>
    </p:extLst>
  </p:cSld>
  <p:clrMapOvr>
    <a:masterClrMapping/>
  </p:clrMapOvr>
  <p:hf sldNum="0"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0"/>
            <a:ext cx="6422005" cy="1692720"/>
          </a:xfrm>
        </p:spPr>
        <p:txBody>
          <a:bodyPr/>
          <a:lstStyle>
            <a:lvl1pPr>
              <a:defRPr sz="27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488025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4866-6571-402E-8F1F-0932EE85C0CE}" type="datetime1">
              <a:rPr lang="tr-TR" smtClean="0">
                <a:solidFill>
                  <a:srgbClr val="B31166"/>
                </a:solidFill>
              </a:rPr>
              <a:pPr/>
              <a:t>10.11.2020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78084"/>
      </p:ext>
    </p:extLst>
  </p:cSld>
  <p:clrMapOvr>
    <a:masterClrMapping/>
  </p:clrMapOvr>
  <p:hf sldNum="0"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1" y="651692"/>
            <a:ext cx="6015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9" y="2900294"/>
            <a:ext cx="619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1" y="927101"/>
            <a:ext cx="6160385" cy="2882179"/>
          </a:xfrm>
        </p:spPr>
        <p:txBody>
          <a:bodyPr anchor="ctr"/>
          <a:lstStyle>
            <a:lvl1pPr>
              <a:defRPr sz="27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80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5000818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4866-6571-402E-8F1F-0932EE85C0CE}" type="datetime1">
              <a:rPr lang="tr-TR" smtClean="0">
                <a:solidFill>
                  <a:srgbClr val="B31166"/>
                </a:solidFill>
              </a:rPr>
              <a:pPr/>
              <a:t>10.11.2020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999537"/>
      </p:ext>
    </p:extLst>
  </p:cSld>
  <p:clrMapOvr>
    <a:masterClrMapping/>
  </p:clrMapOvr>
  <p:hf sldNum="0"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5" cy="20955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10"/>
            <a:ext cx="6422004" cy="994891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4866-6571-402E-8F1F-0932EE85C0CE}" type="datetime1">
              <a:rPr lang="tr-TR" smtClean="0">
                <a:solidFill>
                  <a:srgbClr val="B31166"/>
                </a:solidFill>
              </a:rPr>
              <a:pPr/>
              <a:t>10.11.2020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798310"/>
      </p:ext>
    </p:extLst>
  </p:cSld>
  <p:clrMapOvr>
    <a:masterClrMapping/>
  </p:clrMapOvr>
  <p:hf sldNum="0"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0"/>
            <a:ext cx="6423593" cy="709864"/>
          </a:xfrm>
        </p:spPr>
        <p:txBody>
          <a:bodyPr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5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3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6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4866-6571-402E-8F1F-0932EE85C0CE}" type="datetime1">
              <a:rPr lang="tr-TR" smtClean="0">
                <a:solidFill>
                  <a:srgbClr val="B31166"/>
                </a:solidFill>
              </a:rPr>
              <a:pPr/>
              <a:t>10.11.2020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279791"/>
      </p:ext>
    </p:extLst>
  </p:cSld>
  <p:clrMapOvr>
    <a:masterClrMapping/>
  </p:clrMapOvr>
  <p:hf sldNum="0"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6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60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6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6" y="4848210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3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2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3" y="4837560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4866-6571-402E-8F1F-0932EE85C0CE}" type="datetime1">
              <a:rPr lang="tr-TR" smtClean="0">
                <a:solidFill>
                  <a:srgbClr val="B31166"/>
                </a:solidFill>
              </a:rPr>
              <a:pPr/>
              <a:t>10.11.2020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765617"/>
      </p:ext>
    </p:extLst>
  </p:cSld>
  <p:clrMapOvr>
    <a:masterClrMapping/>
  </p:clrMapOvr>
  <p:hf sldNum="0"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2" y="6387912"/>
            <a:ext cx="990599" cy="228659"/>
          </a:xfrm>
        </p:spPr>
        <p:txBody>
          <a:bodyPr/>
          <a:lstStyle/>
          <a:p>
            <a:fld id="{D7D23E44-E49C-4254-9B7A-2B321ABD5431}" type="datetime1">
              <a:rPr lang="tr-TR" smtClean="0">
                <a:solidFill>
                  <a:srgbClr val="B31166"/>
                </a:solidFill>
              </a:rPr>
              <a:pPr/>
              <a:t>10.11.2020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4" y="6387910"/>
            <a:ext cx="3859795" cy="228660"/>
          </a:xfrm>
        </p:spPr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957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8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10" y="1765598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0DEF-F0DA-441F-9BEB-92DC5A358015}" type="datetime1">
              <a:rPr lang="tr-TR" smtClean="0">
                <a:solidFill>
                  <a:srgbClr val="B31166"/>
                </a:solidFill>
              </a:rPr>
              <a:pPr/>
              <a:t>10.11.2020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7" y="6365498"/>
            <a:ext cx="3859795" cy="228660"/>
          </a:xfrm>
        </p:spPr>
        <p:txBody>
          <a:bodyPr/>
          <a:lstStyle/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7" y="295732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386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A3A5-B855-4F1D-A4ED-4C8B045F6358}" type="datetimeFigureOut">
              <a:rPr lang="tr-TR" smtClean="0"/>
              <a:t>10.11.2020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34E4-CCB7-4995-9F77-5300355CCC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1515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A3A5-B855-4F1D-A4ED-4C8B045F6358}" type="datetimeFigureOut">
              <a:rPr lang="tr-TR" smtClean="0"/>
              <a:t>10.11.2020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34E4-CCB7-4995-9F77-5300355CCC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262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A3A5-B855-4F1D-A4ED-4C8B045F6358}" type="datetimeFigureOut">
              <a:rPr lang="tr-TR" smtClean="0"/>
              <a:t>10.11.2020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34E4-CCB7-4995-9F77-5300355CCC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0114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A3A5-B855-4F1D-A4ED-4C8B045F6358}" type="datetimeFigureOut">
              <a:rPr lang="tr-TR" smtClean="0"/>
              <a:t>10.11.2020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34E4-CCB7-4995-9F77-5300355CCC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948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A3A5-B855-4F1D-A4ED-4C8B045F6358}" type="datetimeFigureOut">
              <a:rPr lang="tr-TR" smtClean="0"/>
              <a:t>10.11.2020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34E4-CCB7-4995-9F77-5300355CCC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633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A3A5-B855-4F1D-A4ED-4C8B045F6358}" type="datetimeFigureOut">
              <a:rPr lang="tr-TR" smtClean="0"/>
              <a:t>10.11.2020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34E4-CCB7-4995-9F77-5300355CCC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6005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A3A5-B855-4F1D-A4ED-4C8B045F6358}" type="datetimeFigureOut">
              <a:rPr lang="tr-TR" smtClean="0"/>
              <a:t>10.11.2020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C34E4-CCB7-4995-9F77-5300355CCC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218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9A3A5-B855-4F1D-A4ED-4C8B045F6358}" type="datetimeFigureOut">
              <a:rPr lang="tr-TR" smtClean="0"/>
              <a:t>10.11.2020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C34E4-CCB7-4995-9F77-5300355CCC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312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101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4" y="6365500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75" b="1" i="0">
                <a:solidFill>
                  <a:schemeClr val="accent1"/>
                </a:solidFill>
              </a:defRPr>
            </a:lvl1pPr>
          </a:lstStyle>
          <a:p>
            <a:fld id="{355D4866-6571-402E-8F1F-0932EE85C0CE}" type="datetime1">
              <a:rPr lang="tr-TR" smtClean="0">
                <a:solidFill>
                  <a:srgbClr val="B31166"/>
                </a:solidFill>
              </a:rPr>
              <a:pPr/>
              <a:t>10.11.2020</a:t>
            </a:fld>
            <a:endParaRPr lang="tr-T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4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75" b="1" i="0">
                <a:solidFill>
                  <a:schemeClr val="accent1"/>
                </a:solidFill>
              </a:defRPr>
            </a:lvl1pPr>
          </a:lstStyle>
          <a:p>
            <a:r>
              <a:rPr lang="tr-TR" smtClean="0">
                <a:solidFill>
                  <a:srgbClr val="B31166"/>
                </a:solidFill>
              </a:rPr>
              <a:t>www.tariheglencesi.com</a:t>
            </a:r>
            <a:endParaRPr lang="tr-TR">
              <a:solidFill>
                <a:srgbClr val="B3116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7" y="295732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fld id="{4ED3B027-68F6-4AC4-A6DC-70ECA4128519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80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hf sldNum="0" hdr="0"/>
  <p:txStyles>
    <p:titleStyle>
      <a:lvl1pPr algn="l" defTabSz="342900" rtl="0" eaLnBrk="1" latinLnBrk="0" hangingPunct="1">
        <a:spcBef>
          <a:spcPct val="0"/>
        </a:spcBef>
        <a:buNone/>
        <a:defRPr sz="24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14350" indent="-212598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2583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3157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60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553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94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6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12160" y="291055"/>
            <a:ext cx="2880320" cy="36004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rgbClr val="FFFF00"/>
                </a:solidFill>
              </a:rPr>
              <a:t>TÜRK KÜLTÜR VE</a:t>
            </a:r>
            <a:br>
              <a:rPr lang="tr-TR" sz="3600" b="1" dirty="0">
                <a:solidFill>
                  <a:srgbClr val="FFFF00"/>
                </a:solidFill>
              </a:rPr>
            </a:br>
            <a:r>
              <a:rPr lang="tr-TR" sz="3600" b="1" dirty="0">
                <a:solidFill>
                  <a:srgbClr val="FFFF00"/>
                </a:solidFill>
              </a:rPr>
              <a:t>MEDENİYET TARİHİ</a:t>
            </a:r>
            <a:br>
              <a:rPr lang="tr-TR" sz="3600" b="1" dirty="0">
                <a:solidFill>
                  <a:srgbClr val="FFFF00"/>
                </a:solidFill>
              </a:rPr>
            </a:br>
            <a:r>
              <a:rPr lang="tr-TR" sz="3600" b="1" dirty="0">
                <a:solidFill>
                  <a:srgbClr val="FFFF00"/>
                </a:solidFill>
              </a:rPr>
              <a:t>11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2882" t="17516" r="29523" b="5704"/>
          <a:stretch/>
        </p:blipFill>
        <p:spPr>
          <a:xfrm>
            <a:off x="179513" y="274638"/>
            <a:ext cx="5688632" cy="6322714"/>
          </a:xfrm>
          <a:prstGeom prst="rect">
            <a:avLst/>
          </a:prstGeo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6012160" y="5373216"/>
            <a:ext cx="2880320" cy="122413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b="1" dirty="0" smtClean="0">
                <a:solidFill>
                  <a:srgbClr val="FFFF00"/>
                </a:solidFill>
              </a:rPr>
              <a:t>ARİF ÖZBEYLİ</a:t>
            </a:r>
            <a:endParaRPr lang="tr-TR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9220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260648"/>
            <a:ext cx="5544616" cy="6408712"/>
          </a:xfrm>
          <a:solidFill>
            <a:srgbClr val="002060"/>
          </a:solidFill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dirty="0">
                <a:solidFill>
                  <a:schemeClr val="bg1"/>
                </a:solidFill>
              </a:rPr>
              <a:t>Türk İslam devletlerinde savaş esiri olarak ele geçirilen veya o dönemin şartlarına göre </a:t>
            </a:r>
            <a:r>
              <a:rPr lang="tr-TR" dirty="0" smtClean="0">
                <a:solidFill>
                  <a:schemeClr val="bg1"/>
                </a:solidFill>
              </a:rPr>
              <a:t>satın alınan </a:t>
            </a:r>
            <a:r>
              <a:rPr lang="tr-TR" dirty="0">
                <a:solidFill>
                  <a:schemeClr val="bg1"/>
                </a:solidFill>
              </a:rPr>
              <a:t>kişiler, çeşitli eğitimlere tabi tutulmuş ve yetenekleri doğrultusunda </a:t>
            </a:r>
            <a:r>
              <a:rPr lang="tr-TR" dirty="0" smtClean="0">
                <a:solidFill>
                  <a:schemeClr val="bg1"/>
                </a:solidFill>
              </a:rPr>
              <a:t>görevlendirilmiştir. Bu </a:t>
            </a:r>
            <a:r>
              <a:rPr lang="tr-TR" dirty="0">
                <a:solidFill>
                  <a:schemeClr val="bg1"/>
                </a:solidFill>
              </a:rPr>
              <a:t>kişilerin başta askerlik olmak üzere, devlet işlerinde görev almalarına dayanan sisteme </a:t>
            </a:r>
            <a:r>
              <a:rPr lang="tr-TR" dirty="0" err="1" smtClean="0">
                <a:solidFill>
                  <a:srgbClr val="FFFF00"/>
                </a:solidFill>
              </a:rPr>
              <a:t>Gulam</a:t>
            </a: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smtClean="0">
                <a:solidFill>
                  <a:srgbClr val="FFFF00"/>
                </a:solidFill>
              </a:rPr>
              <a:t>Sistemi </a:t>
            </a:r>
            <a:r>
              <a:rPr lang="tr-TR" dirty="0">
                <a:solidFill>
                  <a:schemeClr val="bg1"/>
                </a:solidFill>
              </a:rPr>
              <a:t>denilmiştir. Osmanlı Devleti’nde ise </a:t>
            </a:r>
            <a:r>
              <a:rPr lang="tr-TR" dirty="0" err="1">
                <a:solidFill>
                  <a:schemeClr val="bg1"/>
                </a:solidFill>
              </a:rPr>
              <a:t>Gulam</a:t>
            </a:r>
            <a:r>
              <a:rPr lang="tr-TR" dirty="0">
                <a:solidFill>
                  <a:schemeClr val="bg1"/>
                </a:solidFill>
              </a:rPr>
              <a:t> Sistemi’ne benzeyen </a:t>
            </a:r>
            <a:r>
              <a:rPr lang="tr-TR" dirty="0">
                <a:solidFill>
                  <a:srgbClr val="FFFF00"/>
                </a:solidFill>
              </a:rPr>
              <a:t>Kapıkulu </a:t>
            </a:r>
            <a:r>
              <a:rPr lang="tr-TR" dirty="0" smtClean="0">
                <a:solidFill>
                  <a:srgbClr val="FFFF00"/>
                </a:solidFill>
              </a:rPr>
              <a:t>Teşkilatı </a:t>
            </a:r>
            <a:r>
              <a:rPr lang="tr-TR" dirty="0" smtClean="0">
                <a:solidFill>
                  <a:schemeClr val="bg1"/>
                </a:solidFill>
              </a:rPr>
              <a:t>oluşturulmuştur</a:t>
            </a:r>
            <a:r>
              <a:rPr lang="tr-TR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949" y="2229638"/>
            <a:ext cx="3344823" cy="247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058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rgbClr val="FFFF00"/>
                </a:solidFill>
              </a:rPr>
              <a:t>Osmanlı Devleti ve Selçuklularda Divan’ın İşlevi</a:t>
            </a:r>
            <a:br>
              <a:rPr lang="tr-TR" sz="3200" b="1" dirty="0">
                <a:solidFill>
                  <a:srgbClr val="FFFF00"/>
                </a:solidFill>
              </a:rPr>
            </a:br>
            <a:endParaRPr lang="tr-TR" sz="3200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  <a:solidFill>
            <a:srgbClr val="002060"/>
          </a:solidFill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tr-TR" dirty="0" smtClean="0">
                <a:solidFill>
                  <a:schemeClr val="bg1"/>
                </a:solidFill>
              </a:rPr>
              <a:t>Osmanlı </a:t>
            </a:r>
            <a:r>
              <a:rPr lang="tr-TR" dirty="0">
                <a:solidFill>
                  <a:schemeClr val="bg1"/>
                </a:solidFill>
              </a:rPr>
              <a:t>Devleti’nde </a:t>
            </a:r>
            <a:r>
              <a:rPr lang="tr-TR" dirty="0" smtClean="0">
                <a:solidFill>
                  <a:schemeClr val="bg1"/>
                </a:solidFill>
              </a:rPr>
              <a:t>divan, </a:t>
            </a:r>
            <a:r>
              <a:rPr lang="tr-TR" dirty="0">
                <a:solidFill>
                  <a:schemeClr val="bg1"/>
                </a:solidFill>
              </a:rPr>
              <a:t>önemli devlet işlerinin </a:t>
            </a:r>
            <a:r>
              <a:rPr lang="tr-TR" dirty="0">
                <a:solidFill>
                  <a:srgbClr val="FFFF00"/>
                </a:solidFill>
              </a:rPr>
              <a:t>(askerî, mali, idari ve </a:t>
            </a:r>
            <a:r>
              <a:rPr lang="tr-TR" dirty="0" smtClean="0">
                <a:solidFill>
                  <a:srgbClr val="FFFF00"/>
                </a:solidFill>
              </a:rPr>
              <a:t>hukuki)</a:t>
            </a:r>
            <a:r>
              <a:rPr lang="tr-TR" dirty="0" smtClean="0">
                <a:solidFill>
                  <a:schemeClr val="bg1"/>
                </a:solidFill>
              </a:rPr>
              <a:t> görüşülüp </a:t>
            </a:r>
            <a:r>
              <a:rPr lang="tr-TR" dirty="0">
                <a:solidFill>
                  <a:schemeClr val="bg1"/>
                </a:solidFill>
              </a:rPr>
              <a:t>karara bağlandığı </a:t>
            </a:r>
            <a:r>
              <a:rPr lang="tr-TR" dirty="0" smtClean="0">
                <a:solidFill>
                  <a:schemeClr val="bg1"/>
                </a:solidFill>
              </a:rPr>
              <a:t>yerdi. Devletin </a:t>
            </a:r>
            <a:r>
              <a:rPr lang="tr-TR" dirty="0">
                <a:solidFill>
                  <a:schemeClr val="bg1"/>
                </a:solidFill>
              </a:rPr>
              <a:t>her türlü siyasi kararları burada </a:t>
            </a:r>
            <a:r>
              <a:rPr lang="tr-TR" dirty="0" smtClean="0">
                <a:solidFill>
                  <a:schemeClr val="bg1"/>
                </a:solidFill>
              </a:rPr>
              <a:t>alınır ve </a:t>
            </a:r>
            <a:r>
              <a:rPr lang="tr-TR" dirty="0">
                <a:solidFill>
                  <a:schemeClr val="bg1"/>
                </a:solidFill>
              </a:rPr>
              <a:t>uygulanırdı. Yabancı devletler ile olan ilişkiler, </a:t>
            </a:r>
            <a:r>
              <a:rPr lang="tr-TR" dirty="0" smtClean="0">
                <a:solidFill>
                  <a:schemeClr val="bg1"/>
                </a:solidFill>
              </a:rPr>
              <a:t>savaş ilanları </a:t>
            </a:r>
            <a:r>
              <a:rPr lang="tr-TR" dirty="0">
                <a:solidFill>
                  <a:schemeClr val="bg1"/>
                </a:solidFill>
              </a:rPr>
              <a:t>ve barış anlaşmaları burada karara </a:t>
            </a:r>
            <a:r>
              <a:rPr lang="tr-TR" dirty="0" smtClean="0">
                <a:solidFill>
                  <a:schemeClr val="bg1"/>
                </a:solidFill>
              </a:rPr>
              <a:t>bağlanırdı. </a:t>
            </a:r>
            <a:r>
              <a:rPr lang="tr-TR" dirty="0" smtClean="0">
                <a:solidFill>
                  <a:srgbClr val="FFFF00"/>
                </a:solidFill>
              </a:rPr>
              <a:t>Tımar </a:t>
            </a:r>
            <a:r>
              <a:rPr lang="tr-TR" dirty="0">
                <a:solidFill>
                  <a:srgbClr val="FFFF00"/>
                </a:solidFill>
              </a:rPr>
              <a:t>dağıtımı, arazi tahrirleri (kayıtları) </a:t>
            </a:r>
            <a:r>
              <a:rPr lang="tr-TR" dirty="0" smtClean="0">
                <a:solidFill>
                  <a:srgbClr val="FFFF00"/>
                </a:solidFill>
              </a:rPr>
              <a:t>ve vergilerin </a:t>
            </a:r>
            <a:r>
              <a:rPr lang="tr-TR" dirty="0">
                <a:solidFill>
                  <a:srgbClr val="FFFF00"/>
                </a:solidFill>
              </a:rPr>
              <a:t>toplanması gibi mali işlere de bu divan </a:t>
            </a:r>
            <a:r>
              <a:rPr lang="tr-TR" dirty="0" smtClean="0">
                <a:solidFill>
                  <a:srgbClr val="FFFF00"/>
                </a:solidFill>
              </a:rPr>
              <a:t>bakardı. </a:t>
            </a:r>
            <a:endParaRPr lang="tr-T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7208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260648"/>
            <a:ext cx="8640960" cy="6192688"/>
          </a:xfrm>
          <a:solidFill>
            <a:srgbClr val="002060"/>
          </a:solidFill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tr-TR" dirty="0">
                <a:solidFill>
                  <a:srgbClr val="FFFF00"/>
                </a:solidFill>
              </a:rPr>
              <a:t>Divan-ı </a:t>
            </a:r>
            <a:r>
              <a:rPr lang="tr-TR" dirty="0" err="1">
                <a:solidFill>
                  <a:srgbClr val="FFFF00"/>
                </a:solidFill>
              </a:rPr>
              <a:t>Hümayu</a:t>
            </a:r>
            <a:r>
              <a:rPr lang="tr-TR" dirty="0" err="1">
                <a:solidFill>
                  <a:schemeClr val="bg1"/>
                </a:solidFill>
              </a:rPr>
              <a:t>n’un</a:t>
            </a:r>
            <a:r>
              <a:rPr lang="tr-TR" dirty="0">
                <a:solidFill>
                  <a:schemeClr val="bg1"/>
                </a:solidFill>
              </a:rPr>
              <a:t> hukuki görevleri de vardı. Gerek </a:t>
            </a:r>
            <a:r>
              <a:rPr lang="tr-TR" dirty="0" err="1">
                <a:solidFill>
                  <a:srgbClr val="FFFF00"/>
                </a:solidFill>
              </a:rPr>
              <a:t>şerî</a:t>
            </a:r>
            <a:r>
              <a:rPr lang="tr-TR" dirty="0">
                <a:solidFill>
                  <a:srgbClr val="FFFF00"/>
                </a:solidFill>
              </a:rPr>
              <a:t> gerekse örfî davalarda </a:t>
            </a:r>
            <a:r>
              <a:rPr lang="tr-TR" dirty="0">
                <a:solidFill>
                  <a:schemeClr val="bg1"/>
                </a:solidFill>
              </a:rPr>
              <a:t>divan </a:t>
            </a:r>
            <a:r>
              <a:rPr lang="tr-TR" dirty="0">
                <a:solidFill>
                  <a:srgbClr val="FFFF00"/>
                </a:solidFill>
              </a:rPr>
              <a:t>en üst mah</a:t>
            </a:r>
            <a:r>
              <a:rPr lang="tr-TR" dirty="0">
                <a:solidFill>
                  <a:schemeClr val="bg1"/>
                </a:solidFill>
              </a:rPr>
              <a:t>keme olarak görev yapar halk da şikayetlerini divana iletebilirdi.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tr-TR" dirty="0" smtClean="0">
                <a:solidFill>
                  <a:srgbClr val="FFFF00"/>
                </a:solidFill>
              </a:rPr>
              <a:t>Selçuklularda </a:t>
            </a:r>
            <a:r>
              <a:rPr lang="tr-TR" dirty="0">
                <a:solidFill>
                  <a:srgbClr val="FFFF00"/>
                </a:solidFill>
              </a:rPr>
              <a:t>olduğu gibi Osmanlı Devleti</a:t>
            </a:r>
            <a:r>
              <a:rPr lang="tr-TR" dirty="0">
                <a:solidFill>
                  <a:schemeClr val="bg1"/>
                </a:solidFill>
              </a:rPr>
              <a:t>’nde </a:t>
            </a:r>
            <a:r>
              <a:rPr lang="tr-TR" dirty="0" smtClean="0">
                <a:solidFill>
                  <a:schemeClr val="bg1"/>
                </a:solidFill>
              </a:rPr>
              <a:t>de divan </a:t>
            </a:r>
            <a:r>
              <a:rPr lang="tr-TR" dirty="0">
                <a:solidFill>
                  <a:schemeClr val="bg1"/>
                </a:solidFill>
              </a:rPr>
              <a:t>teşkilatı hemen hemen aynı görevi icra </a:t>
            </a:r>
            <a:r>
              <a:rPr lang="tr-TR" dirty="0" smtClean="0">
                <a:solidFill>
                  <a:schemeClr val="bg1"/>
                </a:solidFill>
              </a:rPr>
              <a:t>etmiştir. Selçuklularda </a:t>
            </a:r>
            <a:r>
              <a:rPr lang="tr-TR" dirty="0">
                <a:solidFill>
                  <a:srgbClr val="FFFF00"/>
                </a:solidFill>
              </a:rPr>
              <a:t>Divan-ı </a:t>
            </a:r>
            <a:r>
              <a:rPr lang="tr-TR" dirty="0" err="1">
                <a:solidFill>
                  <a:srgbClr val="FFFF00"/>
                </a:solidFill>
              </a:rPr>
              <a:t>Al</a:t>
            </a:r>
            <a:r>
              <a:rPr lang="tr-TR" dirty="0" err="1">
                <a:solidFill>
                  <a:schemeClr val="bg1"/>
                </a:solidFill>
              </a:rPr>
              <a:t>â</a:t>
            </a:r>
            <a:r>
              <a:rPr lang="tr-TR" dirty="0">
                <a:solidFill>
                  <a:schemeClr val="bg1"/>
                </a:solidFill>
              </a:rPr>
              <a:t> veya </a:t>
            </a:r>
            <a:r>
              <a:rPr lang="tr-TR" dirty="0">
                <a:solidFill>
                  <a:srgbClr val="FFFF00"/>
                </a:solidFill>
              </a:rPr>
              <a:t>Divan-ı Vezaret </a:t>
            </a:r>
            <a:r>
              <a:rPr lang="tr-TR" dirty="0">
                <a:solidFill>
                  <a:schemeClr val="bg1"/>
                </a:solidFill>
              </a:rPr>
              <a:t>diye </a:t>
            </a:r>
            <a:r>
              <a:rPr lang="tr-TR" dirty="0" smtClean="0">
                <a:solidFill>
                  <a:schemeClr val="bg1"/>
                </a:solidFill>
              </a:rPr>
              <a:t>de anılan </a:t>
            </a:r>
            <a:r>
              <a:rPr lang="tr-TR" dirty="0">
                <a:solidFill>
                  <a:srgbClr val="FFFF00"/>
                </a:solidFill>
              </a:rPr>
              <a:t>Divan-ı </a:t>
            </a:r>
            <a:r>
              <a:rPr lang="tr-TR" dirty="0" err="1">
                <a:solidFill>
                  <a:srgbClr val="FFFF00"/>
                </a:solidFill>
              </a:rPr>
              <a:t>Saltanat</a:t>
            </a:r>
            <a:r>
              <a:rPr lang="tr-TR" dirty="0" err="1">
                <a:solidFill>
                  <a:schemeClr val="bg1"/>
                </a:solidFill>
              </a:rPr>
              <a:t>’ın</a:t>
            </a:r>
            <a:r>
              <a:rPr lang="tr-TR" dirty="0">
                <a:solidFill>
                  <a:schemeClr val="bg1"/>
                </a:solidFill>
              </a:rPr>
              <a:t> altında, Osmanlı </a:t>
            </a:r>
            <a:r>
              <a:rPr lang="tr-TR" dirty="0" smtClean="0">
                <a:solidFill>
                  <a:schemeClr val="bg1"/>
                </a:solidFill>
              </a:rPr>
              <a:t>Devleti’nden farklı </a:t>
            </a:r>
            <a:r>
              <a:rPr lang="tr-TR" dirty="0">
                <a:solidFill>
                  <a:schemeClr val="bg1"/>
                </a:solidFill>
              </a:rPr>
              <a:t>olarak </a:t>
            </a:r>
            <a:r>
              <a:rPr lang="tr-TR" dirty="0">
                <a:solidFill>
                  <a:srgbClr val="FFFF00"/>
                </a:solidFill>
              </a:rPr>
              <a:t>dört adet ikinci derecede divan </a:t>
            </a:r>
            <a:r>
              <a:rPr lang="tr-TR" dirty="0">
                <a:solidFill>
                  <a:schemeClr val="bg1"/>
                </a:solidFill>
              </a:rPr>
              <a:t>bulunurdu.</a:t>
            </a:r>
          </a:p>
        </p:txBody>
      </p:sp>
    </p:spTree>
    <p:extLst>
      <p:ext uri="{BB962C8B-B14F-4D97-AF65-F5344CB8AC3E}">
        <p14:creationId xmlns:p14="http://schemas.microsoft.com/office/powerpoint/2010/main" val="41909891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08712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dirty="0">
                <a:solidFill>
                  <a:srgbClr val="FFFF00"/>
                </a:solidFill>
              </a:rPr>
              <a:t>Veziri</a:t>
            </a:r>
            <a:r>
              <a:rPr lang="tr-TR" dirty="0">
                <a:solidFill>
                  <a:schemeClr val="bg1"/>
                </a:solidFill>
              </a:rPr>
              <a:t>n başkanlık ettiği </a:t>
            </a:r>
            <a:r>
              <a:rPr lang="tr-TR" dirty="0">
                <a:solidFill>
                  <a:srgbClr val="FFFF00"/>
                </a:solidFill>
              </a:rPr>
              <a:t>Saltanat Divanı</a:t>
            </a:r>
            <a:r>
              <a:rPr lang="tr-TR" dirty="0">
                <a:solidFill>
                  <a:schemeClr val="bg1"/>
                </a:solidFill>
              </a:rPr>
              <a:t>’nın </a:t>
            </a:r>
            <a:r>
              <a:rPr lang="tr-TR" dirty="0" smtClean="0">
                <a:solidFill>
                  <a:schemeClr val="bg1"/>
                </a:solidFill>
              </a:rPr>
              <a:t>görev alanı </a:t>
            </a:r>
            <a:r>
              <a:rPr lang="tr-TR" dirty="0">
                <a:solidFill>
                  <a:schemeClr val="bg1"/>
                </a:solidFill>
              </a:rPr>
              <a:t>idari teşkilatın tamamını kapsardı. Bu divan; </a:t>
            </a:r>
            <a:r>
              <a:rPr lang="tr-TR" dirty="0" smtClean="0">
                <a:solidFill>
                  <a:srgbClr val="FFFF00"/>
                </a:solidFill>
              </a:rPr>
              <a:t>berat ve </a:t>
            </a:r>
            <a:r>
              <a:rPr lang="tr-TR" dirty="0">
                <a:solidFill>
                  <a:srgbClr val="FFFF00"/>
                </a:solidFill>
              </a:rPr>
              <a:t>resmî emirleri yayımlar ve mali işlere </a:t>
            </a:r>
            <a:r>
              <a:rPr lang="tr-TR" dirty="0" smtClean="0">
                <a:solidFill>
                  <a:schemeClr val="bg1"/>
                </a:solidFill>
              </a:rPr>
              <a:t>bakardı. Devlet </a:t>
            </a:r>
            <a:r>
              <a:rPr lang="tr-TR" dirty="0">
                <a:solidFill>
                  <a:schemeClr val="bg1"/>
                </a:solidFill>
              </a:rPr>
              <a:t>işleri ile ilgili diğer görevlere ise alt divanlar </a:t>
            </a:r>
            <a:r>
              <a:rPr lang="tr-TR" dirty="0" smtClean="0">
                <a:solidFill>
                  <a:schemeClr val="bg1"/>
                </a:solidFill>
              </a:rPr>
              <a:t>bakardı. Halk</a:t>
            </a:r>
            <a:r>
              <a:rPr lang="tr-TR" dirty="0">
                <a:solidFill>
                  <a:schemeClr val="bg1"/>
                </a:solidFill>
              </a:rPr>
              <a:t>, Osmanlı’da olduğu gibi Selçuklularda </a:t>
            </a:r>
            <a:r>
              <a:rPr lang="tr-TR" dirty="0" smtClean="0">
                <a:solidFill>
                  <a:schemeClr val="bg1"/>
                </a:solidFill>
              </a:rPr>
              <a:t>da; </a:t>
            </a:r>
            <a:r>
              <a:rPr lang="tr-TR" dirty="0" smtClean="0">
                <a:solidFill>
                  <a:srgbClr val="FFFF00"/>
                </a:solidFill>
              </a:rPr>
              <a:t>şikâyet</a:t>
            </a:r>
            <a:r>
              <a:rPr lang="tr-TR" dirty="0">
                <a:solidFill>
                  <a:srgbClr val="FFFF00"/>
                </a:solidFill>
              </a:rPr>
              <a:t>, dilek ve arzularını divana iletebilirdi.</a:t>
            </a:r>
          </a:p>
        </p:txBody>
      </p:sp>
    </p:spTree>
    <p:extLst>
      <p:ext uri="{BB962C8B-B14F-4D97-AF65-F5344CB8AC3E}">
        <p14:creationId xmlns:p14="http://schemas.microsoft.com/office/powerpoint/2010/main" val="33825684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b="1" dirty="0" smtClean="0">
                <a:solidFill>
                  <a:srgbClr val="FFFF00"/>
                </a:solidFill>
              </a:rPr>
              <a:t>Hükümleri Kafamızla Veririz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954587"/>
          </a:xfrm>
          <a:solidFill>
            <a:srgbClr val="0070C0"/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  <a:defRPr/>
            </a:pPr>
            <a:endParaRPr lang="tr-TR" dirty="0" smtClean="0"/>
          </a:p>
          <a:p>
            <a:pPr>
              <a:defRPr/>
            </a:pPr>
            <a:r>
              <a:rPr lang="tr-TR" dirty="0" smtClean="0"/>
              <a:t>III.Selim Devrinde doğruluğu ile tanınmış bir alimi kadı tayin etmek isterler. Kadının ayağındaki kunduralar eski ve yamalı olduğundan kendisini sevmeyenlerden biri:</a:t>
            </a:r>
          </a:p>
          <a:p>
            <a:pPr>
              <a:defRPr/>
            </a:pPr>
            <a:r>
              <a:rPr lang="tr-TR" dirty="0" smtClean="0"/>
              <a:t>-Böyle ayağına giyecek bir ayakkabısı olmayan adam kadı yapılır mı?...diye laf edince, kadı ona şu cevabı göndermiş:</a:t>
            </a:r>
          </a:p>
          <a:p>
            <a:pPr>
              <a:defRPr/>
            </a:pPr>
            <a:r>
              <a:rPr lang="tr-TR" dirty="0" smtClean="0"/>
              <a:t>-</a:t>
            </a:r>
            <a:r>
              <a:rPr lang="tr-TR" dirty="0" smtClean="0">
                <a:solidFill>
                  <a:srgbClr val="FFFF00"/>
                </a:solidFill>
              </a:rPr>
              <a:t>Kendisine söyleyin . Biz hükümlerimizi ayağımızla değil, kafamızla veririz. </a:t>
            </a:r>
          </a:p>
          <a:p>
            <a:pPr>
              <a:defRPr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728425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z="3200" smtClean="0"/>
          </a:p>
        </p:txBody>
      </p:sp>
      <p:pic>
        <p:nvPicPr>
          <p:cNvPr id="109571" name="Picture 3" descr="galatakoprusuyenicam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7243534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6000">
        <p15:prstTrans prst="curtains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9010" y="1214438"/>
            <a:ext cx="8467790" cy="5240337"/>
          </a:xfrm>
          <a:solidFill>
            <a:srgbClr val="0070C0"/>
          </a:solidFill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tr-TR" dirty="0" smtClean="0"/>
              <a:t>Soru: Tanzimat Fermanı ile Islahat Fermanı arasındaki farklar nelerdir?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tr-TR" dirty="0" smtClean="0">
                <a:solidFill>
                  <a:srgbClr val="FFFF00"/>
                </a:solidFill>
              </a:rPr>
              <a:t>Cevap: Tanzimat Fermanında tazminatlar oluşturuldu. Islahatta ise ıslahatlar oluşturuldu.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tr-TR" dirty="0" smtClean="0"/>
              <a:t>Cevap: Tanzimat Fermanı Avrupa ülkelerine yaranmak için, Islahat Fermanı ise Avrupa’nın baskısı ile yapılmıştır.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tr-TR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10" y="116632"/>
            <a:ext cx="8529454" cy="1143000"/>
          </a:xfrm>
          <a:solidFill>
            <a:srgbClr val="002060"/>
          </a:solidFill>
        </p:spPr>
        <p:txBody>
          <a:bodyPr/>
          <a:lstStyle/>
          <a:p>
            <a:pPr eaLnBrk="1" hangingPunct="1">
              <a:defRPr/>
            </a:pPr>
            <a:r>
              <a:rPr lang="tr-TR" sz="2400" dirty="0" smtClean="0">
                <a:solidFill>
                  <a:srgbClr val="FFFF00"/>
                </a:solidFill>
              </a:rPr>
              <a:t>Tarih Yazılısından İlginç Cevaplar</a:t>
            </a:r>
          </a:p>
        </p:txBody>
      </p:sp>
    </p:spTree>
    <p:extLst>
      <p:ext uri="{BB962C8B-B14F-4D97-AF65-F5344CB8AC3E}">
        <p14:creationId xmlns:p14="http://schemas.microsoft.com/office/powerpoint/2010/main" val="2219813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t="8892" r="31177" b="62302"/>
          <a:stretch/>
        </p:blipFill>
        <p:spPr>
          <a:xfrm>
            <a:off x="1493659" y="3158969"/>
            <a:ext cx="6182261" cy="1566174"/>
          </a:xfrm>
        </p:spPr>
      </p:pic>
      <p:sp>
        <p:nvSpPr>
          <p:cNvPr id="2" name="Metin kutusu 1"/>
          <p:cNvSpPr txBox="1"/>
          <p:nvPr/>
        </p:nvSpPr>
        <p:spPr>
          <a:xfrm>
            <a:off x="4409982" y="3699684"/>
            <a:ext cx="28623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700" b="1" dirty="0">
                <a:solidFill>
                  <a:prstClr val="white"/>
                </a:solidFill>
              </a:rPr>
              <a:t>tariheglencesi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1493659" y="4887162"/>
            <a:ext cx="6182261" cy="3000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350" b="1" dirty="0">
                <a:solidFill>
                  <a:prstClr val="white"/>
                </a:solidFill>
              </a:rPr>
              <a:t>Kanalıma abone olup, destek olabilirsiniz.</a:t>
            </a:r>
          </a:p>
        </p:txBody>
      </p:sp>
    </p:spTree>
    <p:extLst>
      <p:ext uri="{BB962C8B-B14F-4D97-AF65-F5344CB8AC3E}">
        <p14:creationId xmlns:p14="http://schemas.microsoft.com/office/powerpoint/2010/main" val="123789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IMG08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1412776"/>
            <a:ext cx="8305800" cy="1143000"/>
          </a:xfrm>
          <a:solidFill>
            <a:srgbClr val="002060"/>
          </a:solidFill>
        </p:spPr>
        <p:txBody>
          <a:bodyPr/>
          <a:lstStyle/>
          <a:p>
            <a:pPr>
              <a:defRPr/>
            </a:pPr>
            <a:r>
              <a:rPr lang="tr-TR" b="1" dirty="0">
                <a:solidFill>
                  <a:srgbClr val="FFFF00"/>
                </a:solidFill>
              </a:rPr>
              <a:t>C) OSMANLI DEVLET TEŞKILATI</a:t>
            </a:r>
            <a:endParaRPr lang="tr-TR" sz="1000" dirty="0" smtClean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8100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tr-TR" sz="3200" b="1" dirty="0" smtClean="0">
                <a:solidFill>
                  <a:srgbClr val="FFFF00"/>
                </a:solidFill>
              </a:rPr>
              <a:t/>
            </a:r>
            <a:br>
              <a:rPr lang="tr-TR" sz="3200" b="1" dirty="0" smtClean="0">
                <a:solidFill>
                  <a:srgbClr val="FFFF00"/>
                </a:solidFill>
              </a:rPr>
            </a:br>
            <a:r>
              <a:rPr lang="tr-TR" sz="3200" b="1" dirty="0" smtClean="0">
                <a:solidFill>
                  <a:srgbClr val="FFFF00"/>
                </a:solidFill>
              </a:rPr>
              <a:t>1.9</a:t>
            </a:r>
            <a:r>
              <a:rPr lang="tr-TR" sz="3200" b="1" dirty="0">
                <a:solidFill>
                  <a:srgbClr val="FFFF00"/>
                </a:solidFill>
              </a:rPr>
              <a:t>. Osmanlı Devleti ile İlk Türk İslam Devletlerinin Teşkilat Yapısı</a:t>
            </a:r>
            <a:br>
              <a:rPr lang="tr-TR" sz="3200" b="1" dirty="0">
                <a:solidFill>
                  <a:srgbClr val="FFFF00"/>
                </a:solidFill>
              </a:rPr>
            </a:br>
            <a:endParaRPr lang="tr-TR" sz="3200" dirty="0">
              <a:solidFill>
                <a:srgbClr val="FFFF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628800"/>
            <a:ext cx="9036496" cy="52292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2800" dirty="0" smtClean="0">
                <a:solidFill>
                  <a:srgbClr val="FFFF00"/>
                </a:solidFill>
              </a:rPr>
              <a:t>Osmanlı </a:t>
            </a:r>
            <a:r>
              <a:rPr lang="tr-TR" sz="2800" dirty="0">
                <a:solidFill>
                  <a:srgbClr val="FFFF00"/>
                </a:solidFill>
              </a:rPr>
              <a:t>Devleti’nin yönetim anlayışı ilk Türk devletleri ve Türk İslam devletlerinin </a:t>
            </a:r>
            <a:r>
              <a:rPr lang="tr-TR" sz="2800" dirty="0" smtClean="0">
                <a:solidFill>
                  <a:srgbClr val="FFFF00"/>
                </a:solidFill>
              </a:rPr>
              <a:t>devamı niteliğindedir</a:t>
            </a:r>
            <a:r>
              <a:rPr lang="tr-TR" sz="2800" dirty="0">
                <a:solidFill>
                  <a:srgbClr val="FFFF00"/>
                </a:solidFill>
              </a:rPr>
              <a:t>. </a:t>
            </a:r>
            <a:r>
              <a:rPr lang="tr-TR" sz="2800" dirty="0">
                <a:solidFill>
                  <a:schemeClr val="bg1"/>
                </a:solidFill>
              </a:rPr>
              <a:t>Hâkimiyetin kaynağının ilahi oluşu, adaletli yönetim ve töreye saygı ile devlet </a:t>
            </a:r>
            <a:r>
              <a:rPr lang="tr-TR" sz="2800" dirty="0" smtClean="0">
                <a:solidFill>
                  <a:schemeClr val="bg1"/>
                </a:solidFill>
              </a:rPr>
              <a:t>halk içindir </a:t>
            </a:r>
            <a:r>
              <a:rPr lang="tr-TR" sz="2800" dirty="0">
                <a:solidFill>
                  <a:schemeClr val="bg1"/>
                </a:solidFill>
              </a:rPr>
              <a:t>anlayışı bu dönemde de devam etmiştir. Osmanlı Devleti’nde Türk İslam </a:t>
            </a:r>
            <a:r>
              <a:rPr lang="tr-TR" sz="2800" dirty="0" smtClean="0">
                <a:solidFill>
                  <a:schemeClr val="bg1"/>
                </a:solidFill>
              </a:rPr>
              <a:t>devletlerinde olduğu </a:t>
            </a:r>
            <a:r>
              <a:rPr lang="tr-TR" sz="2800" dirty="0">
                <a:solidFill>
                  <a:schemeClr val="bg1"/>
                </a:solidFill>
              </a:rPr>
              <a:t>gibi </a:t>
            </a:r>
            <a:r>
              <a:rPr lang="tr-TR" sz="2800" dirty="0" err="1">
                <a:solidFill>
                  <a:srgbClr val="FFFF00"/>
                </a:solidFill>
              </a:rPr>
              <a:t>şerî</a:t>
            </a:r>
            <a:r>
              <a:rPr lang="tr-TR" sz="2800" dirty="0">
                <a:solidFill>
                  <a:srgbClr val="FFFF00"/>
                </a:solidFill>
              </a:rPr>
              <a:t> ve örfî hukuk </a:t>
            </a:r>
            <a:r>
              <a:rPr lang="tr-TR" sz="2800" dirty="0">
                <a:solidFill>
                  <a:schemeClr val="bg1"/>
                </a:solidFill>
              </a:rPr>
              <a:t>geçerliliğini sürdürmüştür.</a:t>
            </a:r>
          </a:p>
        </p:txBody>
      </p:sp>
    </p:spTree>
    <p:extLst>
      <p:ext uri="{BB962C8B-B14F-4D97-AF65-F5344CB8AC3E}">
        <p14:creationId xmlns:p14="http://schemas.microsoft.com/office/powerpoint/2010/main" val="14197681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16632"/>
            <a:ext cx="8579296" cy="6624736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dirty="0">
                <a:solidFill>
                  <a:schemeClr val="bg1"/>
                </a:solidFill>
              </a:rPr>
              <a:t>Türk İslam devletlerinin merkez teşkilatında devleti temsil eden </a:t>
            </a:r>
            <a:r>
              <a:rPr lang="tr-TR" dirty="0">
                <a:solidFill>
                  <a:srgbClr val="FFFF00"/>
                </a:solidFill>
              </a:rPr>
              <a:t>hükümdar; saray, </a:t>
            </a:r>
            <a:r>
              <a:rPr lang="tr-TR" dirty="0" smtClean="0">
                <a:solidFill>
                  <a:srgbClr val="FFFF00"/>
                </a:solidFill>
              </a:rPr>
              <a:t>hükûmet (divan</a:t>
            </a:r>
            <a:r>
              <a:rPr lang="tr-TR" dirty="0">
                <a:solidFill>
                  <a:srgbClr val="FFFF00"/>
                </a:solidFill>
              </a:rPr>
              <a:t>) ve ordunun da başıydı. </a:t>
            </a:r>
            <a:r>
              <a:rPr lang="tr-TR" dirty="0">
                <a:solidFill>
                  <a:schemeClr val="bg1"/>
                </a:solidFill>
              </a:rPr>
              <a:t>Genelde sultan unvanını kullanan hükümdar, </a:t>
            </a:r>
            <a:r>
              <a:rPr lang="tr-TR" dirty="0">
                <a:solidFill>
                  <a:srgbClr val="FFFF00"/>
                </a:solidFill>
              </a:rPr>
              <a:t>fermanlar </a:t>
            </a:r>
            <a:r>
              <a:rPr lang="tr-TR" dirty="0" smtClean="0">
                <a:solidFill>
                  <a:srgbClr val="FFFF00"/>
                </a:solidFill>
              </a:rPr>
              <a:t>ve menşurlar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>
                <a:solidFill>
                  <a:schemeClr val="bg1"/>
                </a:solidFill>
              </a:rPr>
              <a:t>aracılığıyla </a:t>
            </a:r>
            <a:r>
              <a:rPr lang="tr-TR" dirty="0">
                <a:solidFill>
                  <a:srgbClr val="FFFF00"/>
                </a:solidFill>
              </a:rPr>
              <a:t>yasama yetkisini</a:t>
            </a:r>
            <a:r>
              <a:rPr lang="tr-TR" dirty="0">
                <a:solidFill>
                  <a:schemeClr val="bg1"/>
                </a:solidFill>
              </a:rPr>
              <a:t>; devlet işlerini düzenleyerek </a:t>
            </a:r>
            <a:r>
              <a:rPr lang="tr-TR" dirty="0">
                <a:solidFill>
                  <a:srgbClr val="FFFF00"/>
                </a:solidFill>
              </a:rPr>
              <a:t>yürütme gücünü</a:t>
            </a:r>
            <a:r>
              <a:rPr lang="tr-TR" dirty="0">
                <a:solidFill>
                  <a:schemeClr val="bg1"/>
                </a:solidFill>
              </a:rPr>
              <a:t>, </a:t>
            </a:r>
            <a:r>
              <a:rPr lang="tr-TR" dirty="0" smtClean="0">
                <a:solidFill>
                  <a:srgbClr val="FFFF00"/>
                </a:solidFill>
              </a:rPr>
              <a:t>Divan-ı </a:t>
            </a:r>
            <a:r>
              <a:rPr lang="tr-TR" dirty="0" err="1" smtClean="0">
                <a:solidFill>
                  <a:srgbClr val="FFFF00"/>
                </a:solidFill>
              </a:rPr>
              <a:t>Mezalim</a:t>
            </a:r>
            <a:r>
              <a:rPr lang="tr-TR" dirty="0" err="1" smtClean="0">
                <a:solidFill>
                  <a:schemeClr val="bg1"/>
                </a:solidFill>
              </a:rPr>
              <a:t>’e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>
                <a:solidFill>
                  <a:schemeClr val="bg1"/>
                </a:solidFill>
              </a:rPr>
              <a:t>başkanlık ederek de </a:t>
            </a:r>
            <a:r>
              <a:rPr lang="tr-TR" dirty="0">
                <a:solidFill>
                  <a:srgbClr val="FFFF00"/>
                </a:solidFill>
              </a:rPr>
              <a:t>yargı yetkisini </a:t>
            </a:r>
            <a:r>
              <a:rPr lang="tr-TR" dirty="0">
                <a:solidFill>
                  <a:schemeClr val="bg1"/>
                </a:solidFill>
              </a:rPr>
              <a:t>kullanırdı.</a:t>
            </a:r>
          </a:p>
        </p:txBody>
      </p:sp>
    </p:spTree>
    <p:extLst>
      <p:ext uri="{BB962C8B-B14F-4D97-AF65-F5344CB8AC3E}">
        <p14:creationId xmlns:p14="http://schemas.microsoft.com/office/powerpoint/2010/main" val="4042716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tr-TR" dirty="0">
                <a:solidFill>
                  <a:schemeClr val="bg1"/>
                </a:solidFill>
              </a:rPr>
              <a:t>Osmanlı Devleti’nde hükümdar, Türk İslam devletlerinde olduğu gibi devletin başı olarak </a:t>
            </a:r>
            <a:r>
              <a:rPr lang="tr-TR" dirty="0" smtClean="0">
                <a:solidFill>
                  <a:srgbClr val="FFFF00"/>
                </a:solidFill>
              </a:rPr>
              <a:t>idari, askerî </a:t>
            </a:r>
            <a:r>
              <a:rPr lang="tr-TR" dirty="0">
                <a:solidFill>
                  <a:srgbClr val="FFFF00"/>
                </a:solidFill>
              </a:rPr>
              <a:t>ve yargı </a:t>
            </a:r>
            <a:r>
              <a:rPr lang="tr-TR" dirty="0">
                <a:solidFill>
                  <a:schemeClr val="bg1"/>
                </a:solidFill>
              </a:rPr>
              <a:t>ile ilgili her konuda söz sahibiydi. Genelde padişah unvanını kullanan </a:t>
            </a:r>
            <a:r>
              <a:rPr lang="tr-TR" dirty="0" smtClean="0">
                <a:solidFill>
                  <a:schemeClr val="bg1"/>
                </a:solidFill>
              </a:rPr>
              <a:t>Osmanlı hükümdarları </a:t>
            </a:r>
            <a:r>
              <a:rPr lang="tr-TR" dirty="0">
                <a:solidFill>
                  <a:schemeClr val="bg1"/>
                </a:solidFill>
              </a:rPr>
              <a:t>devleti yönetirken yetkilerini </a:t>
            </a:r>
            <a:r>
              <a:rPr lang="tr-TR" dirty="0">
                <a:solidFill>
                  <a:srgbClr val="FFFF00"/>
                </a:solidFill>
              </a:rPr>
              <a:t>Divan-ı Hümayun (Hükûmet) </a:t>
            </a:r>
            <a:r>
              <a:rPr lang="tr-TR" dirty="0">
                <a:solidFill>
                  <a:schemeClr val="bg1"/>
                </a:solidFill>
              </a:rPr>
              <a:t>aracılığıyla </a:t>
            </a:r>
            <a:r>
              <a:rPr lang="tr-TR" dirty="0" smtClean="0">
                <a:solidFill>
                  <a:schemeClr val="bg1"/>
                </a:solidFill>
              </a:rPr>
              <a:t>kullanırdı. 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1092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3212976"/>
            <a:ext cx="8784976" cy="3456384"/>
          </a:xfrm>
          <a:solidFill>
            <a:srgbClr val="002060"/>
          </a:solidFill>
        </p:spPr>
        <p:txBody>
          <a:bodyPr>
            <a:normAutofit lnSpcReduction="10000"/>
          </a:bodyPr>
          <a:lstStyle/>
          <a:p>
            <a:pPr lvl="0">
              <a:lnSpc>
                <a:spcPct val="170000"/>
              </a:lnSpc>
            </a:pPr>
            <a:r>
              <a:rPr lang="tr-TR" sz="2700" dirty="0">
                <a:solidFill>
                  <a:prstClr val="white"/>
                </a:solidFill>
              </a:rPr>
              <a:t>Türk İslam devletlerinde ve Osmanlı Devleti’nde </a:t>
            </a:r>
            <a:r>
              <a:rPr lang="tr-TR" sz="2700" dirty="0">
                <a:solidFill>
                  <a:srgbClr val="FFFF00"/>
                </a:solidFill>
              </a:rPr>
              <a:t>saray, hükümdarın resmi ve özel hayatının içinde geçtiği</a:t>
            </a:r>
            <a:r>
              <a:rPr lang="tr-TR" sz="2700" dirty="0">
                <a:solidFill>
                  <a:prstClr val="white"/>
                </a:solidFill>
              </a:rPr>
              <a:t>, </a:t>
            </a:r>
            <a:r>
              <a:rPr lang="tr-TR" sz="2700" dirty="0">
                <a:solidFill>
                  <a:srgbClr val="FFFF00"/>
                </a:solidFill>
              </a:rPr>
              <a:t>en önemlisi de devlet işlerinin yürütüldüğü büyük bir yapıdan oluşan bina idi</a:t>
            </a:r>
            <a:r>
              <a:rPr lang="tr-TR" sz="2700" dirty="0">
                <a:solidFill>
                  <a:prstClr val="white"/>
                </a:solidFill>
              </a:rPr>
              <a:t>. Sarayda hükümdarların resmi ve özel işlerini yapan birçok görevli bulunurdu.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0"/>
            <a:ext cx="4752528" cy="313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957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88640"/>
            <a:ext cx="5040560" cy="6552728"/>
          </a:xfrm>
          <a:solidFill>
            <a:srgbClr val="002060"/>
          </a:solidFill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dirty="0">
                <a:solidFill>
                  <a:schemeClr val="bg1"/>
                </a:solidFill>
              </a:rPr>
              <a:t>Türk İslam devletlerinden olan Selçuklularda taşra teşkilatı </a:t>
            </a:r>
            <a:r>
              <a:rPr lang="tr-TR" dirty="0">
                <a:solidFill>
                  <a:srgbClr val="FFFF00"/>
                </a:solidFill>
              </a:rPr>
              <a:t>çeşitli eyaletler ve </a:t>
            </a:r>
            <a:r>
              <a:rPr lang="tr-TR" dirty="0" smtClean="0">
                <a:solidFill>
                  <a:srgbClr val="FFFF00"/>
                </a:solidFill>
              </a:rPr>
              <a:t>vilayetlere ayrılır</a:t>
            </a:r>
            <a:r>
              <a:rPr lang="tr-TR" dirty="0">
                <a:solidFill>
                  <a:srgbClr val="FFFF00"/>
                </a:solidFill>
              </a:rPr>
              <a:t>, eyaletlerin başında </a:t>
            </a:r>
            <a:r>
              <a:rPr lang="tr-TR" dirty="0">
                <a:solidFill>
                  <a:schemeClr val="bg1"/>
                </a:solidFill>
              </a:rPr>
              <a:t>merkezden atanan </a:t>
            </a:r>
            <a:r>
              <a:rPr lang="tr-TR" b="1" dirty="0">
                <a:solidFill>
                  <a:srgbClr val="FFFF00"/>
                </a:solidFill>
              </a:rPr>
              <a:t>amid </a:t>
            </a:r>
            <a:r>
              <a:rPr lang="tr-TR" dirty="0">
                <a:solidFill>
                  <a:srgbClr val="FFFF00"/>
                </a:solidFill>
              </a:rPr>
              <a:t>d</a:t>
            </a:r>
            <a:r>
              <a:rPr lang="tr-TR" dirty="0">
                <a:solidFill>
                  <a:schemeClr val="bg1"/>
                </a:solidFill>
              </a:rPr>
              <a:t>enilen sivil valiler bulunurdu. Ayrıca </a:t>
            </a:r>
            <a:r>
              <a:rPr lang="tr-TR" dirty="0" smtClean="0">
                <a:solidFill>
                  <a:schemeClr val="bg1"/>
                </a:solidFill>
              </a:rPr>
              <a:t>hükümdar çocukları </a:t>
            </a:r>
            <a:r>
              <a:rPr lang="tr-TR" dirty="0">
                <a:solidFill>
                  <a:schemeClr val="bg1"/>
                </a:solidFill>
              </a:rPr>
              <a:t>olan </a:t>
            </a:r>
            <a:r>
              <a:rPr lang="tr-TR" b="1" dirty="0">
                <a:solidFill>
                  <a:srgbClr val="FFFF00"/>
                </a:solidFill>
              </a:rPr>
              <a:t>meliklerin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dirty="0">
                <a:solidFill>
                  <a:schemeClr val="bg1"/>
                </a:solidFill>
              </a:rPr>
              <a:t>yönettiği yerlere doğrudan karışılmazdı. </a:t>
            </a:r>
            <a:r>
              <a:rPr lang="tr-TR" dirty="0">
                <a:solidFill>
                  <a:srgbClr val="FFFF00"/>
                </a:solidFill>
              </a:rPr>
              <a:t>Meliklerin </a:t>
            </a:r>
            <a:r>
              <a:rPr lang="tr-TR" dirty="0" smtClean="0">
                <a:solidFill>
                  <a:srgbClr val="FFFF00"/>
                </a:solidFill>
              </a:rPr>
              <a:t>yönettiği yerler </a:t>
            </a:r>
            <a:r>
              <a:rPr lang="tr-TR" dirty="0">
                <a:solidFill>
                  <a:srgbClr val="FFFF00"/>
                </a:solidFill>
              </a:rPr>
              <a:t>iç işlerinde serbest, dış işlerinde ise sultana bağlıydı.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2036254"/>
            <a:ext cx="2857500" cy="28575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5881149" y="5517232"/>
            <a:ext cx="2255426" cy="369332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tr-TR" b="1" dirty="0" err="1" smtClean="0">
                <a:solidFill>
                  <a:srgbClr val="FFFF00"/>
                </a:solidFill>
              </a:rPr>
              <a:t>Melikşah</a:t>
            </a:r>
            <a:r>
              <a:rPr lang="tr-TR" b="1" dirty="0" smtClean="0">
                <a:solidFill>
                  <a:srgbClr val="FFFF00"/>
                </a:solidFill>
              </a:rPr>
              <a:t> (1072-1092)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48063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2628696"/>
            <a:ext cx="8928992" cy="3896648"/>
          </a:xfrm>
          <a:solidFill>
            <a:srgbClr val="002060"/>
          </a:solidFill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dirty="0">
                <a:solidFill>
                  <a:schemeClr val="bg1"/>
                </a:solidFill>
              </a:rPr>
              <a:t>Osmanlı Devleti’nde taşra teşkilatı ise Türk İslam devletlerinden farklı olarak </a:t>
            </a:r>
            <a:r>
              <a:rPr lang="tr-TR" dirty="0">
                <a:solidFill>
                  <a:srgbClr val="FFFF00"/>
                </a:solidFill>
              </a:rPr>
              <a:t>köy, </a:t>
            </a:r>
            <a:r>
              <a:rPr lang="tr-TR" dirty="0" smtClean="0">
                <a:solidFill>
                  <a:srgbClr val="FFFF00"/>
                </a:solidFill>
              </a:rPr>
              <a:t>kaza, sancak </a:t>
            </a:r>
            <a:r>
              <a:rPr lang="tr-TR" dirty="0">
                <a:solidFill>
                  <a:srgbClr val="FFFF00"/>
                </a:solidFill>
              </a:rPr>
              <a:t>ve eyalet </a:t>
            </a:r>
            <a:r>
              <a:rPr lang="tr-TR" dirty="0">
                <a:solidFill>
                  <a:schemeClr val="bg1"/>
                </a:solidFill>
              </a:rPr>
              <a:t>şeklinde teşkilatlanmıştı. Eyaletleri, merkezden atanan </a:t>
            </a:r>
            <a:r>
              <a:rPr lang="tr-TR" dirty="0">
                <a:solidFill>
                  <a:srgbClr val="FFFF00"/>
                </a:solidFill>
              </a:rPr>
              <a:t>beylerbeyi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smtClean="0">
                <a:solidFill>
                  <a:schemeClr val="bg1"/>
                </a:solidFill>
              </a:rPr>
              <a:t>yönetirdi. Türk </a:t>
            </a:r>
            <a:r>
              <a:rPr lang="tr-TR" dirty="0">
                <a:solidFill>
                  <a:schemeClr val="bg1"/>
                </a:solidFill>
              </a:rPr>
              <a:t>İslam devletlerinde ülke toprakları </a:t>
            </a:r>
            <a:r>
              <a:rPr lang="tr-TR" dirty="0">
                <a:solidFill>
                  <a:srgbClr val="FFFF00"/>
                </a:solidFill>
              </a:rPr>
              <a:t>melikler arasında paylaştırılırken</a:t>
            </a:r>
            <a:r>
              <a:rPr lang="tr-TR" dirty="0">
                <a:solidFill>
                  <a:schemeClr val="bg1"/>
                </a:solidFill>
              </a:rPr>
              <a:t>, Osmanlı </a:t>
            </a:r>
            <a:r>
              <a:rPr lang="tr-TR" dirty="0" smtClean="0">
                <a:solidFill>
                  <a:schemeClr val="bg1"/>
                </a:solidFill>
              </a:rPr>
              <a:t>Devleti’nde bu </a:t>
            </a:r>
            <a:r>
              <a:rPr lang="tr-TR" dirty="0">
                <a:solidFill>
                  <a:schemeClr val="bg1"/>
                </a:solidFill>
              </a:rPr>
              <a:t>durumdan farklı olarak daha </a:t>
            </a:r>
            <a:r>
              <a:rPr lang="tr-TR" dirty="0">
                <a:solidFill>
                  <a:srgbClr val="FFFF00"/>
                </a:solidFill>
              </a:rPr>
              <a:t>merkeziyetçi bir yapı oluşturulmuştur.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168" y="0"/>
            <a:ext cx="5747680" cy="262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30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552728"/>
          </a:xfrm>
          <a:solidFill>
            <a:srgbClr val="002060"/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tr-TR" dirty="0">
                <a:solidFill>
                  <a:schemeClr val="bg1"/>
                </a:solidFill>
              </a:rPr>
              <a:t>Türk İslam devletlerinde </a:t>
            </a:r>
            <a:r>
              <a:rPr lang="tr-TR" dirty="0">
                <a:solidFill>
                  <a:srgbClr val="FFFF00"/>
                </a:solidFill>
              </a:rPr>
              <a:t>ordu, devletin en önemli unsurlarından biriydi</a:t>
            </a:r>
            <a:r>
              <a:rPr lang="tr-TR" dirty="0">
                <a:solidFill>
                  <a:schemeClr val="bg1"/>
                </a:solidFill>
              </a:rPr>
              <a:t>. Türklerin </a:t>
            </a:r>
            <a:r>
              <a:rPr lang="tr-TR" dirty="0" smtClean="0">
                <a:solidFill>
                  <a:schemeClr val="bg1"/>
                </a:solidFill>
              </a:rPr>
              <a:t>farklı bölgelerde </a:t>
            </a:r>
            <a:r>
              <a:rPr lang="tr-TR" dirty="0">
                <a:solidFill>
                  <a:schemeClr val="bg1"/>
                </a:solidFill>
              </a:rPr>
              <a:t>hâkimiyet kurmaları ve varlıklarını sürdürmeleri orduları sayesinde olmuş bu </a:t>
            </a:r>
            <a:r>
              <a:rPr lang="tr-TR" dirty="0" smtClean="0">
                <a:solidFill>
                  <a:schemeClr val="bg1"/>
                </a:solidFill>
              </a:rPr>
              <a:t>durum Osmanlı </a:t>
            </a:r>
            <a:r>
              <a:rPr lang="tr-TR" dirty="0">
                <a:solidFill>
                  <a:schemeClr val="bg1"/>
                </a:solidFill>
              </a:rPr>
              <a:t>Devleti’nde de devam etmiştir. Türk </a:t>
            </a:r>
            <a:r>
              <a:rPr lang="tr-TR" dirty="0" smtClean="0">
                <a:solidFill>
                  <a:schemeClr val="bg1"/>
                </a:solidFill>
              </a:rPr>
              <a:t>İslam devletlerinde </a:t>
            </a:r>
            <a:r>
              <a:rPr lang="tr-TR" dirty="0">
                <a:solidFill>
                  <a:schemeClr val="bg1"/>
                </a:solidFill>
              </a:rPr>
              <a:t>ordunun büyük bir kısmı </a:t>
            </a:r>
            <a:r>
              <a:rPr lang="tr-TR" dirty="0" smtClean="0">
                <a:solidFill>
                  <a:schemeClr val="bg1"/>
                </a:solidFill>
              </a:rPr>
              <a:t>Türklerden oluşmuştur</a:t>
            </a:r>
            <a:r>
              <a:rPr lang="tr-TR" dirty="0">
                <a:solidFill>
                  <a:schemeClr val="bg1"/>
                </a:solidFill>
              </a:rPr>
              <a:t>. Ancak kuruldukları coğrafyalar itibari ile bazı Türk devletlerinde o </a:t>
            </a:r>
            <a:r>
              <a:rPr lang="tr-TR" dirty="0" smtClean="0">
                <a:solidFill>
                  <a:schemeClr val="bg1"/>
                </a:solidFill>
              </a:rPr>
              <a:t>bölgede yaşayan </a:t>
            </a:r>
            <a:r>
              <a:rPr lang="tr-TR" dirty="0">
                <a:solidFill>
                  <a:schemeClr val="bg1"/>
                </a:solidFill>
              </a:rPr>
              <a:t>yerli unsurlara da yer verilmiştir.</a:t>
            </a:r>
          </a:p>
        </p:txBody>
      </p:sp>
    </p:spTree>
    <p:extLst>
      <p:ext uri="{BB962C8B-B14F-4D97-AF65-F5344CB8AC3E}">
        <p14:creationId xmlns:p14="http://schemas.microsoft.com/office/powerpoint/2010/main" val="41769022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İyon Toplantı Odası">
  <a:themeElements>
    <a:clrScheme name="İyon Toplantı Odası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İyon Toplantı Odası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697</Words>
  <Application>Microsoft Office PowerPoint</Application>
  <PresentationFormat>Ekran Gösterisi (4:3)</PresentationFormat>
  <Paragraphs>30</Paragraphs>
  <Slides>17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17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Wingdings</vt:lpstr>
      <vt:lpstr>Wingdings 3</vt:lpstr>
      <vt:lpstr>Ofis Teması</vt:lpstr>
      <vt:lpstr>1_İyon Toplantı Odası</vt:lpstr>
      <vt:lpstr>TÜRK KÜLTÜR VE MEDENİYET TARİHİ 11</vt:lpstr>
      <vt:lpstr>C) OSMANLI DEVLET TEŞKILATI</vt:lpstr>
      <vt:lpstr> 1.9. Osmanlı Devleti ile İlk Türk İslam Devletlerinin Teşkilat Yapısı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Osmanlı Devleti ve Selçuklularda Divan’ın İşlevi </vt:lpstr>
      <vt:lpstr>PowerPoint Sunusu</vt:lpstr>
      <vt:lpstr>PowerPoint Sunusu</vt:lpstr>
      <vt:lpstr>Hükümleri Kafamızla Veririz </vt:lpstr>
      <vt:lpstr>PowerPoint Sunusu</vt:lpstr>
      <vt:lpstr>Tarih Yazılısından İlginç Cevaplar</vt:lpstr>
      <vt:lpstr>PowerPoint Sunusu</vt:lpstr>
    </vt:vector>
  </TitlesOfParts>
  <Company>MOTUN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İLK TÜRK DEVLETLERİNDE DEVLET TEŞKİLATI</dc:title>
  <dc:creator>motun</dc:creator>
  <cp:lastModifiedBy>toshiba</cp:lastModifiedBy>
  <cp:revision>119</cp:revision>
  <dcterms:created xsi:type="dcterms:W3CDTF">2014-09-16T17:27:29Z</dcterms:created>
  <dcterms:modified xsi:type="dcterms:W3CDTF">2020-11-10T19:02:08Z</dcterms:modified>
</cp:coreProperties>
</file>