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audio2.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8"/>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259B"/>
    <a:srgbClr val="000000"/>
    <a:srgbClr val="002060"/>
    <a:srgbClr val="3E11A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191" autoAdjust="0"/>
    <p:restoredTop sz="94660"/>
  </p:normalViewPr>
  <p:slideViewPr>
    <p:cSldViewPr>
      <p:cViewPr varScale="1">
        <p:scale>
          <a:sx n="70" d="100"/>
          <a:sy n="70" d="100"/>
        </p:scale>
        <p:origin x="1644"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34BBCB-4F22-46CE-9556-C9A5AFD8CFD4}" type="datetimeFigureOut">
              <a:rPr lang="tr-TR" smtClean="0"/>
              <a:t>08.08.2017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2D325-54A1-492C-A64F-927C4A4D9725}" type="slidenum">
              <a:rPr lang="tr-TR" smtClean="0"/>
              <a:t>‹#›</a:t>
            </a:fld>
            <a:endParaRPr lang="tr-TR"/>
          </a:p>
        </p:txBody>
      </p:sp>
    </p:spTree>
    <p:extLst>
      <p:ext uri="{BB962C8B-B14F-4D97-AF65-F5344CB8AC3E}">
        <p14:creationId xmlns:p14="http://schemas.microsoft.com/office/powerpoint/2010/main" val="37063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6E4F424-615A-471D-869D-549F3CDC5930}" type="datetime1">
              <a:rPr lang="tr-TR" smtClean="0"/>
              <a:t>08.08.2017</a:t>
            </a:fld>
            <a:endParaRPr lang="tr-TR"/>
          </a:p>
        </p:txBody>
      </p:sp>
      <p:sp>
        <p:nvSpPr>
          <p:cNvPr id="19" name="18 Altbilgi Yer Tutucusu"/>
          <p:cNvSpPr>
            <a:spLocks noGrp="1"/>
          </p:cNvSpPr>
          <p:nvPr>
            <p:ph type="ftr" sz="quarter" idx="11"/>
          </p:nvPr>
        </p:nvSpPr>
        <p:spPr/>
        <p:txBody>
          <a:bodyPr/>
          <a:lstStyle/>
          <a:p>
            <a:r>
              <a:rPr lang="tr-TR" smtClean="0"/>
              <a:t>www.tariheglencesi.com</a:t>
            </a:r>
            <a:endParaRPr lang="tr-TR"/>
          </a:p>
        </p:txBody>
      </p:sp>
      <p:sp>
        <p:nvSpPr>
          <p:cNvPr id="27" name="2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7D23E44-E49C-4254-9B7A-2B321ABD5431}" type="datetime1">
              <a:rPr lang="tr-TR" smtClean="0"/>
              <a:t>08.08.2017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E30DEF-F0DA-441F-9BEB-92DC5A358015}" type="datetime1">
              <a:rPr lang="tr-TR" smtClean="0"/>
              <a:t>08.08.2017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tr-TR">
                <a:solidFill>
                  <a:srgbClr val="FFFFFF"/>
                </a:solidFill>
              </a:endParaRPr>
            </a:p>
          </p:txBody>
        </p:sp>
        <p:sp>
          <p:nvSpPr>
            <p:cNvPr id="20" name="Rectangle 18"/>
            <p:cNvSpPr>
              <a:spLocks noChangeArrowheads="1"/>
            </p:cNvSpPr>
            <p:nvPr userDrawn="1"/>
          </p:nvSpPr>
          <p:spPr bwMode="hidden">
            <a:xfrm rot="39991575" flipH="1" flipV="1">
              <a:off x="5426"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tr-TR">
                <a:solidFill>
                  <a:srgbClr val="FFFFFF"/>
                </a:solidFill>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grpSp>
      <p:sp>
        <p:nvSpPr>
          <p:cNvPr id="187610"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tr-TR"/>
              <a:t>Asıl başlık stili için tıklatın</a:t>
            </a:r>
          </a:p>
        </p:txBody>
      </p:sp>
      <p:sp>
        <p:nvSpPr>
          <p:cNvPr id="187611"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220" name="Rectangle 220"/>
          <p:cNvSpPr>
            <a:spLocks noGrp="1" noChangeArrowheads="1"/>
          </p:cNvSpPr>
          <p:nvPr>
            <p:ph type="dt" sz="quarter" idx="10"/>
          </p:nvPr>
        </p:nvSpPr>
        <p:spPr/>
        <p:txBody>
          <a:bodyPr/>
          <a:lstStyle>
            <a:lvl1pPr>
              <a:defRPr/>
            </a:lvl1pPr>
          </a:lstStyle>
          <a:p>
            <a:pPr>
              <a:defRPr/>
            </a:pPr>
            <a:endParaRPr lang="tr-TR">
              <a:solidFill>
                <a:srgbClr val="FFFFFF"/>
              </a:solidFill>
            </a:endParaRPr>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tr-TR">
              <a:solidFill>
                <a:srgbClr val="FFFFFF"/>
              </a:solidFill>
            </a:endParaRPr>
          </a:p>
        </p:txBody>
      </p:sp>
      <p:sp>
        <p:nvSpPr>
          <p:cNvPr id="222" name="Rectangle 222"/>
          <p:cNvSpPr>
            <a:spLocks noGrp="1" noChangeArrowheads="1"/>
          </p:cNvSpPr>
          <p:nvPr>
            <p:ph type="sldNum" sz="quarter" idx="12"/>
          </p:nvPr>
        </p:nvSpPr>
        <p:spPr/>
        <p:txBody>
          <a:bodyPr/>
          <a:lstStyle>
            <a:lvl1pPr>
              <a:defRPr/>
            </a:lvl1pPr>
          </a:lstStyle>
          <a:p>
            <a:fld id="{F780E64C-E28E-456B-A920-A3C69DC1CC7B}" type="slidenum">
              <a:rPr lang="tr-TR">
                <a:solidFill>
                  <a:srgbClr val="FFFFFF"/>
                </a:solidFill>
              </a:rPr>
              <a:pPr/>
              <a:t>‹#›</a:t>
            </a:fld>
            <a:endParaRPr lang="tr-TR">
              <a:solidFill>
                <a:srgbClr val="FFFFFF"/>
              </a:solidFill>
            </a:endParaRPr>
          </a:p>
        </p:txBody>
      </p:sp>
    </p:spTree>
    <p:extLst>
      <p:ext uri="{BB962C8B-B14F-4D97-AF65-F5344CB8AC3E}">
        <p14:creationId xmlns:p14="http://schemas.microsoft.com/office/powerpoint/2010/main" val="1211760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18"/>
          <p:cNvSpPr>
            <a:spLocks noGrp="1" noChangeArrowheads="1"/>
          </p:cNvSpPr>
          <p:nvPr>
            <p:ph type="sldNum" sz="quarter" idx="10"/>
          </p:nvPr>
        </p:nvSpPr>
        <p:spPr>
          <a:ln/>
        </p:spPr>
        <p:txBody>
          <a:bodyPr/>
          <a:lstStyle>
            <a:lvl1pPr>
              <a:defRPr/>
            </a:lvl1pPr>
          </a:lstStyle>
          <a:p>
            <a:fld id="{24CE5EA1-8906-4E93-AD8B-BCA08DE05E52}" type="slidenum">
              <a:rPr lang="tr-TR">
                <a:solidFill>
                  <a:srgbClr val="FFFFFF"/>
                </a:solidFill>
              </a:rPr>
              <a:pPr/>
              <a:t>‹#›</a:t>
            </a:fld>
            <a:endParaRPr lang="tr-TR">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137499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18"/>
          <p:cNvSpPr>
            <a:spLocks noGrp="1" noChangeArrowheads="1"/>
          </p:cNvSpPr>
          <p:nvPr>
            <p:ph type="sldNum" sz="quarter" idx="10"/>
          </p:nvPr>
        </p:nvSpPr>
        <p:spPr>
          <a:ln/>
        </p:spPr>
        <p:txBody>
          <a:bodyPr/>
          <a:lstStyle>
            <a:lvl1pPr>
              <a:defRPr/>
            </a:lvl1pPr>
          </a:lstStyle>
          <a:p>
            <a:fld id="{F852CF1D-4F44-4D13-B633-C21FBB3F3BDE}" type="slidenum">
              <a:rPr lang="tr-TR">
                <a:solidFill>
                  <a:srgbClr val="FFFFFF"/>
                </a:solidFill>
              </a:rPr>
              <a:pPr/>
              <a:t>‹#›</a:t>
            </a:fld>
            <a:endParaRPr lang="tr-TR">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30239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18"/>
          <p:cNvSpPr>
            <a:spLocks noGrp="1" noChangeArrowheads="1"/>
          </p:cNvSpPr>
          <p:nvPr>
            <p:ph type="sldNum" sz="quarter" idx="10"/>
          </p:nvPr>
        </p:nvSpPr>
        <p:spPr>
          <a:ln/>
        </p:spPr>
        <p:txBody>
          <a:bodyPr/>
          <a:lstStyle>
            <a:lvl1pPr>
              <a:defRPr/>
            </a:lvl1pPr>
          </a:lstStyle>
          <a:p>
            <a:fld id="{A49531BA-8C9F-4202-A4B3-30375681596E}" type="slidenum">
              <a:rPr lang="tr-TR">
                <a:solidFill>
                  <a:srgbClr val="FFFFFF"/>
                </a:solidFill>
              </a:rPr>
              <a:pPr/>
              <a:t>‹#›</a:t>
            </a:fld>
            <a:endParaRPr lang="tr-TR">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19177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18"/>
          <p:cNvSpPr>
            <a:spLocks noGrp="1" noChangeArrowheads="1"/>
          </p:cNvSpPr>
          <p:nvPr>
            <p:ph type="sldNum" sz="quarter" idx="10"/>
          </p:nvPr>
        </p:nvSpPr>
        <p:spPr>
          <a:ln/>
        </p:spPr>
        <p:txBody>
          <a:bodyPr/>
          <a:lstStyle>
            <a:lvl1pPr>
              <a:defRPr/>
            </a:lvl1pPr>
          </a:lstStyle>
          <a:p>
            <a:fld id="{63B1A876-CDF9-4A04-A60A-5D79C5DFE57A}" type="slidenum">
              <a:rPr lang="tr-TR">
                <a:solidFill>
                  <a:srgbClr val="FFFFFF"/>
                </a:solidFill>
              </a:rPr>
              <a:pPr/>
              <a:t>‹#›</a:t>
            </a:fld>
            <a:endParaRPr lang="tr-TR">
              <a:solidFill>
                <a:srgbClr val="FFFFFF"/>
              </a:solidFill>
            </a:endParaRPr>
          </a:p>
        </p:txBody>
      </p:sp>
      <p:sp>
        <p:nvSpPr>
          <p:cNvPr id="8"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9"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60279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218"/>
          <p:cNvSpPr>
            <a:spLocks noGrp="1" noChangeArrowheads="1"/>
          </p:cNvSpPr>
          <p:nvPr>
            <p:ph type="sldNum" sz="quarter" idx="10"/>
          </p:nvPr>
        </p:nvSpPr>
        <p:spPr>
          <a:ln/>
        </p:spPr>
        <p:txBody>
          <a:bodyPr/>
          <a:lstStyle>
            <a:lvl1pPr>
              <a:defRPr/>
            </a:lvl1pPr>
          </a:lstStyle>
          <a:p>
            <a:fld id="{D8BEE042-707D-4773-B5D0-5ECC45650049}" type="slidenum">
              <a:rPr lang="tr-TR">
                <a:solidFill>
                  <a:srgbClr val="FFFFFF"/>
                </a:solidFill>
              </a:rPr>
              <a:pPr/>
              <a:t>‹#›</a:t>
            </a:fld>
            <a:endParaRPr lang="tr-TR">
              <a:solidFill>
                <a:srgbClr val="FFFFFF"/>
              </a:solidFill>
            </a:endParaRPr>
          </a:p>
        </p:txBody>
      </p:sp>
      <p:sp>
        <p:nvSpPr>
          <p:cNvPr id="4"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5"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8875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fld id="{13ED080C-A1E0-4F7F-A3C9-DE4093D97C98}" type="slidenum">
              <a:rPr lang="tr-TR">
                <a:solidFill>
                  <a:srgbClr val="FFFFFF"/>
                </a:solidFill>
              </a:rPr>
              <a:pPr/>
              <a:t>‹#›</a:t>
            </a:fld>
            <a:endParaRPr lang="tr-TR">
              <a:solidFill>
                <a:srgbClr val="FFFFFF"/>
              </a:solidFill>
            </a:endParaRPr>
          </a:p>
        </p:txBody>
      </p:sp>
      <p:sp>
        <p:nvSpPr>
          <p:cNvPr id="3"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4"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15407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18"/>
          <p:cNvSpPr>
            <a:spLocks noGrp="1" noChangeArrowheads="1"/>
          </p:cNvSpPr>
          <p:nvPr>
            <p:ph type="sldNum" sz="quarter" idx="10"/>
          </p:nvPr>
        </p:nvSpPr>
        <p:spPr>
          <a:ln/>
        </p:spPr>
        <p:txBody>
          <a:bodyPr/>
          <a:lstStyle>
            <a:lvl1pPr>
              <a:defRPr/>
            </a:lvl1pPr>
          </a:lstStyle>
          <a:p>
            <a:fld id="{D2B5590A-EE58-4861-B030-532603F70BE6}" type="slidenum">
              <a:rPr lang="tr-TR">
                <a:solidFill>
                  <a:srgbClr val="FFFFFF"/>
                </a:solidFill>
              </a:rPr>
              <a:pPr/>
              <a:t>‹#›</a:t>
            </a:fld>
            <a:endParaRPr lang="tr-TR">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06469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90C62C8-C86B-4B9A-9EF7-F43AB6F019D0}" type="datetime1">
              <a:rPr lang="tr-TR" smtClean="0"/>
              <a:t>08.08.2017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18"/>
          <p:cNvSpPr>
            <a:spLocks noGrp="1" noChangeArrowheads="1"/>
          </p:cNvSpPr>
          <p:nvPr>
            <p:ph type="sldNum" sz="quarter" idx="10"/>
          </p:nvPr>
        </p:nvSpPr>
        <p:spPr>
          <a:ln/>
        </p:spPr>
        <p:txBody>
          <a:bodyPr/>
          <a:lstStyle>
            <a:lvl1pPr>
              <a:defRPr/>
            </a:lvl1pPr>
          </a:lstStyle>
          <a:p>
            <a:fld id="{E45DDF44-0C56-4604-8DBA-53CA24E8B286}" type="slidenum">
              <a:rPr lang="tr-TR">
                <a:solidFill>
                  <a:srgbClr val="FFFFFF"/>
                </a:solidFill>
              </a:rPr>
              <a:pPr/>
              <a:t>‹#›</a:t>
            </a:fld>
            <a:endParaRPr lang="tr-TR">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13865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18"/>
          <p:cNvSpPr>
            <a:spLocks noGrp="1" noChangeArrowheads="1"/>
          </p:cNvSpPr>
          <p:nvPr>
            <p:ph type="sldNum" sz="quarter" idx="10"/>
          </p:nvPr>
        </p:nvSpPr>
        <p:spPr>
          <a:ln/>
        </p:spPr>
        <p:txBody>
          <a:bodyPr/>
          <a:lstStyle>
            <a:lvl1pPr>
              <a:defRPr/>
            </a:lvl1pPr>
          </a:lstStyle>
          <a:p>
            <a:fld id="{E2AE0500-F323-48FD-BBFD-5CC9FB58F65B}" type="slidenum">
              <a:rPr lang="tr-TR">
                <a:solidFill>
                  <a:srgbClr val="FFFFFF"/>
                </a:solidFill>
              </a:rPr>
              <a:pPr/>
              <a:t>‹#›</a:t>
            </a:fld>
            <a:endParaRPr lang="tr-TR">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39596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946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94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18"/>
          <p:cNvSpPr>
            <a:spLocks noGrp="1" noChangeArrowheads="1"/>
          </p:cNvSpPr>
          <p:nvPr>
            <p:ph type="sldNum" sz="quarter" idx="10"/>
          </p:nvPr>
        </p:nvSpPr>
        <p:spPr>
          <a:ln/>
        </p:spPr>
        <p:txBody>
          <a:bodyPr/>
          <a:lstStyle>
            <a:lvl1pPr>
              <a:defRPr/>
            </a:lvl1pPr>
          </a:lstStyle>
          <a:p>
            <a:fld id="{C4E18399-98A1-4AA2-B8EF-D19E26C14CEE}" type="slidenum">
              <a:rPr lang="tr-TR">
                <a:solidFill>
                  <a:srgbClr val="FFFFFF"/>
                </a:solidFill>
              </a:rPr>
              <a:pPr/>
              <a:t>‹#›</a:t>
            </a:fld>
            <a:endParaRPr lang="tr-TR">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05815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3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3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18"/>
          <p:cNvSpPr>
            <a:spLocks noGrp="1" noChangeArrowheads="1"/>
          </p:cNvSpPr>
          <p:nvPr>
            <p:ph type="sldNum" sz="quarter" idx="10"/>
          </p:nvPr>
        </p:nvSpPr>
        <p:spPr>
          <a:ln/>
        </p:spPr>
        <p:txBody>
          <a:bodyPr/>
          <a:lstStyle>
            <a:lvl1pPr>
              <a:defRPr/>
            </a:lvl1pPr>
          </a:lstStyle>
          <a:p>
            <a:fld id="{393B5A1D-1C55-4744-A728-1CC3FA23C913}" type="slidenum">
              <a:rPr lang="tr-TR">
                <a:solidFill>
                  <a:srgbClr val="FFFFFF"/>
                </a:solidFill>
              </a:rPr>
              <a:pPr/>
              <a:t>‹#›</a:t>
            </a:fld>
            <a:endParaRPr lang="tr-TR">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tr-TR">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1756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D68EE0B-AE63-46B9-80E1-BDF721989646}" type="datetime1">
              <a:rPr lang="tr-TR" smtClean="0"/>
              <a:t>08.08.2017</a:t>
            </a:fld>
            <a:endParaRPr lang="tr-TR"/>
          </a:p>
        </p:txBody>
      </p:sp>
      <p:sp>
        <p:nvSpPr>
          <p:cNvPr id="5" name="4 Altbilgi Yer Tutucusu"/>
          <p:cNvSpPr>
            <a:spLocks noGrp="1"/>
          </p:cNvSpPr>
          <p:nvPr>
            <p:ph type="ftr" sz="quarter" idx="11"/>
          </p:nvPr>
        </p:nvSpPr>
        <p:spPr/>
        <p:txBody>
          <a:bodyPr/>
          <a:lstStyle/>
          <a:p>
            <a:r>
              <a:rPr lang="tr-TR" smtClean="0"/>
              <a:t>www.tariheglencesi.com</a:t>
            </a:r>
            <a:endParaRPr lang="tr-TR"/>
          </a:p>
        </p:txBody>
      </p:sp>
      <p:sp>
        <p:nvSpPr>
          <p:cNvPr id="6" name="5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C56E903-BB97-49AC-A6BB-EEA0F9734C3A}" type="datetime1">
              <a:rPr lang="tr-TR" smtClean="0"/>
              <a:t>08.08.2017</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0C9A53DD-089E-4837-B44F-02FAA5661909}" type="datetime1">
              <a:rPr lang="tr-TR" smtClean="0"/>
              <a:t>08.08.2017</a:t>
            </a:fld>
            <a:endParaRPr lang="tr-TR"/>
          </a:p>
        </p:txBody>
      </p:sp>
      <p:sp>
        <p:nvSpPr>
          <p:cNvPr id="8" name="7 Altbilgi Yer Tutucusu"/>
          <p:cNvSpPr>
            <a:spLocks noGrp="1"/>
          </p:cNvSpPr>
          <p:nvPr>
            <p:ph type="ftr" sz="quarter" idx="11"/>
          </p:nvPr>
        </p:nvSpPr>
        <p:spPr/>
        <p:txBody>
          <a:bodyPr/>
          <a:lstStyle/>
          <a:p>
            <a:r>
              <a:rPr lang="tr-TR" smtClean="0"/>
              <a:t>www.tariheglencesi.com</a:t>
            </a:r>
            <a:endParaRPr lang="tr-TR"/>
          </a:p>
        </p:txBody>
      </p:sp>
      <p:sp>
        <p:nvSpPr>
          <p:cNvPr id="9" name="8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139C114F-6608-43DA-A765-90A2188BD1D2}" type="datetime1">
              <a:rPr lang="tr-TR" smtClean="0"/>
              <a:t>08.08.2017</a:t>
            </a:fld>
            <a:endParaRPr lang="tr-TR"/>
          </a:p>
        </p:txBody>
      </p:sp>
      <p:sp>
        <p:nvSpPr>
          <p:cNvPr id="8" name="7 Slayt Numarası Yer Tutucusu"/>
          <p:cNvSpPr>
            <a:spLocks noGrp="1"/>
          </p:cNvSpPr>
          <p:nvPr>
            <p:ph type="sldNum" sz="quarter" idx="11"/>
          </p:nvPr>
        </p:nvSpPr>
        <p:spPr/>
        <p:txBody>
          <a:bodyPr/>
          <a:lstStyle/>
          <a:p>
            <a:fld id="{4ED3B027-68F6-4AC4-A6DC-70ECA4128519}" type="slidenum">
              <a:rPr lang="tr-TR" smtClean="0"/>
              <a:t>‹#›</a:t>
            </a:fld>
            <a:endParaRPr lang="tr-TR"/>
          </a:p>
        </p:txBody>
      </p:sp>
      <p:sp>
        <p:nvSpPr>
          <p:cNvPr id="9" name="8 Altbilgi Yer Tutucusu"/>
          <p:cNvSpPr>
            <a:spLocks noGrp="1"/>
          </p:cNvSpPr>
          <p:nvPr>
            <p:ph type="ftr" sz="quarter" idx="12"/>
          </p:nvPr>
        </p:nvSpPr>
        <p:spPr/>
        <p:txBody>
          <a:bodyPr/>
          <a:lstStyle/>
          <a:p>
            <a:r>
              <a:rPr lang="tr-TR" smtClean="0"/>
              <a:t>www.tariheglencesi.com</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85536B3-001F-4C85-B0B1-EAF6529E51C2}" type="datetime1">
              <a:rPr lang="tr-TR" smtClean="0"/>
              <a:t>08.08.2017</a:t>
            </a:fld>
            <a:endParaRPr lang="tr-TR"/>
          </a:p>
        </p:txBody>
      </p:sp>
      <p:sp>
        <p:nvSpPr>
          <p:cNvPr id="3" name="2 Altbilgi Yer Tutucusu"/>
          <p:cNvSpPr>
            <a:spLocks noGrp="1"/>
          </p:cNvSpPr>
          <p:nvPr>
            <p:ph type="ftr" sz="quarter" idx="11"/>
          </p:nvPr>
        </p:nvSpPr>
        <p:spPr/>
        <p:txBody>
          <a:bodyPr/>
          <a:lstStyle/>
          <a:p>
            <a:r>
              <a:rPr lang="tr-TR" smtClean="0"/>
              <a:t>www.tariheglencesi.com</a:t>
            </a:r>
            <a:endParaRPr lang="tr-TR"/>
          </a:p>
        </p:txBody>
      </p:sp>
      <p:sp>
        <p:nvSpPr>
          <p:cNvPr id="4" name="3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5295722-EF24-400E-B698-A27FC9074767}" type="datetime1">
              <a:rPr lang="tr-TR" smtClean="0"/>
              <a:t>08.08.2017</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a:xfrm>
            <a:off x="8156448" y="6422064"/>
            <a:ext cx="762000" cy="365125"/>
          </a:xfrm>
        </p:spPr>
        <p:txBody>
          <a:bodyPr/>
          <a:lstStyle/>
          <a:p>
            <a:fld id="{4ED3B027-68F6-4AC4-A6DC-70ECA4128519}"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C59F38CF-C1AC-4532-831B-27DF17AA02BC}" type="datetime1">
              <a:rPr lang="tr-TR" smtClean="0"/>
              <a:t>08.08.2017</a:t>
            </a:fld>
            <a:endParaRPr lang="tr-TR"/>
          </a:p>
        </p:txBody>
      </p:sp>
      <p:sp>
        <p:nvSpPr>
          <p:cNvPr id="6" name="5 Altbilgi Yer Tutucusu"/>
          <p:cNvSpPr>
            <a:spLocks noGrp="1"/>
          </p:cNvSpPr>
          <p:nvPr>
            <p:ph type="ftr" sz="quarter" idx="11"/>
          </p:nvPr>
        </p:nvSpPr>
        <p:spPr/>
        <p:txBody>
          <a:bodyPr/>
          <a:lstStyle/>
          <a:p>
            <a:r>
              <a:rPr lang="tr-TR" smtClean="0"/>
              <a:t>www.tariheglencesi.com</a:t>
            </a:r>
            <a:endParaRPr lang="tr-TR"/>
          </a:p>
        </p:txBody>
      </p:sp>
      <p:sp>
        <p:nvSpPr>
          <p:cNvPr id="7" name="6 Slayt Numarası Yer Tutucusu"/>
          <p:cNvSpPr>
            <a:spLocks noGrp="1"/>
          </p:cNvSpPr>
          <p:nvPr>
            <p:ph type="sldNum" sz="quarter" idx="12"/>
          </p:nvPr>
        </p:nvSpPr>
        <p:spPr/>
        <p:txBody>
          <a:bodyPr/>
          <a:lstStyle/>
          <a:p>
            <a:fld id="{4ED3B027-68F6-4AC4-A6DC-70ECA4128519}"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55D4866-6571-402E-8F1F-0932EE85C0CE}" type="datetime1">
              <a:rPr lang="tr-TR" smtClean="0"/>
              <a:t>08.08.2017</a:t>
            </a:fld>
            <a:endParaRPr lang="tr-T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tr-TR" smtClean="0"/>
              <a:t>www.tariheglencesi.com</a:t>
            </a:r>
            <a:endParaRPr lang="tr-T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ED3B027-68F6-4AC4-A6DC-70ECA4128519}"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186371"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72"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73"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74"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75"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76"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77"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78"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79"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0"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1"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2"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3"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4"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5"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6"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7"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8"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89"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0"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1"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2"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3"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4"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5"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6"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7"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8"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399"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400"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401"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402"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tr-TR">
                <a:solidFill>
                  <a:srgbClr val="FFFFFF"/>
                </a:solidFill>
                <a:effectLst>
                  <a:outerShdw blurRad="38100" dist="38100" dir="2700000" algn="tl">
                    <a:srgbClr val="000000"/>
                  </a:outerShdw>
                </a:effectLst>
              </a:endParaRPr>
            </a:p>
          </p:txBody>
        </p:sp>
        <p:sp>
          <p:nvSpPr>
            <p:cNvPr id="186403"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04"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05"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06"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07"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08"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09"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0"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1"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2"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3"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4"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5"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6"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7"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8"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19"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0"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1"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2"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3"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4"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5"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6"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7"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8"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29"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0"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1"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2"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3"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4"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5"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6"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7"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8"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39"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0"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1"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2"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3"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4"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5"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6"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7"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8"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49"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0"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1"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2"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3"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4"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5"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6"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7"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8"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59"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0"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1"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2"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3"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4"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5"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6"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7"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8"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69"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0"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1"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2"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3"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4"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5"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6"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7"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8"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79"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0"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1"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2"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3"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4"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5"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6"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7"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8"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89"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0"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1"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2"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3"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4"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5"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6"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7"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8"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499"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0"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1"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2"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3"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4"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5"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6"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7"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8"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09"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0"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1"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2"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3"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4"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5"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6"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7"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8"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19"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0"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1"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2"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3"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4"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5"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6"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7"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8"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29"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0"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1"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2"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3"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4"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5"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6"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7"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8"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39"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0"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1"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2"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3"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4"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5"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6"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7"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8"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49"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0"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1"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2"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3"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4"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5"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6"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7"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8"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59"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0"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1"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2"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3"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4"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5"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6"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7"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8"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69"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0"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1"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2"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3"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4"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5"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6"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7"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8"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79"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80"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81"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82"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83"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84"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sp>
          <p:nvSpPr>
            <p:cNvPr id="186585"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tr-TR" sz="4400">
                <a:solidFill>
                  <a:srgbClr val="FFFFFF"/>
                </a:solidFill>
              </a:endParaRPr>
            </a:p>
          </p:txBody>
        </p:sp>
      </p:grpSp>
      <p:sp>
        <p:nvSpPr>
          <p:cNvPr id="186586"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CC7A6615-3557-4EDE-812D-27F0351D14DC}" type="slidenum">
              <a:rPr lang="tr-TR" smtClean="0">
                <a:solidFill>
                  <a:srgbClr val="FFFFFF"/>
                </a:solidFill>
              </a:rPr>
              <a:pPr fontAlgn="base">
                <a:spcBef>
                  <a:spcPct val="0"/>
                </a:spcBef>
                <a:spcAft>
                  <a:spcPct val="0"/>
                </a:spcAft>
              </a:pPr>
              <a:t>‹#›</a:t>
            </a:fld>
            <a:endParaRPr lang="tr-TR" smtClean="0">
              <a:solidFill>
                <a:srgbClr val="FFFFFF"/>
              </a:solidFill>
            </a:endParaRPr>
          </a:p>
        </p:txBody>
      </p:sp>
      <p:sp>
        <p:nvSpPr>
          <p:cNvPr id="186587"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tr-TR">
              <a:solidFill>
                <a:srgbClr val="FFFFFF"/>
              </a:solidFill>
            </a:endParaRPr>
          </a:p>
        </p:txBody>
      </p:sp>
      <p:sp>
        <p:nvSpPr>
          <p:cNvPr id="186588"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tr-TR">
              <a:solidFill>
                <a:srgbClr val="FFFFFF"/>
              </a:solidFill>
            </a:endParaRPr>
          </a:p>
        </p:txBody>
      </p:sp>
      <p:sp>
        <p:nvSpPr>
          <p:cNvPr id="186589"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86590"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Tree>
    <p:extLst>
      <p:ext uri="{BB962C8B-B14F-4D97-AF65-F5344CB8AC3E}">
        <p14:creationId xmlns:p14="http://schemas.microsoft.com/office/powerpoint/2010/main" val="13000548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ariheglencesi.com/" TargetMode="External"/><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idx="1"/>
          </p:nvPr>
        </p:nvSpPr>
        <p:spPr>
          <a:xfrm>
            <a:off x="401960" y="476672"/>
            <a:ext cx="8291264" cy="5832648"/>
          </a:xfrm>
          <a:solidFill>
            <a:srgbClr val="0070C0"/>
          </a:solidFill>
        </p:spPr>
        <p:txBody>
          <a:bodyPr>
            <a:normAutofit fontScale="92500"/>
          </a:bodyPr>
          <a:lstStyle/>
          <a:p>
            <a:pPr marL="36576" indent="0" algn="ctr">
              <a:lnSpc>
                <a:spcPct val="150000"/>
              </a:lnSpc>
              <a:buNone/>
            </a:pPr>
            <a:r>
              <a:rPr lang="tr-TR" sz="4800" b="1" dirty="0" smtClean="0">
                <a:solidFill>
                  <a:srgbClr val="FFFF66"/>
                </a:solidFill>
                <a:cs typeface="Times New Roman" pitchFamily="18" charset="0"/>
              </a:rPr>
              <a:t>OSMANLIDA HUKUK SİSTEMİ</a:t>
            </a:r>
          </a:p>
          <a:p>
            <a:pPr marL="36576" indent="0" algn="ctr">
              <a:lnSpc>
                <a:spcPct val="150000"/>
              </a:lnSpc>
              <a:buNone/>
            </a:pPr>
            <a:endParaRPr lang="tr-TR" sz="4800" b="1" dirty="0" smtClean="0">
              <a:solidFill>
                <a:srgbClr val="FFFF66"/>
              </a:solidFill>
              <a:cs typeface="Times New Roman" pitchFamily="18" charset="0"/>
            </a:endParaRPr>
          </a:p>
          <a:p>
            <a:pPr marL="0" lvl="0" indent="0" algn="ctr" fontAlgn="base">
              <a:spcBef>
                <a:spcPct val="0"/>
              </a:spcBef>
              <a:spcAft>
                <a:spcPct val="0"/>
              </a:spcAft>
              <a:buClrTx/>
              <a:buSzTx/>
              <a:buNone/>
              <a:defRPr/>
            </a:pPr>
            <a:r>
              <a:rPr lang="tr-TR" sz="4800" b="1" kern="0" dirty="0">
                <a:solidFill>
                  <a:srgbClr val="FFFF66"/>
                </a:solidFill>
                <a:effectLst>
                  <a:outerShdw blurRad="38100" dist="38100" dir="2700000" algn="tl">
                    <a:srgbClr val="000000"/>
                  </a:outerShdw>
                </a:effectLst>
                <a:latin typeface="Tahoma"/>
              </a:rPr>
              <a:t>KPSS’YE HAZIRLIK</a:t>
            </a:r>
          </a:p>
          <a:p>
            <a:pPr marL="0" lvl="0" indent="0" algn="ctr" fontAlgn="base">
              <a:spcBef>
                <a:spcPct val="0"/>
              </a:spcBef>
              <a:spcAft>
                <a:spcPct val="0"/>
              </a:spcAft>
              <a:buClrTx/>
              <a:buSzTx/>
              <a:buNone/>
              <a:defRPr/>
            </a:pPr>
            <a:r>
              <a:rPr lang="tr-TR" sz="4800" kern="0" dirty="0">
                <a:solidFill>
                  <a:srgbClr val="FFFF66"/>
                </a:solidFill>
                <a:latin typeface="Tahoma"/>
              </a:rPr>
              <a:t>ARİF ÖZBEYLİ</a:t>
            </a:r>
          </a:p>
          <a:p>
            <a:pPr marL="0" lvl="0" indent="0" algn="ctr" fontAlgn="base">
              <a:spcBef>
                <a:spcPct val="0"/>
              </a:spcBef>
              <a:spcAft>
                <a:spcPct val="0"/>
              </a:spcAft>
              <a:buClrTx/>
              <a:buSzTx/>
              <a:buNone/>
              <a:defRPr/>
            </a:pPr>
            <a:r>
              <a:rPr lang="tr-TR" sz="4800" b="1" kern="0" dirty="0">
                <a:solidFill>
                  <a:srgbClr val="FFFF66"/>
                </a:solidFill>
                <a:effectLst>
                  <a:outerShdw blurRad="38100" dist="38100" dir="2700000" algn="tl">
                    <a:srgbClr val="000000"/>
                  </a:outerShdw>
                </a:effectLst>
                <a:latin typeface="Tahoma"/>
                <a:hlinkClick r:id="rId3"/>
              </a:rPr>
              <a:t>www.tariheglencesi.com</a:t>
            </a:r>
            <a:endParaRPr lang="tr-TR" sz="4800" b="1" kern="0" dirty="0">
              <a:solidFill>
                <a:srgbClr val="FFFF66"/>
              </a:solidFill>
              <a:effectLst>
                <a:outerShdw blurRad="38100" dist="38100" dir="2700000" algn="tl">
                  <a:srgbClr val="000000"/>
                </a:outerShdw>
              </a:effectLst>
              <a:latin typeface="Tahoma"/>
            </a:endParaRPr>
          </a:p>
          <a:p>
            <a:pPr marL="0" lvl="0" indent="0" algn="ctr" fontAlgn="base">
              <a:spcBef>
                <a:spcPct val="0"/>
              </a:spcBef>
              <a:spcAft>
                <a:spcPct val="0"/>
              </a:spcAft>
              <a:buClrTx/>
              <a:buSzTx/>
              <a:buNone/>
              <a:defRPr/>
            </a:pPr>
            <a:r>
              <a:rPr lang="tr-TR" sz="4800" kern="0" dirty="0">
                <a:solidFill>
                  <a:srgbClr val="FFFF66"/>
                </a:solidFill>
                <a:latin typeface="Tahoma"/>
              </a:rPr>
              <a:t>Youtube Kanalı: </a:t>
            </a:r>
            <a:r>
              <a:rPr lang="tr-TR" sz="4800" kern="0" dirty="0" err="1">
                <a:solidFill>
                  <a:srgbClr val="FFFF66"/>
                </a:solidFill>
                <a:latin typeface="Tahoma"/>
              </a:rPr>
              <a:t>tariheglencesi</a:t>
            </a:r>
            <a:endParaRPr lang="tr-TR" sz="4800" b="1" kern="0" dirty="0">
              <a:solidFill>
                <a:srgbClr val="FFFF66"/>
              </a:solidFill>
              <a:effectLst>
                <a:outerShdw blurRad="38100" dist="38100" dir="2700000" algn="tl">
                  <a:srgbClr val="000000"/>
                </a:outerShdw>
              </a:effectLst>
              <a:latin typeface="Tahoma"/>
            </a:endParaRPr>
          </a:p>
          <a:p>
            <a:pPr marL="36576" indent="0" algn="ctr">
              <a:lnSpc>
                <a:spcPct val="150000"/>
              </a:lnSpc>
              <a:buNone/>
            </a:pPr>
            <a:endParaRPr lang="tr-TR" sz="4800" dirty="0">
              <a:solidFill>
                <a:schemeClr val="tx2"/>
              </a:solidFill>
              <a:cs typeface="Times New Roman" pitchFamily="18" charset="0"/>
            </a:endParaRPr>
          </a:p>
        </p:txBody>
      </p:sp>
      <p:sp>
        <p:nvSpPr>
          <p:cNvPr id="3" name="Veri Yer Tutucusu 2"/>
          <p:cNvSpPr>
            <a:spLocks noGrp="1"/>
          </p:cNvSpPr>
          <p:nvPr>
            <p:ph type="dt" sz="half" idx="10"/>
          </p:nvPr>
        </p:nvSpPr>
        <p:spPr/>
        <p:txBody>
          <a:bodyPr/>
          <a:lstStyle/>
          <a:p>
            <a:fld id="{9ED4FDBA-C266-48FE-B479-7850EA52A255}" type="datetime1">
              <a:rPr lang="tr-TR" smtClean="0"/>
              <a:t>08.08.2017</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7"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solidFill>
            <a:srgbClr val="00B050"/>
          </a:solidFill>
        </p:spPr>
        <p:txBody>
          <a:bodyPr/>
          <a:lstStyle/>
          <a:p>
            <a:pPr eaLnBrk="1" hangingPunct="1">
              <a:defRPr/>
            </a:pPr>
            <a:r>
              <a:rPr lang="tr-TR" sz="4400" dirty="0" smtClean="0"/>
              <a:t> Soru: Kadı kimdir?</a:t>
            </a:r>
          </a:p>
          <a:p>
            <a:pPr eaLnBrk="1" hangingPunct="1">
              <a:defRPr/>
            </a:pPr>
            <a:r>
              <a:rPr lang="tr-TR" sz="4400" dirty="0" smtClean="0"/>
              <a:t> Cevap: Çocuk bakıcısı</a:t>
            </a:r>
          </a:p>
        </p:txBody>
      </p:sp>
    </p:spTree>
    <p:extLst>
      <p:ext uri="{BB962C8B-B14F-4D97-AF65-F5344CB8AC3E}">
        <p14:creationId xmlns:p14="http://schemas.microsoft.com/office/powerpoint/2010/main" val="3629295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179388" y="500063"/>
            <a:ext cx="8736012" cy="6024562"/>
          </a:xfrm>
          <a:solidFill>
            <a:srgbClr val="08080C"/>
          </a:solidFill>
        </p:spPr>
        <p:txBody>
          <a:bodyPr/>
          <a:lstStyle/>
          <a:p>
            <a:pPr eaLnBrk="1" hangingPunct="1">
              <a:lnSpc>
                <a:spcPct val="150000"/>
              </a:lnSpc>
              <a:defRPr/>
            </a:pPr>
            <a:r>
              <a:rPr lang="tr-TR" b="1" dirty="0" smtClean="0">
                <a:solidFill>
                  <a:srgbClr val="FFFF00"/>
                </a:solidFill>
                <a:cs typeface="Times New Roman" pitchFamily="18" charset="0"/>
              </a:rPr>
              <a:t>Kadıların yönetim açısından görevleri şunlardı</a:t>
            </a:r>
            <a:r>
              <a:rPr lang="tr-TR" dirty="0" smtClean="0">
                <a:solidFill>
                  <a:srgbClr val="FFFF00"/>
                </a:solidFill>
                <a:cs typeface="Times New Roman" pitchFamily="18" charset="0"/>
              </a:rPr>
              <a:t>: </a:t>
            </a:r>
            <a:r>
              <a:rPr lang="tr-TR" dirty="0" smtClean="0">
                <a:cs typeface="Times New Roman" pitchFamily="18" charset="0"/>
              </a:rPr>
              <a:t>Miras,ticaret ve nikah işlemlerini karara bağlarlardı. Yönetici olarak kadının kendi hüküm bölgesinde bütün görevliler üzerinde denetim yetkisi vardı. Hükümdardan gelen emirleri halka duyururdu.Vergilerin toplanmasında etkiliydi.</a:t>
            </a:r>
          </a:p>
        </p:txBody>
      </p:sp>
    </p:spTree>
    <p:extLst>
      <p:ext uri="{BB962C8B-B14F-4D97-AF65-F5344CB8AC3E}">
        <p14:creationId xmlns:p14="http://schemas.microsoft.com/office/powerpoint/2010/main" val="3609064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box(out)">
                                      <p:cBhvr>
                                        <p:cTn id="7" dur="500"/>
                                        <p:tgtEl>
                                          <p:spTgt spid="1095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381000" y="928688"/>
            <a:ext cx="8534400" cy="5472112"/>
          </a:xfrm>
          <a:solidFill>
            <a:srgbClr val="08080C"/>
          </a:solidFill>
        </p:spPr>
        <p:txBody>
          <a:bodyPr/>
          <a:lstStyle/>
          <a:p>
            <a:pPr eaLnBrk="1" hangingPunct="1">
              <a:lnSpc>
                <a:spcPct val="150000"/>
              </a:lnSpc>
              <a:defRPr/>
            </a:pPr>
            <a:r>
              <a:rPr lang="tr-TR" sz="2800" dirty="0" smtClean="0">
                <a:cs typeface="Times New Roman" pitchFamily="18" charset="0"/>
              </a:rPr>
              <a:t>   </a:t>
            </a:r>
            <a:r>
              <a:rPr lang="tr-TR" dirty="0" smtClean="0">
                <a:cs typeface="Times New Roman" pitchFamily="18" charset="0"/>
              </a:rPr>
              <a:t>Kadının en büyük yardımcısı </a:t>
            </a:r>
            <a:r>
              <a:rPr lang="tr-TR" dirty="0" err="1" smtClean="0">
                <a:solidFill>
                  <a:srgbClr val="FFFF00"/>
                </a:solidFill>
                <a:cs typeface="Times New Roman" pitchFamily="18" charset="0"/>
              </a:rPr>
              <a:t>naib</a:t>
            </a:r>
            <a:r>
              <a:rPr lang="tr-TR" dirty="0" smtClean="0">
                <a:solidFill>
                  <a:srgbClr val="FFFF00"/>
                </a:solidFill>
                <a:cs typeface="Times New Roman" pitchFamily="18" charset="0"/>
              </a:rPr>
              <a:t> </a:t>
            </a:r>
            <a:r>
              <a:rPr lang="tr-TR" dirty="0" smtClean="0">
                <a:cs typeface="Times New Roman" pitchFamily="18" charset="0"/>
              </a:rPr>
              <a:t>idi. </a:t>
            </a:r>
            <a:r>
              <a:rPr lang="tr-TR" dirty="0" err="1" smtClean="0">
                <a:cs typeface="Times New Roman" pitchFamily="18" charset="0"/>
              </a:rPr>
              <a:t>Naibler</a:t>
            </a:r>
            <a:r>
              <a:rPr lang="tr-TR" dirty="0" smtClean="0">
                <a:cs typeface="Times New Roman" pitchFamily="18" charset="0"/>
              </a:rPr>
              <a:t> bilhassa nahiyelerde kadı adına hüküm verirlerdi. Bazı büyük kazalarda miras işlemlerini yürütmek üzere </a:t>
            </a:r>
            <a:r>
              <a:rPr lang="tr-TR" b="1" dirty="0" smtClean="0">
                <a:solidFill>
                  <a:srgbClr val="FFFF00"/>
                </a:solidFill>
                <a:cs typeface="Times New Roman" pitchFamily="18" charset="0"/>
              </a:rPr>
              <a:t>kassam</a:t>
            </a:r>
            <a:r>
              <a:rPr lang="tr-TR" dirty="0" smtClean="0">
                <a:cs typeface="Times New Roman" pitchFamily="18" charset="0"/>
              </a:rPr>
              <a:t> denilen görevliler bulunurdu.</a:t>
            </a:r>
            <a:r>
              <a:rPr lang="tr-TR" dirty="0" smtClean="0"/>
              <a:t> </a:t>
            </a:r>
            <a:r>
              <a:rPr lang="tr-TR" dirty="0" smtClean="0">
                <a:cs typeface="Times New Roman" pitchFamily="18" charset="0"/>
              </a:rPr>
              <a:t>Mahkemelerde ayrıca kadıya bağlı olarak çalışan </a:t>
            </a:r>
            <a:r>
              <a:rPr lang="tr-TR" b="1" dirty="0" smtClean="0">
                <a:solidFill>
                  <a:srgbClr val="FFFF00"/>
                </a:solidFill>
                <a:cs typeface="Times New Roman" pitchFamily="18" charset="0"/>
              </a:rPr>
              <a:t>muhzırlar</a:t>
            </a:r>
            <a:r>
              <a:rPr lang="tr-TR" b="1" dirty="0" smtClean="0">
                <a:cs typeface="Times New Roman" pitchFamily="18" charset="0"/>
              </a:rPr>
              <a:t> </a:t>
            </a:r>
            <a:r>
              <a:rPr lang="tr-TR" dirty="0" smtClean="0">
                <a:cs typeface="Times New Roman" pitchFamily="18" charset="0"/>
              </a:rPr>
              <a:t>vardı.</a:t>
            </a:r>
            <a:r>
              <a:rPr lang="tr-TR" dirty="0" smtClean="0"/>
              <a:t> </a:t>
            </a:r>
          </a:p>
        </p:txBody>
      </p:sp>
    </p:spTree>
    <p:extLst>
      <p:ext uri="{BB962C8B-B14F-4D97-AF65-F5344CB8AC3E}">
        <p14:creationId xmlns:p14="http://schemas.microsoft.com/office/powerpoint/2010/main" val="20932278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box(out)">
                                      <p:cBhvr>
                                        <p:cTn id="7" dur="500"/>
                                        <p:tgtEl>
                                          <p:spTgt spid="1116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solidFill>
            <a:srgbClr val="08080C"/>
          </a:solidFill>
        </p:spPr>
        <p:txBody>
          <a:bodyPr/>
          <a:lstStyle/>
          <a:p>
            <a:pPr>
              <a:lnSpc>
                <a:spcPct val="150000"/>
              </a:lnSpc>
              <a:spcBef>
                <a:spcPts val="0"/>
              </a:spcBef>
              <a:defRPr/>
            </a:pPr>
            <a:r>
              <a:rPr lang="tr-TR" dirty="0" smtClean="0"/>
              <a:t>     </a:t>
            </a:r>
            <a:r>
              <a:rPr lang="tr-TR" dirty="0" smtClean="0">
                <a:solidFill>
                  <a:srgbClr val="FFFF00"/>
                </a:solidFill>
              </a:rPr>
              <a:t>Adalet</a:t>
            </a:r>
            <a:r>
              <a:rPr lang="tr-TR" dirty="0" smtClean="0"/>
              <a:t> işlerinin </a:t>
            </a:r>
            <a:r>
              <a:rPr lang="tr-TR" dirty="0" smtClean="0">
                <a:solidFill>
                  <a:srgbClr val="FFFF00"/>
                </a:solidFill>
              </a:rPr>
              <a:t>divandaki</a:t>
            </a:r>
            <a:r>
              <a:rPr lang="tr-TR" dirty="0" smtClean="0"/>
              <a:t> temsilcisi </a:t>
            </a:r>
            <a:r>
              <a:rPr lang="tr-TR" dirty="0" smtClean="0">
                <a:solidFill>
                  <a:srgbClr val="FFFF00"/>
                </a:solidFill>
              </a:rPr>
              <a:t>kazasker</a:t>
            </a:r>
            <a:r>
              <a:rPr lang="tr-TR" dirty="0" smtClean="0"/>
              <a:t>di. </a:t>
            </a:r>
            <a:r>
              <a:rPr lang="tr-TR" b="1" dirty="0" smtClean="0">
                <a:solidFill>
                  <a:srgbClr val="FFFF00"/>
                </a:solidFill>
              </a:rPr>
              <a:t>Kazasker</a:t>
            </a:r>
            <a:r>
              <a:rPr lang="tr-TR" dirty="0" smtClean="0"/>
              <a:t>, kadıların, müftülerin ve müderrislerin tayin ve nakil işlerini de düzenlerdi..</a:t>
            </a:r>
            <a:endParaRPr lang="tr-TR" dirty="0"/>
          </a:p>
        </p:txBody>
      </p:sp>
    </p:spTree>
    <p:extLst>
      <p:ext uri="{BB962C8B-B14F-4D97-AF65-F5344CB8AC3E}">
        <p14:creationId xmlns:p14="http://schemas.microsoft.com/office/powerpoint/2010/main" val="31479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a:xfrm>
            <a:off x="457200" y="500063"/>
            <a:ext cx="8329613" cy="6024562"/>
          </a:xfrm>
          <a:solidFill>
            <a:srgbClr val="08080C"/>
          </a:solidFill>
        </p:spPr>
        <p:txBody>
          <a:bodyPr/>
          <a:lstStyle/>
          <a:p>
            <a:pPr eaLnBrk="1" hangingPunct="1">
              <a:lnSpc>
                <a:spcPct val="150000"/>
              </a:lnSpc>
              <a:defRPr/>
            </a:pPr>
            <a:r>
              <a:rPr lang="tr-TR" sz="3600" dirty="0" smtClean="0">
                <a:cs typeface="Times New Roman" pitchFamily="18" charset="0"/>
              </a:rPr>
              <a:t>      </a:t>
            </a:r>
            <a:r>
              <a:rPr lang="tr-TR" dirty="0" smtClean="0">
                <a:cs typeface="Times New Roman" pitchFamily="18" charset="0"/>
              </a:rPr>
              <a:t>Bunlar davalıları mahkemeye getirmek ve hüküm sonrasında davacının hakkının alınmasında kendisine yardımcı olmak gibi önemli bir görevi yerine getirirlerdi. Kamu davası niteliğini taşıyan davaların suçlularını kadı huzuruna getirmek görevi,bir örf mensubu olan </a:t>
            </a:r>
            <a:r>
              <a:rPr lang="tr-TR" b="1" dirty="0" err="1" smtClean="0">
                <a:solidFill>
                  <a:srgbClr val="FFFF00"/>
                </a:solidFill>
                <a:cs typeface="Times New Roman" pitchFamily="18" charset="0"/>
              </a:rPr>
              <a:t>subaşı</a:t>
            </a:r>
            <a:r>
              <a:rPr lang="tr-TR" b="1" dirty="0" err="1" smtClean="0">
                <a:cs typeface="Times New Roman" pitchFamily="18" charset="0"/>
              </a:rPr>
              <a:t>ların</a:t>
            </a:r>
            <a:r>
              <a:rPr lang="tr-TR" b="1" dirty="0" smtClean="0">
                <a:cs typeface="Times New Roman" pitchFamily="18" charset="0"/>
              </a:rPr>
              <a:t> </a:t>
            </a:r>
            <a:r>
              <a:rPr lang="tr-TR" dirty="0" smtClean="0">
                <a:cs typeface="Times New Roman" pitchFamily="18" charset="0"/>
              </a:rPr>
              <a:t>görevi idi.</a:t>
            </a:r>
          </a:p>
          <a:p>
            <a:pPr eaLnBrk="1" hangingPunct="1">
              <a:lnSpc>
                <a:spcPct val="150000"/>
              </a:lnSpc>
              <a:defRPr/>
            </a:pPr>
            <a:endParaRPr lang="tr-TR" dirty="0" smtClean="0"/>
          </a:p>
        </p:txBody>
      </p:sp>
    </p:spTree>
    <p:extLst>
      <p:ext uri="{BB962C8B-B14F-4D97-AF65-F5344CB8AC3E}">
        <p14:creationId xmlns:p14="http://schemas.microsoft.com/office/powerpoint/2010/main" val="2373233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457200" y="381000"/>
            <a:ext cx="8458200" cy="6096000"/>
          </a:xfrm>
          <a:solidFill>
            <a:srgbClr val="00B050"/>
          </a:solidFill>
        </p:spPr>
        <p:txBody>
          <a:bodyPr/>
          <a:lstStyle/>
          <a:p>
            <a:pPr algn="ctr" eaLnBrk="1" hangingPunct="1">
              <a:lnSpc>
                <a:spcPct val="90000"/>
              </a:lnSpc>
              <a:defRPr/>
            </a:pPr>
            <a:r>
              <a:rPr lang="tr-TR" sz="4400" dirty="0" smtClean="0">
                <a:solidFill>
                  <a:schemeClr val="tx2"/>
                </a:solidFill>
              </a:rPr>
              <a:t> </a:t>
            </a:r>
            <a:r>
              <a:rPr lang="tr-TR" sz="4400" dirty="0" smtClean="0">
                <a:solidFill>
                  <a:srgbClr val="FFFF00"/>
                </a:solidFill>
              </a:rPr>
              <a:t>Öğrenmenin de maliyeti var</a:t>
            </a:r>
          </a:p>
          <a:p>
            <a:pPr eaLnBrk="1" hangingPunct="1">
              <a:lnSpc>
                <a:spcPct val="90000"/>
              </a:lnSpc>
              <a:defRPr/>
            </a:pPr>
            <a:r>
              <a:rPr lang="tr-TR" sz="4800" dirty="0" smtClean="0"/>
              <a:t> Önceden öğrenen indirimli fiyattan öğrenir.</a:t>
            </a:r>
          </a:p>
          <a:p>
            <a:pPr eaLnBrk="1" hangingPunct="1">
              <a:lnSpc>
                <a:spcPct val="90000"/>
              </a:lnSpc>
              <a:defRPr/>
            </a:pPr>
            <a:r>
              <a:rPr lang="tr-TR" sz="4800" dirty="0" smtClean="0"/>
              <a:t> Otoriteden öğrenen özgürlük bedeliyle öğrenir</a:t>
            </a:r>
          </a:p>
          <a:p>
            <a:pPr eaLnBrk="1" hangingPunct="1">
              <a:lnSpc>
                <a:spcPct val="90000"/>
              </a:lnSpc>
              <a:defRPr/>
            </a:pPr>
            <a:r>
              <a:rPr lang="tr-TR" sz="4800" dirty="0" smtClean="0"/>
              <a:t> Deneyerek öğrenen etiket fiyatından öğrenir</a:t>
            </a:r>
          </a:p>
        </p:txBody>
      </p:sp>
    </p:spTree>
    <p:extLst>
      <p:ext uri="{BB962C8B-B14F-4D97-AF65-F5344CB8AC3E}">
        <p14:creationId xmlns:p14="http://schemas.microsoft.com/office/powerpoint/2010/main" val="19015061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685800" y="381000"/>
            <a:ext cx="8229600" cy="5715000"/>
          </a:xfrm>
          <a:solidFill>
            <a:srgbClr val="00B050"/>
          </a:solidFill>
        </p:spPr>
        <p:txBody>
          <a:bodyPr/>
          <a:lstStyle/>
          <a:p>
            <a:pPr eaLnBrk="1" hangingPunct="1">
              <a:defRPr/>
            </a:pPr>
            <a:r>
              <a:rPr lang="tr-TR" sz="4800" dirty="0" smtClean="0"/>
              <a:t> Hayattan öğrenen gecikme zammıyla öğrenir</a:t>
            </a:r>
          </a:p>
          <a:p>
            <a:pPr eaLnBrk="1" hangingPunct="1">
              <a:defRPr/>
            </a:pPr>
            <a:r>
              <a:rPr lang="tr-TR" sz="4800" dirty="0" smtClean="0"/>
              <a:t> Hayattan da öğrenemeyen boşa gitmiş hayatıyla öğrenir.</a:t>
            </a:r>
          </a:p>
          <a:p>
            <a:pPr eaLnBrk="1" hangingPunct="1">
              <a:defRPr/>
            </a:pPr>
            <a:endParaRPr lang="tr-TR" sz="4800" dirty="0" smtClean="0"/>
          </a:p>
          <a:p>
            <a:pPr eaLnBrk="1" hangingPunct="1">
              <a:defRPr/>
            </a:pPr>
            <a:r>
              <a:rPr lang="tr-TR" sz="4800" dirty="0" smtClean="0">
                <a:solidFill>
                  <a:schemeClr val="tx2"/>
                </a:solidFill>
              </a:rPr>
              <a:t>Arthur Miller</a:t>
            </a:r>
          </a:p>
          <a:p>
            <a:pPr eaLnBrk="1" hangingPunct="1">
              <a:buFont typeface="Wingdings" panose="05000000000000000000" pitchFamily="2" charset="2"/>
              <a:buNone/>
              <a:defRPr/>
            </a:pPr>
            <a:endParaRPr lang="tr-TR" sz="4800" dirty="0" smtClean="0"/>
          </a:p>
        </p:txBody>
      </p:sp>
    </p:spTree>
    <p:extLst>
      <p:ext uri="{BB962C8B-B14F-4D97-AF65-F5344CB8AC3E}">
        <p14:creationId xmlns:p14="http://schemas.microsoft.com/office/powerpoint/2010/main" val="30841368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435975" cy="1143000"/>
          </a:xfrm>
          <a:solidFill>
            <a:srgbClr val="0070C0"/>
          </a:solidFill>
        </p:spPr>
        <p:txBody>
          <a:bodyPr/>
          <a:lstStyle/>
          <a:p>
            <a:pPr>
              <a:defRPr/>
            </a:pPr>
            <a:r>
              <a:rPr lang="tr-TR" dirty="0" smtClean="0"/>
              <a:t>Hukuk Sistemindeki Değişmeler</a:t>
            </a:r>
            <a:endParaRPr lang="tr-TR" dirty="0"/>
          </a:p>
        </p:txBody>
      </p:sp>
      <p:sp>
        <p:nvSpPr>
          <p:cNvPr id="3" name="İçerik Yer Tutucusu 2"/>
          <p:cNvSpPr>
            <a:spLocks noGrp="1"/>
          </p:cNvSpPr>
          <p:nvPr>
            <p:ph idx="1"/>
          </p:nvPr>
        </p:nvSpPr>
        <p:spPr>
          <a:xfrm>
            <a:off x="250825" y="1600200"/>
            <a:ext cx="8642350" cy="5141913"/>
          </a:xfrm>
          <a:solidFill>
            <a:srgbClr val="08080C"/>
          </a:solidFill>
        </p:spPr>
        <p:txBody>
          <a:bodyPr/>
          <a:lstStyle/>
          <a:p>
            <a:pPr>
              <a:lnSpc>
                <a:spcPct val="150000"/>
              </a:lnSpc>
              <a:spcBef>
                <a:spcPts val="0"/>
              </a:spcBef>
              <a:defRPr/>
            </a:pPr>
            <a:r>
              <a:rPr lang="tr-TR" dirty="0" smtClean="0"/>
              <a:t>19.yüzyılda Osmanlı hukukunda önemli değişiklikler oldu. Bu yenilikler hukukunda farklılıklara yol açtı. Bu yüzyılda Osmanlı Devleti’nde </a:t>
            </a:r>
            <a:r>
              <a:rPr lang="tr-TR" dirty="0" smtClean="0">
                <a:solidFill>
                  <a:srgbClr val="FFFF00"/>
                </a:solidFill>
              </a:rPr>
              <a:t>şer’i mahkemeler, konsolosluk mahkemeleri, gayrimüslim cemaat mahkemeleri, nizamiye mahkemeleri ve ticaret mahkemeleri </a:t>
            </a:r>
            <a:r>
              <a:rPr lang="tr-TR" dirty="0" smtClean="0"/>
              <a:t>bulunuyordu.</a:t>
            </a:r>
          </a:p>
        </p:txBody>
      </p:sp>
    </p:spTree>
    <p:extLst>
      <p:ext uri="{BB962C8B-B14F-4D97-AF65-F5344CB8AC3E}">
        <p14:creationId xmlns:p14="http://schemas.microsoft.com/office/powerpoint/2010/main" val="27296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913"/>
            <a:ext cx="8229600" cy="6480175"/>
          </a:xfrm>
          <a:solidFill>
            <a:srgbClr val="08080C"/>
          </a:solidFill>
        </p:spPr>
        <p:txBody>
          <a:bodyPr/>
          <a:lstStyle/>
          <a:p>
            <a:pPr>
              <a:lnSpc>
                <a:spcPct val="150000"/>
              </a:lnSpc>
              <a:spcBef>
                <a:spcPts val="0"/>
              </a:spcBef>
              <a:defRPr/>
            </a:pPr>
            <a:r>
              <a:rPr lang="tr-TR" sz="2800" dirty="0" smtClean="0"/>
              <a:t>Müsadere kaldırıldı. </a:t>
            </a:r>
          </a:p>
          <a:p>
            <a:pPr>
              <a:lnSpc>
                <a:spcPct val="150000"/>
              </a:lnSpc>
              <a:spcBef>
                <a:spcPts val="0"/>
              </a:spcBef>
              <a:defRPr/>
            </a:pPr>
            <a:r>
              <a:rPr lang="tr-TR" sz="2800" dirty="0" smtClean="0"/>
              <a:t>1868’de Şura-</a:t>
            </a:r>
            <a:r>
              <a:rPr lang="tr-TR" sz="2800" dirty="0" err="1" smtClean="0"/>
              <a:t>yı</a:t>
            </a:r>
            <a:r>
              <a:rPr lang="tr-TR" sz="2800" dirty="0" smtClean="0"/>
              <a:t> Devlet </a:t>
            </a:r>
            <a:r>
              <a:rPr lang="tr-TR" sz="2800" dirty="0" smtClean="0">
                <a:solidFill>
                  <a:srgbClr val="FFFF00"/>
                </a:solidFill>
              </a:rPr>
              <a:t>(Danıştay</a:t>
            </a:r>
            <a:r>
              <a:rPr lang="tr-TR" sz="2800" dirty="0" smtClean="0"/>
              <a:t>) kuruldu.</a:t>
            </a:r>
          </a:p>
          <a:p>
            <a:pPr>
              <a:lnSpc>
                <a:spcPct val="150000"/>
              </a:lnSpc>
              <a:spcBef>
                <a:spcPts val="0"/>
              </a:spcBef>
              <a:defRPr/>
            </a:pPr>
            <a:r>
              <a:rPr lang="tr-TR" sz="2800" dirty="0" smtClean="0"/>
              <a:t>Abdülaziz döneminde Divan-ı Ahkam-ı Adliye </a:t>
            </a:r>
            <a:r>
              <a:rPr lang="tr-TR" sz="2800" dirty="0" smtClean="0">
                <a:solidFill>
                  <a:srgbClr val="FFFF00"/>
                </a:solidFill>
              </a:rPr>
              <a:t>(Yargıtay) </a:t>
            </a:r>
            <a:r>
              <a:rPr lang="tr-TR" sz="2800" dirty="0" smtClean="0"/>
              <a:t>kuruldu.</a:t>
            </a:r>
          </a:p>
          <a:p>
            <a:pPr>
              <a:lnSpc>
                <a:spcPct val="150000"/>
              </a:lnSpc>
              <a:spcBef>
                <a:spcPts val="0"/>
              </a:spcBef>
              <a:defRPr/>
            </a:pPr>
            <a:r>
              <a:rPr lang="tr-TR" sz="2800" dirty="0" smtClean="0"/>
              <a:t>1876’da I. Meşrutiyet’in ilanı ile </a:t>
            </a:r>
            <a:r>
              <a:rPr lang="tr-TR" sz="2800" dirty="0" smtClean="0">
                <a:solidFill>
                  <a:srgbClr val="FFFF00"/>
                </a:solidFill>
              </a:rPr>
              <a:t>Kanun-ı Esasi</a:t>
            </a:r>
            <a:r>
              <a:rPr lang="tr-TR" sz="2800" dirty="0" smtClean="0"/>
              <a:t> adlı anayasa kabul edildi.</a:t>
            </a:r>
          </a:p>
          <a:p>
            <a:pPr>
              <a:lnSpc>
                <a:spcPct val="150000"/>
              </a:lnSpc>
              <a:spcBef>
                <a:spcPts val="0"/>
              </a:spcBef>
              <a:defRPr/>
            </a:pPr>
            <a:r>
              <a:rPr lang="tr-TR" sz="2800" dirty="0" smtClean="0"/>
              <a:t>Ahmet Cevdet Başkanlığında hazırlanan </a:t>
            </a:r>
            <a:r>
              <a:rPr lang="tr-TR" sz="2800" dirty="0" smtClean="0">
                <a:solidFill>
                  <a:srgbClr val="FFFF00"/>
                </a:solidFill>
              </a:rPr>
              <a:t>Mecelle</a:t>
            </a:r>
            <a:r>
              <a:rPr lang="tr-TR" sz="2800" dirty="0" smtClean="0"/>
              <a:t> Meşrutiyet döneminde uygulanmaya başladı.</a:t>
            </a:r>
          </a:p>
          <a:p>
            <a:pPr>
              <a:lnSpc>
                <a:spcPct val="150000"/>
              </a:lnSpc>
              <a:spcBef>
                <a:spcPts val="0"/>
              </a:spcBef>
              <a:defRPr/>
            </a:pPr>
            <a:r>
              <a:rPr lang="tr-TR" sz="2800" dirty="0" err="1" smtClean="0"/>
              <a:t>Mekteb</a:t>
            </a:r>
            <a:r>
              <a:rPr lang="tr-TR" sz="2800" dirty="0" smtClean="0"/>
              <a:t>-i Hukuk-i Şahane (Hukuk Fakültesi) kuruldu.</a:t>
            </a:r>
            <a:endParaRPr lang="tr-TR" sz="2800" dirty="0"/>
          </a:p>
        </p:txBody>
      </p:sp>
    </p:spTree>
    <p:extLst>
      <p:ext uri="{BB962C8B-B14F-4D97-AF65-F5344CB8AC3E}">
        <p14:creationId xmlns:p14="http://schemas.microsoft.com/office/powerpoint/2010/main" val="3965929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0070C0"/>
          </a:solidFill>
        </p:spPr>
        <p:txBody>
          <a:bodyPr/>
          <a:lstStyle/>
          <a:p>
            <a:pPr>
              <a:defRPr/>
            </a:pPr>
            <a:r>
              <a:rPr lang="tr-TR" dirty="0" smtClean="0"/>
              <a:t>2012-LİSANS-KPSS</a:t>
            </a:r>
            <a:endParaRPr lang="tr-TR" dirty="0"/>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l="8083" t="10834" r="58536" b="51666"/>
          <a:stretch>
            <a:fillRect/>
          </a:stretch>
        </p:blipFill>
        <p:spPr bwMode="auto">
          <a:xfrm>
            <a:off x="1258888" y="1773238"/>
            <a:ext cx="6697662"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681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539552" y="1484784"/>
            <a:ext cx="8367713" cy="3581400"/>
          </a:xfrm>
          <a:solidFill>
            <a:srgbClr val="002060"/>
          </a:solidFill>
        </p:spPr>
        <p:txBody>
          <a:bodyPr/>
          <a:lstStyle/>
          <a:p>
            <a:pPr marL="0" indent="0" algn="ctr" eaLnBrk="1" hangingPunct="1">
              <a:buNone/>
              <a:defRPr/>
            </a:pPr>
            <a:r>
              <a:rPr lang="tr-TR" sz="4000" b="1" dirty="0" smtClean="0">
                <a:solidFill>
                  <a:srgbClr val="FFFF00"/>
                </a:solidFill>
              </a:rPr>
              <a:t> </a:t>
            </a:r>
            <a:endParaRPr lang="tr-TR" sz="4000" b="1" dirty="0" smtClean="0">
              <a:solidFill>
                <a:srgbClr val="FFFF00"/>
              </a:solidFill>
            </a:endParaRPr>
          </a:p>
          <a:p>
            <a:pPr algn="ctr" eaLnBrk="1" hangingPunct="1">
              <a:defRPr/>
            </a:pPr>
            <a:r>
              <a:rPr lang="tr-TR" sz="4000" b="1" dirty="0" smtClean="0">
                <a:solidFill>
                  <a:srgbClr val="FFFF00"/>
                </a:solidFill>
              </a:rPr>
              <a:t>OSMANLI’DA HUKUK </a:t>
            </a:r>
          </a:p>
          <a:p>
            <a:pPr eaLnBrk="1" hangingPunct="1">
              <a:defRPr/>
            </a:pPr>
            <a:endParaRPr lang="tr-TR" sz="4000" b="1" dirty="0" smtClean="0">
              <a:solidFill>
                <a:schemeClr val="tx2"/>
              </a:solidFill>
            </a:endParaRPr>
          </a:p>
        </p:txBody>
      </p:sp>
    </p:spTree>
    <p:extLst>
      <p:ext uri="{BB962C8B-B14F-4D97-AF65-F5344CB8AC3E}">
        <p14:creationId xmlns:p14="http://schemas.microsoft.com/office/powerpoint/2010/main" val="3403519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ox(out)">
                                      <p:cBhvr>
                                        <p:cTn id="7" dur="500"/>
                                        <p:tgtEl>
                                          <p:spTgt spid="40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box(out)">
                                      <p:cBhvr>
                                        <p:cTn id="12" dur="500"/>
                                        <p:tgtEl>
                                          <p:spTgt spid="409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229600" cy="4572000"/>
          </a:xfrm>
          <a:solidFill>
            <a:srgbClr val="002060"/>
          </a:solidFill>
        </p:spPr>
        <p:txBody>
          <a:bodyPr/>
          <a:lstStyle/>
          <a:p>
            <a:endParaRPr lang="tr-TR" dirty="0" smtClean="0"/>
          </a:p>
          <a:p>
            <a:endParaRPr lang="tr-TR" dirty="0"/>
          </a:p>
          <a:p>
            <a:endParaRPr lang="tr-TR" dirty="0" smtClean="0"/>
          </a:p>
          <a:p>
            <a:pPr algn="ctr"/>
            <a:r>
              <a:rPr lang="tr-TR" dirty="0" smtClean="0"/>
              <a:t>CEVAP: E </a:t>
            </a:r>
            <a:endParaRPr lang="tr-TR" dirty="0"/>
          </a:p>
        </p:txBody>
      </p:sp>
    </p:spTree>
    <p:extLst>
      <p:ext uri="{BB962C8B-B14F-4D97-AF65-F5344CB8AC3E}">
        <p14:creationId xmlns:p14="http://schemas.microsoft.com/office/powerpoint/2010/main" val="728397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l="43105" t="15208" r="22693" b="42397"/>
          <a:stretch>
            <a:fillRect/>
          </a:stretch>
        </p:blipFill>
        <p:spPr bwMode="auto">
          <a:xfrm>
            <a:off x="755650" y="549275"/>
            <a:ext cx="76454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3388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229600" cy="4572000"/>
          </a:xfrm>
          <a:solidFill>
            <a:srgbClr val="002060"/>
          </a:solidFill>
        </p:spPr>
        <p:txBody>
          <a:bodyPr/>
          <a:lstStyle/>
          <a:p>
            <a:endParaRPr lang="tr-TR" dirty="0" smtClean="0"/>
          </a:p>
          <a:p>
            <a:endParaRPr lang="tr-TR" dirty="0"/>
          </a:p>
          <a:p>
            <a:endParaRPr lang="tr-TR" dirty="0" smtClean="0"/>
          </a:p>
          <a:p>
            <a:pPr algn="ctr"/>
            <a:r>
              <a:rPr lang="tr-TR" dirty="0" smtClean="0"/>
              <a:t>CEVAP: D </a:t>
            </a:r>
            <a:endParaRPr lang="tr-TR" dirty="0"/>
          </a:p>
        </p:txBody>
      </p:sp>
    </p:spTree>
    <p:extLst>
      <p:ext uri="{BB962C8B-B14F-4D97-AF65-F5344CB8AC3E}">
        <p14:creationId xmlns:p14="http://schemas.microsoft.com/office/powerpoint/2010/main" val="2249413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381000" y="642938"/>
            <a:ext cx="8534400" cy="5954712"/>
          </a:xfrm>
          <a:solidFill>
            <a:srgbClr val="08080C"/>
          </a:solidFill>
        </p:spPr>
        <p:txBody>
          <a:bodyPr/>
          <a:lstStyle/>
          <a:p>
            <a:pPr>
              <a:defRPr/>
            </a:pPr>
            <a:r>
              <a:rPr lang="tr-TR" b="1" dirty="0">
                <a:solidFill>
                  <a:srgbClr val="FFFF00"/>
                </a:solidFill>
                <a:cs typeface="Times New Roman" pitchFamily="18" charset="0"/>
              </a:rPr>
              <a:t>C-VAKIF SİSTEMİ</a:t>
            </a:r>
            <a:endParaRPr lang="tr-TR" dirty="0">
              <a:solidFill>
                <a:srgbClr val="FFFF00"/>
              </a:solidFill>
              <a:cs typeface="Times New Roman" pitchFamily="18" charset="0"/>
            </a:endParaRPr>
          </a:p>
          <a:p>
            <a:pPr>
              <a:lnSpc>
                <a:spcPct val="150000"/>
              </a:lnSpc>
              <a:spcBef>
                <a:spcPts val="0"/>
              </a:spcBef>
              <a:defRPr/>
            </a:pPr>
            <a:r>
              <a:rPr lang="tr-TR" b="1" dirty="0">
                <a:cs typeface="Times New Roman" pitchFamily="18" charset="0"/>
              </a:rPr>
              <a:t>           </a:t>
            </a:r>
            <a:r>
              <a:rPr lang="tr-TR" sz="2800" b="1" dirty="0">
                <a:cs typeface="Times New Roman" pitchFamily="18" charset="0"/>
              </a:rPr>
              <a:t>Vakıf</a:t>
            </a:r>
            <a:r>
              <a:rPr lang="tr-TR" sz="2800" dirty="0">
                <a:cs typeface="Times New Roman" pitchFamily="18" charset="0"/>
              </a:rPr>
              <a:t>,İslam hukukuna göre,bir </a:t>
            </a:r>
            <a:r>
              <a:rPr lang="tr-TR" sz="2800" dirty="0" err="1">
                <a:cs typeface="Times New Roman" pitchFamily="18" charset="0"/>
              </a:rPr>
              <a:t>mü’min</a:t>
            </a:r>
            <a:r>
              <a:rPr lang="tr-TR" sz="2800" dirty="0">
                <a:cs typeface="Times New Roman" pitchFamily="18" charset="0"/>
              </a:rPr>
              <a:t> </a:t>
            </a:r>
            <a:r>
              <a:rPr lang="tr-TR" sz="2800" dirty="0" err="1">
                <a:cs typeface="Times New Roman" pitchFamily="18" charset="0"/>
              </a:rPr>
              <a:t>alınteri</a:t>
            </a:r>
            <a:r>
              <a:rPr lang="tr-TR" sz="2800" dirty="0">
                <a:cs typeface="Times New Roman" pitchFamily="18" charset="0"/>
              </a:rPr>
              <a:t> ile kazandığı malından bir bölümünü,</a:t>
            </a:r>
            <a:r>
              <a:rPr lang="tr-TR" sz="2800" dirty="0"/>
              <a:t> </a:t>
            </a:r>
            <a:r>
              <a:rPr lang="tr-TR" sz="2800" dirty="0">
                <a:cs typeface="Times New Roman" pitchFamily="18" charset="0"/>
              </a:rPr>
              <a:t>insanların hayrına olacak bir iş için </a:t>
            </a:r>
            <a:r>
              <a:rPr lang="tr-TR" sz="2800" dirty="0" err="1">
                <a:cs typeface="Times New Roman" pitchFamily="18" charset="0"/>
              </a:rPr>
              <a:t>ebediyyen</a:t>
            </a:r>
            <a:r>
              <a:rPr lang="tr-TR" sz="2800" dirty="0">
                <a:cs typeface="Times New Roman" pitchFamily="18" charset="0"/>
              </a:rPr>
              <a:t> tahsis ve tevkif etmesidir. Vakfı kurana </a:t>
            </a:r>
            <a:r>
              <a:rPr lang="tr-TR" sz="2800" b="1" dirty="0">
                <a:cs typeface="Times New Roman" pitchFamily="18" charset="0"/>
              </a:rPr>
              <a:t>vakıf</a:t>
            </a:r>
            <a:r>
              <a:rPr lang="tr-TR" sz="2800" dirty="0">
                <a:cs typeface="Times New Roman" pitchFamily="18" charset="0"/>
              </a:rPr>
              <a:t> ,vakfettiği taşınır ve taşınmaz,gelir getiren mala </a:t>
            </a:r>
            <a:r>
              <a:rPr lang="tr-TR" sz="2800" b="1" dirty="0">
                <a:cs typeface="Times New Roman" pitchFamily="18" charset="0"/>
              </a:rPr>
              <a:t>mevkuf</a:t>
            </a:r>
            <a:r>
              <a:rPr lang="tr-TR" sz="2800" dirty="0">
                <a:cs typeface="Times New Roman" pitchFamily="18" charset="0"/>
              </a:rPr>
              <a:t> denirdi.Vakıf tesis ettiği vakfın şartlarını belirleyen bir belgeyi beldesinin kadısı ve şahitlerin huzurunda düzenlerdi. Bu belgeye </a:t>
            </a:r>
            <a:r>
              <a:rPr lang="tr-TR" sz="2800" b="1" dirty="0">
                <a:cs typeface="Times New Roman" pitchFamily="18" charset="0"/>
              </a:rPr>
              <a:t>vakfiye</a:t>
            </a:r>
            <a:r>
              <a:rPr lang="tr-TR" sz="2800" dirty="0">
                <a:cs typeface="Times New Roman" pitchFamily="18" charset="0"/>
              </a:rPr>
              <a:t> denir. </a:t>
            </a:r>
          </a:p>
        </p:txBody>
      </p:sp>
    </p:spTree>
    <p:extLst>
      <p:ext uri="{BB962C8B-B14F-4D97-AF65-F5344CB8AC3E}">
        <p14:creationId xmlns:p14="http://schemas.microsoft.com/office/powerpoint/2010/main" val="35223744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box(out)">
                                      <p:cBhvr>
                                        <p:cTn id="7" dur="500"/>
                                        <p:tgtEl>
                                          <p:spTgt spid="12288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box(out)">
                                      <p:cBhvr>
                                        <p:cTn id="12" dur="500"/>
                                        <p:tgtEl>
                                          <p:spTgt spid="12288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179388" y="260350"/>
            <a:ext cx="8736012" cy="6264275"/>
          </a:xfrm>
          <a:solidFill>
            <a:srgbClr val="08080C"/>
          </a:solidFill>
        </p:spPr>
        <p:txBody>
          <a:bodyPr/>
          <a:lstStyle/>
          <a:p>
            <a:pPr>
              <a:lnSpc>
                <a:spcPct val="150000"/>
              </a:lnSpc>
              <a:spcBef>
                <a:spcPts val="0"/>
              </a:spcBef>
              <a:defRPr/>
            </a:pPr>
            <a:r>
              <a:rPr lang="tr-TR" sz="2800" dirty="0" smtClean="0">
                <a:cs typeface="Times New Roman" pitchFamily="18" charset="0"/>
              </a:rPr>
              <a:t>      Vakfiyede </a:t>
            </a:r>
            <a:r>
              <a:rPr lang="tr-TR" sz="2800" dirty="0">
                <a:cs typeface="Times New Roman" pitchFamily="18" charset="0"/>
              </a:rPr>
              <a:t>belirlenen şartlar ışığında kurulan vakfın yönetimi için bir yönetici tayin edilirdi. Bu yöneticiye mütevelli adı verilirdi. </a:t>
            </a:r>
            <a:r>
              <a:rPr lang="tr-TR" sz="2800" dirty="0" smtClean="0">
                <a:cs typeface="Times New Roman" pitchFamily="18" charset="0"/>
              </a:rPr>
              <a:t>Mütevellinin </a:t>
            </a:r>
            <a:r>
              <a:rPr lang="tr-TR" sz="2800" dirty="0">
                <a:cs typeface="Times New Roman" pitchFamily="18" charset="0"/>
              </a:rPr>
              <a:t>yanında</a:t>
            </a:r>
            <a:r>
              <a:rPr lang="tr-TR" sz="2800" dirty="0" smtClean="0">
                <a:cs typeface="Times New Roman" pitchFamily="18" charset="0"/>
              </a:rPr>
              <a:t>, gerekirse </a:t>
            </a:r>
            <a:r>
              <a:rPr lang="tr-TR" sz="2800" dirty="0">
                <a:cs typeface="Times New Roman" pitchFamily="18" charset="0"/>
              </a:rPr>
              <a:t>vakfın </a:t>
            </a:r>
            <a:r>
              <a:rPr lang="tr-TR" sz="2800" dirty="0" smtClean="0">
                <a:cs typeface="Times New Roman" pitchFamily="18" charset="0"/>
              </a:rPr>
              <a:t>muhasebesini </a:t>
            </a:r>
            <a:r>
              <a:rPr lang="tr-TR" sz="2800" dirty="0">
                <a:cs typeface="Times New Roman" pitchFamily="18" charset="0"/>
              </a:rPr>
              <a:t>tutmak için bir </a:t>
            </a:r>
            <a:r>
              <a:rPr lang="tr-TR" sz="2800" b="1" dirty="0" err="1">
                <a:cs typeface="Times New Roman" pitchFamily="18" charset="0"/>
              </a:rPr>
              <a:t>cabi</a:t>
            </a:r>
            <a:r>
              <a:rPr lang="tr-TR" sz="2800" b="1" dirty="0">
                <a:cs typeface="Times New Roman" pitchFamily="18" charset="0"/>
              </a:rPr>
              <a:t> </a:t>
            </a:r>
            <a:r>
              <a:rPr lang="tr-TR" sz="2800" dirty="0">
                <a:cs typeface="Times New Roman" pitchFamily="18" charset="0"/>
              </a:rPr>
              <a:t>tayin edilirdi. </a:t>
            </a:r>
            <a:r>
              <a:rPr lang="tr-TR" sz="2800" dirty="0" smtClean="0">
                <a:cs typeface="Times New Roman" pitchFamily="18" charset="0"/>
              </a:rPr>
              <a:t>Ayrıca </a:t>
            </a:r>
            <a:r>
              <a:rPr lang="tr-TR" sz="2800" dirty="0">
                <a:cs typeface="Times New Roman" pitchFamily="18" charset="0"/>
              </a:rPr>
              <a:t>lüzum görülürse vakfın müesseselerinin her biri için yeterince görevli atanabilirdi. Bu şekilde vakfa hizmet eden ve karşılığında da vakfın gelirlerinden kendilerine pay </a:t>
            </a:r>
            <a:r>
              <a:rPr lang="tr-TR" sz="2800" dirty="0" smtClean="0">
                <a:cs typeface="Times New Roman" pitchFamily="18" charset="0"/>
              </a:rPr>
              <a:t>ayrılanların </a:t>
            </a:r>
            <a:r>
              <a:rPr lang="tr-TR" sz="2800" dirty="0">
                <a:cs typeface="Times New Roman" pitchFamily="18" charset="0"/>
              </a:rPr>
              <a:t>tümüne vakfın </a:t>
            </a:r>
            <a:r>
              <a:rPr lang="tr-TR" sz="2800" b="1" dirty="0" err="1">
                <a:cs typeface="Times New Roman" pitchFamily="18" charset="0"/>
              </a:rPr>
              <a:t>mürtezikası</a:t>
            </a:r>
            <a:r>
              <a:rPr lang="tr-TR" sz="2800" b="1" dirty="0">
                <a:cs typeface="Times New Roman" pitchFamily="18" charset="0"/>
              </a:rPr>
              <a:t> </a:t>
            </a:r>
            <a:r>
              <a:rPr lang="tr-TR" sz="2800" dirty="0">
                <a:cs typeface="Times New Roman" pitchFamily="18" charset="0"/>
              </a:rPr>
              <a:t>denirdi.</a:t>
            </a:r>
          </a:p>
          <a:p>
            <a:pPr>
              <a:defRPr/>
            </a:pPr>
            <a:endParaRPr lang="tr-TR" dirty="0"/>
          </a:p>
        </p:txBody>
      </p:sp>
    </p:spTree>
    <p:extLst>
      <p:ext uri="{BB962C8B-B14F-4D97-AF65-F5344CB8AC3E}">
        <p14:creationId xmlns:p14="http://schemas.microsoft.com/office/powerpoint/2010/main" val="400760628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box(out)">
                                      <p:cBhvr>
                                        <p:cTn id="7" dur="500"/>
                                        <p:tgtEl>
                                          <p:spTgt spid="1239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133600"/>
            <a:ext cx="8229600" cy="4000500"/>
          </a:xfrm>
          <a:solidFill>
            <a:srgbClr val="08080C"/>
          </a:solidFill>
        </p:spPr>
        <p:txBody>
          <a:bodyPr/>
          <a:lstStyle/>
          <a:p>
            <a:pPr>
              <a:lnSpc>
                <a:spcPct val="150000"/>
              </a:lnSpc>
              <a:spcBef>
                <a:spcPts val="0"/>
              </a:spcBef>
              <a:defRPr/>
            </a:pPr>
            <a:r>
              <a:rPr lang="tr-TR" dirty="0" smtClean="0"/>
              <a:t> II.Mahmut 1836’da </a:t>
            </a:r>
            <a:r>
              <a:rPr lang="tr-TR" dirty="0" smtClean="0">
                <a:solidFill>
                  <a:srgbClr val="FFFF00"/>
                </a:solidFill>
              </a:rPr>
              <a:t>Evkaf Nezareti’ni </a:t>
            </a:r>
            <a:r>
              <a:rPr lang="tr-TR" dirty="0" smtClean="0"/>
              <a:t>kurarak vakıfları yeniden devletin denetimine aldı.</a:t>
            </a:r>
            <a:endParaRPr lang="tr-TR" dirty="0"/>
          </a:p>
        </p:txBody>
      </p:sp>
    </p:spTree>
    <p:extLst>
      <p:ext uri="{BB962C8B-B14F-4D97-AF65-F5344CB8AC3E}">
        <p14:creationId xmlns:p14="http://schemas.microsoft.com/office/powerpoint/2010/main" val="28955585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250825" y="1219200"/>
            <a:ext cx="8713788" cy="5162550"/>
          </a:xfrm>
          <a:solidFill>
            <a:srgbClr val="08080C"/>
          </a:solidFill>
        </p:spPr>
        <p:txBody>
          <a:bodyPr/>
          <a:lstStyle/>
          <a:p>
            <a:pPr eaLnBrk="1" hangingPunct="1">
              <a:lnSpc>
                <a:spcPct val="150000"/>
              </a:lnSpc>
              <a:buFont typeface="Wingdings" panose="05000000000000000000" pitchFamily="2" charset="2"/>
              <a:buNone/>
              <a:defRPr/>
            </a:pPr>
            <a:r>
              <a:rPr lang="tr-TR" sz="4400" b="1" dirty="0" smtClean="0">
                <a:cs typeface="Times New Roman" pitchFamily="18" charset="0"/>
              </a:rPr>
              <a:t>     I.Murat’tan itibaren </a:t>
            </a:r>
            <a:r>
              <a:rPr lang="tr-TR" sz="4400" b="1" dirty="0" smtClean="0">
                <a:solidFill>
                  <a:srgbClr val="FFFF00"/>
                </a:solidFill>
                <a:cs typeface="Times New Roman" pitchFamily="18" charset="0"/>
              </a:rPr>
              <a:t>“Ülke hanedanın ortak malıdır” </a:t>
            </a:r>
            <a:r>
              <a:rPr lang="tr-TR" sz="4400" b="1" dirty="0" smtClean="0">
                <a:cs typeface="Times New Roman" pitchFamily="18" charset="0"/>
              </a:rPr>
              <a:t>anlayışının yerini </a:t>
            </a:r>
            <a:r>
              <a:rPr lang="tr-TR" sz="4400" b="1" dirty="0" smtClean="0">
                <a:solidFill>
                  <a:srgbClr val="FFFF00"/>
                </a:solidFill>
                <a:cs typeface="Times New Roman" pitchFamily="18" charset="0"/>
              </a:rPr>
              <a:t>“Ülke padişah ve oğullarının </a:t>
            </a:r>
            <a:r>
              <a:rPr lang="tr-TR" sz="4400" b="1" dirty="0" smtClean="0">
                <a:cs typeface="Times New Roman" pitchFamily="18" charset="0"/>
              </a:rPr>
              <a:t>“anlayışı almıştır.</a:t>
            </a:r>
            <a:endParaRPr lang="tr-TR" sz="4400" dirty="0" smtClean="0">
              <a:cs typeface="Times New Roman" pitchFamily="18" charset="0"/>
            </a:endParaRPr>
          </a:p>
        </p:txBody>
      </p:sp>
    </p:spTree>
    <p:extLst>
      <p:ext uri="{BB962C8B-B14F-4D97-AF65-F5344CB8AC3E}">
        <p14:creationId xmlns:p14="http://schemas.microsoft.com/office/powerpoint/2010/main" val="1286157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box(out)">
                                      <p:cBhvr>
                                        <p:cTn id="7" dur="500"/>
                                        <p:tgtEl>
                                          <p:spTgt spid="10342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388" y="836613"/>
            <a:ext cx="8785225" cy="5297487"/>
          </a:xfrm>
          <a:solidFill>
            <a:srgbClr val="08080C"/>
          </a:solidFill>
        </p:spPr>
        <p:txBody>
          <a:bodyPr/>
          <a:lstStyle/>
          <a:p>
            <a:pPr>
              <a:defRPr/>
            </a:pPr>
            <a:endParaRPr lang="tr-TR" dirty="0" smtClean="0"/>
          </a:p>
          <a:p>
            <a:pPr>
              <a:defRPr/>
            </a:pPr>
            <a:endParaRPr lang="tr-TR" dirty="0" smtClean="0"/>
          </a:p>
          <a:p>
            <a:pPr>
              <a:lnSpc>
                <a:spcPct val="150000"/>
              </a:lnSpc>
              <a:defRPr/>
            </a:pPr>
            <a:r>
              <a:rPr lang="tr-TR" sz="4000" dirty="0" smtClean="0"/>
              <a:t>    Osmanlı Devleti’nin temel aldığı iki hukuk sistemi vardı. Bunlar </a:t>
            </a:r>
            <a:r>
              <a:rPr lang="tr-TR" sz="4000" dirty="0" smtClean="0">
                <a:solidFill>
                  <a:srgbClr val="FFFF00"/>
                </a:solidFill>
              </a:rPr>
              <a:t>şer’i ve örfi </a:t>
            </a:r>
            <a:r>
              <a:rPr lang="tr-TR" sz="4000" dirty="0" smtClean="0"/>
              <a:t>hukuktur.  </a:t>
            </a:r>
            <a:endParaRPr lang="tr-TR" sz="4000" dirty="0"/>
          </a:p>
        </p:txBody>
      </p:sp>
    </p:spTree>
    <p:extLst>
      <p:ext uri="{BB962C8B-B14F-4D97-AF65-F5344CB8AC3E}">
        <p14:creationId xmlns:p14="http://schemas.microsoft.com/office/powerpoint/2010/main" val="119703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marL="484632" eaLnBrk="1" fontAlgn="auto" hangingPunct="1">
              <a:spcAft>
                <a:spcPts val="0"/>
              </a:spcAft>
              <a:defRPr/>
            </a:pPr>
            <a:r>
              <a:rPr lang="tr-TR">
                <a:solidFill>
                  <a:schemeClr val="accent1">
                    <a:tint val="83000"/>
                    <a:satMod val="150000"/>
                  </a:schemeClr>
                </a:solidFill>
              </a:rPr>
              <a:t>Ferman</a:t>
            </a:r>
          </a:p>
        </p:txBody>
      </p:sp>
      <p:pic>
        <p:nvPicPr>
          <p:cNvPr id="33795" name="Picture 7" descr="ferman-sul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73238"/>
            <a:ext cx="28479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9" descr="resimg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773238"/>
            <a:ext cx="33147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251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diamond(in)">
                                      <p:cBhvr>
                                        <p:cTn id="7" dur="2000"/>
                                        <p:tgtEl>
                                          <p:spTgt spid="33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diamond(in)">
                                      <p:cBhvr>
                                        <p:cTn id="12" dur="2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150"/>
            <a:ext cx="8229600" cy="5905500"/>
          </a:xfrm>
          <a:solidFill>
            <a:srgbClr val="08080C"/>
          </a:solidFill>
        </p:spPr>
        <p:txBody>
          <a:bodyPr/>
          <a:lstStyle/>
          <a:p>
            <a:pPr>
              <a:lnSpc>
                <a:spcPct val="150000"/>
              </a:lnSpc>
              <a:spcBef>
                <a:spcPts val="0"/>
              </a:spcBef>
              <a:defRPr/>
            </a:pPr>
            <a:r>
              <a:rPr lang="tr-TR" dirty="0" smtClean="0">
                <a:solidFill>
                  <a:srgbClr val="FFFF00"/>
                </a:solidFill>
              </a:rPr>
              <a:t>Örfi hukuk </a:t>
            </a:r>
            <a:r>
              <a:rPr lang="tr-TR" dirty="0" smtClean="0"/>
              <a:t>ise </a:t>
            </a:r>
            <a:r>
              <a:rPr lang="tr-TR" dirty="0" smtClean="0">
                <a:solidFill>
                  <a:srgbClr val="FFFF00"/>
                </a:solidFill>
              </a:rPr>
              <a:t>şer’i hukuk </a:t>
            </a:r>
            <a:r>
              <a:rPr lang="tr-TR" dirty="0" smtClean="0"/>
              <a:t>kurallarına uymak kaydıyla eski Türk geleneklerinden gelen ve fethedilen yerlerdeki devam eden kurallardan oluşurdu. Şer’i ve hukuk bütün sorunlar, </a:t>
            </a:r>
            <a:r>
              <a:rPr lang="tr-TR" dirty="0" smtClean="0">
                <a:solidFill>
                  <a:srgbClr val="FFFF00"/>
                </a:solidFill>
              </a:rPr>
              <a:t>Hanefi </a:t>
            </a:r>
            <a:r>
              <a:rPr lang="tr-TR" dirty="0" smtClean="0"/>
              <a:t> fıkhına göre bağlanırdı.</a:t>
            </a:r>
          </a:p>
          <a:p>
            <a:pPr>
              <a:lnSpc>
                <a:spcPct val="150000"/>
              </a:lnSpc>
              <a:spcBef>
                <a:spcPts val="0"/>
              </a:spcBef>
              <a:defRPr/>
            </a:pPr>
            <a:r>
              <a:rPr lang="tr-TR" dirty="0" smtClean="0"/>
              <a:t>  Padişahların ağzından yazılan </a:t>
            </a:r>
            <a:r>
              <a:rPr lang="tr-TR" dirty="0" smtClean="0">
                <a:solidFill>
                  <a:srgbClr val="FFFF00"/>
                </a:solidFill>
              </a:rPr>
              <a:t>örfi kanunlar fermanlar </a:t>
            </a:r>
            <a:r>
              <a:rPr lang="tr-TR" dirty="0" smtClean="0"/>
              <a:t>aracılığıyla duyurulurdu.</a:t>
            </a:r>
            <a:endParaRPr lang="tr-TR" dirty="0"/>
          </a:p>
        </p:txBody>
      </p:sp>
    </p:spTree>
    <p:extLst>
      <p:ext uri="{BB962C8B-B14F-4D97-AF65-F5344CB8AC3E}">
        <p14:creationId xmlns:p14="http://schemas.microsoft.com/office/powerpoint/2010/main" val="2416520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0825" y="1341438"/>
            <a:ext cx="8642350" cy="4533900"/>
          </a:xfrm>
          <a:solidFill>
            <a:srgbClr val="08080C"/>
          </a:solidFill>
        </p:spPr>
        <p:txBody>
          <a:bodyPr/>
          <a:lstStyle/>
          <a:p>
            <a:pPr>
              <a:buFont typeface="Wingdings" panose="05000000000000000000" pitchFamily="2" charset="2"/>
              <a:buNone/>
              <a:defRPr/>
            </a:pPr>
            <a:endParaRPr lang="tr-TR" dirty="0" smtClean="0"/>
          </a:p>
          <a:p>
            <a:pPr>
              <a:lnSpc>
                <a:spcPct val="150000"/>
              </a:lnSpc>
              <a:defRPr/>
            </a:pPr>
            <a:r>
              <a:rPr lang="tr-TR" dirty="0" smtClean="0"/>
              <a:t>  Osmanlı Devleti’nde kanunların yazılı hale gelmesi Fatih döneminde başlamıştır. Bu kanunlara </a:t>
            </a:r>
            <a:r>
              <a:rPr lang="tr-TR" dirty="0" smtClean="0">
                <a:solidFill>
                  <a:srgbClr val="FFFF00"/>
                </a:solidFill>
              </a:rPr>
              <a:t>Kanunname-i Ali Osman </a:t>
            </a:r>
            <a:r>
              <a:rPr lang="tr-TR" dirty="0" smtClean="0"/>
              <a:t>adı verilmiştir. İlki Fatih tarafından hazırlanmıştır.</a:t>
            </a:r>
            <a:endParaRPr lang="tr-TR" dirty="0"/>
          </a:p>
        </p:txBody>
      </p:sp>
    </p:spTree>
    <p:extLst>
      <p:ext uri="{BB962C8B-B14F-4D97-AF65-F5344CB8AC3E}">
        <p14:creationId xmlns:p14="http://schemas.microsoft.com/office/powerpoint/2010/main" val="9655010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5">
              <a:lumMod val="25000"/>
            </a:schemeClr>
          </a:solidFill>
        </p:spPr>
        <p:txBody>
          <a:bodyPr/>
          <a:lstStyle/>
          <a:p>
            <a:pPr>
              <a:defRPr/>
            </a:pPr>
            <a:r>
              <a:rPr lang="tr-TR" dirty="0" smtClean="0"/>
              <a:t>2011-LYS</a:t>
            </a:r>
            <a:endParaRPr lang="tr-TR" dirty="0"/>
          </a:p>
        </p:txBody>
      </p:sp>
      <p:pic>
        <p:nvPicPr>
          <p:cNvPr id="117762" name="Picture 2"/>
          <p:cNvPicPr>
            <a:picLocks noGrp="1" noChangeAspect="1" noChangeArrowheads="1"/>
          </p:cNvPicPr>
          <p:nvPr>
            <p:ph idx="1"/>
          </p:nvPr>
        </p:nvPicPr>
        <p:blipFill>
          <a:blip r:embed="rId2"/>
          <a:srcRect l="10136" t="30882" r="51772" b="18697"/>
          <a:stretch>
            <a:fillRect/>
          </a:stretch>
        </p:blipFill>
        <p:spPr>
          <a:xfrm>
            <a:off x="928688" y="1643063"/>
            <a:ext cx="7000875" cy="4929187"/>
          </a:xfrm>
          <a:solidFill>
            <a:schemeClr val="accent5">
              <a:lumMod val="25000"/>
            </a:schemeClr>
          </a:solidFill>
        </p:spPr>
      </p:pic>
    </p:spTree>
    <p:extLst>
      <p:ext uri="{BB962C8B-B14F-4D97-AF65-F5344CB8AC3E}">
        <p14:creationId xmlns:p14="http://schemas.microsoft.com/office/powerpoint/2010/main" val="42335131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229600" cy="4572000"/>
          </a:xfrm>
          <a:solidFill>
            <a:srgbClr val="002060"/>
          </a:solidFill>
        </p:spPr>
        <p:txBody>
          <a:bodyPr/>
          <a:lstStyle/>
          <a:p>
            <a:endParaRPr lang="tr-TR" dirty="0" smtClean="0"/>
          </a:p>
          <a:p>
            <a:endParaRPr lang="tr-TR" dirty="0"/>
          </a:p>
          <a:p>
            <a:endParaRPr lang="tr-TR" dirty="0" smtClean="0"/>
          </a:p>
          <a:p>
            <a:pPr algn="ctr"/>
            <a:r>
              <a:rPr lang="tr-TR" dirty="0" smtClean="0"/>
              <a:t>CEVAP: D</a:t>
            </a:r>
            <a:endParaRPr lang="tr-TR" dirty="0"/>
          </a:p>
        </p:txBody>
      </p:sp>
    </p:spTree>
    <p:extLst>
      <p:ext uri="{BB962C8B-B14F-4D97-AF65-F5344CB8AC3E}">
        <p14:creationId xmlns:p14="http://schemas.microsoft.com/office/powerpoint/2010/main" val="11573987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Sayısal Noktalar">
  <a:themeElements>
    <a:clrScheme name="Sayısal Noktalar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Sayısal Noktala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yısal Noktalar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Sayısal Noktalar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Sayısal Noktalar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yısal Noktalar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Sayısal Noktalar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Sayısal Noktalar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Sayısal Noktalar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Sayısal Noktalar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Sayısal Noktalar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TotalTime>
  <Words>514</Words>
  <Application>Microsoft Office PowerPoint</Application>
  <PresentationFormat>Ekran Gösterisi (4:3)</PresentationFormat>
  <Paragraphs>58</Paragraphs>
  <Slides>25</Slides>
  <Notes>0</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25</vt:i4>
      </vt:variant>
    </vt:vector>
  </HeadingPairs>
  <TitlesOfParts>
    <vt:vector size="34" baseType="lpstr">
      <vt:lpstr>Arial</vt:lpstr>
      <vt:lpstr>Calibri</vt:lpstr>
      <vt:lpstr>Franklin Gothic Book</vt:lpstr>
      <vt:lpstr>Tahoma</vt:lpstr>
      <vt:lpstr>Times New Roman</vt:lpstr>
      <vt:lpstr>Wingdings</vt:lpstr>
      <vt:lpstr>Wingdings 2</vt:lpstr>
      <vt:lpstr>Teknik</vt:lpstr>
      <vt:lpstr>Sayısal Noktalar</vt:lpstr>
      <vt:lpstr>PowerPoint Sunusu</vt:lpstr>
      <vt:lpstr>PowerPoint Sunusu</vt:lpstr>
      <vt:lpstr>PowerPoint Sunusu</vt:lpstr>
      <vt:lpstr>PowerPoint Sunusu</vt:lpstr>
      <vt:lpstr>Ferman</vt:lpstr>
      <vt:lpstr>PowerPoint Sunusu</vt:lpstr>
      <vt:lpstr>PowerPoint Sunusu</vt:lpstr>
      <vt:lpstr>2011-LYS</vt:lpstr>
      <vt:lpstr>PowerPoint Sunusu</vt:lpstr>
      <vt:lpstr>PowerPoint Sunusu</vt:lpstr>
      <vt:lpstr>PowerPoint Sunusu</vt:lpstr>
      <vt:lpstr>PowerPoint Sunusu</vt:lpstr>
      <vt:lpstr>PowerPoint Sunusu</vt:lpstr>
      <vt:lpstr>PowerPoint Sunusu</vt:lpstr>
      <vt:lpstr>PowerPoint Sunusu</vt:lpstr>
      <vt:lpstr>PowerPoint Sunusu</vt:lpstr>
      <vt:lpstr>Hukuk Sistemindeki Değişmeler</vt:lpstr>
      <vt:lpstr>PowerPoint Sunusu</vt:lpstr>
      <vt:lpstr>2012-LİSANS-KPSS</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toshiba</cp:lastModifiedBy>
  <cp:revision>61</cp:revision>
  <dcterms:created xsi:type="dcterms:W3CDTF">2012-11-01T19:26:54Z</dcterms:created>
  <dcterms:modified xsi:type="dcterms:W3CDTF">2017-08-08T18:03:47Z</dcterms:modified>
</cp:coreProperties>
</file>