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5"/>
  </p:notesMasterIdLst>
  <p:sldIdLst>
    <p:sldId id="257" r:id="rId3"/>
    <p:sldId id="259" r:id="rId4"/>
    <p:sldId id="260" r:id="rId5"/>
    <p:sldId id="261" r:id="rId6"/>
    <p:sldId id="262" r:id="rId7"/>
    <p:sldId id="263" r:id="rId8"/>
    <p:sldId id="264" r:id="rId9"/>
    <p:sldId id="32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26" r:id="rId32"/>
    <p:sldId id="325" r:id="rId33"/>
    <p:sldId id="327"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28" r:id="rId55"/>
    <p:sldId id="329"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44259B"/>
    <a:srgbClr val="000000"/>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4660"/>
  </p:normalViewPr>
  <p:slideViewPr>
    <p:cSldViewPr>
      <p:cViewPr varScale="1">
        <p:scale>
          <a:sx n="70" d="100"/>
          <a:sy n="70" d="100"/>
        </p:scale>
        <p:origin x="164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C7F27-A0B0-4F64-816A-4A6F9CDE18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1755D2F-19F1-4BA4-9002-14EC01FB3DC6}">
      <dgm:prSet phldrT="[Metin]" custT="1"/>
      <dgm:spPr>
        <a:solidFill>
          <a:srgbClr val="FFFF00">
            <a:alpha val="90000"/>
          </a:srgbClr>
        </a:solidFill>
      </dgm:spPr>
      <dgm:t>
        <a:bodyPr/>
        <a:lstStyle/>
        <a:p>
          <a:r>
            <a:rPr lang="tr-TR" sz="1800" b="1" dirty="0" smtClean="0"/>
            <a:t>OSMANLIDA EĞİTİM</a:t>
          </a:r>
          <a:endParaRPr lang="tr-TR" sz="1800" b="1" dirty="0"/>
        </a:p>
      </dgm:t>
    </dgm:pt>
    <dgm:pt modelId="{9FFDBBDF-57E4-4AE3-B9DD-61C469166B70}" type="parTrans" cxnId="{AD9F56B0-2DBC-4D97-A2F1-4C852CFD991C}">
      <dgm:prSet/>
      <dgm:spPr/>
      <dgm:t>
        <a:bodyPr/>
        <a:lstStyle/>
        <a:p>
          <a:endParaRPr lang="tr-TR"/>
        </a:p>
      </dgm:t>
    </dgm:pt>
    <dgm:pt modelId="{9FC063C0-CD81-4FDE-BA28-38D71297D405}" type="sibTrans" cxnId="{AD9F56B0-2DBC-4D97-A2F1-4C852CFD991C}">
      <dgm:prSet/>
      <dgm:spPr/>
      <dgm:t>
        <a:bodyPr/>
        <a:lstStyle/>
        <a:p>
          <a:endParaRPr lang="tr-TR"/>
        </a:p>
      </dgm:t>
    </dgm:pt>
    <dgm:pt modelId="{8159F3FB-159A-47F2-B42F-C7DA2D50AC71}">
      <dgm:prSet phldrT="[Metin]"/>
      <dgm:spPr>
        <a:solidFill>
          <a:srgbClr val="FFFF00">
            <a:alpha val="90000"/>
          </a:srgbClr>
        </a:solidFill>
      </dgm:spPr>
      <dgm:t>
        <a:bodyPr/>
        <a:lstStyle/>
        <a:p>
          <a:r>
            <a:rPr lang="tr-TR" b="1" dirty="0" smtClean="0"/>
            <a:t>A-Mesleki Eğitim</a:t>
          </a:r>
          <a:endParaRPr lang="tr-TR" b="1" dirty="0"/>
        </a:p>
      </dgm:t>
    </dgm:pt>
    <dgm:pt modelId="{18E7E197-427B-4C06-824C-9B93BDEBB015}" type="parTrans" cxnId="{3D6CFD05-1EE8-4792-91EF-AF92A427A477}">
      <dgm:prSet/>
      <dgm:spPr/>
      <dgm:t>
        <a:bodyPr/>
        <a:lstStyle/>
        <a:p>
          <a:endParaRPr lang="tr-TR"/>
        </a:p>
      </dgm:t>
    </dgm:pt>
    <dgm:pt modelId="{B1DA35D3-594C-4A1A-A167-3054F582F8EF}" type="sibTrans" cxnId="{3D6CFD05-1EE8-4792-91EF-AF92A427A477}">
      <dgm:prSet/>
      <dgm:spPr/>
      <dgm:t>
        <a:bodyPr/>
        <a:lstStyle/>
        <a:p>
          <a:endParaRPr lang="tr-TR"/>
        </a:p>
      </dgm:t>
    </dgm:pt>
    <dgm:pt modelId="{7F955D6E-3898-4789-898B-3274D04A41B1}">
      <dgm:prSet phldrT="[Metin]" custT="1"/>
      <dgm:spPr>
        <a:solidFill>
          <a:srgbClr val="00B050">
            <a:alpha val="90000"/>
          </a:srgbClr>
        </a:solidFill>
      </dgm:spPr>
      <dgm:t>
        <a:bodyPr/>
        <a:lstStyle/>
        <a:p>
          <a:pPr>
            <a:lnSpc>
              <a:spcPct val="150000"/>
            </a:lnSpc>
            <a:spcAft>
              <a:spcPts val="0"/>
            </a:spcAft>
          </a:pPr>
          <a:r>
            <a:rPr lang="tr-TR" sz="1600" dirty="0" smtClean="0">
              <a:solidFill>
                <a:schemeClr val="accent6">
                  <a:lumMod val="50000"/>
                </a:schemeClr>
              </a:solidFill>
            </a:rPr>
            <a:t>Osmanlı Devleti’nde esnaf teşkilatı da birer eğitim yeri olarak kabul edilmelidir. Ahilik ve </a:t>
          </a:r>
          <a:r>
            <a:rPr lang="tr-TR" sz="1600" dirty="0" smtClean="0">
              <a:solidFill>
                <a:srgbClr val="FFFF00"/>
              </a:solidFill>
            </a:rPr>
            <a:t>Lonca Teşkilatı </a:t>
          </a:r>
          <a:r>
            <a:rPr lang="tr-TR" sz="1600" dirty="0" smtClean="0">
              <a:solidFill>
                <a:schemeClr val="accent6">
                  <a:lumMod val="50000"/>
                </a:schemeClr>
              </a:solidFill>
            </a:rPr>
            <a:t>günümüzde yaygın eğitim dediğimiz fonksiyonu yerine getirmekteydi. Aynı zamanda mesleki eğitim kurumları da denebilir. Çünkü</a:t>
          </a:r>
          <a:r>
            <a:rPr lang="tr-TR" sz="1600" dirty="0" smtClean="0"/>
            <a:t> </a:t>
          </a:r>
          <a:r>
            <a:rPr lang="tr-TR" sz="1600" dirty="0" smtClean="0">
              <a:solidFill>
                <a:srgbClr val="FFFF00"/>
              </a:solidFill>
            </a:rPr>
            <a:t>çırak, kalfa, usta </a:t>
          </a:r>
          <a:r>
            <a:rPr lang="tr-TR" sz="1600" dirty="0" smtClean="0">
              <a:solidFill>
                <a:schemeClr val="accent6">
                  <a:lumMod val="50000"/>
                </a:schemeClr>
              </a:solidFill>
            </a:rPr>
            <a:t>şeklinde bir mesleki eğitim basamakları vardı. Ustalık belgesi almaya </a:t>
          </a:r>
          <a:r>
            <a:rPr lang="tr-TR" sz="1600" dirty="0" smtClean="0">
              <a:solidFill>
                <a:srgbClr val="FFFF00"/>
              </a:solidFill>
            </a:rPr>
            <a:t>icazet </a:t>
          </a:r>
          <a:r>
            <a:rPr lang="tr-TR" sz="1600" dirty="0" smtClean="0">
              <a:solidFill>
                <a:schemeClr val="accent6">
                  <a:lumMod val="50000"/>
                </a:schemeClr>
              </a:solidFill>
            </a:rPr>
            <a:t>denirdi.</a:t>
          </a:r>
          <a:endParaRPr lang="tr-TR" sz="1600" dirty="0">
            <a:solidFill>
              <a:schemeClr val="accent6">
                <a:lumMod val="50000"/>
              </a:schemeClr>
            </a:solidFill>
          </a:endParaRPr>
        </a:p>
      </dgm:t>
    </dgm:pt>
    <dgm:pt modelId="{15AB8770-AE23-4929-872E-DC0A5F611672}" type="parTrans" cxnId="{BD45E2FF-196D-4377-AF1C-36E580EFC1C3}">
      <dgm:prSet/>
      <dgm:spPr/>
      <dgm:t>
        <a:bodyPr/>
        <a:lstStyle/>
        <a:p>
          <a:endParaRPr lang="tr-TR"/>
        </a:p>
      </dgm:t>
    </dgm:pt>
    <dgm:pt modelId="{D89BD22B-E1BF-4C44-BCAF-35DCA9A27EC2}" type="sibTrans" cxnId="{BD45E2FF-196D-4377-AF1C-36E580EFC1C3}">
      <dgm:prSet/>
      <dgm:spPr/>
      <dgm:t>
        <a:bodyPr/>
        <a:lstStyle/>
        <a:p>
          <a:endParaRPr lang="tr-TR"/>
        </a:p>
      </dgm:t>
    </dgm:pt>
    <dgm:pt modelId="{AFE2D280-1448-458A-9950-523A8CE81D03}">
      <dgm:prSet phldrT="[Metin]"/>
      <dgm:spPr>
        <a:solidFill>
          <a:srgbClr val="FFFF00">
            <a:alpha val="90000"/>
          </a:srgbClr>
        </a:solidFill>
      </dgm:spPr>
      <dgm:t>
        <a:bodyPr/>
        <a:lstStyle/>
        <a:p>
          <a:r>
            <a:rPr lang="tr-TR" b="1" dirty="0" smtClean="0"/>
            <a:t>B-Saray Eğitimi</a:t>
          </a:r>
          <a:endParaRPr lang="tr-TR" b="1" dirty="0"/>
        </a:p>
      </dgm:t>
    </dgm:pt>
    <dgm:pt modelId="{6DCED881-FA5D-48DD-B3C5-E2BD3298FB34}" type="parTrans" cxnId="{694E6724-BC83-45E9-B925-353A02D24B1F}">
      <dgm:prSet/>
      <dgm:spPr/>
      <dgm:t>
        <a:bodyPr/>
        <a:lstStyle/>
        <a:p>
          <a:endParaRPr lang="tr-TR"/>
        </a:p>
      </dgm:t>
    </dgm:pt>
    <dgm:pt modelId="{66870528-49D6-4800-A155-4B7E6CAE2ED7}" type="sibTrans" cxnId="{694E6724-BC83-45E9-B925-353A02D24B1F}">
      <dgm:prSet/>
      <dgm:spPr/>
      <dgm:t>
        <a:bodyPr/>
        <a:lstStyle/>
        <a:p>
          <a:endParaRPr lang="tr-TR"/>
        </a:p>
      </dgm:t>
    </dgm:pt>
    <dgm:pt modelId="{9BF6350D-82FA-4D71-92B6-50ECBF25F9CC}">
      <dgm:prSet phldrT="[Metin]" custT="1"/>
      <dgm:spPr>
        <a:solidFill>
          <a:srgbClr val="92D050">
            <a:alpha val="90000"/>
          </a:srgbClr>
        </a:solidFill>
      </dgm:spPr>
      <dgm:t>
        <a:bodyPr/>
        <a:lstStyle/>
        <a:p>
          <a:pPr>
            <a:lnSpc>
              <a:spcPct val="150000"/>
            </a:lnSpc>
            <a:spcAft>
              <a:spcPts val="0"/>
            </a:spcAft>
          </a:pPr>
          <a:r>
            <a:rPr lang="tr-TR" sz="1200" dirty="0" smtClean="0">
              <a:solidFill>
                <a:srgbClr val="FFFF00"/>
              </a:solidFill>
            </a:rPr>
            <a:t>Enderun Mektebi</a:t>
          </a:r>
          <a:r>
            <a:rPr lang="tr-TR" sz="1200" dirty="0" smtClean="0">
              <a:solidFill>
                <a:srgbClr val="FFFF00"/>
              </a:solidFill>
              <a:cs typeface="Times New Roman" pitchFamily="18" charset="0"/>
            </a:rPr>
            <a:t> </a:t>
          </a:r>
        </a:p>
        <a:p>
          <a:pPr>
            <a:lnSpc>
              <a:spcPct val="150000"/>
            </a:lnSpc>
            <a:spcAft>
              <a:spcPts val="0"/>
            </a:spcAft>
          </a:pPr>
          <a:r>
            <a:rPr lang="tr-TR" sz="1200" dirty="0" smtClean="0">
              <a:solidFill>
                <a:schemeClr val="accent6">
                  <a:lumMod val="50000"/>
                </a:schemeClr>
              </a:solidFill>
              <a:cs typeface="Times New Roman" pitchFamily="18" charset="0"/>
            </a:rPr>
            <a:t>Saray , padişahın güvenilir ve yetenekli kullarının yetiştiği, gerekli bilgi ve deneyimleri kazandıktan sonra, yönetim örgütü içinde önemli görevlere getirilecek insanların seçiminin yapıldığı bir merkez, diğer önemli bir özelliğiyle bir okuldu. </a:t>
          </a:r>
          <a:r>
            <a:rPr lang="tr-TR" sz="1200" b="1" dirty="0" smtClean="0">
              <a:solidFill>
                <a:schemeClr val="accent6">
                  <a:lumMod val="50000"/>
                </a:schemeClr>
              </a:solidFill>
              <a:cs typeface="Times New Roman" pitchFamily="18" charset="0"/>
            </a:rPr>
            <a:t>Enderun’</a:t>
          </a:r>
          <a:r>
            <a:rPr lang="tr-TR" sz="1200" dirty="0" smtClean="0">
              <a:solidFill>
                <a:schemeClr val="accent6">
                  <a:lumMod val="50000"/>
                </a:schemeClr>
              </a:solidFill>
              <a:cs typeface="Times New Roman" pitchFamily="18" charset="0"/>
            </a:rPr>
            <a:t>da kadınlar yönünden aynı fonksiyonları yüklenen bölüm</a:t>
          </a:r>
          <a:r>
            <a:rPr lang="tr-TR" sz="1200" dirty="0" smtClean="0">
              <a:cs typeface="Times New Roman" pitchFamily="18" charset="0"/>
            </a:rPr>
            <a:t> </a:t>
          </a:r>
          <a:r>
            <a:rPr lang="tr-TR" sz="1200" b="1" dirty="0" smtClean="0">
              <a:solidFill>
                <a:srgbClr val="FFFF00"/>
              </a:solidFill>
              <a:cs typeface="Times New Roman" pitchFamily="18" charset="0"/>
            </a:rPr>
            <a:t>harem</a:t>
          </a:r>
          <a:r>
            <a:rPr lang="tr-TR" sz="1200" dirty="0" smtClean="0">
              <a:cs typeface="Times New Roman" pitchFamily="18" charset="0"/>
            </a:rPr>
            <a:t>di. </a:t>
          </a:r>
          <a:r>
            <a:rPr lang="tr-TR" sz="1200" dirty="0" smtClean="0">
              <a:solidFill>
                <a:schemeClr val="accent6">
                  <a:lumMod val="50000"/>
                </a:schemeClr>
              </a:solidFill>
              <a:cs typeface="Times New Roman" pitchFamily="18" charset="0"/>
            </a:rPr>
            <a:t>Topkapı Sarayı’nda ikinci avlunun solunda Divan-ı </a:t>
          </a:r>
          <a:r>
            <a:rPr lang="tr-TR" sz="1200" dirty="0" err="1" smtClean="0">
              <a:solidFill>
                <a:schemeClr val="accent6">
                  <a:lumMod val="50000"/>
                </a:schemeClr>
              </a:solidFill>
              <a:cs typeface="Times New Roman" pitchFamily="18" charset="0"/>
            </a:rPr>
            <a:t>Hümayun’un</a:t>
          </a:r>
          <a:r>
            <a:rPr lang="tr-TR" sz="1200" dirty="0" smtClean="0">
              <a:solidFill>
                <a:schemeClr val="accent6">
                  <a:lumMod val="50000"/>
                </a:schemeClr>
              </a:solidFill>
              <a:cs typeface="Times New Roman" pitchFamily="18" charset="0"/>
            </a:rPr>
            <a:t> arka kısmında yer alan Harem-i Hümayun genellikle Haliç’e nazır çeşitli sofalar,</a:t>
          </a:r>
          <a:r>
            <a:rPr lang="tr-TR" sz="1200" dirty="0" smtClean="0">
              <a:solidFill>
                <a:schemeClr val="accent6">
                  <a:lumMod val="50000"/>
                </a:schemeClr>
              </a:solidFill>
            </a:rPr>
            <a:t> </a:t>
          </a:r>
          <a:r>
            <a:rPr lang="tr-TR" sz="1200" dirty="0" smtClean="0">
              <a:solidFill>
                <a:schemeClr val="accent6">
                  <a:lumMod val="50000"/>
                </a:schemeClr>
              </a:solidFill>
              <a:cs typeface="Times New Roman" pitchFamily="18" charset="0"/>
            </a:rPr>
            <a:t>koridorlar, daireler, </a:t>
          </a:r>
          <a:r>
            <a:rPr lang="tr-TR" sz="1200" dirty="0" err="1" smtClean="0">
              <a:solidFill>
                <a:schemeClr val="accent6">
                  <a:lumMod val="50000"/>
                </a:schemeClr>
              </a:solidFill>
              <a:cs typeface="Times New Roman" pitchFamily="18" charset="0"/>
            </a:rPr>
            <a:t>odalar,çeşmeler</a:t>
          </a:r>
          <a:r>
            <a:rPr lang="tr-TR" sz="1200" dirty="0" smtClean="0">
              <a:solidFill>
                <a:schemeClr val="accent6">
                  <a:lumMod val="50000"/>
                </a:schemeClr>
              </a:solidFill>
              <a:cs typeface="Times New Roman" pitchFamily="18" charset="0"/>
            </a:rPr>
            <a:t> ve hizmet binalarından oluşmakta idi.</a:t>
          </a:r>
          <a:endParaRPr lang="tr-TR" sz="1200" dirty="0">
            <a:solidFill>
              <a:schemeClr val="accent6">
                <a:lumMod val="50000"/>
              </a:schemeClr>
            </a:solidFill>
          </a:endParaRPr>
        </a:p>
      </dgm:t>
    </dgm:pt>
    <dgm:pt modelId="{392C9AA0-2F26-4606-AA00-0D019D2AD5CD}" type="parTrans" cxnId="{EBF950EF-D0E0-4876-AD1B-5F9FDBDB7444}">
      <dgm:prSet/>
      <dgm:spPr/>
      <dgm:t>
        <a:bodyPr/>
        <a:lstStyle/>
        <a:p>
          <a:endParaRPr lang="tr-TR"/>
        </a:p>
      </dgm:t>
    </dgm:pt>
    <dgm:pt modelId="{0F52D9F6-D8B6-49A4-88B2-76B9431D93F1}" type="sibTrans" cxnId="{EBF950EF-D0E0-4876-AD1B-5F9FDBDB7444}">
      <dgm:prSet/>
      <dgm:spPr/>
      <dgm:t>
        <a:bodyPr/>
        <a:lstStyle/>
        <a:p>
          <a:endParaRPr lang="tr-TR"/>
        </a:p>
      </dgm:t>
    </dgm:pt>
    <dgm:pt modelId="{583BF9D6-EF99-4921-8DD8-F75F3E4E6D8E}">
      <dgm:prSet/>
      <dgm:spPr>
        <a:solidFill>
          <a:srgbClr val="FFFF00">
            <a:alpha val="90000"/>
          </a:srgbClr>
        </a:solidFill>
      </dgm:spPr>
      <dgm:t>
        <a:bodyPr/>
        <a:lstStyle/>
        <a:p>
          <a:r>
            <a:rPr lang="tr-TR" b="1" dirty="0" smtClean="0"/>
            <a:t>C-Askeri Eğitim</a:t>
          </a:r>
          <a:endParaRPr lang="tr-TR" b="1" dirty="0"/>
        </a:p>
      </dgm:t>
    </dgm:pt>
    <dgm:pt modelId="{7E3F57B9-C6AC-450E-8549-595B13D7BCD4}" type="parTrans" cxnId="{528489A2-39D7-41D4-8F62-76CE571683AB}">
      <dgm:prSet/>
      <dgm:spPr/>
      <dgm:t>
        <a:bodyPr/>
        <a:lstStyle/>
        <a:p>
          <a:endParaRPr lang="tr-TR"/>
        </a:p>
      </dgm:t>
    </dgm:pt>
    <dgm:pt modelId="{03E8BDD9-3F8A-4A6F-9CA8-114BA0788A58}" type="sibTrans" cxnId="{528489A2-39D7-41D4-8F62-76CE571683AB}">
      <dgm:prSet/>
      <dgm:spPr/>
      <dgm:t>
        <a:bodyPr/>
        <a:lstStyle/>
        <a:p>
          <a:endParaRPr lang="tr-TR"/>
        </a:p>
      </dgm:t>
    </dgm:pt>
    <dgm:pt modelId="{8E5F33C9-D99B-43F3-A5B7-A5CA6CB3EBE9}">
      <dgm:prSet custT="1"/>
      <dgm:spPr>
        <a:solidFill>
          <a:srgbClr val="0070C0">
            <a:alpha val="90000"/>
          </a:srgbClr>
        </a:solidFill>
      </dgm:spPr>
      <dgm:t>
        <a:bodyPr/>
        <a:lstStyle/>
        <a:p>
          <a:pPr>
            <a:lnSpc>
              <a:spcPct val="150000"/>
            </a:lnSpc>
            <a:spcAft>
              <a:spcPts val="0"/>
            </a:spcAft>
          </a:pPr>
          <a:r>
            <a:rPr lang="tr-TR" sz="1400" dirty="0" smtClean="0">
              <a:solidFill>
                <a:schemeClr val="accent6">
                  <a:lumMod val="50000"/>
                </a:schemeClr>
              </a:solidFill>
            </a:rPr>
            <a:t>İlk zamanlarda Osmanlı askeri kuvvetleri atlı aşiret birliklerinden oluşuyordu. </a:t>
          </a:r>
          <a:r>
            <a:rPr lang="tr-TR" sz="1400" dirty="0" smtClean="0">
              <a:solidFill>
                <a:srgbClr val="FFFF00"/>
              </a:solidFill>
            </a:rPr>
            <a:t>Orhan bey </a:t>
          </a:r>
          <a:r>
            <a:rPr lang="tr-TR" sz="1400" dirty="0" smtClean="0">
              <a:solidFill>
                <a:schemeClr val="accent6">
                  <a:lumMod val="50000"/>
                </a:schemeClr>
              </a:solidFill>
            </a:rPr>
            <a:t>döneminde </a:t>
          </a:r>
          <a:r>
            <a:rPr lang="tr-TR" sz="1400" dirty="0" smtClean="0">
              <a:solidFill>
                <a:srgbClr val="FFFF00"/>
              </a:solidFill>
            </a:rPr>
            <a:t>yaya ve müsellemler </a:t>
          </a:r>
          <a:r>
            <a:rPr lang="tr-TR" sz="1400" dirty="0" smtClean="0">
              <a:solidFill>
                <a:schemeClr val="accent6">
                  <a:lumMod val="50000"/>
                </a:schemeClr>
              </a:solidFill>
            </a:rPr>
            <a:t>adı ile bir ordu kuruldu. </a:t>
          </a:r>
          <a:r>
            <a:rPr lang="tr-TR" sz="1400" dirty="0" err="1" smtClean="0">
              <a:solidFill>
                <a:schemeClr val="accent6">
                  <a:lumMod val="50000"/>
                </a:schemeClr>
              </a:solidFill>
            </a:rPr>
            <a:t>I.Murat</a:t>
          </a:r>
          <a:r>
            <a:rPr lang="tr-TR" sz="1400" dirty="0" smtClean="0">
              <a:solidFill>
                <a:schemeClr val="accent6">
                  <a:lumMod val="50000"/>
                </a:schemeClr>
              </a:solidFill>
            </a:rPr>
            <a:t> döneminde de Kapıkulu Ocakları oluşturuldu. Hıristiyan ailelerden alınan çocuklar Türk ailelerin yanına verilirdi.</a:t>
          </a:r>
          <a:r>
            <a:rPr lang="tr-TR" sz="1400" dirty="0" smtClean="0"/>
            <a:t> </a:t>
          </a:r>
          <a:r>
            <a:rPr lang="tr-TR" sz="1400" dirty="0" smtClean="0">
              <a:solidFill>
                <a:schemeClr val="accent6">
                  <a:lumMod val="50000"/>
                </a:schemeClr>
              </a:solidFill>
            </a:rPr>
            <a:t>Buradan </a:t>
          </a:r>
          <a:r>
            <a:rPr lang="tr-TR" sz="1400" dirty="0" smtClean="0">
              <a:solidFill>
                <a:srgbClr val="FFFF00"/>
              </a:solidFill>
            </a:rPr>
            <a:t>Acemi Ocağına </a:t>
          </a:r>
          <a:r>
            <a:rPr lang="tr-TR" sz="1400" dirty="0" smtClean="0">
              <a:solidFill>
                <a:schemeClr val="accent6">
                  <a:lumMod val="50000"/>
                </a:schemeClr>
              </a:solidFill>
            </a:rPr>
            <a:t>alınırdı. Acemi Ocağı’nda en başarılı olanlar </a:t>
          </a:r>
          <a:r>
            <a:rPr lang="tr-TR" sz="1400" dirty="0" smtClean="0">
              <a:solidFill>
                <a:srgbClr val="FFFF00"/>
              </a:solidFill>
            </a:rPr>
            <a:t>Enderun Mektebine </a:t>
          </a:r>
          <a:r>
            <a:rPr lang="tr-TR" sz="1400" dirty="0" smtClean="0">
              <a:solidFill>
                <a:schemeClr val="accent6">
                  <a:lumMod val="50000"/>
                </a:schemeClr>
              </a:solidFill>
            </a:rPr>
            <a:t>alınırdı.</a:t>
          </a:r>
          <a:r>
            <a:rPr lang="tr-TR" sz="1400" dirty="0" smtClean="0"/>
            <a:t> </a:t>
          </a:r>
          <a:endParaRPr lang="tr-TR" sz="1400" dirty="0"/>
        </a:p>
      </dgm:t>
    </dgm:pt>
    <dgm:pt modelId="{8A9ECCAD-4293-4FA5-846D-03ABC4480079}" type="parTrans" cxnId="{98847DF0-7C0D-40BF-B338-9E413B48A656}">
      <dgm:prSet/>
      <dgm:spPr/>
      <dgm:t>
        <a:bodyPr/>
        <a:lstStyle/>
        <a:p>
          <a:endParaRPr lang="tr-TR"/>
        </a:p>
      </dgm:t>
    </dgm:pt>
    <dgm:pt modelId="{468036FE-8259-4F5E-8E54-026352D1C0C7}" type="sibTrans" cxnId="{98847DF0-7C0D-40BF-B338-9E413B48A656}">
      <dgm:prSet/>
      <dgm:spPr/>
      <dgm:t>
        <a:bodyPr/>
        <a:lstStyle/>
        <a:p>
          <a:endParaRPr lang="tr-TR"/>
        </a:p>
      </dgm:t>
    </dgm:pt>
    <dgm:pt modelId="{7EDC84EB-4C45-4C0B-9BAD-692B25ACCC41}" type="pres">
      <dgm:prSet presAssocID="{A83C7F27-A0B0-4F64-816A-4A6F9CDE1836}" presName="hierChild1" presStyleCnt="0">
        <dgm:presLayoutVars>
          <dgm:chPref val="1"/>
          <dgm:dir/>
          <dgm:animOne val="branch"/>
          <dgm:animLvl val="lvl"/>
          <dgm:resizeHandles/>
        </dgm:presLayoutVars>
      </dgm:prSet>
      <dgm:spPr/>
      <dgm:t>
        <a:bodyPr/>
        <a:lstStyle/>
        <a:p>
          <a:endParaRPr lang="tr-TR"/>
        </a:p>
      </dgm:t>
    </dgm:pt>
    <dgm:pt modelId="{8BFA4857-E7FE-4D16-B331-9B4CD44813B1}" type="pres">
      <dgm:prSet presAssocID="{E1755D2F-19F1-4BA4-9002-14EC01FB3DC6}" presName="hierRoot1" presStyleCnt="0"/>
      <dgm:spPr/>
    </dgm:pt>
    <dgm:pt modelId="{286E427C-CD4B-474D-A6FB-0840E88F2945}" type="pres">
      <dgm:prSet presAssocID="{E1755D2F-19F1-4BA4-9002-14EC01FB3DC6}" presName="composite" presStyleCnt="0"/>
      <dgm:spPr/>
    </dgm:pt>
    <dgm:pt modelId="{DD2D560C-5E01-45F3-A8D0-F5FE08BC0232}" type="pres">
      <dgm:prSet presAssocID="{E1755D2F-19F1-4BA4-9002-14EC01FB3DC6}" presName="background" presStyleLbl="node0" presStyleIdx="0" presStyleCnt="1"/>
      <dgm:spPr/>
    </dgm:pt>
    <dgm:pt modelId="{D81D4111-6902-4289-9B54-5113B48D3252}" type="pres">
      <dgm:prSet presAssocID="{E1755D2F-19F1-4BA4-9002-14EC01FB3DC6}" presName="text" presStyleLbl="fgAcc0" presStyleIdx="0" presStyleCnt="1" custScaleX="323170" custScaleY="69954">
        <dgm:presLayoutVars>
          <dgm:chPref val="3"/>
        </dgm:presLayoutVars>
      </dgm:prSet>
      <dgm:spPr/>
      <dgm:t>
        <a:bodyPr/>
        <a:lstStyle/>
        <a:p>
          <a:endParaRPr lang="tr-TR"/>
        </a:p>
      </dgm:t>
    </dgm:pt>
    <dgm:pt modelId="{39D126A3-33CA-463F-BB2F-DB4B0607523B}" type="pres">
      <dgm:prSet presAssocID="{E1755D2F-19F1-4BA4-9002-14EC01FB3DC6}" presName="hierChild2" presStyleCnt="0"/>
      <dgm:spPr/>
    </dgm:pt>
    <dgm:pt modelId="{03AE7825-19EC-4091-9E9E-5BB1E8356391}" type="pres">
      <dgm:prSet presAssocID="{18E7E197-427B-4C06-824C-9B93BDEBB015}" presName="Name10" presStyleLbl="parChTrans1D2" presStyleIdx="0" presStyleCnt="3"/>
      <dgm:spPr/>
      <dgm:t>
        <a:bodyPr/>
        <a:lstStyle/>
        <a:p>
          <a:endParaRPr lang="tr-TR"/>
        </a:p>
      </dgm:t>
    </dgm:pt>
    <dgm:pt modelId="{132E3CFC-58B4-405F-BAFC-C25FF2F0DE18}" type="pres">
      <dgm:prSet presAssocID="{8159F3FB-159A-47F2-B42F-C7DA2D50AC71}" presName="hierRoot2" presStyleCnt="0"/>
      <dgm:spPr/>
    </dgm:pt>
    <dgm:pt modelId="{600E89AB-0C47-4D0E-9028-38194D62542C}" type="pres">
      <dgm:prSet presAssocID="{8159F3FB-159A-47F2-B42F-C7DA2D50AC71}" presName="composite2" presStyleCnt="0"/>
      <dgm:spPr/>
    </dgm:pt>
    <dgm:pt modelId="{ABDD73F9-842E-4EB9-9741-C023DDD12100}" type="pres">
      <dgm:prSet presAssocID="{8159F3FB-159A-47F2-B42F-C7DA2D50AC71}" presName="background2" presStyleLbl="node2" presStyleIdx="0" presStyleCnt="3"/>
      <dgm:spPr/>
    </dgm:pt>
    <dgm:pt modelId="{7B5352DB-0539-4BA6-B3DC-392159074940}" type="pres">
      <dgm:prSet presAssocID="{8159F3FB-159A-47F2-B42F-C7DA2D50AC71}" presName="text2" presStyleLbl="fgAcc2" presStyleIdx="0" presStyleCnt="3" custScaleY="70462">
        <dgm:presLayoutVars>
          <dgm:chPref val="3"/>
        </dgm:presLayoutVars>
      </dgm:prSet>
      <dgm:spPr/>
      <dgm:t>
        <a:bodyPr/>
        <a:lstStyle/>
        <a:p>
          <a:endParaRPr lang="tr-TR"/>
        </a:p>
      </dgm:t>
    </dgm:pt>
    <dgm:pt modelId="{D4D665DD-9F2F-4199-9858-BADC0E35E1F3}" type="pres">
      <dgm:prSet presAssocID="{8159F3FB-159A-47F2-B42F-C7DA2D50AC71}" presName="hierChild3" presStyleCnt="0"/>
      <dgm:spPr/>
    </dgm:pt>
    <dgm:pt modelId="{BB406FC0-208B-48B4-8ACB-7E3AA6482715}" type="pres">
      <dgm:prSet presAssocID="{15AB8770-AE23-4929-872E-DC0A5F611672}" presName="Name17" presStyleLbl="parChTrans1D3" presStyleIdx="0" presStyleCnt="3"/>
      <dgm:spPr/>
      <dgm:t>
        <a:bodyPr/>
        <a:lstStyle/>
        <a:p>
          <a:endParaRPr lang="tr-TR"/>
        </a:p>
      </dgm:t>
    </dgm:pt>
    <dgm:pt modelId="{AF2B8C05-52AE-411F-A19C-65B6AFC120D9}" type="pres">
      <dgm:prSet presAssocID="{7F955D6E-3898-4789-898B-3274D04A41B1}" presName="hierRoot3" presStyleCnt="0"/>
      <dgm:spPr/>
    </dgm:pt>
    <dgm:pt modelId="{95B6BECF-377F-48DE-91A1-33D4906327F6}" type="pres">
      <dgm:prSet presAssocID="{7F955D6E-3898-4789-898B-3274D04A41B1}" presName="composite3" presStyleCnt="0"/>
      <dgm:spPr/>
    </dgm:pt>
    <dgm:pt modelId="{9A3A9578-2601-4EF8-9DCB-BC45DFAE96A5}" type="pres">
      <dgm:prSet presAssocID="{7F955D6E-3898-4789-898B-3274D04A41B1}" presName="background3" presStyleLbl="node3" presStyleIdx="0" presStyleCnt="3"/>
      <dgm:spPr/>
    </dgm:pt>
    <dgm:pt modelId="{A2BD4A34-32FB-4AC5-9989-B0A3E895EEF8}" type="pres">
      <dgm:prSet presAssocID="{7F955D6E-3898-4789-898B-3274D04A41B1}" presName="text3" presStyleLbl="fgAcc3" presStyleIdx="0" presStyleCnt="3" custScaleX="246148" custScaleY="621686" custLinFactNeighborX="471" custLinFactNeighborY="1827">
        <dgm:presLayoutVars>
          <dgm:chPref val="3"/>
        </dgm:presLayoutVars>
      </dgm:prSet>
      <dgm:spPr/>
      <dgm:t>
        <a:bodyPr/>
        <a:lstStyle/>
        <a:p>
          <a:endParaRPr lang="tr-TR"/>
        </a:p>
      </dgm:t>
    </dgm:pt>
    <dgm:pt modelId="{BFA3B205-C394-48DA-8C4D-CFA2D2E014E1}" type="pres">
      <dgm:prSet presAssocID="{7F955D6E-3898-4789-898B-3274D04A41B1}" presName="hierChild4" presStyleCnt="0"/>
      <dgm:spPr/>
    </dgm:pt>
    <dgm:pt modelId="{5D0760F5-F917-43FF-A5C4-350B18E967A4}" type="pres">
      <dgm:prSet presAssocID="{6DCED881-FA5D-48DD-B3C5-E2BD3298FB34}" presName="Name10" presStyleLbl="parChTrans1D2" presStyleIdx="1" presStyleCnt="3"/>
      <dgm:spPr/>
      <dgm:t>
        <a:bodyPr/>
        <a:lstStyle/>
        <a:p>
          <a:endParaRPr lang="tr-TR"/>
        </a:p>
      </dgm:t>
    </dgm:pt>
    <dgm:pt modelId="{51536158-0C21-41B9-B4D8-72BCF0F40D92}" type="pres">
      <dgm:prSet presAssocID="{AFE2D280-1448-458A-9950-523A8CE81D03}" presName="hierRoot2" presStyleCnt="0"/>
      <dgm:spPr/>
    </dgm:pt>
    <dgm:pt modelId="{A2ACE7CD-A4B2-4F54-979A-942C84A9B674}" type="pres">
      <dgm:prSet presAssocID="{AFE2D280-1448-458A-9950-523A8CE81D03}" presName="composite2" presStyleCnt="0"/>
      <dgm:spPr/>
    </dgm:pt>
    <dgm:pt modelId="{FFFE5E3B-64AF-4EE8-934E-AE125DDF3FC7}" type="pres">
      <dgm:prSet presAssocID="{AFE2D280-1448-458A-9950-523A8CE81D03}" presName="background2" presStyleLbl="node2" presStyleIdx="1" presStyleCnt="3"/>
      <dgm:spPr/>
    </dgm:pt>
    <dgm:pt modelId="{6263AD92-52EC-4936-A7D9-081107C4C530}" type="pres">
      <dgm:prSet presAssocID="{AFE2D280-1448-458A-9950-523A8CE81D03}" presName="text2" presStyleLbl="fgAcc2" presStyleIdx="1" presStyleCnt="3" custScaleY="62331">
        <dgm:presLayoutVars>
          <dgm:chPref val="3"/>
        </dgm:presLayoutVars>
      </dgm:prSet>
      <dgm:spPr/>
      <dgm:t>
        <a:bodyPr/>
        <a:lstStyle/>
        <a:p>
          <a:endParaRPr lang="tr-TR"/>
        </a:p>
      </dgm:t>
    </dgm:pt>
    <dgm:pt modelId="{B32C374D-66E3-4BED-AD69-EBBB8F40F67F}" type="pres">
      <dgm:prSet presAssocID="{AFE2D280-1448-458A-9950-523A8CE81D03}" presName="hierChild3" presStyleCnt="0"/>
      <dgm:spPr/>
    </dgm:pt>
    <dgm:pt modelId="{A2F6B359-2A55-4B02-9358-5C011979D0CF}" type="pres">
      <dgm:prSet presAssocID="{392C9AA0-2F26-4606-AA00-0D019D2AD5CD}" presName="Name17" presStyleLbl="parChTrans1D3" presStyleIdx="1" presStyleCnt="3"/>
      <dgm:spPr/>
      <dgm:t>
        <a:bodyPr/>
        <a:lstStyle/>
        <a:p>
          <a:endParaRPr lang="tr-TR"/>
        </a:p>
      </dgm:t>
    </dgm:pt>
    <dgm:pt modelId="{DDB92179-0DDC-4AE4-842B-A758620F6781}" type="pres">
      <dgm:prSet presAssocID="{9BF6350D-82FA-4D71-92B6-50ECBF25F9CC}" presName="hierRoot3" presStyleCnt="0"/>
      <dgm:spPr/>
    </dgm:pt>
    <dgm:pt modelId="{613E7BB5-7F47-466F-ABD8-F2BEC11814DF}" type="pres">
      <dgm:prSet presAssocID="{9BF6350D-82FA-4D71-92B6-50ECBF25F9CC}" presName="composite3" presStyleCnt="0"/>
      <dgm:spPr/>
    </dgm:pt>
    <dgm:pt modelId="{950C18B6-D72D-45F6-801C-555DF4D32072}" type="pres">
      <dgm:prSet presAssocID="{9BF6350D-82FA-4D71-92B6-50ECBF25F9CC}" presName="background3" presStyleLbl="node3" presStyleIdx="1" presStyleCnt="3"/>
      <dgm:spPr/>
    </dgm:pt>
    <dgm:pt modelId="{3C4F6C01-02CD-4DA5-A4D2-1D22C58B713F}" type="pres">
      <dgm:prSet presAssocID="{9BF6350D-82FA-4D71-92B6-50ECBF25F9CC}" presName="text3" presStyleLbl="fgAcc3" presStyleIdx="1" presStyleCnt="3" custScaleX="247498" custScaleY="638704">
        <dgm:presLayoutVars>
          <dgm:chPref val="3"/>
        </dgm:presLayoutVars>
      </dgm:prSet>
      <dgm:spPr/>
      <dgm:t>
        <a:bodyPr/>
        <a:lstStyle/>
        <a:p>
          <a:endParaRPr lang="tr-TR"/>
        </a:p>
      </dgm:t>
    </dgm:pt>
    <dgm:pt modelId="{A6C94758-9499-42EF-AEA2-F68A0CB45AB1}" type="pres">
      <dgm:prSet presAssocID="{9BF6350D-82FA-4D71-92B6-50ECBF25F9CC}" presName="hierChild4" presStyleCnt="0"/>
      <dgm:spPr/>
    </dgm:pt>
    <dgm:pt modelId="{F22F579F-415C-461B-880C-50130418804A}" type="pres">
      <dgm:prSet presAssocID="{7E3F57B9-C6AC-450E-8549-595B13D7BCD4}" presName="Name10" presStyleLbl="parChTrans1D2" presStyleIdx="2" presStyleCnt="3"/>
      <dgm:spPr/>
      <dgm:t>
        <a:bodyPr/>
        <a:lstStyle/>
        <a:p>
          <a:endParaRPr lang="tr-TR"/>
        </a:p>
      </dgm:t>
    </dgm:pt>
    <dgm:pt modelId="{4AC5E5BC-D86A-4CF4-9A69-9BB98689FCB7}" type="pres">
      <dgm:prSet presAssocID="{583BF9D6-EF99-4921-8DD8-F75F3E4E6D8E}" presName="hierRoot2" presStyleCnt="0"/>
      <dgm:spPr/>
    </dgm:pt>
    <dgm:pt modelId="{FAE7EA82-39B7-4CFB-A5A7-B23ACD63A6C1}" type="pres">
      <dgm:prSet presAssocID="{583BF9D6-EF99-4921-8DD8-F75F3E4E6D8E}" presName="composite2" presStyleCnt="0"/>
      <dgm:spPr/>
    </dgm:pt>
    <dgm:pt modelId="{4EDDA543-7EA9-464C-AA35-7FE8189DEAE6}" type="pres">
      <dgm:prSet presAssocID="{583BF9D6-EF99-4921-8DD8-F75F3E4E6D8E}" presName="background2" presStyleLbl="node2" presStyleIdx="2" presStyleCnt="3"/>
      <dgm:spPr/>
    </dgm:pt>
    <dgm:pt modelId="{C24E82A0-DCFB-41B3-A93F-210020EF94C6}" type="pres">
      <dgm:prSet presAssocID="{583BF9D6-EF99-4921-8DD8-F75F3E4E6D8E}" presName="text2" presStyleLbl="fgAcc2" presStyleIdx="2" presStyleCnt="3" custScaleY="69723">
        <dgm:presLayoutVars>
          <dgm:chPref val="3"/>
        </dgm:presLayoutVars>
      </dgm:prSet>
      <dgm:spPr/>
      <dgm:t>
        <a:bodyPr/>
        <a:lstStyle/>
        <a:p>
          <a:endParaRPr lang="tr-TR"/>
        </a:p>
      </dgm:t>
    </dgm:pt>
    <dgm:pt modelId="{1151B123-65C6-409A-AC92-E70169D600B6}" type="pres">
      <dgm:prSet presAssocID="{583BF9D6-EF99-4921-8DD8-F75F3E4E6D8E}" presName="hierChild3" presStyleCnt="0"/>
      <dgm:spPr/>
    </dgm:pt>
    <dgm:pt modelId="{78B96B09-3070-4C73-AC44-055E1F4CBB0E}" type="pres">
      <dgm:prSet presAssocID="{8A9ECCAD-4293-4FA5-846D-03ABC4480079}" presName="Name17" presStyleLbl="parChTrans1D3" presStyleIdx="2" presStyleCnt="3"/>
      <dgm:spPr/>
      <dgm:t>
        <a:bodyPr/>
        <a:lstStyle/>
        <a:p>
          <a:endParaRPr lang="tr-TR"/>
        </a:p>
      </dgm:t>
    </dgm:pt>
    <dgm:pt modelId="{05F848DD-C4AB-4E0A-ADAB-EB8C3DFC585C}" type="pres">
      <dgm:prSet presAssocID="{8E5F33C9-D99B-43F3-A5B7-A5CA6CB3EBE9}" presName="hierRoot3" presStyleCnt="0"/>
      <dgm:spPr/>
    </dgm:pt>
    <dgm:pt modelId="{6FD9580E-0920-4AC3-B875-58F1B9F00BBA}" type="pres">
      <dgm:prSet presAssocID="{8E5F33C9-D99B-43F3-A5B7-A5CA6CB3EBE9}" presName="composite3" presStyleCnt="0"/>
      <dgm:spPr/>
    </dgm:pt>
    <dgm:pt modelId="{9E83FD25-3F76-42A9-91F8-C5B5D085D50E}" type="pres">
      <dgm:prSet presAssocID="{8E5F33C9-D99B-43F3-A5B7-A5CA6CB3EBE9}" presName="background3" presStyleLbl="node3" presStyleIdx="2" presStyleCnt="3"/>
      <dgm:spPr/>
    </dgm:pt>
    <dgm:pt modelId="{75CD732D-BBC3-4E32-B605-06F9C3DB31B6}" type="pres">
      <dgm:prSet presAssocID="{8E5F33C9-D99B-43F3-A5B7-A5CA6CB3EBE9}" presName="text3" presStyleLbl="fgAcc3" presStyleIdx="2" presStyleCnt="3" custScaleX="222111" custScaleY="620349">
        <dgm:presLayoutVars>
          <dgm:chPref val="3"/>
        </dgm:presLayoutVars>
      </dgm:prSet>
      <dgm:spPr/>
      <dgm:t>
        <a:bodyPr/>
        <a:lstStyle/>
        <a:p>
          <a:endParaRPr lang="tr-TR"/>
        </a:p>
      </dgm:t>
    </dgm:pt>
    <dgm:pt modelId="{E4542A51-8FA1-4776-8BA0-7CDE3997B25E}" type="pres">
      <dgm:prSet presAssocID="{8E5F33C9-D99B-43F3-A5B7-A5CA6CB3EBE9}" presName="hierChild4" presStyleCnt="0"/>
      <dgm:spPr/>
    </dgm:pt>
  </dgm:ptLst>
  <dgm:cxnLst>
    <dgm:cxn modelId="{694E6724-BC83-45E9-B925-353A02D24B1F}" srcId="{E1755D2F-19F1-4BA4-9002-14EC01FB3DC6}" destId="{AFE2D280-1448-458A-9950-523A8CE81D03}" srcOrd="1" destOrd="0" parTransId="{6DCED881-FA5D-48DD-B3C5-E2BD3298FB34}" sibTransId="{66870528-49D6-4800-A155-4B7E6CAE2ED7}"/>
    <dgm:cxn modelId="{188C9B67-4D5A-4CA8-A24C-27E28D3F00F2}" type="presOf" srcId="{8E5F33C9-D99B-43F3-A5B7-A5CA6CB3EBE9}" destId="{75CD732D-BBC3-4E32-B605-06F9C3DB31B6}" srcOrd="0" destOrd="0" presId="urn:microsoft.com/office/officeart/2005/8/layout/hierarchy1"/>
    <dgm:cxn modelId="{3F3A8F42-A998-462D-88D5-C52CB06DA4E9}" type="presOf" srcId="{8A9ECCAD-4293-4FA5-846D-03ABC4480079}" destId="{78B96B09-3070-4C73-AC44-055E1F4CBB0E}" srcOrd="0" destOrd="0" presId="urn:microsoft.com/office/officeart/2005/8/layout/hierarchy1"/>
    <dgm:cxn modelId="{FFAA7E0C-C27D-45E1-8872-6F96755227B3}" type="presOf" srcId="{8159F3FB-159A-47F2-B42F-C7DA2D50AC71}" destId="{7B5352DB-0539-4BA6-B3DC-392159074940}" srcOrd="0" destOrd="0" presId="urn:microsoft.com/office/officeart/2005/8/layout/hierarchy1"/>
    <dgm:cxn modelId="{5DE81838-6C5A-4140-BEC1-E2F246E187EF}" type="presOf" srcId="{AFE2D280-1448-458A-9950-523A8CE81D03}" destId="{6263AD92-52EC-4936-A7D9-081107C4C530}" srcOrd="0" destOrd="0" presId="urn:microsoft.com/office/officeart/2005/8/layout/hierarchy1"/>
    <dgm:cxn modelId="{11B362D2-406E-4FA1-B286-AC073D779FCB}" type="presOf" srcId="{6DCED881-FA5D-48DD-B3C5-E2BD3298FB34}" destId="{5D0760F5-F917-43FF-A5C4-350B18E967A4}" srcOrd="0" destOrd="0" presId="urn:microsoft.com/office/officeart/2005/8/layout/hierarchy1"/>
    <dgm:cxn modelId="{2D4998A9-06F4-41A5-A9DF-0E6BA3F16172}" type="presOf" srcId="{18E7E197-427B-4C06-824C-9B93BDEBB015}" destId="{03AE7825-19EC-4091-9E9E-5BB1E8356391}" srcOrd="0" destOrd="0" presId="urn:microsoft.com/office/officeart/2005/8/layout/hierarchy1"/>
    <dgm:cxn modelId="{98847DF0-7C0D-40BF-B338-9E413B48A656}" srcId="{583BF9D6-EF99-4921-8DD8-F75F3E4E6D8E}" destId="{8E5F33C9-D99B-43F3-A5B7-A5CA6CB3EBE9}" srcOrd="0" destOrd="0" parTransId="{8A9ECCAD-4293-4FA5-846D-03ABC4480079}" sibTransId="{468036FE-8259-4F5E-8E54-026352D1C0C7}"/>
    <dgm:cxn modelId="{BD45E2FF-196D-4377-AF1C-36E580EFC1C3}" srcId="{8159F3FB-159A-47F2-B42F-C7DA2D50AC71}" destId="{7F955D6E-3898-4789-898B-3274D04A41B1}" srcOrd="0" destOrd="0" parTransId="{15AB8770-AE23-4929-872E-DC0A5F611672}" sibTransId="{D89BD22B-E1BF-4C44-BCAF-35DCA9A27EC2}"/>
    <dgm:cxn modelId="{EBF950EF-D0E0-4876-AD1B-5F9FDBDB7444}" srcId="{AFE2D280-1448-458A-9950-523A8CE81D03}" destId="{9BF6350D-82FA-4D71-92B6-50ECBF25F9CC}" srcOrd="0" destOrd="0" parTransId="{392C9AA0-2F26-4606-AA00-0D019D2AD5CD}" sibTransId="{0F52D9F6-D8B6-49A4-88B2-76B9431D93F1}"/>
    <dgm:cxn modelId="{C743CEEF-0979-404A-9336-231FA4BB9285}" type="presOf" srcId="{9BF6350D-82FA-4D71-92B6-50ECBF25F9CC}" destId="{3C4F6C01-02CD-4DA5-A4D2-1D22C58B713F}" srcOrd="0" destOrd="0" presId="urn:microsoft.com/office/officeart/2005/8/layout/hierarchy1"/>
    <dgm:cxn modelId="{EBBF8E65-09AA-4D60-968B-1A60E84C6E69}" type="presOf" srcId="{E1755D2F-19F1-4BA4-9002-14EC01FB3DC6}" destId="{D81D4111-6902-4289-9B54-5113B48D3252}" srcOrd="0" destOrd="0" presId="urn:microsoft.com/office/officeart/2005/8/layout/hierarchy1"/>
    <dgm:cxn modelId="{3D6CFD05-1EE8-4792-91EF-AF92A427A477}" srcId="{E1755D2F-19F1-4BA4-9002-14EC01FB3DC6}" destId="{8159F3FB-159A-47F2-B42F-C7DA2D50AC71}" srcOrd="0" destOrd="0" parTransId="{18E7E197-427B-4C06-824C-9B93BDEBB015}" sibTransId="{B1DA35D3-594C-4A1A-A167-3054F582F8EF}"/>
    <dgm:cxn modelId="{528489A2-39D7-41D4-8F62-76CE571683AB}" srcId="{E1755D2F-19F1-4BA4-9002-14EC01FB3DC6}" destId="{583BF9D6-EF99-4921-8DD8-F75F3E4E6D8E}" srcOrd="2" destOrd="0" parTransId="{7E3F57B9-C6AC-450E-8549-595B13D7BCD4}" sibTransId="{03E8BDD9-3F8A-4A6F-9CA8-114BA0788A58}"/>
    <dgm:cxn modelId="{4B0ECEC1-D170-49B5-AD89-D8BBC418380B}" type="presOf" srcId="{7E3F57B9-C6AC-450E-8549-595B13D7BCD4}" destId="{F22F579F-415C-461B-880C-50130418804A}" srcOrd="0" destOrd="0" presId="urn:microsoft.com/office/officeart/2005/8/layout/hierarchy1"/>
    <dgm:cxn modelId="{08189894-7ABE-4171-9AC6-C0515B4D3184}" type="presOf" srcId="{583BF9D6-EF99-4921-8DD8-F75F3E4E6D8E}" destId="{C24E82A0-DCFB-41B3-A93F-210020EF94C6}" srcOrd="0" destOrd="0" presId="urn:microsoft.com/office/officeart/2005/8/layout/hierarchy1"/>
    <dgm:cxn modelId="{86DFD7D8-A6D3-47CE-A56F-6BB54B4DF4C0}" type="presOf" srcId="{15AB8770-AE23-4929-872E-DC0A5F611672}" destId="{BB406FC0-208B-48B4-8ACB-7E3AA6482715}" srcOrd="0" destOrd="0" presId="urn:microsoft.com/office/officeart/2005/8/layout/hierarchy1"/>
    <dgm:cxn modelId="{FF909DFE-690F-4400-854C-A4E27B062AAD}" type="presOf" srcId="{392C9AA0-2F26-4606-AA00-0D019D2AD5CD}" destId="{A2F6B359-2A55-4B02-9358-5C011979D0CF}" srcOrd="0" destOrd="0" presId="urn:microsoft.com/office/officeart/2005/8/layout/hierarchy1"/>
    <dgm:cxn modelId="{AD9F56B0-2DBC-4D97-A2F1-4C852CFD991C}" srcId="{A83C7F27-A0B0-4F64-816A-4A6F9CDE1836}" destId="{E1755D2F-19F1-4BA4-9002-14EC01FB3DC6}" srcOrd="0" destOrd="0" parTransId="{9FFDBBDF-57E4-4AE3-B9DD-61C469166B70}" sibTransId="{9FC063C0-CD81-4FDE-BA28-38D71297D405}"/>
    <dgm:cxn modelId="{ED34C0A1-6105-4C0C-BA76-D57D2DC6F7F5}" type="presOf" srcId="{A83C7F27-A0B0-4F64-816A-4A6F9CDE1836}" destId="{7EDC84EB-4C45-4C0B-9BAD-692B25ACCC41}" srcOrd="0" destOrd="0" presId="urn:microsoft.com/office/officeart/2005/8/layout/hierarchy1"/>
    <dgm:cxn modelId="{ADDE2FE2-B8E6-47F4-99C3-97AF5FB0E4F9}" type="presOf" srcId="{7F955D6E-3898-4789-898B-3274D04A41B1}" destId="{A2BD4A34-32FB-4AC5-9989-B0A3E895EEF8}" srcOrd="0" destOrd="0" presId="urn:microsoft.com/office/officeart/2005/8/layout/hierarchy1"/>
    <dgm:cxn modelId="{F0ADE440-AA3D-4F53-8A44-D21E891F009E}" type="presParOf" srcId="{7EDC84EB-4C45-4C0B-9BAD-692B25ACCC41}" destId="{8BFA4857-E7FE-4D16-B331-9B4CD44813B1}" srcOrd="0" destOrd="0" presId="urn:microsoft.com/office/officeart/2005/8/layout/hierarchy1"/>
    <dgm:cxn modelId="{BE73D875-A7F8-402F-B198-D8FEDF4FA1E5}" type="presParOf" srcId="{8BFA4857-E7FE-4D16-B331-9B4CD44813B1}" destId="{286E427C-CD4B-474D-A6FB-0840E88F2945}" srcOrd="0" destOrd="0" presId="urn:microsoft.com/office/officeart/2005/8/layout/hierarchy1"/>
    <dgm:cxn modelId="{D873128C-15D3-4841-B8DD-CE53C08976B6}" type="presParOf" srcId="{286E427C-CD4B-474D-A6FB-0840E88F2945}" destId="{DD2D560C-5E01-45F3-A8D0-F5FE08BC0232}" srcOrd="0" destOrd="0" presId="urn:microsoft.com/office/officeart/2005/8/layout/hierarchy1"/>
    <dgm:cxn modelId="{FBD41A49-DA0D-4FF8-985F-FEF5D3D6C006}" type="presParOf" srcId="{286E427C-CD4B-474D-A6FB-0840E88F2945}" destId="{D81D4111-6902-4289-9B54-5113B48D3252}" srcOrd="1" destOrd="0" presId="urn:microsoft.com/office/officeart/2005/8/layout/hierarchy1"/>
    <dgm:cxn modelId="{B118153A-0C66-4833-BC33-D7EBF1BAEA43}" type="presParOf" srcId="{8BFA4857-E7FE-4D16-B331-9B4CD44813B1}" destId="{39D126A3-33CA-463F-BB2F-DB4B0607523B}" srcOrd="1" destOrd="0" presId="urn:microsoft.com/office/officeart/2005/8/layout/hierarchy1"/>
    <dgm:cxn modelId="{13BBCF71-0FCD-44E3-A782-3C24260C5E2C}" type="presParOf" srcId="{39D126A3-33CA-463F-BB2F-DB4B0607523B}" destId="{03AE7825-19EC-4091-9E9E-5BB1E8356391}" srcOrd="0" destOrd="0" presId="urn:microsoft.com/office/officeart/2005/8/layout/hierarchy1"/>
    <dgm:cxn modelId="{AF23EC29-3F1E-45E0-90C9-9BE2E2F88187}" type="presParOf" srcId="{39D126A3-33CA-463F-BB2F-DB4B0607523B}" destId="{132E3CFC-58B4-405F-BAFC-C25FF2F0DE18}" srcOrd="1" destOrd="0" presId="urn:microsoft.com/office/officeart/2005/8/layout/hierarchy1"/>
    <dgm:cxn modelId="{D1057B33-38CF-4F70-BA3E-4E5B4E10D6A2}" type="presParOf" srcId="{132E3CFC-58B4-405F-BAFC-C25FF2F0DE18}" destId="{600E89AB-0C47-4D0E-9028-38194D62542C}" srcOrd="0" destOrd="0" presId="urn:microsoft.com/office/officeart/2005/8/layout/hierarchy1"/>
    <dgm:cxn modelId="{FFB9B021-3733-4FFB-AB7B-8509D937C80F}" type="presParOf" srcId="{600E89AB-0C47-4D0E-9028-38194D62542C}" destId="{ABDD73F9-842E-4EB9-9741-C023DDD12100}" srcOrd="0" destOrd="0" presId="urn:microsoft.com/office/officeart/2005/8/layout/hierarchy1"/>
    <dgm:cxn modelId="{84522160-7823-4396-A616-084E4CFD3D95}" type="presParOf" srcId="{600E89AB-0C47-4D0E-9028-38194D62542C}" destId="{7B5352DB-0539-4BA6-B3DC-392159074940}" srcOrd="1" destOrd="0" presId="urn:microsoft.com/office/officeart/2005/8/layout/hierarchy1"/>
    <dgm:cxn modelId="{5396CC0F-DDF2-40EA-A8A6-DBE8E77416AF}" type="presParOf" srcId="{132E3CFC-58B4-405F-BAFC-C25FF2F0DE18}" destId="{D4D665DD-9F2F-4199-9858-BADC0E35E1F3}" srcOrd="1" destOrd="0" presId="urn:microsoft.com/office/officeart/2005/8/layout/hierarchy1"/>
    <dgm:cxn modelId="{EFAD0DF9-1F69-4BC2-B1A6-19B47424D31F}" type="presParOf" srcId="{D4D665DD-9F2F-4199-9858-BADC0E35E1F3}" destId="{BB406FC0-208B-48B4-8ACB-7E3AA6482715}" srcOrd="0" destOrd="0" presId="urn:microsoft.com/office/officeart/2005/8/layout/hierarchy1"/>
    <dgm:cxn modelId="{8A3C5CE9-B014-42F6-85B6-DED7D8BEF783}" type="presParOf" srcId="{D4D665DD-9F2F-4199-9858-BADC0E35E1F3}" destId="{AF2B8C05-52AE-411F-A19C-65B6AFC120D9}" srcOrd="1" destOrd="0" presId="urn:microsoft.com/office/officeart/2005/8/layout/hierarchy1"/>
    <dgm:cxn modelId="{2FE9E100-A3A3-4828-9642-E3709F45DCB6}" type="presParOf" srcId="{AF2B8C05-52AE-411F-A19C-65B6AFC120D9}" destId="{95B6BECF-377F-48DE-91A1-33D4906327F6}" srcOrd="0" destOrd="0" presId="urn:microsoft.com/office/officeart/2005/8/layout/hierarchy1"/>
    <dgm:cxn modelId="{8E977D6A-7A5C-4D70-8821-67EBF00EFB49}" type="presParOf" srcId="{95B6BECF-377F-48DE-91A1-33D4906327F6}" destId="{9A3A9578-2601-4EF8-9DCB-BC45DFAE96A5}" srcOrd="0" destOrd="0" presId="urn:microsoft.com/office/officeart/2005/8/layout/hierarchy1"/>
    <dgm:cxn modelId="{01D68BD1-98C3-4371-BE94-2E21E084BF26}" type="presParOf" srcId="{95B6BECF-377F-48DE-91A1-33D4906327F6}" destId="{A2BD4A34-32FB-4AC5-9989-B0A3E895EEF8}" srcOrd="1" destOrd="0" presId="urn:microsoft.com/office/officeart/2005/8/layout/hierarchy1"/>
    <dgm:cxn modelId="{143D8028-8B9E-4CE4-952D-860F646EF9E5}" type="presParOf" srcId="{AF2B8C05-52AE-411F-A19C-65B6AFC120D9}" destId="{BFA3B205-C394-48DA-8C4D-CFA2D2E014E1}" srcOrd="1" destOrd="0" presId="urn:microsoft.com/office/officeart/2005/8/layout/hierarchy1"/>
    <dgm:cxn modelId="{A25143D7-46B5-4EB6-8716-4EC30B1B6EC3}" type="presParOf" srcId="{39D126A3-33CA-463F-BB2F-DB4B0607523B}" destId="{5D0760F5-F917-43FF-A5C4-350B18E967A4}" srcOrd="2" destOrd="0" presId="urn:microsoft.com/office/officeart/2005/8/layout/hierarchy1"/>
    <dgm:cxn modelId="{6FD3FEF2-FD0F-464B-AC8B-A506798098CE}" type="presParOf" srcId="{39D126A3-33CA-463F-BB2F-DB4B0607523B}" destId="{51536158-0C21-41B9-B4D8-72BCF0F40D92}" srcOrd="3" destOrd="0" presId="urn:microsoft.com/office/officeart/2005/8/layout/hierarchy1"/>
    <dgm:cxn modelId="{7CE77D15-5217-4480-B398-1E15C214E80F}" type="presParOf" srcId="{51536158-0C21-41B9-B4D8-72BCF0F40D92}" destId="{A2ACE7CD-A4B2-4F54-979A-942C84A9B674}" srcOrd="0" destOrd="0" presId="urn:microsoft.com/office/officeart/2005/8/layout/hierarchy1"/>
    <dgm:cxn modelId="{E0223CC8-18E6-4853-BF63-D2547818B189}" type="presParOf" srcId="{A2ACE7CD-A4B2-4F54-979A-942C84A9B674}" destId="{FFFE5E3B-64AF-4EE8-934E-AE125DDF3FC7}" srcOrd="0" destOrd="0" presId="urn:microsoft.com/office/officeart/2005/8/layout/hierarchy1"/>
    <dgm:cxn modelId="{FCE90404-1919-408B-9821-7BEF8ADA1B9F}" type="presParOf" srcId="{A2ACE7CD-A4B2-4F54-979A-942C84A9B674}" destId="{6263AD92-52EC-4936-A7D9-081107C4C530}" srcOrd="1" destOrd="0" presId="urn:microsoft.com/office/officeart/2005/8/layout/hierarchy1"/>
    <dgm:cxn modelId="{58991413-0E9A-4052-9740-6CD8F9C0DB13}" type="presParOf" srcId="{51536158-0C21-41B9-B4D8-72BCF0F40D92}" destId="{B32C374D-66E3-4BED-AD69-EBBB8F40F67F}" srcOrd="1" destOrd="0" presId="urn:microsoft.com/office/officeart/2005/8/layout/hierarchy1"/>
    <dgm:cxn modelId="{B8394E1A-1B6F-4296-92EF-54A2017855B2}" type="presParOf" srcId="{B32C374D-66E3-4BED-AD69-EBBB8F40F67F}" destId="{A2F6B359-2A55-4B02-9358-5C011979D0CF}" srcOrd="0" destOrd="0" presId="urn:microsoft.com/office/officeart/2005/8/layout/hierarchy1"/>
    <dgm:cxn modelId="{E8348405-79ED-414C-A8A3-475579765F03}" type="presParOf" srcId="{B32C374D-66E3-4BED-AD69-EBBB8F40F67F}" destId="{DDB92179-0DDC-4AE4-842B-A758620F6781}" srcOrd="1" destOrd="0" presId="urn:microsoft.com/office/officeart/2005/8/layout/hierarchy1"/>
    <dgm:cxn modelId="{4CE0CD92-80FC-4E8A-8D7F-6A394E16EFE1}" type="presParOf" srcId="{DDB92179-0DDC-4AE4-842B-A758620F6781}" destId="{613E7BB5-7F47-466F-ABD8-F2BEC11814DF}" srcOrd="0" destOrd="0" presId="urn:microsoft.com/office/officeart/2005/8/layout/hierarchy1"/>
    <dgm:cxn modelId="{6DA823A8-03E7-4004-9F74-9A691287BF89}" type="presParOf" srcId="{613E7BB5-7F47-466F-ABD8-F2BEC11814DF}" destId="{950C18B6-D72D-45F6-801C-555DF4D32072}" srcOrd="0" destOrd="0" presId="urn:microsoft.com/office/officeart/2005/8/layout/hierarchy1"/>
    <dgm:cxn modelId="{CED4F1AD-AEAD-4AE1-B8A0-903628774927}" type="presParOf" srcId="{613E7BB5-7F47-466F-ABD8-F2BEC11814DF}" destId="{3C4F6C01-02CD-4DA5-A4D2-1D22C58B713F}" srcOrd="1" destOrd="0" presId="urn:microsoft.com/office/officeart/2005/8/layout/hierarchy1"/>
    <dgm:cxn modelId="{BA8049F0-63C1-4B62-A373-370084F063C6}" type="presParOf" srcId="{DDB92179-0DDC-4AE4-842B-A758620F6781}" destId="{A6C94758-9499-42EF-AEA2-F68A0CB45AB1}" srcOrd="1" destOrd="0" presId="urn:microsoft.com/office/officeart/2005/8/layout/hierarchy1"/>
    <dgm:cxn modelId="{C7BCBA16-11D5-42B6-AA51-DC8E1421AF2E}" type="presParOf" srcId="{39D126A3-33CA-463F-BB2F-DB4B0607523B}" destId="{F22F579F-415C-461B-880C-50130418804A}" srcOrd="4" destOrd="0" presId="urn:microsoft.com/office/officeart/2005/8/layout/hierarchy1"/>
    <dgm:cxn modelId="{FCCD5C32-7F2C-4EA3-A08C-2A066D5E8F64}" type="presParOf" srcId="{39D126A3-33CA-463F-BB2F-DB4B0607523B}" destId="{4AC5E5BC-D86A-4CF4-9A69-9BB98689FCB7}" srcOrd="5" destOrd="0" presId="urn:microsoft.com/office/officeart/2005/8/layout/hierarchy1"/>
    <dgm:cxn modelId="{167629E1-9AD7-411D-928C-F92ECE5E5591}" type="presParOf" srcId="{4AC5E5BC-D86A-4CF4-9A69-9BB98689FCB7}" destId="{FAE7EA82-39B7-4CFB-A5A7-B23ACD63A6C1}" srcOrd="0" destOrd="0" presId="urn:microsoft.com/office/officeart/2005/8/layout/hierarchy1"/>
    <dgm:cxn modelId="{9317BEA6-EAD7-4C3C-AFD7-3FAE571A5B39}" type="presParOf" srcId="{FAE7EA82-39B7-4CFB-A5A7-B23ACD63A6C1}" destId="{4EDDA543-7EA9-464C-AA35-7FE8189DEAE6}" srcOrd="0" destOrd="0" presId="urn:microsoft.com/office/officeart/2005/8/layout/hierarchy1"/>
    <dgm:cxn modelId="{C97B6706-E899-4373-9E89-F24009F7A053}" type="presParOf" srcId="{FAE7EA82-39B7-4CFB-A5A7-B23ACD63A6C1}" destId="{C24E82A0-DCFB-41B3-A93F-210020EF94C6}" srcOrd="1" destOrd="0" presId="urn:microsoft.com/office/officeart/2005/8/layout/hierarchy1"/>
    <dgm:cxn modelId="{1BE08951-DFAE-46BB-8FD3-0D9AC0736358}" type="presParOf" srcId="{4AC5E5BC-D86A-4CF4-9A69-9BB98689FCB7}" destId="{1151B123-65C6-409A-AC92-E70169D600B6}" srcOrd="1" destOrd="0" presId="urn:microsoft.com/office/officeart/2005/8/layout/hierarchy1"/>
    <dgm:cxn modelId="{DF1A3453-0D7F-4468-A11A-73B29B833B96}" type="presParOf" srcId="{1151B123-65C6-409A-AC92-E70169D600B6}" destId="{78B96B09-3070-4C73-AC44-055E1F4CBB0E}" srcOrd="0" destOrd="0" presId="urn:microsoft.com/office/officeart/2005/8/layout/hierarchy1"/>
    <dgm:cxn modelId="{2429E0A6-5551-4CA6-A014-340552AA3F20}" type="presParOf" srcId="{1151B123-65C6-409A-AC92-E70169D600B6}" destId="{05F848DD-C4AB-4E0A-ADAB-EB8C3DFC585C}" srcOrd="1" destOrd="0" presId="urn:microsoft.com/office/officeart/2005/8/layout/hierarchy1"/>
    <dgm:cxn modelId="{549142F4-44BC-4FC4-841A-A8081A86AC03}" type="presParOf" srcId="{05F848DD-C4AB-4E0A-ADAB-EB8C3DFC585C}" destId="{6FD9580E-0920-4AC3-B875-58F1B9F00BBA}" srcOrd="0" destOrd="0" presId="urn:microsoft.com/office/officeart/2005/8/layout/hierarchy1"/>
    <dgm:cxn modelId="{2AAB025A-EC50-4B90-BD9F-FDBDEB6A0CFA}" type="presParOf" srcId="{6FD9580E-0920-4AC3-B875-58F1B9F00BBA}" destId="{9E83FD25-3F76-42A9-91F8-C5B5D085D50E}" srcOrd="0" destOrd="0" presId="urn:microsoft.com/office/officeart/2005/8/layout/hierarchy1"/>
    <dgm:cxn modelId="{47A794E0-00B5-465C-AB5C-6EACF59C3BF6}" type="presParOf" srcId="{6FD9580E-0920-4AC3-B875-58F1B9F00BBA}" destId="{75CD732D-BBC3-4E32-B605-06F9C3DB31B6}" srcOrd="1" destOrd="0" presId="urn:microsoft.com/office/officeart/2005/8/layout/hierarchy1"/>
    <dgm:cxn modelId="{0C897573-0F3A-40A9-8E3B-1ABE56E638ED}" type="presParOf" srcId="{05F848DD-C4AB-4E0A-ADAB-EB8C3DFC585C}" destId="{E4542A51-8FA1-4776-8BA0-7CDE3997B25E}" srcOrd="1" destOrd="0" presId="urn:microsoft.com/office/officeart/2005/8/layout/hierarchy1"/>
  </dgm:cxnLst>
  <dgm:bg>
    <a:solidFill>
      <a:srgbClr val="08080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C7F27-A0B0-4F64-816A-4A6F9CDE183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1755D2F-19F1-4BA4-9002-14EC01FB3DC6}">
      <dgm:prSet phldrT="[Metin]" custT="1"/>
      <dgm:spPr>
        <a:solidFill>
          <a:srgbClr val="FFFF00">
            <a:alpha val="90000"/>
          </a:srgbClr>
        </a:solidFill>
      </dgm:spPr>
      <dgm:t>
        <a:bodyPr/>
        <a:lstStyle/>
        <a:p>
          <a:r>
            <a:rPr lang="tr-TR" sz="1800" b="1" dirty="0" smtClean="0"/>
            <a:t>OSMANLIDA EĞİTİM</a:t>
          </a:r>
          <a:endParaRPr lang="tr-TR" sz="1800" b="1" dirty="0"/>
        </a:p>
      </dgm:t>
    </dgm:pt>
    <dgm:pt modelId="{9FFDBBDF-57E4-4AE3-B9DD-61C469166B70}" type="parTrans" cxnId="{AD9F56B0-2DBC-4D97-A2F1-4C852CFD991C}">
      <dgm:prSet/>
      <dgm:spPr/>
      <dgm:t>
        <a:bodyPr/>
        <a:lstStyle/>
        <a:p>
          <a:endParaRPr lang="tr-TR"/>
        </a:p>
      </dgm:t>
    </dgm:pt>
    <dgm:pt modelId="{9FC063C0-CD81-4FDE-BA28-38D71297D405}" type="sibTrans" cxnId="{AD9F56B0-2DBC-4D97-A2F1-4C852CFD991C}">
      <dgm:prSet/>
      <dgm:spPr/>
      <dgm:t>
        <a:bodyPr/>
        <a:lstStyle/>
        <a:p>
          <a:endParaRPr lang="tr-TR"/>
        </a:p>
      </dgm:t>
    </dgm:pt>
    <dgm:pt modelId="{2AAD4F07-2BC0-4099-A34A-80670F55C586}">
      <dgm:prSet/>
      <dgm:spPr>
        <a:solidFill>
          <a:srgbClr val="FFFF00">
            <a:alpha val="90000"/>
          </a:srgbClr>
        </a:solidFill>
      </dgm:spPr>
      <dgm:t>
        <a:bodyPr/>
        <a:lstStyle/>
        <a:p>
          <a:r>
            <a:rPr lang="tr-TR" b="1" dirty="0" smtClean="0"/>
            <a:t>D-Medrese Eğitimi</a:t>
          </a:r>
          <a:endParaRPr lang="tr-TR" b="1" dirty="0"/>
        </a:p>
      </dgm:t>
    </dgm:pt>
    <dgm:pt modelId="{FAA3ADB0-0D31-4B75-AB38-94135176B2B1}" type="parTrans" cxnId="{375B7C69-8430-4D8A-BF1E-012FEE5ECFC9}">
      <dgm:prSet/>
      <dgm:spPr/>
      <dgm:t>
        <a:bodyPr/>
        <a:lstStyle/>
        <a:p>
          <a:endParaRPr lang="tr-TR"/>
        </a:p>
      </dgm:t>
    </dgm:pt>
    <dgm:pt modelId="{75F7D54B-4641-485D-8636-FF9737D3A137}" type="sibTrans" cxnId="{375B7C69-8430-4D8A-BF1E-012FEE5ECFC9}">
      <dgm:prSet/>
      <dgm:spPr/>
      <dgm:t>
        <a:bodyPr/>
        <a:lstStyle/>
        <a:p>
          <a:endParaRPr lang="tr-TR"/>
        </a:p>
      </dgm:t>
    </dgm:pt>
    <dgm:pt modelId="{0E3D9B69-4C1C-4CFA-AE8B-49B6BFB64EDA}">
      <dgm:prSet/>
      <dgm:spPr>
        <a:solidFill>
          <a:srgbClr val="FFFF00">
            <a:alpha val="90000"/>
          </a:srgbClr>
        </a:solidFill>
      </dgm:spPr>
      <dgm:t>
        <a:bodyPr/>
        <a:lstStyle/>
        <a:p>
          <a:r>
            <a:rPr lang="tr-TR" b="1" dirty="0" smtClean="0"/>
            <a:t>E-Dini Kurumlardaki Eğitim</a:t>
          </a:r>
          <a:endParaRPr lang="tr-TR" b="1" dirty="0"/>
        </a:p>
      </dgm:t>
    </dgm:pt>
    <dgm:pt modelId="{FAB2D868-605C-4514-A9F4-F396519B2034}" type="parTrans" cxnId="{CF7984BD-64F2-4267-B9D7-97CAE5C5A27A}">
      <dgm:prSet/>
      <dgm:spPr/>
      <dgm:t>
        <a:bodyPr/>
        <a:lstStyle/>
        <a:p>
          <a:endParaRPr lang="tr-TR"/>
        </a:p>
      </dgm:t>
    </dgm:pt>
    <dgm:pt modelId="{528067B8-F32A-4204-A506-CB9110594B16}" type="sibTrans" cxnId="{CF7984BD-64F2-4267-B9D7-97CAE5C5A27A}">
      <dgm:prSet/>
      <dgm:spPr/>
      <dgm:t>
        <a:bodyPr/>
        <a:lstStyle/>
        <a:p>
          <a:endParaRPr lang="tr-TR"/>
        </a:p>
      </dgm:t>
    </dgm:pt>
    <dgm:pt modelId="{EEF83D80-A90B-40BA-BC00-E0B01A2FC886}">
      <dgm:prSet custT="1"/>
      <dgm:spPr>
        <a:solidFill>
          <a:srgbClr val="00B050">
            <a:alpha val="90000"/>
          </a:srgbClr>
        </a:solidFill>
      </dgm:spPr>
      <dgm:t>
        <a:bodyPr/>
        <a:lstStyle/>
        <a:p>
          <a:pPr>
            <a:lnSpc>
              <a:spcPct val="150000"/>
            </a:lnSpc>
            <a:spcAft>
              <a:spcPts val="0"/>
            </a:spcAft>
          </a:pPr>
          <a:r>
            <a:rPr lang="tr-TR" sz="1800" dirty="0" smtClean="0">
              <a:solidFill>
                <a:schemeClr val="accent6">
                  <a:lumMod val="50000"/>
                </a:schemeClr>
              </a:solidFill>
            </a:rPr>
            <a:t>Diğer İslam Devletleri’nde olduğu gibi </a:t>
          </a:r>
          <a:r>
            <a:rPr lang="tr-TR" sz="1800" dirty="0" err="1" smtClean="0">
              <a:solidFill>
                <a:schemeClr val="accent6">
                  <a:lumMod val="50000"/>
                </a:schemeClr>
              </a:solidFill>
            </a:rPr>
            <a:t>Osmanlılar’da</a:t>
          </a:r>
          <a:r>
            <a:rPr lang="tr-TR" sz="1800" dirty="0" smtClean="0">
              <a:solidFill>
                <a:schemeClr val="accent6">
                  <a:lumMod val="50000"/>
                </a:schemeClr>
              </a:solidFill>
            </a:rPr>
            <a:t> da temel eğitim-öğretim kurumları </a:t>
          </a:r>
          <a:r>
            <a:rPr lang="tr-TR" sz="1800" b="1" dirty="0" smtClean="0">
              <a:solidFill>
                <a:srgbClr val="FFFF00"/>
              </a:solidFill>
            </a:rPr>
            <a:t>medreseler</a:t>
          </a:r>
          <a:r>
            <a:rPr lang="tr-TR" sz="1800" dirty="0" smtClean="0">
              <a:solidFill>
                <a:schemeClr val="accent6">
                  <a:lumMod val="50000"/>
                </a:schemeClr>
              </a:solidFill>
            </a:rPr>
            <a:t> idi. Osmanlılar, medreselerini Büyük Selçuklu, Anadolu Selçukluları ve diğer İslam devletlerini örnek alarak kurdular. Kısa zamanda şöhret bulan bu medreselere, İslam dünyasındaki diğer ülkelerden çok sayıda talebe ve âlim akın etmeye başladı.</a:t>
          </a:r>
          <a:endParaRPr lang="tr-TR" sz="1800" dirty="0">
            <a:solidFill>
              <a:schemeClr val="accent6">
                <a:lumMod val="50000"/>
              </a:schemeClr>
            </a:solidFill>
          </a:endParaRPr>
        </a:p>
      </dgm:t>
    </dgm:pt>
    <dgm:pt modelId="{4938C0B0-B648-4771-B2E2-7E3C4BCC70BF}" type="parTrans" cxnId="{71DDB129-425E-4025-8F12-76F9334BF7C9}">
      <dgm:prSet/>
      <dgm:spPr/>
      <dgm:t>
        <a:bodyPr/>
        <a:lstStyle/>
        <a:p>
          <a:endParaRPr lang="tr-TR"/>
        </a:p>
      </dgm:t>
    </dgm:pt>
    <dgm:pt modelId="{A2840663-E3E6-4B2B-AC62-7BE251A7810C}" type="sibTrans" cxnId="{71DDB129-425E-4025-8F12-76F9334BF7C9}">
      <dgm:prSet/>
      <dgm:spPr/>
      <dgm:t>
        <a:bodyPr/>
        <a:lstStyle/>
        <a:p>
          <a:endParaRPr lang="tr-TR"/>
        </a:p>
      </dgm:t>
    </dgm:pt>
    <dgm:pt modelId="{F2553BB7-4C1B-4796-BE38-9E2E7F7540B8}">
      <dgm:prSet custT="1"/>
      <dgm:spPr>
        <a:solidFill>
          <a:srgbClr val="0070C0">
            <a:alpha val="90000"/>
          </a:srgbClr>
        </a:solidFill>
      </dgm:spPr>
      <dgm:t>
        <a:bodyPr/>
        <a:lstStyle/>
        <a:p>
          <a:pPr>
            <a:lnSpc>
              <a:spcPct val="150000"/>
            </a:lnSpc>
            <a:spcAft>
              <a:spcPts val="0"/>
            </a:spcAft>
          </a:pPr>
          <a:r>
            <a:rPr lang="tr-TR" sz="2000" dirty="0" smtClean="0">
              <a:solidFill>
                <a:schemeClr val="accent6">
                  <a:lumMod val="50000"/>
                </a:schemeClr>
              </a:solidFill>
            </a:rPr>
            <a:t>Osmanlı Devleti’nde halkı bilgilendiren önemli kurumlardan biri de </a:t>
          </a:r>
          <a:r>
            <a:rPr lang="tr-TR" sz="2000" b="1" i="0" dirty="0" smtClean="0">
              <a:solidFill>
                <a:srgbClr val="FFFF00"/>
              </a:solidFill>
            </a:rPr>
            <a:t>cami, tekke ve zaviyeler</a:t>
          </a:r>
          <a:r>
            <a:rPr lang="tr-TR" sz="2000" dirty="0" smtClean="0">
              <a:solidFill>
                <a:schemeClr val="accent6">
                  <a:lumMod val="50000"/>
                </a:schemeClr>
              </a:solidFill>
            </a:rPr>
            <a:t>dir. Bu kurumlar ilk zamanlarda birer öğretim yeri gibi faaliyette bulunmuşlardır.</a:t>
          </a:r>
          <a:endParaRPr lang="tr-TR" sz="2000" dirty="0">
            <a:solidFill>
              <a:schemeClr val="accent6">
                <a:lumMod val="50000"/>
              </a:schemeClr>
            </a:solidFill>
          </a:endParaRPr>
        </a:p>
      </dgm:t>
    </dgm:pt>
    <dgm:pt modelId="{54ED1BC6-E00E-4A02-84F8-106EBFBDDFC5}" type="parTrans" cxnId="{57627668-6EAE-425E-A9EE-6D2BBEB14179}">
      <dgm:prSet/>
      <dgm:spPr/>
      <dgm:t>
        <a:bodyPr/>
        <a:lstStyle/>
        <a:p>
          <a:endParaRPr lang="tr-TR"/>
        </a:p>
      </dgm:t>
    </dgm:pt>
    <dgm:pt modelId="{D62826CE-6EE5-40D7-BD41-75E53300B426}" type="sibTrans" cxnId="{57627668-6EAE-425E-A9EE-6D2BBEB14179}">
      <dgm:prSet/>
      <dgm:spPr/>
      <dgm:t>
        <a:bodyPr/>
        <a:lstStyle/>
        <a:p>
          <a:endParaRPr lang="tr-TR"/>
        </a:p>
      </dgm:t>
    </dgm:pt>
    <dgm:pt modelId="{7EDC84EB-4C45-4C0B-9BAD-692B25ACCC41}" type="pres">
      <dgm:prSet presAssocID="{A83C7F27-A0B0-4F64-816A-4A6F9CDE1836}" presName="hierChild1" presStyleCnt="0">
        <dgm:presLayoutVars>
          <dgm:chPref val="1"/>
          <dgm:dir/>
          <dgm:animOne val="branch"/>
          <dgm:animLvl val="lvl"/>
          <dgm:resizeHandles/>
        </dgm:presLayoutVars>
      </dgm:prSet>
      <dgm:spPr/>
      <dgm:t>
        <a:bodyPr/>
        <a:lstStyle/>
        <a:p>
          <a:endParaRPr lang="tr-TR"/>
        </a:p>
      </dgm:t>
    </dgm:pt>
    <dgm:pt modelId="{8BFA4857-E7FE-4D16-B331-9B4CD44813B1}" type="pres">
      <dgm:prSet presAssocID="{E1755D2F-19F1-4BA4-9002-14EC01FB3DC6}" presName="hierRoot1" presStyleCnt="0"/>
      <dgm:spPr/>
    </dgm:pt>
    <dgm:pt modelId="{286E427C-CD4B-474D-A6FB-0840E88F2945}" type="pres">
      <dgm:prSet presAssocID="{E1755D2F-19F1-4BA4-9002-14EC01FB3DC6}" presName="composite" presStyleCnt="0"/>
      <dgm:spPr/>
    </dgm:pt>
    <dgm:pt modelId="{DD2D560C-5E01-45F3-A8D0-F5FE08BC0232}" type="pres">
      <dgm:prSet presAssocID="{E1755D2F-19F1-4BA4-9002-14EC01FB3DC6}" presName="background" presStyleLbl="node0" presStyleIdx="0" presStyleCnt="1"/>
      <dgm:spPr/>
    </dgm:pt>
    <dgm:pt modelId="{D81D4111-6902-4289-9B54-5113B48D3252}" type="pres">
      <dgm:prSet presAssocID="{E1755D2F-19F1-4BA4-9002-14EC01FB3DC6}" presName="text" presStyleLbl="fgAcc0" presStyleIdx="0" presStyleCnt="1" custScaleX="323170" custScaleY="69954">
        <dgm:presLayoutVars>
          <dgm:chPref val="3"/>
        </dgm:presLayoutVars>
      </dgm:prSet>
      <dgm:spPr/>
      <dgm:t>
        <a:bodyPr/>
        <a:lstStyle/>
        <a:p>
          <a:endParaRPr lang="tr-TR"/>
        </a:p>
      </dgm:t>
    </dgm:pt>
    <dgm:pt modelId="{39D126A3-33CA-463F-BB2F-DB4B0607523B}" type="pres">
      <dgm:prSet presAssocID="{E1755D2F-19F1-4BA4-9002-14EC01FB3DC6}" presName="hierChild2" presStyleCnt="0"/>
      <dgm:spPr/>
    </dgm:pt>
    <dgm:pt modelId="{7C474875-4B7B-4669-B488-4599E02A18C4}" type="pres">
      <dgm:prSet presAssocID="{FAA3ADB0-0D31-4B75-AB38-94135176B2B1}" presName="Name10" presStyleLbl="parChTrans1D2" presStyleIdx="0" presStyleCnt="2"/>
      <dgm:spPr/>
      <dgm:t>
        <a:bodyPr/>
        <a:lstStyle/>
        <a:p>
          <a:endParaRPr lang="tr-TR"/>
        </a:p>
      </dgm:t>
    </dgm:pt>
    <dgm:pt modelId="{3FF340A8-F860-42FC-861E-62364ABBB1DF}" type="pres">
      <dgm:prSet presAssocID="{2AAD4F07-2BC0-4099-A34A-80670F55C586}" presName="hierRoot2" presStyleCnt="0"/>
      <dgm:spPr/>
    </dgm:pt>
    <dgm:pt modelId="{3A625B81-7660-41BD-A279-24BD60D26B15}" type="pres">
      <dgm:prSet presAssocID="{2AAD4F07-2BC0-4099-A34A-80670F55C586}" presName="composite2" presStyleCnt="0"/>
      <dgm:spPr/>
    </dgm:pt>
    <dgm:pt modelId="{643134DB-4DD2-4AF9-825E-FF27211EA3B3}" type="pres">
      <dgm:prSet presAssocID="{2AAD4F07-2BC0-4099-A34A-80670F55C586}" presName="background2" presStyleLbl="node2" presStyleIdx="0" presStyleCnt="2"/>
      <dgm:spPr/>
    </dgm:pt>
    <dgm:pt modelId="{CCE1015E-9DD7-456D-9BFD-B9090819062C}" type="pres">
      <dgm:prSet presAssocID="{2AAD4F07-2BC0-4099-A34A-80670F55C586}" presName="text2" presStyleLbl="fgAcc2" presStyleIdx="0" presStyleCnt="2" custScaleX="173893" custScaleY="69723">
        <dgm:presLayoutVars>
          <dgm:chPref val="3"/>
        </dgm:presLayoutVars>
      </dgm:prSet>
      <dgm:spPr/>
      <dgm:t>
        <a:bodyPr/>
        <a:lstStyle/>
        <a:p>
          <a:endParaRPr lang="tr-TR"/>
        </a:p>
      </dgm:t>
    </dgm:pt>
    <dgm:pt modelId="{E152F0C6-61DC-4A41-A85F-060701B52572}" type="pres">
      <dgm:prSet presAssocID="{2AAD4F07-2BC0-4099-A34A-80670F55C586}" presName="hierChild3" presStyleCnt="0"/>
      <dgm:spPr/>
    </dgm:pt>
    <dgm:pt modelId="{2C896A32-1901-417B-B6EB-0D5D66BA0E6F}" type="pres">
      <dgm:prSet presAssocID="{4938C0B0-B648-4771-B2E2-7E3C4BCC70BF}" presName="Name17" presStyleLbl="parChTrans1D3" presStyleIdx="0" presStyleCnt="2"/>
      <dgm:spPr/>
      <dgm:t>
        <a:bodyPr/>
        <a:lstStyle/>
        <a:p>
          <a:endParaRPr lang="tr-TR"/>
        </a:p>
      </dgm:t>
    </dgm:pt>
    <dgm:pt modelId="{E069A813-664B-469E-AE34-5F9EE3338843}" type="pres">
      <dgm:prSet presAssocID="{EEF83D80-A90B-40BA-BC00-E0B01A2FC886}" presName="hierRoot3" presStyleCnt="0"/>
      <dgm:spPr/>
    </dgm:pt>
    <dgm:pt modelId="{AFC1C839-BFF3-4C7D-BF69-3DEFBC68FA1E}" type="pres">
      <dgm:prSet presAssocID="{EEF83D80-A90B-40BA-BC00-E0B01A2FC886}" presName="composite3" presStyleCnt="0"/>
      <dgm:spPr/>
    </dgm:pt>
    <dgm:pt modelId="{A97C5120-DC3B-4F7C-B366-E72D9FF4299F}" type="pres">
      <dgm:prSet presAssocID="{EEF83D80-A90B-40BA-BC00-E0B01A2FC886}" presName="background3" presStyleLbl="node3" presStyleIdx="0" presStyleCnt="2"/>
      <dgm:spPr/>
    </dgm:pt>
    <dgm:pt modelId="{15D04CC7-C58C-45F5-B956-31A60F320433}" type="pres">
      <dgm:prSet presAssocID="{EEF83D80-A90B-40BA-BC00-E0B01A2FC886}" presName="text3" presStyleLbl="fgAcc3" presStyleIdx="0" presStyleCnt="2" custScaleX="296073" custScaleY="515044">
        <dgm:presLayoutVars>
          <dgm:chPref val="3"/>
        </dgm:presLayoutVars>
      </dgm:prSet>
      <dgm:spPr/>
      <dgm:t>
        <a:bodyPr/>
        <a:lstStyle/>
        <a:p>
          <a:endParaRPr lang="tr-TR"/>
        </a:p>
      </dgm:t>
    </dgm:pt>
    <dgm:pt modelId="{59391803-29A2-453F-97EE-DFE05BC91BD4}" type="pres">
      <dgm:prSet presAssocID="{EEF83D80-A90B-40BA-BC00-E0B01A2FC886}" presName="hierChild4" presStyleCnt="0"/>
      <dgm:spPr/>
    </dgm:pt>
    <dgm:pt modelId="{07865854-69FC-4A0D-93DF-12619F84A47E}" type="pres">
      <dgm:prSet presAssocID="{FAB2D868-605C-4514-A9F4-F396519B2034}" presName="Name10" presStyleLbl="parChTrans1D2" presStyleIdx="1" presStyleCnt="2"/>
      <dgm:spPr/>
      <dgm:t>
        <a:bodyPr/>
        <a:lstStyle/>
        <a:p>
          <a:endParaRPr lang="tr-TR"/>
        </a:p>
      </dgm:t>
    </dgm:pt>
    <dgm:pt modelId="{C61F90BD-D5F6-4DE0-AEE7-0FCAD8AB35F2}" type="pres">
      <dgm:prSet presAssocID="{0E3D9B69-4C1C-4CFA-AE8B-49B6BFB64EDA}" presName="hierRoot2" presStyleCnt="0"/>
      <dgm:spPr/>
    </dgm:pt>
    <dgm:pt modelId="{6A5297E8-6923-496D-B774-5B260D897CCE}" type="pres">
      <dgm:prSet presAssocID="{0E3D9B69-4C1C-4CFA-AE8B-49B6BFB64EDA}" presName="composite2" presStyleCnt="0"/>
      <dgm:spPr/>
    </dgm:pt>
    <dgm:pt modelId="{96036A4D-E058-4BA7-A9F2-3162B32E3364}" type="pres">
      <dgm:prSet presAssocID="{0E3D9B69-4C1C-4CFA-AE8B-49B6BFB64EDA}" presName="background2" presStyleLbl="node2" presStyleIdx="1" presStyleCnt="2"/>
      <dgm:spPr/>
    </dgm:pt>
    <dgm:pt modelId="{54496229-DB80-42BD-AC39-10EA21D0E1F9}" type="pres">
      <dgm:prSet presAssocID="{0E3D9B69-4C1C-4CFA-AE8B-49B6BFB64EDA}" presName="text2" presStyleLbl="fgAcc2" presStyleIdx="1" presStyleCnt="2" custScaleX="189859" custScaleY="69723">
        <dgm:presLayoutVars>
          <dgm:chPref val="3"/>
        </dgm:presLayoutVars>
      </dgm:prSet>
      <dgm:spPr/>
      <dgm:t>
        <a:bodyPr/>
        <a:lstStyle/>
        <a:p>
          <a:endParaRPr lang="tr-TR"/>
        </a:p>
      </dgm:t>
    </dgm:pt>
    <dgm:pt modelId="{730D98F3-B60F-49C1-BAA0-27B332DBDD55}" type="pres">
      <dgm:prSet presAssocID="{0E3D9B69-4C1C-4CFA-AE8B-49B6BFB64EDA}" presName="hierChild3" presStyleCnt="0"/>
      <dgm:spPr/>
    </dgm:pt>
    <dgm:pt modelId="{23FB62E4-A0F7-45DB-B9DE-24C8CE137E53}" type="pres">
      <dgm:prSet presAssocID="{54ED1BC6-E00E-4A02-84F8-106EBFBDDFC5}" presName="Name17" presStyleLbl="parChTrans1D3" presStyleIdx="1" presStyleCnt="2"/>
      <dgm:spPr/>
      <dgm:t>
        <a:bodyPr/>
        <a:lstStyle/>
        <a:p>
          <a:endParaRPr lang="tr-TR"/>
        </a:p>
      </dgm:t>
    </dgm:pt>
    <dgm:pt modelId="{0ABEF617-2670-453E-A0D6-8A0CDD809765}" type="pres">
      <dgm:prSet presAssocID="{F2553BB7-4C1B-4796-BE38-9E2E7F7540B8}" presName="hierRoot3" presStyleCnt="0"/>
      <dgm:spPr/>
    </dgm:pt>
    <dgm:pt modelId="{FF04D146-BF1F-44F1-A81D-8C07B3DB14A9}" type="pres">
      <dgm:prSet presAssocID="{F2553BB7-4C1B-4796-BE38-9E2E7F7540B8}" presName="composite3" presStyleCnt="0"/>
      <dgm:spPr/>
    </dgm:pt>
    <dgm:pt modelId="{C37D3A21-CE14-455A-AAE0-28E2EF116DE9}" type="pres">
      <dgm:prSet presAssocID="{F2553BB7-4C1B-4796-BE38-9E2E7F7540B8}" presName="background3" presStyleLbl="node3" presStyleIdx="1" presStyleCnt="2"/>
      <dgm:spPr/>
    </dgm:pt>
    <dgm:pt modelId="{89B71F5B-03B6-4DED-8703-3D474D2E2912}" type="pres">
      <dgm:prSet presAssocID="{F2553BB7-4C1B-4796-BE38-9E2E7F7540B8}" presName="text3" presStyleLbl="fgAcc3" presStyleIdx="1" presStyleCnt="2" custScaleX="254417" custScaleY="504966">
        <dgm:presLayoutVars>
          <dgm:chPref val="3"/>
        </dgm:presLayoutVars>
      </dgm:prSet>
      <dgm:spPr/>
      <dgm:t>
        <a:bodyPr/>
        <a:lstStyle/>
        <a:p>
          <a:endParaRPr lang="tr-TR"/>
        </a:p>
      </dgm:t>
    </dgm:pt>
    <dgm:pt modelId="{421ACD65-DE7E-44C7-BA7C-4C65997C5174}" type="pres">
      <dgm:prSet presAssocID="{F2553BB7-4C1B-4796-BE38-9E2E7F7540B8}" presName="hierChild4" presStyleCnt="0"/>
      <dgm:spPr/>
    </dgm:pt>
  </dgm:ptLst>
  <dgm:cxnLst>
    <dgm:cxn modelId="{99DFAD85-19ED-4042-AD83-ACB767DABA61}" type="presOf" srcId="{4938C0B0-B648-4771-B2E2-7E3C4BCC70BF}" destId="{2C896A32-1901-417B-B6EB-0D5D66BA0E6F}" srcOrd="0" destOrd="0" presId="urn:microsoft.com/office/officeart/2005/8/layout/hierarchy1"/>
    <dgm:cxn modelId="{715E442C-B8A6-453E-AA6F-9379E425134F}" type="presOf" srcId="{54ED1BC6-E00E-4A02-84F8-106EBFBDDFC5}" destId="{23FB62E4-A0F7-45DB-B9DE-24C8CE137E53}" srcOrd="0" destOrd="0" presId="urn:microsoft.com/office/officeart/2005/8/layout/hierarchy1"/>
    <dgm:cxn modelId="{57627668-6EAE-425E-A9EE-6D2BBEB14179}" srcId="{0E3D9B69-4C1C-4CFA-AE8B-49B6BFB64EDA}" destId="{F2553BB7-4C1B-4796-BE38-9E2E7F7540B8}" srcOrd="0" destOrd="0" parTransId="{54ED1BC6-E00E-4A02-84F8-106EBFBDDFC5}" sibTransId="{D62826CE-6EE5-40D7-BD41-75E53300B426}"/>
    <dgm:cxn modelId="{08A40958-A766-4A21-9D7A-1DF4F58BCAA1}" type="presOf" srcId="{F2553BB7-4C1B-4796-BE38-9E2E7F7540B8}" destId="{89B71F5B-03B6-4DED-8703-3D474D2E2912}" srcOrd="0" destOrd="0" presId="urn:microsoft.com/office/officeart/2005/8/layout/hierarchy1"/>
    <dgm:cxn modelId="{64A4E89C-BE70-4444-A582-E992FFA51D48}" type="presOf" srcId="{EEF83D80-A90B-40BA-BC00-E0B01A2FC886}" destId="{15D04CC7-C58C-45F5-B956-31A60F320433}" srcOrd="0" destOrd="0" presId="urn:microsoft.com/office/officeart/2005/8/layout/hierarchy1"/>
    <dgm:cxn modelId="{375B7C69-8430-4D8A-BF1E-012FEE5ECFC9}" srcId="{E1755D2F-19F1-4BA4-9002-14EC01FB3DC6}" destId="{2AAD4F07-2BC0-4099-A34A-80670F55C586}" srcOrd="0" destOrd="0" parTransId="{FAA3ADB0-0D31-4B75-AB38-94135176B2B1}" sibTransId="{75F7D54B-4641-485D-8636-FF9737D3A137}"/>
    <dgm:cxn modelId="{71DDB129-425E-4025-8F12-76F9334BF7C9}" srcId="{2AAD4F07-2BC0-4099-A34A-80670F55C586}" destId="{EEF83D80-A90B-40BA-BC00-E0B01A2FC886}" srcOrd="0" destOrd="0" parTransId="{4938C0B0-B648-4771-B2E2-7E3C4BCC70BF}" sibTransId="{A2840663-E3E6-4B2B-AC62-7BE251A7810C}"/>
    <dgm:cxn modelId="{119F933C-8809-472C-99E9-5D9A7B4CAA37}" type="presOf" srcId="{0E3D9B69-4C1C-4CFA-AE8B-49B6BFB64EDA}" destId="{54496229-DB80-42BD-AC39-10EA21D0E1F9}" srcOrd="0" destOrd="0" presId="urn:microsoft.com/office/officeart/2005/8/layout/hierarchy1"/>
    <dgm:cxn modelId="{61EFBC5C-B6EC-49FD-B14F-3C1D5F0F931D}" type="presOf" srcId="{FAB2D868-605C-4514-A9F4-F396519B2034}" destId="{07865854-69FC-4A0D-93DF-12619F84A47E}" srcOrd="0" destOrd="0" presId="urn:microsoft.com/office/officeart/2005/8/layout/hierarchy1"/>
    <dgm:cxn modelId="{835D6870-A2C2-4CE3-AC4A-E7B5CB224487}" type="presOf" srcId="{E1755D2F-19F1-4BA4-9002-14EC01FB3DC6}" destId="{D81D4111-6902-4289-9B54-5113B48D3252}" srcOrd="0" destOrd="0" presId="urn:microsoft.com/office/officeart/2005/8/layout/hierarchy1"/>
    <dgm:cxn modelId="{0E3667AF-FE5E-47A3-9B50-8ACDF17C1486}" type="presOf" srcId="{FAA3ADB0-0D31-4B75-AB38-94135176B2B1}" destId="{7C474875-4B7B-4669-B488-4599E02A18C4}" srcOrd="0" destOrd="0" presId="urn:microsoft.com/office/officeart/2005/8/layout/hierarchy1"/>
    <dgm:cxn modelId="{AD9F56B0-2DBC-4D97-A2F1-4C852CFD991C}" srcId="{A83C7F27-A0B0-4F64-816A-4A6F9CDE1836}" destId="{E1755D2F-19F1-4BA4-9002-14EC01FB3DC6}" srcOrd="0" destOrd="0" parTransId="{9FFDBBDF-57E4-4AE3-B9DD-61C469166B70}" sibTransId="{9FC063C0-CD81-4FDE-BA28-38D71297D405}"/>
    <dgm:cxn modelId="{CF7984BD-64F2-4267-B9D7-97CAE5C5A27A}" srcId="{E1755D2F-19F1-4BA4-9002-14EC01FB3DC6}" destId="{0E3D9B69-4C1C-4CFA-AE8B-49B6BFB64EDA}" srcOrd="1" destOrd="0" parTransId="{FAB2D868-605C-4514-A9F4-F396519B2034}" sibTransId="{528067B8-F32A-4204-A506-CB9110594B16}"/>
    <dgm:cxn modelId="{2174E019-A677-49D1-B935-9BF954D013E0}" type="presOf" srcId="{A83C7F27-A0B0-4F64-816A-4A6F9CDE1836}" destId="{7EDC84EB-4C45-4C0B-9BAD-692B25ACCC41}" srcOrd="0" destOrd="0" presId="urn:microsoft.com/office/officeart/2005/8/layout/hierarchy1"/>
    <dgm:cxn modelId="{E9100A41-3A01-4982-8F8A-085F4E523CE4}" type="presOf" srcId="{2AAD4F07-2BC0-4099-A34A-80670F55C586}" destId="{CCE1015E-9DD7-456D-9BFD-B9090819062C}" srcOrd="0" destOrd="0" presId="urn:microsoft.com/office/officeart/2005/8/layout/hierarchy1"/>
    <dgm:cxn modelId="{2ACADDA8-BE15-4C41-A1EC-B53FFA0367E6}" type="presParOf" srcId="{7EDC84EB-4C45-4C0B-9BAD-692B25ACCC41}" destId="{8BFA4857-E7FE-4D16-B331-9B4CD44813B1}" srcOrd="0" destOrd="0" presId="urn:microsoft.com/office/officeart/2005/8/layout/hierarchy1"/>
    <dgm:cxn modelId="{D0177153-315A-428D-963E-D9DDD6BE6D32}" type="presParOf" srcId="{8BFA4857-E7FE-4D16-B331-9B4CD44813B1}" destId="{286E427C-CD4B-474D-A6FB-0840E88F2945}" srcOrd="0" destOrd="0" presId="urn:microsoft.com/office/officeart/2005/8/layout/hierarchy1"/>
    <dgm:cxn modelId="{8066FF5B-671C-4110-8133-B53EC926B068}" type="presParOf" srcId="{286E427C-CD4B-474D-A6FB-0840E88F2945}" destId="{DD2D560C-5E01-45F3-A8D0-F5FE08BC0232}" srcOrd="0" destOrd="0" presId="urn:microsoft.com/office/officeart/2005/8/layout/hierarchy1"/>
    <dgm:cxn modelId="{FD0CD54E-925F-40B0-B276-057FEA523C68}" type="presParOf" srcId="{286E427C-CD4B-474D-A6FB-0840E88F2945}" destId="{D81D4111-6902-4289-9B54-5113B48D3252}" srcOrd="1" destOrd="0" presId="urn:microsoft.com/office/officeart/2005/8/layout/hierarchy1"/>
    <dgm:cxn modelId="{E3E44A75-4E32-4651-AF78-3FA8B99F4397}" type="presParOf" srcId="{8BFA4857-E7FE-4D16-B331-9B4CD44813B1}" destId="{39D126A3-33CA-463F-BB2F-DB4B0607523B}" srcOrd="1" destOrd="0" presId="urn:microsoft.com/office/officeart/2005/8/layout/hierarchy1"/>
    <dgm:cxn modelId="{592DD229-6340-4030-8F5F-A506B8A07934}" type="presParOf" srcId="{39D126A3-33CA-463F-BB2F-DB4B0607523B}" destId="{7C474875-4B7B-4669-B488-4599E02A18C4}" srcOrd="0" destOrd="0" presId="urn:microsoft.com/office/officeart/2005/8/layout/hierarchy1"/>
    <dgm:cxn modelId="{DB24DF27-12CC-4293-8F93-0ADD3F047219}" type="presParOf" srcId="{39D126A3-33CA-463F-BB2F-DB4B0607523B}" destId="{3FF340A8-F860-42FC-861E-62364ABBB1DF}" srcOrd="1" destOrd="0" presId="urn:microsoft.com/office/officeart/2005/8/layout/hierarchy1"/>
    <dgm:cxn modelId="{B798196D-0216-4B04-8855-7994473C2465}" type="presParOf" srcId="{3FF340A8-F860-42FC-861E-62364ABBB1DF}" destId="{3A625B81-7660-41BD-A279-24BD60D26B15}" srcOrd="0" destOrd="0" presId="urn:microsoft.com/office/officeart/2005/8/layout/hierarchy1"/>
    <dgm:cxn modelId="{1F21A2EC-784E-4D06-87F3-D92D74E95E8F}" type="presParOf" srcId="{3A625B81-7660-41BD-A279-24BD60D26B15}" destId="{643134DB-4DD2-4AF9-825E-FF27211EA3B3}" srcOrd="0" destOrd="0" presId="urn:microsoft.com/office/officeart/2005/8/layout/hierarchy1"/>
    <dgm:cxn modelId="{01FFE487-ECAB-4C42-90C7-6C3D8A8D57F2}" type="presParOf" srcId="{3A625B81-7660-41BD-A279-24BD60D26B15}" destId="{CCE1015E-9DD7-456D-9BFD-B9090819062C}" srcOrd="1" destOrd="0" presId="urn:microsoft.com/office/officeart/2005/8/layout/hierarchy1"/>
    <dgm:cxn modelId="{1BA6E798-00F1-42EC-AEBB-AAFB26107E0A}" type="presParOf" srcId="{3FF340A8-F860-42FC-861E-62364ABBB1DF}" destId="{E152F0C6-61DC-4A41-A85F-060701B52572}" srcOrd="1" destOrd="0" presId="urn:microsoft.com/office/officeart/2005/8/layout/hierarchy1"/>
    <dgm:cxn modelId="{EC771746-7B97-428D-B61B-026379156C5F}" type="presParOf" srcId="{E152F0C6-61DC-4A41-A85F-060701B52572}" destId="{2C896A32-1901-417B-B6EB-0D5D66BA0E6F}" srcOrd="0" destOrd="0" presId="urn:microsoft.com/office/officeart/2005/8/layout/hierarchy1"/>
    <dgm:cxn modelId="{83371287-4D98-47F0-9300-DA7E17EA73E0}" type="presParOf" srcId="{E152F0C6-61DC-4A41-A85F-060701B52572}" destId="{E069A813-664B-469E-AE34-5F9EE3338843}" srcOrd="1" destOrd="0" presId="urn:microsoft.com/office/officeart/2005/8/layout/hierarchy1"/>
    <dgm:cxn modelId="{50AE1D9D-7E50-4E38-B72A-3A2D8A0C4213}" type="presParOf" srcId="{E069A813-664B-469E-AE34-5F9EE3338843}" destId="{AFC1C839-BFF3-4C7D-BF69-3DEFBC68FA1E}" srcOrd="0" destOrd="0" presId="urn:microsoft.com/office/officeart/2005/8/layout/hierarchy1"/>
    <dgm:cxn modelId="{3557C75B-ED8C-4F5C-A909-EA1E876834DB}" type="presParOf" srcId="{AFC1C839-BFF3-4C7D-BF69-3DEFBC68FA1E}" destId="{A97C5120-DC3B-4F7C-B366-E72D9FF4299F}" srcOrd="0" destOrd="0" presId="urn:microsoft.com/office/officeart/2005/8/layout/hierarchy1"/>
    <dgm:cxn modelId="{943FD9C3-0D2C-4167-8098-104D59F2165A}" type="presParOf" srcId="{AFC1C839-BFF3-4C7D-BF69-3DEFBC68FA1E}" destId="{15D04CC7-C58C-45F5-B956-31A60F320433}" srcOrd="1" destOrd="0" presId="urn:microsoft.com/office/officeart/2005/8/layout/hierarchy1"/>
    <dgm:cxn modelId="{F7A2B50A-F653-4338-80AE-FDE58C9F7778}" type="presParOf" srcId="{E069A813-664B-469E-AE34-5F9EE3338843}" destId="{59391803-29A2-453F-97EE-DFE05BC91BD4}" srcOrd="1" destOrd="0" presId="urn:microsoft.com/office/officeart/2005/8/layout/hierarchy1"/>
    <dgm:cxn modelId="{639CE16C-A478-428F-B0FC-50EA9F19B632}" type="presParOf" srcId="{39D126A3-33CA-463F-BB2F-DB4B0607523B}" destId="{07865854-69FC-4A0D-93DF-12619F84A47E}" srcOrd="2" destOrd="0" presId="urn:microsoft.com/office/officeart/2005/8/layout/hierarchy1"/>
    <dgm:cxn modelId="{3B030689-E937-40DF-9129-C0F8B31F25AA}" type="presParOf" srcId="{39D126A3-33CA-463F-BB2F-DB4B0607523B}" destId="{C61F90BD-D5F6-4DE0-AEE7-0FCAD8AB35F2}" srcOrd="3" destOrd="0" presId="urn:microsoft.com/office/officeart/2005/8/layout/hierarchy1"/>
    <dgm:cxn modelId="{346038C1-6654-46B1-8185-5CB488FE78E0}" type="presParOf" srcId="{C61F90BD-D5F6-4DE0-AEE7-0FCAD8AB35F2}" destId="{6A5297E8-6923-496D-B774-5B260D897CCE}" srcOrd="0" destOrd="0" presId="urn:microsoft.com/office/officeart/2005/8/layout/hierarchy1"/>
    <dgm:cxn modelId="{2C2098EC-E3C3-4A74-B4BB-4BEDF29D872C}" type="presParOf" srcId="{6A5297E8-6923-496D-B774-5B260D897CCE}" destId="{96036A4D-E058-4BA7-A9F2-3162B32E3364}" srcOrd="0" destOrd="0" presId="urn:microsoft.com/office/officeart/2005/8/layout/hierarchy1"/>
    <dgm:cxn modelId="{0539583F-4A70-442B-8EF6-2A278EE6287A}" type="presParOf" srcId="{6A5297E8-6923-496D-B774-5B260D897CCE}" destId="{54496229-DB80-42BD-AC39-10EA21D0E1F9}" srcOrd="1" destOrd="0" presId="urn:microsoft.com/office/officeart/2005/8/layout/hierarchy1"/>
    <dgm:cxn modelId="{54BAC455-66E3-4C37-847B-18EFE661FF86}" type="presParOf" srcId="{C61F90BD-D5F6-4DE0-AEE7-0FCAD8AB35F2}" destId="{730D98F3-B60F-49C1-BAA0-27B332DBDD55}" srcOrd="1" destOrd="0" presId="urn:microsoft.com/office/officeart/2005/8/layout/hierarchy1"/>
    <dgm:cxn modelId="{20FAB21C-059D-4BC1-8100-B0AECD548C9C}" type="presParOf" srcId="{730D98F3-B60F-49C1-BAA0-27B332DBDD55}" destId="{23FB62E4-A0F7-45DB-B9DE-24C8CE137E53}" srcOrd="0" destOrd="0" presId="urn:microsoft.com/office/officeart/2005/8/layout/hierarchy1"/>
    <dgm:cxn modelId="{965D818A-8CF2-4785-ADBC-E18B63444988}" type="presParOf" srcId="{730D98F3-B60F-49C1-BAA0-27B332DBDD55}" destId="{0ABEF617-2670-453E-A0D6-8A0CDD809765}" srcOrd="1" destOrd="0" presId="urn:microsoft.com/office/officeart/2005/8/layout/hierarchy1"/>
    <dgm:cxn modelId="{90A18021-8B95-401B-B668-653E7FEDED3D}" type="presParOf" srcId="{0ABEF617-2670-453E-A0D6-8A0CDD809765}" destId="{FF04D146-BF1F-44F1-A81D-8C07B3DB14A9}" srcOrd="0" destOrd="0" presId="urn:microsoft.com/office/officeart/2005/8/layout/hierarchy1"/>
    <dgm:cxn modelId="{3AF0B731-DF94-42C1-BE5E-9162173789EE}" type="presParOf" srcId="{FF04D146-BF1F-44F1-A81D-8C07B3DB14A9}" destId="{C37D3A21-CE14-455A-AAE0-28E2EF116DE9}" srcOrd="0" destOrd="0" presId="urn:microsoft.com/office/officeart/2005/8/layout/hierarchy1"/>
    <dgm:cxn modelId="{4254D95C-4683-4C65-BA70-0FB16FFCB58E}" type="presParOf" srcId="{FF04D146-BF1F-44F1-A81D-8C07B3DB14A9}" destId="{89B71F5B-03B6-4DED-8703-3D474D2E2912}" srcOrd="1" destOrd="0" presId="urn:microsoft.com/office/officeart/2005/8/layout/hierarchy1"/>
    <dgm:cxn modelId="{EA359B91-A055-408D-AEA7-9A68072859BB}" type="presParOf" srcId="{0ABEF617-2670-453E-A0D6-8A0CDD809765}" destId="{421ACD65-DE7E-44C7-BA7C-4C65997C5174}" srcOrd="1" destOrd="0" presId="urn:microsoft.com/office/officeart/2005/8/layout/hierarchy1"/>
  </dgm:cxnLst>
  <dgm:bg>
    <a:solidFill>
      <a:srgbClr val="08080C"/>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09.08.2017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09.08.2017</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09.08.2017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09.08.2017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ndParaRPr>
            </a:p>
          </p:txBody>
        </p:sp>
        <p:sp>
          <p:nvSpPr>
            <p:cNvPr id="20" name="Rectangle 18"/>
            <p:cNvSpPr>
              <a:spLocks noChangeArrowheads="1"/>
            </p:cNvSpPr>
            <p:nvPr userDrawn="1"/>
          </p:nvSpPr>
          <p:spPr bwMode="hidden">
            <a:xfrm rot="39991575" flipH="1" flipV="1">
              <a:off x="5431"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grpSp>
      <p:sp>
        <p:nvSpPr>
          <p:cNvPr id="1876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tr-TR"/>
              <a:t>Asıl başlık stili için tıklatın</a:t>
            </a:r>
          </a:p>
        </p:txBody>
      </p:sp>
      <p:sp>
        <p:nvSpPr>
          <p:cNvPr id="1876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20" name="Rectangle 220"/>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tr-TR">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fld id="{18855158-6CD7-4BFC-88F1-B4428FA4D899}"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4339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18"/>
          <p:cNvSpPr>
            <a:spLocks noGrp="1" noChangeArrowheads="1"/>
          </p:cNvSpPr>
          <p:nvPr>
            <p:ph type="sldNum" sz="quarter" idx="10"/>
          </p:nvPr>
        </p:nvSpPr>
        <p:spPr>
          <a:ln/>
        </p:spPr>
        <p:txBody>
          <a:bodyPr/>
          <a:lstStyle>
            <a:lvl1pPr>
              <a:defRPr/>
            </a:lvl1pPr>
          </a:lstStyle>
          <a:p>
            <a:fld id="{717BC9C2-C828-4690-9112-0ABC3D584841}"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0226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18"/>
          <p:cNvSpPr>
            <a:spLocks noGrp="1" noChangeArrowheads="1"/>
          </p:cNvSpPr>
          <p:nvPr>
            <p:ph type="sldNum" sz="quarter" idx="10"/>
          </p:nvPr>
        </p:nvSpPr>
        <p:spPr>
          <a:ln/>
        </p:spPr>
        <p:txBody>
          <a:bodyPr/>
          <a:lstStyle>
            <a:lvl1pPr>
              <a:defRPr/>
            </a:lvl1pPr>
          </a:lstStyle>
          <a:p>
            <a:fld id="{337D5C62-C583-40A6-A60C-7F4E6805180E}"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52412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fld id="{32F9D01A-D23B-4D6B-A25F-B205B3B62349}"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5536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18"/>
          <p:cNvSpPr>
            <a:spLocks noGrp="1" noChangeArrowheads="1"/>
          </p:cNvSpPr>
          <p:nvPr>
            <p:ph type="sldNum" sz="quarter" idx="10"/>
          </p:nvPr>
        </p:nvSpPr>
        <p:spPr>
          <a:ln/>
        </p:spPr>
        <p:txBody>
          <a:bodyPr/>
          <a:lstStyle>
            <a:lvl1pPr>
              <a:defRPr/>
            </a:lvl1pPr>
          </a:lstStyle>
          <a:p>
            <a:fld id="{088E7818-D4EE-40AC-83FC-B82D63838164}" type="slidenum">
              <a:rPr lang="tr-TR">
                <a:solidFill>
                  <a:srgbClr val="FFFFFF"/>
                </a:solidFill>
              </a:rPr>
              <a:pPr/>
              <a:t>‹#›</a:t>
            </a:fld>
            <a:endParaRPr lang="tr-TR">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5062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18"/>
          <p:cNvSpPr>
            <a:spLocks noGrp="1" noChangeArrowheads="1"/>
          </p:cNvSpPr>
          <p:nvPr>
            <p:ph type="sldNum" sz="quarter" idx="10"/>
          </p:nvPr>
        </p:nvSpPr>
        <p:spPr>
          <a:ln/>
        </p:spPr>
        <p:txBody>
          <a:bodyPr/>
          <a:lstStyle>
            <a:lvl1pPr>
              <a:defRPr/>
            </a:lvl1pPr>
          </a:lstStyle>
          <a:p>
            <a:fld id="{057B61C4-BD97-4DA3-9377-B318BB940322}" type="slidenum">
              <a:rPr lang="tr-TR">
                <a:solidFill>
                  <a:srgbClr val="FFFFFF"/>
                </a:solidFill>
              </a:rPr>
              <a:pPr/>
              <a:t>‹#›</a:t>
            </a:fld>
            <a:endParaRPr lang="tr-TR">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35719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fld id="{D30BADE7-7DEA-4ED6-81EF-AB8433D8F143}" type="slidenum">
              <a:rPr lang="tr-TR">
                <a:solidFill>
                  <a:srgbClr val="FFFFFF"/>
                </a:solidFill>
              </a:rPr>
              <a:pPr/>
              <a:t>‹#›</a:t>
            </a:fld>
            <a:endParaRPr lang="tr-TR">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8338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18"/>
          <p:cNvSpPr>
            <a:spLocks noGrp="1" noChangeArrowheads="1"/>
          </p:cNvSpPr>
          <p:nvPr>
            <p:ph type="sldNum" sz="quarter" idx="10"/>
          </p:nvPr>
        </p:nvSpPr>
        <p:spPr>
          <a:ln/>
        </p:spPr>
        <p:txBody>
          <a:bodyPr/>
          <a:lstStyle>
            <a:lvl1pPr>
              <a:defRPr/>
            </a:lvl1pPr>
          </a:lstStyle>
          <a:p>
            <a:fld id="{8CF15E35-00DA-45D8-9D94-CD38BA6356C2}"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87300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09.08.2017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18"/>
          <p:cNvSpPr>
            <a:spLocks noGrp="1" noChangeArrowheads="1"/>
          </p:cNvSpPr>
          <p:nvPr>
            <p:ph type="sldNum" sz="quarter" idx="10"/>
          </p:nvPr>
        </p:nvSpPr>
        <p:spPr>
          <a:ln/>
        </p:spPr>
        <p:txBody>
          <a:bodyPr/>
          <a:lstStyle>
            <a:lvl1pPr>
              <a:defRPr/>
            </a:lvl1pPr>
          </a:lstStyle>
          <a:p>
            <a:fld id="{CD40BF56-A848-4B69-9532-BB32A8FBE49B}"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4511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18"/>
          <p:cNvSpPr>
            <a:spLocks noGrp="1" noChangeArrowheads="1"/>
          </p:cNvSpPr>
          <p:nvPr>
            <p:ph type="sldNum" sz="quarter" idx="10"/>
          </p:nvPr>
        </p:nvSpPr>
        <p:spPr>
          <a:ln/>
        </p:spPr>
        <p:txBody>
          <a:bodyPr/>
          <a:lstStyle>
            <a:lvl1pPr>
              <a:defRPr/>
            </a:lvl1pPr>
          </a:lstStyle>
          <a:p>
            <a:fld id="{34B4C9D9-DAAE-43B9-814C-959B5EB7841F}"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45353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94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94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18"/>
          <p:cNvSpPr>
            <a:spLocks noGrp="1" noChangeArrowheads="1"/>
          </p:cNvSpPr>
          <p:nvPr>
            <p:ph type="sldNum" sz="quarter" idx="10"/>
          </p:nvPr>
        </p:nvSpPr>
        <p:spPr>
          <a:ln/>
        </p:spPr>
        <p:txBody>
          <a:bodyPr/>
          <a:lstStyle>
            <a:lvl1pPr>
              <a:defRPr/>
            </a:lvl1pPr>
          </a:lstStyle>
          <a:p>
            <a:fld id="{D453E3F0-142A-4CE7-9FDA-2C28218750E7}"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4535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fld id="{C4FC6E24-131D-4918-AE26-6EB3F72AC0BC}"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027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09.08.2017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09.08.2017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09.08.2017</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09.08.2017</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09.08.2017</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09.08.2017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09.08.2017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09.08.2017</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1863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5"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grpSp>
      <p:sp>
        <p:nvSpPr>
          <p:cNvPr id="1865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F87C1383-611A-4564-9102-D99A1CE739BF}" type="slidenum">
              <a:rPr lang="tr-TR" smtClean="0">
                <a:solidFill>
                  <a:srgbClr val="FFFFFF"/>
                </a:solidFill>
              </a:rPr>
              <a:pPr fontAlgn="base">
                <a:spcBef>
                  <a:spcPct val="0"/>
                </a:spcBef>
                <a:spcAft>
                  <a:spcPct val="0"/>
                </a:spcAft>
              </a:pPr>
              <a:t>‹#›</a:t>
            </a:fld>
            <a:endParaRPr lang="tr-TR" smtClean="0">
              <a:solidFill>
                <a:srgbClr val="FFFFFF"/>
              </a:solidFill>
            </a:endParaRPr>
          </a:p>
        </p:txBody>
      </p:sp>
      <p:sp>
        <p:nvSpPr>
          <p:cNvPr id="1865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tr-TR">
              <a:solidFill>
                <a:srgbClr val="FFFFFF"/>
              </a:solidFill>
            </a:endParaRPr>
          </a:p>
        </p:txBody>
      </p:sp>
      <p:sp>
        <p:nvSpPr>
          <p:cNvPr id="1865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tr-TR">
              <a:solidFill>
                <a:srgbClr val="FFFFFF"/>
              </a:solidFill>
            </a:endParaRPr>
          </a:p>
        </p:txBody>
      </p:sp>
      <p:sp>
        <p:nvSpPr>
          <p:cNvPr id="1865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865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401999156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riheglencesi.com/"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audio" Target="file:///F:\Yeni%20Tar\TAR&#304;H%202%20DERS%20SUNUSU\Alt&#305;n%20&#350;ark&#305;lar%201\tu-ti%20muz&#305;ce%20guyem.mp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a:bodyPr>
          <a:lstStyle/>
          <a:p>
            <a:pPr marL="36576" indent="0" algn="ctr">
              <a:lnSpc>
                <a:spcPct val="150000"/>
              </a:lnSpc>
              <a:buNone/>
            </a:pPr>
            <a:r>
              <a:rPr lang="tr-TR" sz="3200" b="1" dirty="0"/>
              <a:t>OSMANLILARDA EĞİTİM VE </a:t>
            </a:r>
            <a:r>
              <a:rPr lang="tr-TR" sz="3200" b="1" dirty="0" smtClean="0"/>
              <a:t>ÖĞRETİM</a:t>
            </a:r>
          </a:p>
          <a:p>
            <a:pPr marL="36576" indent="0" algn="ctr">
              <a:lnSpc>
                <a:spcPct val="150000"/>
              </a:lnSpc>
              <a:buNone/>
            </a:pPr>
            <a:endParaRPr lang="tr-TR" sz="3200" b="1" dirty="0" smtClean="0">
              <a:solidFill>
                <a:srgbClr val="FFFF66"/>
              </a:solidFill>
              <a:cs typeface="Times New Roman" pitchFamily="18" charset="0"/>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ÖZBEYLİ</a:t>
            </a: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3"/>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09.08.2017</a:t>
            </a:fld>
            <a:endParaRPr lang="tr-TR"/>
          </a:p>
        </p:txBody>
      </p:sp>
      <p:pic>
        <p:nvPicPr>
          <p:cNvPr id="4" name="Picture 5" descr="j03034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412776"/>
            <a:ext cx="809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lumMod val="75000"/>
            </a:schemeClr>
          </a:solidFill>
        </p:spPr>
        <p:txBody>
          <a:bodyPr/>
          <a:lstStyle/>
          <a:p>
            <a:pPr>
              <a:defRPr/>
            </a:pPr>
            <a:r>
              <a:rPr lang="tr-TR" dirty="0" smtClean="0">
                <a:solidFill>
                  <a:srgbClr val="FFFF00"/>
                </a:solidFill>
              </a:rPr>
              <a:t/>
            </a:r>
            <a:br>
              <a:rPr lang="tr-TR" dirty="0" smtClean="0">
                <a:solidFill>
                  <a:srgbClr val="FFFF00"/>
                </a:solidFill>
              </a:rPr>
            </a:br>
            <a:r>
              <a:rPr lang="tr-TR" dirty="0" smtClean="0">
                <a:solidFill>
                  <a:srgbClr val="FFFF00"/>
                </a:solidFill>
              </a:rPr>
              <a:t>b- Saray Eğitimi</a:t>
            </a:r>
            <a:br>
              <a:rPr lang="tr-TR" dirty="0" smtClean="0">
                <a:solidFill>
                  <a:srgbClr val="FFFF00"/>
                </a:solidFill>
              </a:rPr>
            </a:br>
            <a:endParaRPr lang="tr-TR" dirty="0">
              <a:solidFill>
                <a:srgbClr val="FFFF00"/>
              </a:solidFill>
            </a:endParaRPr>
          </a:p>
        </p:txBody>
      </p:sp>
      <p:sp>
        <p:nvSpPr>
          <p:cNvPr id="3" name="2 İçerik Yer Tutucusu"/>
          <p:cNvSpPr>
            <a:spLocks noGrp="1"/>
          </p:cNvSpPr>
          <p:nvPr>
            <p:ph idx="1"/>
          </p:nvPr>
        </p:nvSpPr>
        <p:spPr>
          <a:solidFill>
            <a:srgbClr val="08080C"/>
          </a:solidFill>
        </p:spPr>
        <p:txBody>
          <a:bodyPr/>
          <a:lstStyle/>
          <a:p>
            <a:pPr>
              <a:defRPr/>
            </a:pPr>
            <a:r>
              <a:rPr lang="tr-TR" dirty="0" smtClean="0">
                <a:solidFill>
                  <a:srgbClr val="FFFF00"/>
                </a:solidFill>
              </a:rPr>
              <a:t>Enderun Mektebi</a:t>
            </a:r>
            <a:r>
              <a:rPr lang="tr-TR" dirty="0" smtClean="0">
                <a:solidFill>
                  <a:srgbClr val="FFFF00"/>
                </a:solidFill>
                <a:cs typeface="Times New Roman" pitchFamily="18" charset="0"/>
              </a:rPr>
              <a:t> </a:t>
            </a:r>
          </a:p>
          <a:p>
            <a:pPr>
              <a:lnSpc>
                <a:spcPct val="150000"/>
              </a:lnSpc>
              <a:spcBef>
                <a:spcPts val="0"/>
              </a:spcBef>
              <a:defRPr/>
            </a:pPr>
            <a:r>
              <a:rPr lang="tr-TR" dirty="0" smtClean="0">
                <a:cs typeface="Times New Roman" pitchFamily="18" charset="0"/>
              </a:rPr>
              <a:t>   </a:t>
            </a:r>
            <a:r>
              <a:rPr lang="tr-TR" sz="2800" dirty="0" smtClean="0">
                <a:cs typeface="Times New Roman" pitchFamily="18" charset="0"/>
              </a:rPr>
              <a:t>Saray,padişahın güvenilir ve yetenekli kullarının yetiştiği,gerekli bilgi ve deneyimleri kazandıktan sonra,yönetim örgütü içinde önemli görevlere getirilecek insanların seçiminin yapıldığı bir merkez,diğer önemli bir özelliğiyle bir okuldu.</a:t>
            </a:r>
            <a:endParaRPr lang="tr-TR" sz="2800" dirty="0"/>
          </a:p>
        </p:txBody>
      </p:sp>
    </p:spTree>
    <p:extLst>
      <p:ext uri="{BB962C8B-B14F-4D97-AF65-F5344CB8AC3E}">
        <p14:creationId xmlns:p14="http://schemas.microsoft.com/office/powerpoint/2010/main" val="805237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a:xfrm>
            <a:off x="457200" y="333375"/>
            <a:ext cx="8229600" cy="5800725"/>
          </a:xfrm>
          <a:solidFill>
            <a:srgbClr val="08080C"/>
          </a:solidFill>
        </p:spPr>
        <p:txBody>
          <a:bodyPr/>
          <a:lstStyle/>
          <a:p>
            <a:pPr eaLnBrk="1" hangingPunct="1">
              <a:buFont typeface="Wingdings" panose="05000000000000000000" pitchFamily="2" charset="2"/>
              <a:buNone/>
              <a:defRPr/>
            </a:pPr>
            <a:r>
              <a:rPr lang="tr-TR" sz="3600" dirty="0" smtClean="0">
                <a:cs typeface="Times New Roman" pitchFamily="18" charset="0"/>
              </a:rPr>
              <a:t> </a:t>
            </a:r>
          </a:p>
          <a:p>
            <a:pPr eaLnBrk="1" hangingPunct="1">
              <a:lnSpc>
                <a:spcPct val="150000"/>
              </a:lnSpc>
              <a:spcBef>
                <a:spcPts val="0"/>
              </a:spcBef>
              <a:defRPr/>
            </a:pPr>
            <a:r>
              <a:rPr lang="tr-TR" sz="3600" dirty="0" smtClean="0">
                <a:cs typeface="Times New Roman" pitchFamily="18" charset="0"/>
              </a:rPr>
              <a:t>   </a:t>
            </a:r>
            <a:r>
              <a:rPr lang="tr-TR" sz="2800" dirty="0" smtClean="0">
                <a:solidFill>
                  <a:srgbClr val="FFFF00"/>
                </a:solidFill>
                <a:cs typeface="Times New Roman" pitchFamily="18" charset="0"/>
              </a:rPr>
              <a:t>Devşirme usulüyle </a:t>
            </a:r>
            <a:r>
              <a:rPr lang="tr-TR" sz="2800" dirty="0" smtClean="0">
                <a:cs typeface="Times New Roman" pitchFamily="18" charset="0"/>
              </a:rPr>
              <a:t>(Osmanlı Devleti I.Murat’</a:t>
            </a:r>
            <a:r>
              <a:rPr lang="tr-TR" sz="2800" dirty="0" smtClean="0"/>
              <a:t> </a:t>
            </a:r>
            <a:r>
              <a:rPr lang="tr-TR" sz="2800" dirty="0" smtClean="0">
                <a:cs typeface="Times New Roman" pitchFamily="18" charset="0"/>
              </a:rPr>
              <a:t>tan itibaren Anadolu ve Rumeli’</a:t>
            </a:r>
            <a:r>
              <a:rPr lang="tr-TR" sz="2800" dirty="0" smtClean="0"/>
              <a:t> </a:t>
            </a:r>
            <a:r>
              <a:rPr lang="tr-TR" sz="2800" dirty="0" smtClean="0">
                <a:cs typeface="Times New Roman" pitchFamily="18" charset="0"/>
              </a:rPr>
              <a:t>deki Hıristiyan ailelerden,her aileden bir çocuk olmak üzere alınır.Müslüman ailelerin yanında bir süre kaldıktan sonra Acemi ocağına ya da İç oğlanı olarak saray okullarına gönderilirdi.</a:t>
            </a:r>
            <a:r>
              <a:rPr lang="tr-TR" sz="2800" dirty="0" smtClean="0"/>
              <a:t> </a:t>
            </a:r>
            <a:r>
              <a:rPr lang="tr-TR" sz="2800" dirty="0" smtClean="0">
                <a:cs typeface="Times New Roman" pitchFamily="18" charset="0"/>
              </a:rPr>
              <a:t>Devşirme ihtiyaç duyuldukça yapılırdı</a:t>
            </a:r>
            <a:r>
              <a:rPr lang="tr-TR" sz="2800" dirty="0" smtClean="0"/>
              <a:t>. </a:t>
            </a:r>
          </a:p>
          <a:p>
            <a:pPr eaLnBrk="1" hangingPunct="1">
              <a:defRPr/>
            </a:pPr>
            <a:endParaRPr lang="tr-TR" sz="3600" dirty="0" smtClean="0"/>
          </a:p>
        </p:txBody>
      </p:sp>
    </p:spTree>
    <p:extLst>
      <p:ext uri="{BB962C8B-B14F-4D97-AF65-F5344CB8AC3E}">
        <p14:creationId xmlns:p14="http://schemas.microsoft.com/office/powerpoint/2010/main" val="4247231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857250"/>
            <a:ext cx="8458200" cy="5467350"/>
          </a:xfrm>
          <a:solidFill>
            <a:srgbClr val="08080C"/>
          </a:solidFill>
        </p:spPr>
        <p:txBody>
          <a:bodyPr/>
          <a:lstStyle/>
          <a:p>
            <a:pPr eaLnBrk="1" hangingPunct="1">
              <a:lnSpc>
                <a:spcPct val="150000"/>
              </a:lnSpc>
              <a:spcBef>
                <a:spcPts val="0"/>
              </a:spcBef>
              <a:defRPr/>
            </a:pPr>
            <a:r>
              <a:rPr lang="tr-TR" sz="3600" dirty="0" smtClean="0">
                <a:cs typeface="Times New Roman" pitchFamily="18" charset="0"/>
              </a:rPr>
              <a:t>     </a:t>
            </a:r>
            <a:r>
              <a:rPr lang="tr-TR" sz="2800" dirty="0" smtClean="0">
                <a:cs typeface="Times New Roman" pitchFamily="18" charset="0"/>
              </a:rPr>
              <a:t>Toplanan oğlanlar,acemi ocağına gönderilmeden önce,içlerinden seçilenler,çeşitli saray okullarına gönderilirdi. Bunlara </a:t>
            </a:r>
            <a:r>
              <a:rPr lang="tr-TR" sz="2800" b="1" dirty="0" smtClean="0">
                <a:solidFill>
                  <a:srgbClr val="FFFF00"/>
                </a:solidFill>
                <a:cs typeface="Times New Roman" pitchFamily="18" charset="0"/>
              </a:rPr>
              <a:t>iç oğlanı</a:t>
            </a:r>
            <a:r>
              <a:rPr lang="tr-TR" sz="2800" dirty="0" smtClean="0">
                <a:solidFill>
                  <a:srgbClr val="FFFF00"/>
                </a:solidFill>
                <a:cs typeface="Times New Roman" pitchFamily="18" charset="0"/>
              </a:rPr>
              <a:t> </a:t>
            </a:r>
            <a:r>
              <a:rPr lang="tr-TR" sz="2800" dirty="0" smtClean="0">
                <a:cs typeface="Times New Roman" pitchFamily="18" charset="0"/>
              </a:rPr>
              <a:t>denirdi.Buralarda sıkı bir eğitimden geçirilen içoğlanları içinden ikinci bir elemeyle belirlenen en seçkinleri Topkapı Sarayı’ndaki </a:t>
            </a:r>
            <a:r>
              <a:rPr lang="tr-TR" sz="2800" dirty="0" smtClean="0">
                <a:solidFill>
                  <a:srgbClr val="FFFF00"/>
                </a:solidFill>
                <a:cs typeface="Times New Roman" pitchFamily="18" charset="0"/>
              </a:rPr>
              <a:t>Büyük oda ve Küçük</a:t>
            </a:r>
            <a:r>
              <a:rPr lang="tr-TR" sz="2800" dirty="0" smtClean="0">
                <a:cs typeface="Times New Roman" pitchFamily="18" charset="0"/>
              </a:rPr>
              <a:t> odaya alınırlardı. </a:t>
            </a:r>
          </a:p>
        </p:txBody>
      </p:sp>
    </p:spTree>
    <p:extLst>
      <p:ext uri="{BB962C8B-B14F-4D97-AF65-F5344CB8AC3E}">
        <p14:creationId xmlns:p14="http://schemas.microsoft.com/office/powerpoint/2010/main" val="34282300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ox(out)">
                                      <p:cBhvr>
                                        <p:cTn id="7" dur="500"/>
                                        <p:tgtEl>
                                          <p:spTgt spid="471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401050" cy="4533900"/>
          </a:xfrm>
          <a:solidFill>
            <a:srgbClr val="08080C"/>
          </a:solidFill>
        </p:spPr>
        <p:txBody>
          <a:bodyPr/>
          <a:lstStyle/>
          <a:p>
            <a:pPr>
              <a:lnSpc>
                <a:spcPct val="150000"/>
              </a:lnSpc>
              <a:spcBef>
                <a:spcPts val="0"/>
              </a:spcBef>
              <a:defRPr/>
            </a:pPr>
            <a:r>
              <a:rPr lang="tr-TR" dirty="0" smtClean="0">
                <a:cs typeface="Times New Roman" pitchFamily="18" charset="0"/>
              </a:rPr>
              <a:t>    Bu odalar,yaparak ve yaşayarak verilen eğitimin en önemli basamaklarıydı.</a:t>
            </a:r>
            <a:r>
              <a:rPr lang="tr-TR" dirty="0" smtClean="0"/>
              <a:t> </a:t>
            </a:r>
            <a:r>
              <a:rPr lang="tr-TR" dirty="0" smtClean="0">
                <a:cs typeface="Times New Roman" pitchFamily="18" charset="0"/>
              </a:rPr>
              <a:t>Amaç,saraya alınanları gerçek bir dindar, devlet adamı,asker ve seçkin nitelikli bir kişi olarak yetiştirmekti. </a:t>
            </a:r>
          </a:p>
          <a:p>
            <a:pPr>
              <a:lnSpc>
                <a:spcPct val="150000"/>
              </a:lnSpc>
              <a:spcBef>
                <a:spcPts val="0"/>
              </a:spcBef>
              <a:defRPr/>
            </a:pPr>
            <a:endParaRPr lang="tr-TR" dirty="0"/>
          </a:p>
        </p:txBody>
      </p:sp>
    </p:spTree>
    <p:extLst>
      <p:ext uri="{BB962C8B-B14F-4D97-AF65-F5344CB8AC3E}">
        <p14:creationId xmlns:p14="http://schemas.microsoft.com/office/powerpoint/2010/main" val="11817821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533400" y="642938"/>
            <a:ext cx="8382000" cy="5453062"/>
          </a:xfrm>
          <a:solidFill>
            <a:srgbClr val="08080C"/>
          </a:solidFill>
        </p:spPr>
        <p:txBody>
          <a:bodyPr/>
          <a:lstStyle/>
          <a:p>
            <a:pPr eaLnBrk="1" hangingPunct="1">
              <a:lnSpc>
                <a:spcPct val="150000"/>
              </a:lnSpc>
              <a:spcBef>
                <a:spcPts val="0"/>
              </a:spcBef>
              <a:defRPr/>
            </a:pPr>
            <a:r>
              <a:rPr lang="tr-TR" sz="4400" b="1" dirty="0" smtClean="0"/>
              <a:t>   </a:t>
            </a:r>
            <a:r>
              <a:rPr lang="tr-TR" sz="2800" b="1" dirty="0" smtClean="0">
                <a:solidFill>
                  <a:srgbClr val="FFFF00"/>
                </a:solidFill>
                <a:cs typeface="Times New Roman" pitchFamily="18" charset="0"/>
              </a:rPr>
              <a:t>Büyük ve Küçük Oda</a:t>
            </a:r>
            <a:r>
              <a:rPr lang="tr-TR" sz="2800" dirty="0" smtClean="0">
                <a:cs typeface="Times New Roman" pitchFamily="18" charset="0"/>
              </a:rPr>
              <a:t>’da yetişen içoğlanları,</a:t>
            </a:r>
            <a:r>
              <a:rPr lang="tr-TR" sz="2800" dirty="0" smtClean="0"/>
              <a:t> </a:t>
            </a:r>
            <a:r>
              <a:rPr lang="tr-TR" sz="2800" dirty="0" smtClean="0">
                <a:cs typeface="Times New Roman" pitchFamily="18" charset="0"/>
              </a:rPr>
              <a:t>yeniden bir seçim sonucu elenerek, Enderun’da padişahın şahsi hizmetine ait odalara alınırlardı. Kalanlar da askeri bölüklerden </a:t>
            </a:r>
            <a:r>
              <a:rPr lang="tr-TR" sz="2800" b="1" dirty="0" err="1" smtClean="0">
                <a:solidFill>
                  <a:srgbClr val="FFFF00"/>
                </a:solidFill>
                <a:cs typeface="Times New Roman" pitchFamily="18" charset="0"/>
              </a:rPr>
              <a:t>Silahdarlar</a:t>
            </a:r>
            <a:r>
              <a:rPr lang="tr-TR" sz="2800" b="1" dirty="0" smtClean="0">
                <a:solidFill>
                  <a:srgbClr val="FFFF00"/>
                </a:solidFill>
                <a:cs typeface="Times New Roman" pitchFamily="18" charset="0"/>
              </a:rPr>
              <a:t> </a:t>
            </a:r>
            <a:r>
              <a:rPr lang="tr-TR" sz="2800" dirty="0" smtClean="0">
                <a:cs typeface="Times New Roman" pitchFamily="18" charset="0"/>
              </a:rPr>
              <a:t>Bölüğü’ne verilirdi. Enderun’da hizmet ve eğitim oda</a:t>
            </a:r>
            <a:r>
              <a:rPr lang="tr-TR" sz="2800" dirty="0" smtClean="0"/>
              <a:t>-</a:t>
            </a:r>
            <a:r>
              <a:rPr lang="tr-TR" sz="2800" dirty="0" err="1" smtClean="0">
                <a:cs typeface="Times New Roman" pitchFamily="18" charset="0"/>
              </a:rPr>
              <a:t>ları</a:t>
            </a:r>
            <a:r>
              <a:rPr lang="tr-TR" sz="2800" dirty="0" smtClean="0">
                <a:cs typeface="Times New Roman" pitchFamily="18" charset="0"/>
              </a:rPr>
              <a:t> şunlardı: </a:t>
            </a:r>
            <a:r>
              <a:rPr lang="tr-TR" sz="2800" b="1" dirty="0" smtClean="0">
                <a:solidFill>
                  <a:srgbClr val="FFFF00"/>
                </a:solidFill>
                <a:cs typeface="Times New Roman" pitchFamily="18" charset="0"/>
              </a:rPr>
              <a:t>Seferli odası,Kiler odası,Hazine odası ve Has oda.  </a:t>
            </a:r>
            <a:endParaRPr lang="tr-TR" sz="2800" dirty="0" smtClean="0">
              <a:solidFill>
                <a:srgbClr val="FFFF00"/>
              </a:solidFill>
              <a:cs typeface="Times New Roman" pitchFamily="18" charset="0"/>
            </a:endParaRPr>
          </a:p>
          <a:p>
            <a:pPr eaLnBrk="1" hangingPunct="1">
              <a:lnSpc>
                <a:spcPct val="90000"/>
              </a:lnSpc>
              <a:buFont typeface="Wingdings" panose="05000000000000000000" pitchFamily="2" charset="2"/>
              <a:buNone/>
              <a:defRPr/>
            </a:pPr>
            <a:r>
              <a:rPr lang="tr-TR" sz="4000" b="1" dirty="0" smtClean="0">
                <a:cs typeface="Times New Roman" pitchFamily="18" charset="0"/>
              </a:rPr>
              <a:t>    </a:t>
            </a:r>
            <a:endParaRPr lang="tr-TR" sz="4000" dirty="0" smtClean="0"/>
          </a:p>
        </p:txBody>
      </p:sp>
    </p:spTree>
    <p:extLst>
      <p:ext uri="{BB962C8B-B14F-4D97-AF65-F5344CB8AC3E}">
        <p14:creationId xmlns:p14="http://schemas.microsoft.com/office/powerpoint/2010/main" val="24524154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out)">
                                      <p:cBhvr>
                                        <p:cTn id="7" dur="500"/>
                                        <p:tgtEl>
                                          <p:spTgt spid="48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ox(out)">
                                      <p:cBhvr>
                                        <p:cTn id="12" dur="500"/>
                                        <p:tgtEl>
                                          <p:spTgt spid="48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250825" y="404813"/>
            <a:ext cx="8893175" cy="6048375"/>
          </a:xfrm>
          <a:solidFill>
            <a:srgbClr val="08080C"/>
          </a:solidFill>
        </p:spPr>
        <p:txBody>
          <a:bodyPr/>
          <a:lstStyle/>
          <a:p>
            <a:pPr eaLnBrk="1" hangingPunct="1">
              <a:lnSpc>
                <a:spcPct val="150000"/>
              </a:lnSpc>
              <a:spcBef>
                <a:spcPts val="0"/>
              </a:spcBef>
              <a:defRPr/>
            </a:pPr>
            <a:r>
              <a:rPr lang="tr-TR" sz="3600" dirty="0" smtClean="0">
                <a:cs typeface="Times New Roman" pitchFamily="18" charset="0"/>
              </a:rPr>
              <a:t>   </a:t>
            </a:r>
            <a:r>
              <a:rPr lang="tr-TR" sz="2800" dirty="0" smtClean="0">
                <a:cs typeface="Times New Roman" pitchFamily="18" charset="0"/>
              </a:rPr>
              <a:t>Bu odaların her birinin başında bir ağa bulunurdu. İçoğlanları buralarda hem hizmet ederler,hem de eğitim ve öğretimlerini sürdürürlerdi. Enderun’</a:t>
            </a:r>
            <a:r>
              <a:rPr lang="tr-TR" sz="2800" dirty="0" smtClean="0"/>
              <a:t> </a:t>
            </a:r>
            <a:r>
              <a:rPr lang="tr-TR" sz="2800" dirty="0" smtClean="0">
                <a:cs typeface="Times New Roman" pitchFamily="18" charset="0"/>
              </a:rPr>
              <a:t>da yetişen içoğlanları,daha sonra </a:t>
            </a:r>
            <a:r>
              <a:rPr lang="tr-TR" sz="2800" b="1" dirty="0" smtClean="0">
                <a:solidFill>
                  <a:srgbClr val="FFFF00"/>
                </a:solidFill>
                <a:cs typeface="Times New Roman" pitchFamily="18" charset="0"/>
              </a:rPr>
              <a:t>çıkma </a:t>
            </a:r>
            <a:r>
              <a:rPr lang="tr-TR" sz="2800" dirty="0" smtClean="0">
                <a:cs typeface="Times New Roman" pitchFamily="18" charset="0"/>
              </a:rPr>
              <a:t>denilen bir atama usulüyle </a:t>
            </a:r>
            <a:r>
              <a:rPr lang="tr-TR" sz="2800" dirty="0" smtClean="0">
                <a:solidFill>
                  <a:srgbClr val="FFFF00"/>
                </a:solidFill>
                <a:cs typeface="Times New Roman" pitchFamily="18" charset="0"/>
              </a:rPr>
              <a:t>Birun’ da </a:t>
            </a:r>
            <a:r>
              <a:rPr lang="tr-TR" sz="2800" dirty="0" smtClean="0">
                <a:cs typeface="Times New Roman" pitchFamily="18" charset="0"/>
              </a:rPr>
              <a:t>,bu </a:t>
            </a:r>
            <a:r>
              <a:rPr lang="tr-TR" sz="2800" dirty="0" smtClean="0">
                <a:solidFill>
                  <a:srgbClr val="FFFF00"/>
                </a:solidFill>
                <a:cs typeface="Times New Roman" pitchFamily="18" charset="0"/>
              </a:rPr>
              <a:t>odaların ağaları da taşrada sancakbeyliği makamı </a:t>
            </a:r>
            <a:r>
              <a:rPr lang="tr-TR" sz="2800" dirty="0" smtClean="0">
                <a:cs typeface="Times New Roman" pitchFamily="18" charset="0"/>
              </a:rPr>
              <a:t>gibi önemli görevlerde istihdam edilirlerdi. </a:t>
            </a:r>
            <a:r>
              <a:rPr lang="tr-TR" sz="2800" dirty="0" smtClean="0">
                <a:solidFill>
                  <a:srgbClr val="FFFF00"/>
                </a:solidFill>
                <a:cs typeface="Times New Roman" pitchFamily="18" charset="0"/>
              </a:rPr>
              <a:t>Enderun,bu yönüyle devlet adamı yetiştiren bir okul durumundaydı.</a:t>
            </a:r>
          </a:p>
          <a:p>
            <a:pPr eaLnBrk="1" hangingPunct="1">
              <a:defRPr/>
            </a:pPr>
            <a:endParaRPr lang="tr-TR" sz="3600" dirty="0" smtClean="0"/>
          </a:p>
          <a:p>
            <a:pPr eaLnBrk="1" hangingPunct="1">
              <a:defRPr/>
            </a:pPr>
            <a:endParaRPr lang="tr-TR" sz="3600" dirty="0" smtClean="0"/>
          </a:p>
        </p:txBody>
      </p:sp>
    </p:spTree>
    <p:extLst>
      <p:ext uri="{BB962C8B-B14F-4D97-AF65-F5344CB8AC3E}">
        <p14:creationId xmlns:p14="http://schemas.microsoft.com/office/powerpoint/2010/main" val="23509615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00063" y="214313"/>
            <a:ext cx="8153400" cy="1114425"/>
          </a:xfrm>
          <a:solidFill>
            <a:schemeClr val="tx2">
              <a:lumMod val="75000"/>
            </a:schemeClr>
          </a:solidFill>
        </p:spPr>
        <p:txBody>
          <a:bodyPr/>
          <a:lstStyle/>
          <a:p>
            <a:pPr eaLnBrk="1" hangingPunct="1">
              <a:defRPr/>
            </a:pPr>
            <a:r>
              <a:rPr lang="tr-TR" dirty="0" smtClean="0">
                <a:solidFill>
                  <a:srgbClr val="FFFF00"/>
                </a:solidFill>
                <a:latin typeface="Times New Roman" pitchFamily="18" charset="0"/>
                <a:cs typeface="Times New Roman" pitchFamily="18" charset="0"/>
              </a:rPr>
              <a:t>2-Harem</a:t>
            </a:r>
            <a:br>
              <a:rPr lang="tr-TR" dirty="0" smtClean="0">
                <a:solidFill>
                  <a:srgbClr val="FFFF00"/>
                </a:solidFill>
                <a:latin typeface="Times New Roman" pitchFamily="18" charset="0"/>
                <a:cs typeface="Times New Roman" pitchFamily="18" charset="0"/>
              </a:rPr>
            </a:br>
            <a:endParaRPr lang="tr-TR" dirty="0" smtClean="0">
              <a:solidFill>
                <a:srgbClr val="FFFF00"/>
              </a:solidFill>
              <a:latin typeface="Times New Roman" pitchFamily="18" charset="0"/>
              <a:cs typeface="Times New Roman" pitchFamily="18" charset="0"/>
            </a:endParaRPr>
          </a:p>
        </p:txBody>
      </p:sp>
      <p:sp>
        <p:nvSpPr>
          <p:cNvPr id="50179" name="Rectangle 3"/>
          <p:cNvSpPr>
            <a:spLocks noGrp="1" noChangeArrowheads="1"/>
          </p:cNvSpPr>
          <p:nvPr>
            <p:ph type="body" idx="1"/>
          </p:nvPr>
        </p:nvSpPr>
        <p:spPr>
          <a:xfrm>
            <a:off x="250825" y="1066800"/>
            <a:ext cx="8664575" cy="5257800"/>
          </a:xfrm>
          <a:solidFill>
            <a:srgbClr val="08080C"/>
          </a:solidFill>
        </p:spPr>
        <p:txBody>
          <a:bodyPr/>
          <a:lstStyle/>
          <a:p>
            <a:pPr eaLnBrk="1" hangingPunct="1">
              <a:lnSpc>
                <a:spcPct val="150000"/>
              </a:lnSpc>
              <a:spcBef>
                <a:spcPts val="0"/>
              </a:spcBef>
              <a:defRPr/>
            </a:pPr>
            <a:r>
              <a:rPr lang="tr-TR" sz="4400" b="1" dirty="0" smtClean="0">
                <a:cs typeface="Times New Roman" pitchFamily="18" charset="0"/>
              </a:rPr>
              <a:t> </a:t>
            </a:r>
            <a:r>
              <a:rPr lang="tr-TR" sz="2800" b="1" dirty="0" smtClean="0">
                <a:cs typeface="Times New Roman" pitchFamily="18" charset="0"/>
              </a:rPr>
              <a:t>Enderun’</a:t>
            </a:r>
            <a:r>
              <a:rPr lang="tr-TR" sz="2800" dirty="0" smtClean="0">
                <a:cs typeface="Times New Roman" pitchFamily="18" charset="0"/>
              </a:rPr>
              <a:t>da kadınlar yönünden aynı fonksiyonları yüklenen bölüm </a:t>
            </a:r>
            <a:r>
              <a:rPr lang="tr-TR" sz="2800" b="1" dirty="0" smtClean="0">
                <a:solidFill>
                  <a:srgbClr val="FFFF00"/>
                </a:solidFill>
                <a:cs typeface="Times New Roman" pitchFamily="18" charset="0"/>
              </a:rPr>
              <a:t>harem</a:t>
            </a:r>
            <a:r>
              <a:rPr lang="tr-TR" sz="2800" dirty="0" smtClean="0">
                <a:cs typeface="Times New Roman" pitchFamily="18" charset="0"/>
              </a:rPr>
              <a:t>di. Topkapı Sarayı’nda ikinci avlunun </a:t>
            </a:r>
            <a:r>
              <a:rPr lang="tr-TR" sz="2800" dirty="0" err="1" smtClean="0">
                <a:cs typeface="Times New Roman" pitchFamily="18" charset="0"/>
              </a:rPr>
              <a:t>so</a:t>
            </a:r>
            <a:r>
              <a:rPr lang="tr-TR" sz="2800" dirty="0" smtClean="0">
                <a:cs typeface="Times New Roman" pitchFamily="18" charset="0"/>
              </a:rPr>
              <a:t>-</a:t>
            </a:r>
            <a:r>
              <a:rPr lang="tr-TR" sz="2800" dirty="0" err="1" smtClean="0">
                <a:cs typeface="Times New Roman" pitchFamily="18" charset="0"/>
              </a:rPr>
              <a:t>lunda</a:t>
            </a:r>
            <a:r>
              <a:rPr lang="tr-TR" sz="2800" dirty="0" smtClean="0">
                <a:cs typeface="Times New Roman" pitchFamily="18" charset="0"/>
              </a:rPr>
              <a:t> Divan-ı Hümayun’un arka kıs</a:t>
            </a:r>
            <a:r>
              <a:rPr lang="tr-TR" sz="2800" dirty="0" smtClean="0"/>
              <a:t>-</a:t>
            </a:r>
            <a:r>
              <a:rPr lang="tr-TR" sz="2800" dirty="0" err="1" smtClean="0">
                <a:cs typeface="Times New Roman" pitchFamily="18" charset="0"/>
              </a:rPr>
              <a:t>mında</a:t>
            </a:r>
            <a:r>
              <a:rPr lang="tr-TR" sz="2800" dirty="0" smtClean="0">
                <a:cs typeface="Times New Roman" pitchFamily="18" charset="0"/>
              </a:rPr>
              <a:t> yer alan Harem-i Hümayun </a:t>
            </a:r>
            <a:r>
              <a:rPr lang="tr-TR" sz="2800" dirty="0" err="1" smtClean="0">
                <a:cs typeface="Times New Roman" pitchFamily="18" charset="0"/>
              </a:rPr>
              <a:t>ge</a:t>
            </a:r>
            <a:r>
              <a:rPr lang="tr-TR" sz="2800" dirty="0" smtClean="0"/>
              <a:t>-</a:t>
            </a:r>
            <a:r>
              <a:rPr lang="tr-TR" sz="2800" dirty="0" err="1" smtClean="0">
                <a:cs typeface="Times New Roman" pitchFamily="18" charset="0"/>
              </a:rPr>
              <a:t>nellikle</a:t>
            </a:r>
            <a:r>
              <a:rPr lang="tr-TR" sz="2800" dirty="0" smtClean="0">
                <a:cs typeface="Times New Roman" pitchFamily="18" charset="0"/>
              </a:rPr>
              <a:t> Haliç’e nazır çeşitli sofalar,</a:t>
            </a:r>
            <a:r>
              <a:rPr lang="tr-TR" sz="2800" dirty="0" smtClean="0"/>
              <a:t> </a:t>
            </a:r>
            <a:r>
              <a:rPr lang="tr-TR" sz="2800" dirty="0" err="1" smtClean="0">
                <a:cs typeface="Times New Roman" pitchFamily="18" charset="0"/>
              </a:rPr>
              <a:t>kori</a:t>
            </a:r>
            <a:r>
              <a:rPr lang="tr-TR" sz="2800" dirty="0" smtClean="0"/>
              <a:t>-</a:t>
            </a:r>
            <a:r>
              <a:rPr lang="tr-TR" sz="2800" dirty="0" err="1" smtClean="0">
                <a:cs typeface="Times New Roman" pitchFamily="18" charset="0"/>
              </a:rPr>
              <a:t>dorlar</a:t>
            </a:r>
            <a:r>
              <a:rPr lang="tr-TR" sz="2800" dirty="0" smtClean="0">
                <a:cs typeface="Times New Roman" pitchFamily="18" charset="0"/>
              </a:rPr>
              <a:t>, daireler,odalar,çeşmeler ve </a:t>
            </a:r>
            <a:r>
              <a:rPr lang="tr-TR" sz="2800" dirty="0" err="1" smtClean="0">
                <a:cs typeface="Times New Roman" pitchFamily="18" charset="0"/>
              </a:rPr>
              <a:t>hiz</a:t>
            </a:r>
            <a:r>
              <a:rPr lang="tr-TR" sz="2800" dirty="0" smtClean="0"/>
              <a:t>-</a:t>
            </a:r>
            <a:r>
              <a:rPr lang="tr-TR" sz="2800" dirty="0" smtClean="0">
                <a:cs typeface="Times New Roman" pitchFamily="18" charset="0"/>
              </a:rPr>
              <a:t>met binalarından oluşmakta idi.</a:t>
            </a:r>
          </a:p>
          <a:p>
            <a:pPr eaLnBrk="1" hangingPunct="1">
              <a:defRPr/>
            </a:pPr>
            <a:endParaRPr lang="tr-TR" sz="3600" dirty="0" smtClean="0"/>
          </a:p>
        </p:txBody>
      </p:sp>
    </p:spTree>
    <p:extLst>
      <p:ext uri="{BB962C8B-B14F-4D97-AF65-F5344CB8AC3E}">
        <p14:creationId xmlns:p14="http://schemas.microsoft.com/office/powerpoint/2010/main" val="8947732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ox(out)">
                                      <p:cBhvr>
                                        <p:cTn id="7" dur="500"/>
                                        <p:tgtEl>
                                          <p:spTgt spid="501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533400" y="285750"/>
            <a:ext cx="8382000" cy="5951538"/>
          </a:xfrm>
          <a:solidFill>
            <a:srgbClr val="08080C"/>
          </a:solidFill>
        </p:spPr>
        <p:txBody>
          <a:bodyPr/>
          <a:lstStyle/>
          <a:p>
            <a:pPr eaLnBrk="1" hangingPunct="1">
              <a:defRPr/>
            </a:pPr>
            <a:endParaRPr lang="tr-TR" sz="4400" dirty="0" smtClean="0">
              <a:cs typeface="Times New Roman" pitchFamily="18" charset="0"/>
            </a:endParaRPr>
          </a:p>
          <a:p>
            <a:pPr eaLnBrk="1" hangingPunct="1">
              <a:lnSpc>
                <a:spcPct val="150000"/>
              </a:lnSpc>
              <a:spcBef>
                <a:spcPts val="0"/>
              </a:spcBef>
              <a:buFont typeface="Wingdings" panose="05000000000000000000" pitchFamily="2" charset="2"/>
              <a:buNone/>
              <a:defRPr/>
            </a:pPr>
            <a:r>
              <a:rPr lang="tr-TR" sz="4400" dirty="0" smtClean="0">
                <a:cs typeface="Times New Roman" pitchFamily="18" charset="0"/>
              </a:rPr>
              <a:t>    </a:t>
            </a:r>
            <a:r>
              <a:rPr lang="tr-TR" dirty="0" smtClean="0">
                <a:cs typeface="Times New Roman" pitchFamily="18" charset="0"/>
              </a:rPr>
              <a:t>Harem’in düzeni,çalışma usulleri odaların</a:t>
            </a:r>
            <a:r>
              <a:rPr lang="tr-TR" dirty="0" smtClean="0"/>
              <a:t>-</a:t>
            </a:r>
            <a:r>
              <a:rPr lang="tr-TR" dirty="0" smtClean="0">
                <a:cs typeface="Times New Roman" pitchFamily="18" charset="0"/>
              </a:rPr>
              <a:t>kine benziyordu. </a:t>
            </a:r>
            <a:r>
              <a:rPr lang="tr-TR" b="1" dirty="0" err="1" smtClean="0">
                <a:solidFill>
                  <a:srgbClr val="FFFF00"/>
                </a:solidFill>
                <a:cs typeface="Times New Roman" pitchFamily="18" charset="0"/>
              </a:rPr>
              <a:t>Başkalfa</a:t>
            </a:r>
            <a:r>
              <a:rPr lang="tr-TR" b="1" dirty="0" smtClean="0">
                <a:solidFill>
                  <a:srgbClr val="FFFF00"/>
                </a:solidFill>
                <a:cs typeface="Times New Roman" pitchFamily="18" charset="0"/>
              </a:rPr>
              <a:t> Kadın</a:t>
            </a:r>
            <a:r>
              <a:rPr lang="tr-TR" dirty="0" smtClean="0">
                <a:solidFill>
                  <a:srgbClr val="FFFF00"/>
                </a:solidFill>
                <a:cs typeface="Times New Roman" pitchFamily="18" charset="0"/>
              </a:rPr>
              <a:t>’</a:t>
            </a:r>
            <a:r>
              <a:rPr lang="tr-TR" dirty="0" smtClean="0">
                <a:cs typeface="Times New Roman" pitchFamily="18" charset="0"/>
              </a:rPr>
              <a:t>ın </a:t>
            </a:r>
            <a:r>
              <a:rPr lang="tr-TR" dirty="0" err="1" smtClean="0">
                <a:cs typeface="Times New Roman" pitchFamily="18" charset="0"/>
              </a:rPr>
              <a:t>yöneti</a:t>
            </a:r>
            <a:r>
              <a:rPr lang="tr-TR" dirty="0" smtClean="0"/>
              <a:t>-</a:t>
            </a:r>
            <a:r>
              <a:rPr lang="tr-TR" dirty="0" err="1" smtClean="0">
                <a:cs typeface="Times New Roman" pitchFamily="18" charset="0"/>
              </a:rPr>
              <a:t>minde</a:t>
            </a:r>
            <a:r>
              <a:rPr lang="tr-TR" dirty="0" smtClean="0">
                <a:cs typeface="Times New Roman" pitchFamily="18" charset="0"/>
              </a:rPr>
              <a:t> yeterince görevlinin bulunduğu </a:t>
            </a:r>
            <a:r>
              <a:rPr lang="tr-TR" b="1" dirty="0" smtClean="0">
                <a:cs typeface="Times New Roman" pitchFamily="18" charset="0"/>
              </a:rPr>
              <a:t>Ha</a:t>
            </a:r>
            <a:r>
              <a:rPr lang="tr-TR" b="1" dirty="0" smtClean="0"/>
              <a:t>-</a:t>
            </a:r>
            <a:r>
              <a:rPr lang="tr-TR" b="1" dirty="0" err="1" smtClean="0">
                <a:cs typeface="Times New Roman" pitchFamily="18" charset="0"/>
              </a:rPr>
              <a:t>rem</a:t>
            </a:r>
            <a:r>
              <a:rPr lang="tr-TR" dirty="0" err="1" smtClean="0">
                <a:cs typeface="Times New Roman" pitchFamily="18" charset="0"/>
              </a:rPr>
              <a:t>’de</a:t>
            </a:r>
            <a:r>
              <a:rPr lang="tr-TR" dirty="0" smtClean="0">
                <a:cs typeface="Times New Roman" pitchFamily="18" charset="0"/>
              </a:rPr>
              <a:t> kadınlar Enderun’un erkekler bölü</a:t>
            </a:r>
            <a:r>
              <a:rPr lang="tr-TR" dirty="0" smtClean="0"/>
              <a:t>-</a:t>
            </a:r>
            <a:r>
              <a:rPr lang="tr-TR" dirty="0" err="1" smtClean="0">
                <a:cs typeface="Times New Roman" pitchFamily="18" charset="0"/>
              </a:rPr>
              <a:t>mününkine</a:t>
            </a:r>
            <a:r>
              <a:rPr lang="tr-TR" dirty="0" smtClean="0">
                <a:cs typeface="Times New Roman" pitchFamily="18" charset="0"/>
              </a:rPr>
              <a:t> benzer bir eğitime ve pratik </a:t>
            </a:r>
            <a:r>
              <a:rPr lang="tr-TR" dirty="0" err="1" smtClean="0">
                <a:cs typeface="Times New Roman" pitchFamily="18" charset="0"/>
              </a:rPr>
              <a:t>ça</a:t>
            </a:r>
            <a:r>
              <a:rPr lang="tr-TR" dirty="0" smtClean="0"/>
              <a:t>-</a:t>
            </a:r>
            <a:r>
              <a:rPr lang="tr-TR" dirty="0" err="1" smtClean="0">
                <a:cs typeface="Times New Roman" pitchFamily="18" charset="0"/>
              </a:rPr>
              <a:t>lışmaya</a:t>
            </a:r>
            <a:r>
              <a:rPr lang="tr-TR" dirty="0" smtClean="0">
                <a:cs typeface="Times New Roman" pitchFamily="18" charset="0"/>
              </a:rPr>
              <a:t> yönelirlerdi. </a:t>
            </a:r>
            <a:endParaRPr lang="tr-TR" dirty="0" smtClean="0"/>
          </a:p>
        </p:txBody>
      </p:sp>
    </p:spTree>
    <p:extLst>
      <p:ext uri="{BB962C8B-B14F-4D97-AF65-F5344CB8AC3E}">
        <p14:creationId xmlns:p14="http://schemas.microsoft.com/office/powerpoint/2010/main" val="175474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box(out)">
                                      <p:cBhvr>
                                        <p:cTn id="7" dur="500"/>
                                        <p:tgtEl>
                                          <p:spTgt spid="5222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813"/>
            <a:ext cx="8229600" cy="5348287"/>
          </a:xfrm>
          <a:solidFill>
            <a:srgbClr val="08080C"/>
          </a:solidFill>
        </p:spPr>
        <p:txBody>
          <a:bodyPr/>
          <a:lstStyle/>
          <a:p>
            <a:pPr>
              <a:lnSpc>
                <a:spcPct val="150000"/>
              </a:lnSpc>
              <a:spcBef>
                <a:spcPts val="0"/>
              </a:spcBef>
              <a:defRPr/>
            </a:pPr>
            <a:r>
              <a:rPr lang="tr-TR" dirty="0" smtClean="0">
                <a:cs typeface="Times New Roman" pitchFamily="18" charset="0"/>
              </a:rPr>
              <a:t>    </a:t>
            </a:r>
            <a:r>
              <a:rPr lang="tr-TR" sz="2800" dirty="0" smtClean="0">
                <a:cs typeface="Times New Roman" pitchFamily="18" charset="0"/>
              </a:rPr>
              <a:t>Saraya alınan kadınlar,</a:t>
            </a:r>
            <a:r>
              <a:rPr lang="tr-TR" sz="2800" dirty="0" smtClean="0"/>
              <a:t> </a:t>
            </a:r>
            <a:r>
              <a:rPr lang="tr-TR" sz="2800" dirty="0" smtClean="0">
                <a:cs typeface="Times New Roman" pitchFamily="18" charset="0"/>
              </a:rPr>
              <a:t>Harem’deki deneyimleri,statülerine göre </a:t>
            </a:r>
            <a:r>
              <a:rPr lang="tr-TR" sz="2800" b="1" dirty="0" smtClean="0">
                <a:solidFill>
                  <a:srgbClr val="FFFF00"/>
                </a:solidFill>
                <a:cs typeface="Times New Roman" pitchFamily="18" charset="0"/>
              </a:rPr>
              <a:t>cariye,</a:t>
            </a:r>
            <a:r>
              <a:rPr lang="tr-TR" sz="2800" b="1" dirty="0" err="1" smtClean="0">
                <a:solidFill>
                  <a:srgbClr val="FFFF00"/>
                </a:solidFill>
                <a:cs typeface="Times New Roman" pitchFamily="18" charset="0"/>
              </a:rPr>
              <a:t>şakird</a:t>
            </a:r>
            <a:r>
              <a:rPr lang="tr-TR" sz="2800" b="1" dirty="0" smtClean="0">
                <a:solidFill>
                  <a:srgbClr val="FFFF00"/>
                </a:solidFill>
                <a:cs typeface="Times New Roman" pitchFamily="18" charset="0"/>
              </a:rPr>
              <a:t>, gedikli,usta ve haseki</a:t>
            </a:r>
            <a:r>
              <a:rPr lang="tr-TR" sz="2800" dirty="0" smtClean="0">
                <a:solidFill>
                  <a:srgbClr val="FFFF00"/>
                </a:solidFill>
                <a:cs typeface="Times New Roman" pitchFamily="18" charset="0"/>
              </a:rPr>
              <a:t> </a:t>
            </a:r>
            <a:r>
              <a:rPr lang="tr-TR" sz="2800" dirty="0" smtClean="0">
                <a:cs typeface="Times New Roman" pitchFamily="18" charset="0"/>
              </a:rPr>
              <a:t>gibi adlarla sıralanırlardı. Eğer padişah tarafından sarayda alıkonulmazlarsa ,çıkma ile saray dışında görevlendirilen kapıkullarıyla evlendirilirlerdi.</a:t>
            </a:r>
            <a:endParaRPr lang="tr-TR" sz="2800" dirty="0"/>
          </a:p>
        </p:txBody>
      </p:sp>
    </p:spTree>
    <p:extLst>
      <p:ext uri="{BB962C8B-B14F-4D97-AF65-F5344CB8AC3E}">
        <p14:creationId xmlns:p14="http://schemas.microsoft.com/office/powerpoint/2010/main" val="202531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50825" y="357188"/>
            <a:ext cx="8664575" cy="5738812"/>
          </a:xfrm>
          <a:solidFill>
            <a:srgbClr val="08080C"/>
          </a:solidFill>
        </p:spPr>
        <p:txBody>
          <a:bodyPr/>
          <a:lstStyle/>
          <a:p>
            <a:pPr eaLnBrk="1" hangingPunct="1">
              <a:lnSpc>
                <a:spcPct val="150000"/>
              </a:lnSpc>
              <a:spcBef>
                <a:spcPts val="0"/>
              </a:spcBef>
              <a:defRPr/>
            </a:pPr>
            <a:r>
              <a:rPr lang="tr-TR" sz="3600" dirty="0" smtClean="0">
                <a:cs typeface="Times New Roman" pitchFamily="18" charset="0"/>
              </a:rPr>
              <a:t> </a:t>
            </a:r>
            <a:r>
              <a:rPr lang="tr-TR" sz="2800" dirty="0" smtClean="0">
                <a:cs typeface="Times New Roman" pitchFamily="18" charset="0"/>
              </a:rPr>
              <a:t>Harem </a:t>
            </a:r>
            <a:r>
              <a:rPr lang="tr-TR" sz="2800" dirty="0" smtClean="0">
                <a:solidFill>
                  <a:srgbClr val="FFFF00"/>
                </a:solidFill>
                <a:cs typeface="Times New Roman" pitchFamily="18" charset="0"/>
              </a:rPr>
              <a:t>halkını,padişah,valide sultan,</a:t>
            </a:r>
            <a:r>
              <a:rPr lang="tr-TR" sz="2800" dirty="0" smtClean="0">
                <a:solidFill>
                  <a:srgbClr val="FFFF00"/>
                </a:solidFill>
              </a:rPr>
              <a:t> </a:t>
            </a:r>
            <a:r>
              <a:rPr lang="tr-TR" sz="2800" dirty="0" smtClean="0">
                <a:solidFill>
                  <a:srgbClr val="FFFF00"/>
                </a:solidFill>
                <a:cs typeface="Times New Roman" pitchFamily="18" charset="0"/>
              </a:rPr>
              <a:t>padişah hanımları,sultanlar,şehzadeler gibi Harem’de hizmet edilenler </a:t>
            </a:r>
            <a:r>
              <a:rPr lang="tr-TR" sz="2800" dirty="0" smtClean="0">
                <a:cs typeface="Times New Roman" pitchFamily="18" charset="0"/>
              </a:rPr>
              <a:t>ve </a:t>
            </a:r>
            <a:r>
              <a:rPr lang="tr-TR" sz="2800" dirty="0" smtClean="0">
                <a:solidFill>
                  <a:srgbClr val="FFFF00"/>
                </a:solidFill>
                <a:cs typeface="Times New Roman" pitchFamily="18" charset="0"/>
              </a:rPr>
              <a:t>ustalar,kalfalar,</a:t>
            </a:r>
            <a:r>
              <a:rPr lang="tr-TR" sz="2800" dirty="0" smtClean="0">
                <a:solidFill>
                  <a:srgbClr val="FFFF00"/>
                </a:solidFill>
              </a:rPr>
              <a:t> </a:t>
            </a:r>
            <a:r>
              <a:rPr lang="tr-TR" sz="2800" dirty="0" smtClean="0">
                <a:solidFill>
                  <a:srgbClr val="FFFF00"/>
                </a:solidFill>
                <a:cs typeface="Times New Roman" pitchFamily="18" charset="0"/>
              </a:rPr>
              <a:t>cariyeler şeklinde hizmet edenler olmak üzere iki grupta değerlendirmek gerekir. </a:t>
            </a:r>
            <a:r>
              <a:rPr lang="tr-TR" sz="2800" dirty="0" smtClean="0">
                <a:cs typeface="Times New Roman" pitchFamily="18" charset="0"/>
              </a:rPr>
              <a:t>Harem </a:t>
            </a:r>
            <a:r>
              <a:rPr lang="tr-TR" sz="2800" dirty="0" err="1" smtClean="0">
                <a:solidFill>
                  <a:srgbClr val="FFFF00"/>
                </a:solidFill>
                <a:cs typeface="Times New Roman" pitchFamily="18" charset="0"/>
              </a:rPr>
              <a:t>Darü’s</a:t>
            </a:r>
            <a:r>
              <a:rPr lang="tr-TR" sz="2800" dirty="0" smtClean="0">
                <a:solidFill>
                  <a:srgbClr val="FFFF00"/>
                </a:solidFill>
                <a:cs typeface="Times New Roman" pitchFamily="18" charset="0"/>
              </a:rPr>
              <a:t>-</a:t>
            </a:r>
            <a:r>
              <a:rPr lang="tr-TR" sz="2800" dirty="0" err="1" smtClean="0">
                <a:solidFill>
                  <a:srgbClr val="FFFF00"/>
                </a:solidFill>
                <a:cs typeface="Times New Roman" pitchFamily="18" charset="0"/>
              </a:rPr>
              <a:t>saade</a:t>
            </a:r>
            <a:r>
              <a:rPr lang="tr-TR" sz="2800" dirty="0" smtClean="0">
                <a:solidFill>
                  <a:srgbClr val="FFFF00"/>
                </a:solidFill>
                <a:cs typeface="Times New Roman" pitchFamily="18" charset="0"/>
              </a:rPr>
              <a:t> Ağası (Harem Ağası-Kara Ağa) </a:t>
            </a:r>
            <a:r>
              <a:rPr lang="tr-TR" sz="2800" dirty="0" smtClean="0">
                <a:cs typeface="Times New Roman" pitchFamily="18" charset="0"/>
              </a:rPr>
              <a:t>tarafından idare edilirdi. Harem Ağası  Harem’in dış  bölümü ve ihtiyaçlarıyla ilgilenirdi.</a:t>
            </a:r>
          </a:p>
          <a:p>
            <a:pPr eaLnBrk="1" hangingPunct="1">
              <a:buFont typeface="Wingdings" panose="05000000000000000000" pitchFamily="2" charset="2"/>
              <a:buNone/>
              <a:defRPr/>
            </a:pPr>
            <a:endParaRPr lang="tr-TR" sz="3600" dirty="0" smtClean="0"/>
          </a:p>
        </p:txBody>
      </p:sp>
    </p:spTree>
    <p:extLst>
      <p:ext uri="{BB962C8B-B14F-4D97-AF65-F5344CB8AC3E}">
        <p14:creationId xmlns:p14="http://schemas.microsoft.com/office/powerpoint/2010/main" val="78982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out)">
                                      <p:cBhvr>
                                        <p:cTn id="7" dur="500"/>
                                        <p:tgtEl>
                                          <p:spTgt spid="532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188913"/>
            <a:ext cx="8642350" cy="1439862"/>
          </a:xfrm>
          <a:solidFill>
            <a:srgbClr val="0070C0"/>
          </a:solidFill>
        </p:spPr>
        <p:txBody>
          <a:bodyPr/>
          <a:lstStyle/>
          <a:p>
            <a:pPr>
              <a:defRPr/>
            </a:pPr>
            <a:r>
              <a:rPr lang="tr-TR" sz="2800" b="1" dirty="0" smtClean="0">
                <a:solidFill>
                  <a:srgbClr val="FFFF00"/>
                </a:solidFill>
              </a:rPr>
              <a:t/>
            </a:r>
            <a:br>
              <a:rPr lang="tr-TR" sz="2800" b="1" dirty="0" smtClean="0">
                <a:solidFill>
                  <a:srgbClr val="FFFF00"/>
                </a:solidFill>
              </a:rPr>
            </a:br>
            <a:r>
              <a:rPr lang="tr-TR" sz="2800" b="1" dirty="0" smtClean="0">
                <a:solidFill>
                  <a:srgbClr val="FFFF00"/>
                </a:solidFill>
              </a:rPr>
              <a:t>OSMANLILARDA </a:t>
            </a:r>
            <a:r>
              <a:rPr lang="tr-TR" sz="2800" b="1" dirty="0">
                <a:solidFill>
                  <a:srgbClr val="FFFF00"/>
                </a:solidFill>
              </a:rPr>
              <a:t>EĞİTİM VE ÖĞRETİM ANLAYIŞI</a:t>
            </a:r>
            <a:r>
              <a:rPr lang="tr-TR" sz="2800" dirty="0"/>
              <a:t/>
            </a:r>
            <a:br>
              <a:rPr lang="tr-TR" sz="2800" dirty="0"/>
            </a:br>
            <a:endParaRPr lang="tr-TR" sz="2800" dirty="0"/>
          </a:p>
        </p:txBody>
      </p:sp>
      <p:sp>
        <p:nvSpPr>
          <p:cNvPr id="36867" name="Rectangle 3"/>
          <p:cNvSpPr>
            <a:spLocks noGrp="1" noChangeArrowheads="1"/>
          </p:cNvSpPr>
          <p:nvPr>
            <p:ph type="body" idx="1"/>
          </p:nvPr>
        </p:nvSpPr>
        <p:spPr>
          <a:xfrm>
            <a:off x="323850" y="1601788"/>
            <a:ext cx="8540750" cy="5256212"/>
          </a:xfrm>
          <a:solidFill>
            <a:schemeClr val="accent4">
              <a:lumMod val="10000"/>
            </a:schemeClr>
          </a:solidFill>
        </p:spPr>
        <p:txBody>
          <a:bodyPr/>
          <a:lstStyle/>
          <a:p>
            <a:pPr>
              <a:defRPr/>
            </a:pPr>
            <a:r>
              <a:rPr lang="tr-TR" dirty="0">
                <a:solidFill>
                  <a:srgbClr val="FFFF00"/>
                </a:solidFill>
              </a:rPr>
              <a:t>1-Osmanlı Eğitiminin Hedeflediği İnsan Tipi</a:t>
            </a:r>
          </a:p>
          <a:p>
            <a:pPr>
              <a:defRPr/>
            </a:pPr>
            <a:r>
              <a:rPr lang="tr-TR" sz="3600" dirty="0"/>
              <a:t>Osmanlı klasik döneminde, hedeflenen insan tipinde aranan ilk özellik, onun </a:t>
            </a:r>
            <a:r>
              <a:rPr lang="tr-TR" sz="3600" dirty="0">
                <a:solidFill>
                  <a:srgbClr val="FFFF00"/>
                </a:solidFill>
              </a:rPr>
              <a:t>“</a:t>
            </a:r>
            <a:r>
              <a:rPr lang="tr-TR" sz="3600" dirty="0" err="1">
                <a:solidFill>
                  <a:srgbClr val="FFFF00"/>
                </a:solidFill>
              </a:rPr>
              <a:t>ulü’l</a:t>
            </a:r>
            <a:r>
              <a:rPr lang="tr-TR" sz="3600" dirty="0">
                <a:solidFill>
                  <a:srgbClr val="FFFF00"/>
                </a:solidFill>
              </a:rPr>
              <a:t> emre”</a:t>
            </a:r>
            <a:r>
              <a:rPr lang="tr-TR" sz="3600" dirty="0"/>
              <a:t> itaatkar olmasıydı. Devlet, İslam devletiydi. Şeriat bunu </a:t>
            </a:r>
            <a:r>
              <a:rPr lang="tr-TR" sz="3600" dirty="0" err="1"/>
              <a:t>emredi</a:t>
            </a:r>
            <a:r>
              <a:rPr lang="tr-TR" sz="3600" dirty="0"/>
              <a:t>-yordu. Bu , Müslümanlar için dindarlığın ilk şartı idi. Müslüman olmayanlarda  bunu kabul etmişlerdi. </a:t>
            </a:r>
          </a:p>
        </p:txBody>
      </p:sp>
    </p:spTree>
    <p:extLst>
      <p:ext uri="{BB962C8B-B14F-4D97-AF65-F5344CB8AC3E}">
        <p14:creationId xmlns:p14="http://schemas.microsoft.com/office/powerpoint/2010/main" val="2739040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chemeClr val="tx2">
              <a:lumMod val="75000"/>
            </a:schemeClr>
          </a:solidFill>
        </p:spPr>
        <p:txBody>
          <a:bodyPr/>
          <a:lstStyle/>
          <a:p>
            <a:pPr>
              <a:defRPr/>
            </a:pPr>
            <a:r>
              <a:rPr lang="tr-TR" sz="4000" b="1" dirty="0">
                <a:solidFill>
                  <a:srgbClr val="FFFF00"/>
                </a:solidFill>
              </a:rPr>
              <a:t>c) Askeri Eğitim</a:t>
            </a:r>
            <a:r>
              <a:rPr lang="tr-TR" sz="4000" dirty="0"/>
              <a:t/>
            </a:r>
            <a:br>
              <a:rPr lang="tr-TR" sz="4000" dirty="0"/>
            </a:br>
            <a:endParaRPr lang="tr-TR" sz="4000" dirty="0"/>
          </a:p>
        </p:txBody>
      </p:sp>
      <p:sp>
        <p:nvSpPr>
          <p:cNvPr id="56323" name="Rectangle 3"/>
          <p:cNvSpPr>
            <a:spLocks noGrp="1" noChangeArrowheads="1"/>
          </p:cNvSpPr>
          <p:nvPr>
            <p:ph type="body" idx="1"/>
          </p:nvPr>
        </p:nvSpPr>
        <p:spPr>
          <a:xfrm>
            <a:off x="250825" y="1052513"/>
            <a:ext cx="8642350" cy="5400675"/>
          </a:xfrm>
          <a:solidFill>
            <a:srgbClr val="08080C"/>
          </a:solidFill>
        </p:spPr>
        <p:txBody>
          <a:bodyPr/>
          <a:lstStyle/>
          <a:p>
            <a:pPr>
              <a:defRPr/>
            </a:pPr>
            <a:endParaRPr lang="tr-TR" sz="3600" dirty="0" smtClean="0"/>
          </a:p>
          <a:p>
            <a:pPr>
              <a:lnSpc>
                <a:spcPct val="150000"/>
              </a:lnSpc>
              <a:spcBef>
                <a:spcPts val="0"/>
              </a:spcBef>
              <a:defRPr/>
            </a:pPr>
            <a:r>
              <a:rPr lang="tr-TR" sz="2400" dirty="0" smtClean="0"/>
              <a:t>     İlk </a:t>
            </a:r>
            <a:r>
              <a:rPr lang="tr-TR" sz="2400" dirty="0"/>
              <a:t>zamanlarda Osmanlı askeri </a:t>
            </a:r>
            <a:r>
              <a:rPr lang="tr-TR" sz="2400" dirty="0" smtClean="0"/>
              <a:t>kuvvetleri </a:t>
            </a:r>
            <a:r>
              <a:rPr lang="tr-TR" sz="2400" dirty="0"/>
              <a:t>atlı aşiret birliklerinden oluşuyordu. </a:t>
            </a:r>
            <a:r>
              <a:rPr lang="tr-TR" sz="2400" dirty="0">
                <a:solidFill>
                  <a:srgbClr val="FFFF00"/>
                </a:solidFill>
              </a:rPr>
              <a:t>Orhan bey </a:t>
            </a:r>
            <a:r>
              <a:rPr lang="tr-TR" sz="2400" dirty="0"/>
              <a:t>döneminde </a:t>
            </a:r>
            <a:r>
              <a:rPr lang="tr-TR" sz="2400" dirty="0">
                <a:solidFill>
                  <a:srgbClr val="FFFF00"/>
                </a:solidFill>
              </a:rPr>
              <a:t>yaya ve </a:t>
            </a:r>
            <a:r>
              <a:rPr lang="tr-TR" sz="2400" dirty="0" smtClean="0">
                <a:solidFill>
                  <a:srgbClr val="FFFF00"/>
                </a:solidFill>
              </a:rPr>
              <a:t>müsellemler </a:t>
            </a:r>
            <a:r>
              <a:rPr lang="tr-TR" sz="2400" dirty="0"/>
              <a:t>adı ile bir ordu kuruldu. I.Murat döneminde de Kapıkulu Ocakları </a:t>
            </a:r>
            <a:r>
              <a:rPr lang="tr-TR" sz="2400" dirty="0" smtClean="0"/>
              <a:t>oluşturuldu</a:t>
            </a:r>
            <a:r>
              <a:rPr lang="tr-TR" sz="2400" dirty="0"/>
              <a:t>. Hıristiyan ailelerden alınan çocuklar Türk ailelerin yanına verilirdi. Buradan </a:t>
            </a:r>
            <a:r>
              <a:rPr lang="tr-TR" sz="2400" dirty="0">
                <a:solidFill>
                  <a:srgbClr val="FFFF00"/>
                </a:solidFill>
              </a:rPr>
              <a:t>Acemi Ocağına </a:t>
            </a:r>
            <a:r>
              <a:rPr lang="tr-TR" sz="2400" dirty="0"/>
              <a:t>alınırdı. Acemi Ocağı’nda en başarılı olanlar </a:t>
            </a:r>
            <a:r>
              <a:rPr lang="tr-TR" sz="2400" dirty="0">
                <a:solidFill>
                  <a:srgbClr val="FFFF00"/>
                </a:solidFill>
              </a:rPr>
              <a:t>Enderun Mektebine </a:t>
            </a:r>
            <a:r>
              <a:rPr lang="tr-TR" sz="2400" dirty="0"/>
              <a:t>alınırdı. </a:t>
            </a:r>
          </a:p>
        </p:txBody>
      </p:sp>
    </p:spTree>
    <p:extLst>
      <p:ext uri="{BB962C8B-B14F-4D97-AF65-F5344CB8AC3E}">
        <p14:creationId xmlns:p14="http://schemas.microsoft.com/office/powerpoint/2010/main" val="2617979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57200" y="1052513"/>
            <a:ext cx="8229600" cy="5043487"/>
          </a:xfrm>
          <a:solidFill>
            <a:srgbClr val="08080C"/>
          </a:solidFill>
        </p:spPr>
        <p:txBody>
          <a:bodyPr/>
          <a:lstStyle/>
          <a:p>
            <a:pPr>
              <a:lnSpc>
                <a:spcPct val="150000"/>
              </a:lnSpc>
              <a:spcBef>
                <a:spcPts val="0"/>
              </a:spcBef>
              <a:defRPr/>
            </a:pPr>
            <a:r>
              <a:rPr lang="tr-TR" sz="3600" dirty="0" smtClean="0"/>
              <a:t>   </a:t>
            </a:r>
            <a:r>
              <a:rPr lang="tr-TR" sz="2800" dirty="0" smtClean="0"/>
              <a:t>Diğerleri </a:t>
            </a:r>
            <a:r>
              <a:rPr lang="tr-TR" sz="2800" dirty="0"/>
              <a:t>Kapıkulu Ocaklarına dahil edilirdi. Kapıkulu Ocaklarına alınan askerler pratik bir eğitime tabi tutulurdu. Bu genellikle, </a:t>
            </a:r>
            <a:r>
              <a:rPr lang="tr-TR" sz="2800" dirty="0">
                <a:solidFill>
                  <a:srgbClr val="FFFF00"/>
                </a:solidFill>
              </a:rPr>
              <a:t>keçeye kılıç çalmak ve testiye kurşun sıkmak </a:t>
            </a:r>
            <a:r>
              <a:rPr lang="tr-TR" sz="2800" dirty="0"/>
              <a:t>şeklinde olurdu. Her askeri sınıf bulunduğu sınıfa bağlı olarak pratik eğitim alırdı.</a:t>
            </a:r>
          </a:p>
          <a:p>
            <a:pPr>
              <a:defRPr/>
            </a:pPr>
            <a:endParaRPr lang="tr-TR" sz="3600" dirty="0"/>
          </a:p>
        </p:txBody>
      </p:sp>
    </p:spTree>
    <p:extLst>
      <p:ext uri="{BB962C8B-B14F-4D97-AF65-F5344CB8AC3E}">
        <p14:creationId xmlns:p14="http://schemas.microsoft.com/office/powerpoint/2010/main" val="3802830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457200" y="500063"/>
            <a:ext cx="8229600" cy="5595937"/>
          </a:xfrm>
          <a:solidFill>
            <a:srgbClr val="08080C"/>
          </a:solidFill>
        </p:spPr>
        <p:txBody>
          <a:bodyPr/>
          <a:lstStyle/>
          <a:p>
            <a:pPr>
              <a:lnSpc>
                <a:spcPct val="150000"/>
              </a:lnSpc>
              <a:spcBef>
                <a:spcPts val="0"/>
              </a:spcBef>
              <a:defRPr/>
            </a:pPr>
            <a:r>
              <a:rPr lang="tr-TR" sz="3600" dirty="0" smtClean="0"/>
              <a:t>  </a:t>
            </a:r>
            <a:r>
              <a:rPr lang="tr-TR" sz="2800" dirty="0" smtClean="0"/>
              <a:t>Osmanlı </a:t>
            </a:r>
            <a:r>
              <a:rPr lang="tr-TR" sz="2800" dirty="0"/>
              <a:t>Devleti’nde askeri eğitim kurumu sayılabilecek başka okullar da vardı. Bunlardan biri Cambazhane Mektebiydi. </a:t>
            </a:r>
            <a:r>
              <a:rPr lang="tr-TR" sz="2800" dirty="0" err="1"/>
              <a:t>Cambazbaşı</a:t>
            </a:r>
            <a:r>
              <a:rPr lang="tr-TR" sz="2800" dirty="0"/>
              <a:t> denilen bir yönetici ile bir yardımcı ve otuz kadar öğrencisi vardı.</a:t>
            </a:r>
          </a:p>
          <a:p>
            <a:pPr>
              <a:lnSpc>
                <a:spcPct val="150000"/>
              </a:lnSpc>
              <a:spcBef>
                <a:spcPts val="0"/>
              </a:spcBef>
              <a:defRPr/>
            </a:pPr>
            <a:r>
              <a:rPr lang="tr-TR" sz="2800" dirty="0" smtClean="0"/>
              <a:t> </a:t>
            </a:r>
            <a:r>
              <a:rPr lang="tr-TR" sz="2800" dirty="0" smtClean="0">
                <a:solidFill>
                  <a:srgbClr val="FFFF00"/>
                </a:solidFill>
              </a:rPr>
              <a:t>Atlı </a:t>
            </a:r>
            <a:r>
              <a:rPr lang="tr-TR" sz="2800" dirty="0">
                <a:solidFill>
                  <a:srgbClr val="FFFF00"/>
                </a:solidFill>
              </a:rPr>
              <a:t>olan ve savaşlarda padişahın önünde düşmana karşı ilk saldırıya geçen Cambazlara</a:t>
            </a:r>
            <a:r>
              <a:rPr lang="tr-TR" sz="2800" dirty="0"/>
              <a:t> eleman , Acemi Ocağından sağlanırdı.</a:t>
            </a:r>
          </a:p>
        </p:txBody>
      </p:sp>
    </p:spTree>
    <p:extLst>
      <p:ext uri="{BB962C8B-B14F-4D97-AF65-F5344CB8AC3E}">
        <p14:creationId xmlns:p14="http://schemas.microsoft.com/office/powerpoint/2010/main" val="3464115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785813"/>
            <a:ext cx="8401050" cy="5310187"/>
          </a:xfrm>
          <a:solidFill>
            <a:srgbClr val="08080C"/>
          </a:solidFill>
        </p:spPr>
        <p:txBody>
          <a:bodyPr/>
          <a:lstStyle/>
          <a:p>
            <a:pPr>
              <a:lnSpc>
                <a:spcPct val="150000"/>
              </a:lnSpc>
              <a:spcBef>
                <a:spcPts val="0"/>
              </a:spcBef>
              <a:defRPr/>
            </a:pPr>
            <a:r>
              <a:rPr lang="tr-TR" sz="4000" dirty="0"/>
              <a:t> </a:t>
            </a:r>
            <a:r>
              <a:rPr lang="tr-TR" sz="2800" dirty="0"/>
              <a:t>Osmanlı Devleti’nde askeri mızıka okulunun adı </a:t>
            </a:r>
            <a:r>
              <a:rPr lang="tr-TR" sz="2800" dirty="0">
                <a:solidFill>
                  <a:srgbClr val="FFFF00"/>
                </a:solidFill>
              </a:rPr>
              <a:t>Mehterhane</a:t>
            </a:r>
            <a:r>
              <a:rPr lang="tr-TR" sz="2800" dirty="0"/>
              <a:t>’dir. Orhan Bey döneminden beri var olduğu sanılmaktadır. Mehter Bölüğü’nün barındığı yere </a:t>
            </a:r>
            <a:r>
              <a:rPr lang="tr-TR" sz="2800" dirty="0" err="1">
                <a:solidFill>
                  <a:srgbClr val="FFFF00"/>
                </a:solidFill>
              </a:rPr>
              <a:t>Nevbethane</a:t>
            </a:r>
            <a:r>
              <a:rPr lang="tr-TR" sz="2800" dirty="0"/>
              <a:t> denirdi. II.Mahmut Mehterhane’yi kaldırmış ve </a:t>
            </a:r>
            <a:r>
              <a:rPr lang="tr-TR" sz="2800" dirty="0">
                <a:solidFill>
                  <a:srgbClr val="FFFF00"/>
                </a:solidFill>
              </a:rPr>
              <a:t>Askeri Mızıka</a:t>
            </a:r>
            <a:r>
              <a:rPr lang="tr-TR" sz="2800" dirty="0"/>
              <a:t> örgütünü kurdurmuştur.</a:t>
            </a:r>
          </a:p>
          <a:p>
            <a:pPr>
              <a:defRPr/>
            </a:pPr>
            <a:endParaRPr lang="tr-TR" sz="4000" dirty="0"/>
          </a:p>
          <a:p>
            <a:pPr>
              <a:defRPr/>
            </a:pPr>
            <a:endParaRPr lang="tr-TR" sz="4000" dirty="0"/>
          </a:p>
        </p:txBody>
      </p:sp>
    </p:spTree>
    <p:extLst>
      <p:ext uri="{BB962C8B-B14F-4D97-AF65-F5344CB8AC3E}">
        <p14:creationId xmlns:p14="http://schemas.microsoft.com/office/powerpoint/2010/main" val="17775693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33412"/>
          </a:xfrm>
        </p:spPr>
        <p:txBody>
          <a:bodyPr/>
          <a:lstStyle/>
          <a:p>
            <a:pPr>
              <a:defRPr/>
            </a:pPr>
            <a:r>
              <a:rPr lang="tr-TR" sz="4000" dirty="0" smtClean="0">
                <a:solidFill>
                  <a:srgbClr val="FFFF00"/>
                </a:solidFill>
              </a:rPr>
              <a:t>d) </a:t>
            </a:r>
            <a:r>
              <a:rPr lang="tr-TR" sz="4000" dirty="0">
                <a:solidFill>
                  <a:srgbClr val="FFFF00"/>
                </a:solidFill>
              </a:rPr>
              <a:t>Medreseler:</a:t>
            </a:r>
          </a:p>
        </p:txBody>
      </p:sp>
      <p:sp>
        <p:nvSpPr>
          <p:cNvPr id="45059" name="Rectangle 3"/>
          <p:cNvSpPr>
            <a:spLocks noGrp="1" noChangeArrowheads="1"/>
          </p:cNvSpPr>
          <p:nvPr>
            <p:ph type="body" idx="1"/>
          </p:nvPr>
        </p:nvSpPr>
        <p:spPr>
          <a:xfrm>
            <a:off x="301625" y="981075"/>
            <a:ext cx="8540750" cy="5543550"/>
          </a:xfrm>
          <a:solidFill>
            <a:srgbClr val="08080C"/>
          </a:solidFill>
        </p:spPr>
        <p:txBody>
          <a:bodyPr/>
          <a:lstStyle/>
          <a:p>
            <a:pPr>
              <a:lnSpc>
                <a:spcPct val="150000"/>
              </a:lnSpc>
              <a:spcBef>
                <a:spcPts val="0"/>
              </a:spcBef>
              <a:defRPr/>
            </a:pPr>
            <a:r>
              <a:rPr lang="tr-TR" sz="3600" dirty="0" smtClean="0"/>
              <a:t>     </a:t>
            </a:r>
            <a:r>
              <a:rPr lang="tr-TR" sz="2800" dirty="0" smtClean="0"/>
              <a:t>Medrese</a:t>
            </a:r>
            <a:r>
              <a:rPr lang="tr-TR" sz="2800" dirty="0"/>
              <a:t>, Arapça bir kelime olan, </a:t>
            </a:r>
            <a:r>
              <a:rPr lang="tr-TR" sz="2800" dirty="0">
                <a:solidFill>
                  <a:srgbClr val="FFFF00"/>
                </a:solidFill>
              </a:rPr>
              <a:t>“</a:t>
            </a:r>
            <a:r>
              <a:rPr lang="tr-TR" sz="2800" dirty="0" err="1">
                <a:solidFill>
                  <a:srgbClr val="FFFF00"/>
                </a:solidFill>
              </a:rPr>
              <a:t>Derese</a:t>
            </a:r>
            <a:r>
              <a:rPr lang="tr-TR" sz="2800" dirty="0">
                <a:solidFill>
                  <a:srgbClr val="FFFF00"/>
                </a:solidFill>
              </a:rPr>
              <a:t>” </a:t>
            </a:r>
            <a:r>
              <a:rPr lang="tr-TR" sz="2800" dirty="0"/>
              <a:t>türevinden gelmektedir. “İlim öğrenilen yer” anlamına gelir. Medrese teşkilatlı bir kuruluş olup, dershane ve etrafında öğrencilerin kaldığı odalar medreseler bel kemiğini teşkil eder. Kütüphane, imaret, hamam gibi kuruluşlarda medresenin ayrılmaz parçalarıdır. Çoğu zaman cami ve </a:t>
            </a:r>
            <a:r>
              <a:rPr lang="tr-TR" sz="2800" dirty="0" err="1"/>
              <a:t>mescid</a:t>
            </a:r>
            <a:r>
              <a:rPr lang="tr-TR" sz="2800" dirty="0"/>
              <a:t> bitişiklerine yapılırdı. </a:t>
            </a:r>
          </a:p>
        </p:txBody>
      </p:sp>
      <p:pic>
        <p:nvPicPr>
          <p:cNvPr id="25604" name="Picture 4" descr="j03034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66025" y="5754688"/>
            <a:ext cx="13271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25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1341438"/>
            <a:ext cx="8229600" cy="5111750"/>
          </a:xfrm>
          <a:solidFill>
            <a:srgbClr val="08080C"/>
          </a:solidFill>
        </p:spPr>
        <p:txBody>
          <a:bodyPr/>
          <a:lstStyle/>
          <a:p>
            <a:pPr>
              <a:lnSpc>
                <a:spcPct val="150000"/>
              </a:lnSpc>
              <a:spcBef>
                <a:spcPts val="0"/>
              </a:spcBef>
              <a:defRPr/>
            </a:pPr>
            <a:r>
              <a:rPr lang="tr-TR" sz="3600" dirty="0" smtClean="0"/>
              <a:t> </a:t>
            </a:r>
            <a:r>
              <a:rPr lang="tr-TR" sz="2800" dirty="0" smtClean="0"/>
              <a:t>Medreselerin </a:t>
            </a:r>
            <a:r>
              <a:rPr lang="tr-TR" sz="2800" dirty="0"/>
              <a:t>bir de vakfiyesi vardı. Bu vakfiye de medresenin çalışma </a:t>
            </a:r>
            <a:r>
              <a:rPr lang="tr-TR" sz="2800" dirty="0" smtClean="0"/>
              <a:t>sisteminden </a:t>
            </a:r>
            <a:r>
              <a:rPr lang="tr-TR" sz="2800" dirty="0"/>
              <a:t>çalışanların günlük </a:t>
            </a:r>
            <a:r>
              <a:rPr lang="tr-TR" sz="2800" dirty="0" err="1" smtClean="0"/>
              <a:t>yevmiyelerine</a:t>
            </a:r>
            <a:r>
              <a:rPr lang="tr-TR" sz="2800" dirty="0" smtClean="0"/>
              <a:t> </a:t>
            </a:r>
            <a:r>
              <a:rPr lang="tr-TR" sz="2800" dirty="0"/>
              <a:t>varıncaya kadar her türlü bilgi yer alırdı. Ayrıca hoca ve </a:t>
            </a:r>
            <a:r>
              <a:rPr lang="tr-TR" sz="2800" dirty="0" smtClean="0"/>
              <a:t>talebelerin </a:t>
            </a:r>
            <a:r>
              <a:rPr lang="tr-TR" sz="2800" dirty="0"/>
              <a:t>ihtiyaç ve masrafları da bu </a:t>
            </a:r>
            <a:r>
              <a:rPr lang="tr-TR" sz="2800" dirty="0" smtClean="0"/>
              <a:t>vakfiyelerden </a:t>
            </a:r>
            <a:r>
              <a:rPr lang="tr-TR" sz="2800" dirty="0"/>
              <a:t>karşılanırdı. </a:t>
            </a:r>
          </a:p>
        </p:txBody>
      </p:sp>
    </p:spTree>
    <p:extLst>
      <p:ext uri="{BB962C8B-B14F-4D97-AF65-F5344CB8AC3E}">
        <p14:creationId xmlns:p14="http://schemas.microsoft.com/office/powerpoint/2010/main" val="3904628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404813"/>
            <a:ext cx="8435975" cy="5691187"/>
          </a:xfrm>
          <a:solidFill>
            <a:srgbClr val="08080C"/>
          </a:solidFill>
        </p:spPr>
        <p:txBody>
          <a:bodyPr/>
          <a:lstStyle/>
          <a:p>
            <a:pPr>
              <a:lnSpc>
                <a:spcPct val="150000"/>
              </a:lnSpc>
              <a:spcBef>
                <a:spcPts val="0"/>
              </a:spcBef>
              <a:defRPr/>
            </a:pPr>
            <a:r>
              <a:rPr lang="tr-TR" sz="2800" dirty="0" smtClean="0"/>
              <a:t>        Diğer </a:t>
            </a:r>
            <a:r>
              <a:rPr lang="tr-TR" sz="2800" dirty="0"/>
              <a:t>İslam Devletleri’nde olduğu gibi </a:t>
            </a:r>
            <a:r>
              <a:rPr lang="tr-TR" sz="2800" dirty="0" err="1"/>
              <a:t>Osmanlılar’da</a:t>
            </a:r>
            <a:r>
              <a:rPr lang="tr-TR" sz="2800" dirty="0"/>
              <a:t> da temel eğitim-öğretim kurumları </a:t>
            </a:r>
            <a:r>
              <a:rPr lang="tr-TR" sz="2800" dirty="0">
                <a:solidFill>
                  <a:srgbClr val="FFFF00"/>
                </a:solidFill>
              </a:rPr>
              <a:t>medreseler</a:t>
            </a:r>
            <a:r>
              <a:rPr lang="tr-TR" sz="2800" dirty="0"/>
              <a:t> idi. Osmanlılar, medreselerini Büyük Selçuklu, Anadolu Selçukluları ve diğer İslam devletlerini örnek alarak kurdular. Kısa zamanda şöhret bulan bu medreselere, İslam dünyasındaki diğer ülkelerden çok sayıda talebe ve âlim akın etmeye başladı.</a:t>
            </a:r>
          </a:p>
        </p:txBody>
      </p:sp>
    </p:spTree>
    <p:extLst>
      <p:ext uri="{BB962C8B-B14F-4D97-AF65-F5344CB8AC3E}">
        <p14:creationId xmlns:p14="http://schemas.microsoft.com/office/powerpoint/2010/main" val="6629860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250825" y="785813"/>
            <a:ext cx="8569325" cy="5595937"/>
          </a:xfrm>
          <a:solidFill>
            <a:srgbClr val="08080C"/>
          </a:solidFill>
        </p:spPr>
        <p:txBody>
          <a:bodyPr/>
          <a:lstStyle/>
          <a:p>
            <a:pPr>
              <a:lnSpc>
                <a:spcPct val="150000"/>
              </a:lnSpc>
              <a:spcBef>
                <a:spcPts val="0"/>
              </a:spcBef>
              <a:defRPr/>
            </a:pPr>
            <a:r>
              <a:rPr lang="tr-TR" sz="2800" dirty="0"/>
              <a:t>Osmanlı medreselerinde ilk dönemlerde müderrisler günde 4 ders vermekle yükümlüydüler. Tedrisat, medreselere ve müderrislere göre haftanın en çok üç günü (salı-perşembe-cuma) tatil olmak üzere devam ederdi. </a:t>
            </a:r>
            <a:r>
              <a:rPr lang="tr-TR" sz="2800" dirty="0" smtClean="0">
                <a:solidFill>
                  <a:srgbClr val="FFFF00"/>
                </a:solidFill>
              </a:rPr>
              <a:t>Osmanlı’larda </a:t>
            </a:r>
            <a:r>
              <a:rPr lang="tr-TR" sz="2800" dirty="0">
                <a:solidFill>
                  <a:srgbClr val="FFFF00"/>
                </a:solidFill>
              </a:rPr>
              <a:t>ilk medrese, 1330’da İznik’in fethini müteakip bir manastırın medreseye çevrilmesiyle yine İznik’te Orhan Gazi tarafından açılmıştır. </a:t>
            </a:r>
          </a:p>
        </p:txBody>
      </p:sp>
    </p:spTree>
    <p:extLst>
      <p:ext uri="{BB962C8B-B14F-4D97-AF65-F5344CB8AC3E}">
        <p14:creationId xmlns:p14="http://schemas.microsoft.com/office/powerpoint/2010/main" val="928363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43000"/>
            <a:ext cx="8229600" cy="4991100"/>
          </a:xfrm>
          <a:solidFill>
            <a:srgbClr val="08080C"/>
          </a:solidFill>
        </p:spPr>
        <p:txBody>
          <a:bodyPr/>
          <a:lstStyle/>
          <a:p>
            <a:pPr>
              <a:lnSpc>
                <a:spcPct val="150000"/>
              </a:lnSpc>
              <a:spcBef>
                <a:spcPts val="0"/>
              </a:spcBef>
              <a:defRPr/>
            </a:pPr>
            <a:r>
              <a:rPr lang="tr-TR" dirty="0" smtClean="0">
                <a:solidFill>
                  <a:srgbClr val="FFFF00"/>
                </a:solidFill>
              </a:rPr>
              <a:t>e- Dini Kurumlardaki Eğitim</a:t>
            </a:r>
          </a:p>
          <a:p>
            <a:pPr>
              <a:lnSpc>
                <a:spcPct val="150000"/>
              </a:lnSpc>
              <a:spcBef>
                <a:spcPts val="0"/>
              </a:spcBef>
              <a:defRPr/>
            </a:pPr>
            <a:r>
              <a:rPr lang="tr-TR" dirty="0" smtClean="0"/>
              <a:t>   Osmanlı Devleti’nde halkı bilgilendiren önemli kurumlardan biri de </a:t>
            </a:r>
            <a:r>
              <a:rPr lang="tr-TR" dirty="0" smtClean="0">
                <a:solidFill>
                  <a:srgbClr val="FFFF00"/>
                </a:solidFill>
              </a:rPr>
              <a:t>cami, tekke ve zaviyelerdir. </a:t>
            </a:r>
            <a:r>
              <a:rPr lang="tr-TR" dirty="0" smtClean="0"/>
              <a:t>Bu kurumlar ilk zamanlarda birer öğretim yeri gibi faaliyette bulunmuşlardır.</a:t>
            </a:r>
          </a:p>
          <a:p>
            <a:pPr>
              <a:defRPr/>
            </a:pPr>
            <a:endParaRPr lang="tr-TR" dirty="0"/>
          </a:p>
        </p:txBody>
      </p:sp>
      <p:pic>
        <p:nvPicPr>
          <p:cNvPr id="4" name="tu-ti muzıce guyem.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7378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9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70C0"/>
          </a:solidFill>
        </p:spPr>
        <p:txBody>
          <a:bodyPr/>
          <a:lstStyle/>
          <a:p>
            <a:pPr>
              <a:defRPr/>
            </a:pPr>
            <a:r>
              <a:rPr lang="tr-TR" dirty="0" smtClean="0"/>
              <a:t>2011- LİSANS KPSS</a:t>
            </a:r>
            <a:endParaRPr lang="tr-TR" dirty="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l="42870" t="30000" r="25037" b="26875"/>
          <a:stretch>
            <a:fillRect/>
          </a:stretch>
        </p:blipFill>
        <p:spPr bwMode="auto">
          <a:xfrm>
            <a:off x="971550" y="1700213"/>
            <a:ext cx="7272338"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1814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571500" y="785813"/>
            <a:ext cx="8229600" cy="5522912"/>
          </a:xfrm>
          <a:solidFill>
            <a:schemeClr val="accent4">
              <a:lumMod val="10000"/>
            </a:schemeClr>
          </a:solidFill>
        </p:spPr>
        <p:txBody>
          <a:bodyPr/>
          <a:lstStyle/>
          <a:p>
            <a:pPr>
              <a:lnSpc>
                <a:spcPct val="150000"/>
              </a:lnSpc>
              <a:spcBef>
                <a:spcPts val="0"/>
              </a:spcBef>
              <a:defRPr/>
            </a:pPr>
            <a:r>
              <a:rPr lang="tr-TR" sz="3600" dirty="0" smtClean="0"/>
              <a:t>  Bu </a:t>
            </a:r>
            <a:r>
              <a:rPr lang="tr-TR" sz="3600" dirty="0"/>
              <a:t>durumda, Osmanlı toplumunun eğiterek kazandırdığı değerlerle yaşatmak istediği insan tipi, </a:t>
            </a:r>
            <a:r>
              <a:rPr lang="tr-TR" sz="3600" dirty="0">
                <a:solidFill>
                  <a:srgbClr val="FFFF00"/>
                </a:solidFill>
              </a:rPr>
              <a:t>itaatkar, dindar, sevecen, vefalı bir tipti. </a:t>
            </a:r>
            <a:r>
              <a:rPr lang="tr-TR" sz="3600" dirty="0"/>
              <a:t>İnsanlar, bu ideal tipe, yaklaşa-bildikleri oranda eğitilmiş sayılırlardı.</a:t>
            </a:r>
          </a:p>
          <a:p>
            <a:pPr>
              <a:buFont typeface="Wingdings" panose="05000000000000000000" pitchFamily="2" charset="2"/>
              <a:buNone/>
              <a:defRPr/>
            </a:pPr>
            <a:endParaRPr lang="tr-TR" sz="3600" dirty="0"/>
          </a:p>
          <a:p>
            <a:pPr>
              <a:defRPr/>
            </a:pPr>
            <a:endParaRPr lang="tr-TR" dirty="0"/>
          </a:p>
        </p:txBody>
      </p:sp>
      <p:pic>
        <p:nvPicPr>
          <p:cNvPr id="5123" name="Picture 4" descr="j03544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8513" y="5345113"/>
            <a:ext cx="8096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396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B </a:t>
            </a:r>
            <a:endParaRPr lang="tr-TR" dirty="0"/>
          </a:p>
        </p:txBody>
      </p:sp>
    </p:spTree>
    <p:extLst>
      <p:ext uri="{BB962C8B-B14F-4D97-AF65-F5344CB8AC3E}">
        <p14:creationId xmlns:p14="http://schemas.microsoft.com/office/powerpoint/2010/main" val="12328608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2016-KPSS-LİSANS</a:t>
            </a:r>
            <a:endParaRPr lang="tr-TR" dirty="0"/>
          </a:p>
        </p:txBody>
      </p:sp>
      <p:pic>
        <p:nvPicPr>
          <p:cNvPr id="4" name="Resim 3"/>
          <p:cNvPicPr/>
          <p:nvPr/>
        </p:nvPicPr>
        <p:blipFill rotWithShape="1">
          <a:blip r:embed="rId2"/>
          <a:srcRect l="7891" t="42110" r="61621" b="10676"/>
          <a:stretch/>
        </p:blipFill>
        <p:spPr bwMode="auto">
          <a:xfrm>
            <a:off x="486836" y="1628800"/>
            <a:ext cx="8199964"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20048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 </a:t>
            </a:r>
            <a:endParaRPr lang="tr-TR" dirty="0"/>
          </a:p>
        </p:txBody>
      </p:sp>
    </p:spTree>
    <p:extLst>
      <p:ext uri="{BB962C8B-B14F-4D97-AF65-F5344CB8AC3E}">
        <p14:creationId xmlns:p14="http://schemas.microsoft.com/office/powerpoint/2010/main" val="6885727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9388" y="274638"/>
            <a:ext cx="8507412" cy="1143000"/>
          </a:xfrm>
          <a:solidFill>
            <a:srgbClr val="00B0F0"/>
          </a:solidFill>
        </p:spPr>
        <p:txBody>
          <a:bodyPr/>
          <a:lstStyle/>
          <a:p>
            <a:pPr>
              <a:defRPr/>
            </a:pPr>
            <a:r>
              <a:rPr lang="tr-TR" sz="3200" b="1" dirty="0"/>
              <a:t>2.Değişmeler ve Gelişmeler Dönemi</a:t>
            </a:r>
            <a:br>
              <a:rPr lang="tr-TR" sz="3200" b="1" dirty="0"/>
            </a:br>
            <a:endParaRPr lang="tr-TR" sz="3200" b="1" dirty="0"/>
          </a:p>
        </p:txBody>
      </p:sp>
      <p:sp>
        <p:nvSpPr>
          <p:cNvPr id="58371" name="Rectangle 3"/>
          <p:cNvSpPr>
            <a:spLocks noGrp="1" noChangeArrowheads="1"/>
          </p:cNvSpPr>
          <p:nvPr>
            <p:ph type="body" idx="1"/>
          </p:nvPr>
        </p:nvSpPr>
        <p:spPr>
          <a:xfrm>
            <a:off x="179388" y="1052513"/>
            <a:ext cx="8507412" cy="5472112"/>
          </a:xfrm>
          <a:solidFill>
            <a:schemeClr val="accent2">
              <a:lumMod val="50000"/>
            </a:schemeClr>
          </a:solidFill>
        </p:spPr>
        <p:txBody>
          <a:bodyPr/>
          <a:lstStyle/>
          <a:p>
            <a:pPr>
              <a:lnSpc>
                <a:spcPct val="150000"/>
              </a:lnSpc>
              <a:defRPr/>
            </a:pPr>
            <a:r>
              <a:rPr lang="tr-TR" b="1" dirty="0"/>
              <a:t>a</a:t>
            </a:r>
            <a:r>
              <a:rPr lang="tr-TR" sz="2800" b="1" dirty="0"/>
              <a:t>) Eski Kurumların Durumu</a:t>
            </a:r>
            <a:endParaRPr lang="tr-TR" sz="2800" dirty="0"/>
          </a:p>
          <a:p>
            <a:pPr>
              <a:lnSpc>
                <a:spcPct val="150000"/>
              </a:lnSpc>
              <a:defRPr/>
            </a:pPr>
            <a:r>
              <a:rPr lang="tr-TR" sz="2800" dirty="0"/>
              <a:t>Kuruluş ve Yükselme döneminde sağlıklı bir şekilde yürüyen eğitim kurumları duraklama ve gerileme döneminde bozulmaya başladı ve ihtiyaca cevap veremez hale geldi. Eğitim kurumlarına kabul edilmede </a:t>
            </a:r>
            <a:r>
              <a:rPr lang="tr-TR" sz="2800" dirty="0" err="1"/>
              <a:t>liyakatın</a:t>
            </a:r>
            <a:r>
              <a:rPr lang="tr-TR" sz="2800" dirty="0"/>
              <a:t> yerini torpil ve rüşvet almıştır. </a:t>
            </a:r>
          </a:p>
        </p:txBody>
      </p:sp>
    </p:spTree>
    <p:extLst>
      <p:ext uri="{BB962C8B-B14F-4D97-AF65-F5344CB8AC3E}">
        <p14:creationId xmlns:p14="http://schemas.microsoft.com/office/powerpoint/2010/main" val="3783725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15888"/>
            <a:ext cx="8291513" cy="1512887"/>
          </a:xfrm>
          <a:solidFill>
            <a:srgbClr val="00B0F0"/>
          </a:solidFill>
        </p:spPr>
        <p:txBody>
          <a:bodyPr/>
          <a:lstStyle/>
          <a:p>
            <a:pPr>
              <a:defRPr/>
            </a:pPr>
            <a:r>
              <a:rPr lang="tr-TR" sz="3200" b="1" dirty="0"/>
              <a:t>b)Eğitim ve Öğretimde Gelişmeler ve Yeni Kurumlar</a:t>
            </a:r>
            <a:br>
              <a:rPr lang="tr-TR" sz="3200" b="1" dirty="0"/>
            </a:br>
            <a:endParaRPr lang="tr-TR" sz="3200" b="1" dirty="0"/>
          </a:p>
        </p:txBody>
      </p:sp>
      <p:sp>
        <p:nvSpPr>
          <p:cNvPr id="59395" name="Rectangle 3"/>
          <p:cNvSpPr>
            <a:spLocks noGrp="1" noChangeArrowheads="1"/>
          </p:cNvSpPr>
          <p:nvPr>
            <p:ph type="body" idx="1"/>
          </p:nvPr>
        </p:nvSpPr>
        <p:spPr>
          <a:xfrm>
            <a:off x="457200" y="1773238"/>
            <a:ext cx="8229600" cy="4679950"/>
          </a:xfrm>
          <a:solidFill>
            <a:schemeClr val="tx2">
              <a:lumMod val="10000"/>
            </a:schemeClr>
          </a:solidFill>
        </p:spPr>
        <p:txBody>
          <a:bodyPr/>
          <a:lstStyle/>
          <a:p>
            <a:pPr>
              <a:lnSpc>
                <a:spcPct val="150000"/>
              </a:lnSpc>
              <a:spcBef>
                <a:spcPts val="0"/>
              </a:spcBef>
              <a:defRPr/>
            </a:pPr>
            <a:r>
              <a:rPr lang="tr-TR" sz="2800" b="1" dirty="0"/>
              <a:t>(1) Gelişmeler</a:t>
            </a:r>
            <a:endParaRPr lang="tr-TR" sz="2800" dirty="0"/>
          </a:p>
          <a:p>
            <a:pPr>
              <a:lnSpc>
                <a:spcPct val="150000"/>
              </a:lnSpc>
              <a:spcBef>
                <a:spcPts val="0"/>
              </a:spcBef>
              <a:defRPr/>
            </a:pPr>
            <a:r>
              <a:rPr lang="tr-TR" sz="2800" dirty="0"/>
              <a:t>Avrupa’nın gözle görünür üstünlüğü karşısında diğer kurumlarda olduğu gibi eğitim-öğretim kurumlarında da Avrupa örnek alınarak bir takım ıslahat hareketlerine girişildi ise de bunlardan bir sonuç alınamamıştır.</a:t>
            </a:r>
          </a:p>
        </p:txBody>
      </p:sp>
    </p:spTree>
    <p:extLst>
      <p:ext uri="{BB962C8B-B14F-4D97-AF65-F5344CB8AC3E}">
        <p14:creationId xmlns:p14="http://schemas.microsoft.com/office/powerpoint/2010/main" val="201783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457200" y="549275"/>
            <a:ext cx="8229600" cy="5546725"/>
          </a:xfrm>
          <a:solidFill>
            <a:schemeClr val="tx2">
              <a:lumMod val="10000"/>
            </a:schemeClr>
          </a:solidFill>
        </p:spPr>
        <p:txBody>
          <a:bodyPr/>
          <a:lstStyle/>
          <a:p>
            <a:pPr>
              <a:lnSpc>
                <a:spcPct val="150000"/>
              </a:lnSpc>
              <a:spcBef>
                <a:spcPts val="0"/>
              </a:spcBef>
              <a:defRPr/>
            </a:pPr>
            <a:r>
              <a:rPr lang="tr-TR" sz="3600" dirty="0" smtClean="0"/>
              <a:t>  </a:t>
            </a:r>
            <a:r>
              <a:rPr lang="tr-TR" sz="2800" dirty="0" smtClean="0"/>
              <a:t>Lale </a:t>
            </a:r>
            <a:r>
              <a:rPr lang="tr-TR" sz="2800" dirty="0"/>
              <a:t>Devri’nden itibaren açık bir şekilde ortaya çıkan batı modelli yenileşmede, göze çarpan ilk hareket, matbaanın kurulması sayılabilir. Bu hareket, eğitim ve öğretim hayatını da olumlu yönde etkilemiştir. </a:t>
            </a:r>
            <a:r>
              <a:rPr lang="tr-TR" sz="2800" dirty="0" err="1">
                <a:solidFill>
                  <a:srgbClr val="FFFF00"/>
                </a:solidFill>
              </a:rPr>
              <a:t>I.Mahmut</a:t>
            </a:r>
            <a:r>
              <a:rPr lang="tr-TR" sz="2800" dirty="0">
                <a:solidFill>
                  <a:srgbClr val="FFFF00"/>
                </a:solidFill>
              </a:rPr>
              <a:t> ve </a:t>
            </a:r>
            <a:r>
              <a:rPr lang="tr-TR" sz="2800" dirty="0" err="1">
                <a:solidFill>
                  <a:srgbClr val="FFFF00"/>
                </a:solidFill>
              </a:rPr>
              <a:t>III.Mustafa</a:t>
            </a:r>
            <a:r>
              <a:rPr lang="tr-TR" sz="2800" dirty="0">
                <a:solidFill>
                  <a:srgbClr val="FFFF00"/>
                </a:solidFill>
              </a:rPr>
              <a:t> </a:t>
            </a:r>
            <a:r>
              <a:rPr lang="tr-TR" sz="2800" dirty="0"/>
              <a:t>dönemlerinde askeri eğitim kurumları olan </a:t>
            </a:r>
            <a:r>
              <a:rPr lang="tr-TR" sz="2800" dirty="0">
                <a:solidFill>
                  <a:srgbClr val="FFFF00"/>
                </a:solidFill>
              </a:rPr>
              <a:t>Humbaracı ve Topçu Ocakları</a:t>
            </a:r>
            <a:r>
              <a:rPr lang="tr-TR" sz="2800" dirty="0"/>
              <a:t> batı tarzında örgütlendirilmiştir.</a:t>
            </a:r>
          </a:p>
          <a:p>
            <a:pPr>
              <a:defRPr/>
            </a:pPr>
            <a:endParaRPr lang="tr-TR" sz="3600" dirty="0"/>
          </a:p>
        </p:txBody>
      </p:sp>
    </p:spTree>
    <p:extLst>
      <p:ext uri="{BB962C8B-B14F-4D97-AF65-F5344CB8AC3E}">
        <p14:creationId xmlns:p14="http://schemas.microsoft.com/office/powerpoint/2010/main" val="249111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57200" y="1773238"/>
            <a:ext cx="8229600" cy="4322762"/>
          </a:xfrm>
          <a:solidFill>
            <a:schemeClr val="tx2">
              <a:lumMod val="10000"/>
            </a:schemeClr>
          </a:solidFill>
        </p:spPr>
        <p:txBody>
          <a:bodyPr/>
          <a:lstStyle/>
          <a:p>
            <a:pPr>
              <a:lnSpc>
                <a:spcPct val="150000"/>
              </a:lnSpc>
              <a:defRPr/>
            </a:pPr>
            <a:r>
              <a:rPr lang="tr-TR" sz="4000" dirty="0"/>
              <a:t>XVIII. yüzyıldan itibaren başlayan yenileşme ve reform hareketlerin-de, eğitim konusuna öncelik verildiği görülmektedir.</a:t>
            </a:r>
          </a:p>
          <a:p>
            <a:pPr>
              <a:defRPr/>
            </a:pPr>
            <a:endParaRPr lang="tr-TR" sz="4000" dirty="0"/>
          </a:p>
        </p:txBody>
      </p:sp>
    </p:spTree>
    <p:extLst>
      <p:ext uri="{BB962C8B-B14F-4D97-AF65-F5344CB8AC3E}">
        <p14:creationId xmlns:p14="http://schemas.microsoft.com/office/powerpoint/2010/main" val="3355193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1196975"/>
            <a:ext cx="8229600" cy="4937125"/>
          </a:xfrm>
          <a:solidFill>
            <a:schemeClr val="tx2">
              <a:lumMod val="10000"/>
            </a:schemeClr>
          </a:solidFill>
        </p:spPr>
        <p:txBody>
          <a:bodyPr/>
          <a:lstStyle/>
          <a:p>
            <a:pPr>
              <a:lnSpc>
                <a:spcPct val="150000"/>
              </a:lnSpc>
              <a:defRPr/>
            </a:pPr>
            <a:r>
              <a:rPr lang="tr-TR" sz="2800" dirty="0">
                <a:solidFill>
                  <a:srgbClr val="FFFF00"/>
                </a:solidFill>
              </a:rPr>
              <a:t>1770-1840 </a:t>
            </a:r>
            <a:r>
              <a:rPr lang="tr-TR" sz="2800" dirty="0"/>
              <a:t>yılları Batılılaşmanın temellerinin atıldığı yıllardır. Bilhassa bu yıllarda eğitim ve öğretim ve askerlikte Batı’dan faydalanma yoluna gidildi. Kültür ve sanat ise eski özelliğini korumaya devam etti. Zaman zaman eğitim ve öğretimdeki aksaklıklar yeni kanunlarla düzene sokulmaya çalışıldı</a:t>
            </a:r>
            <a:r>
              <a:rPr lang="tr-TR" sz="2800" dirty="0" smtClean="0"/>
              <a:t>.</a:t>
            </a:r>
            <a:endParaRPr lang="tr-TR" sz="2800" dirty="0"/>
          </a:p>
        </p:txBody>
      </p:sp>
    </p:spTree>
    <p:extLst>
      <p:ext uri="{BB962C8B-B14F-4D97-AF65-F5344CB8AC3E}">
        <p14:creationId xmlns:p14="http://schemas.microsoft.com/office/powerpoint/2010/main" val="2093890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250825" y="404813"/>
            <a:ext cx="8642350" cy="6119812"/>
          </a:xfrm>
          <a:solidFill>
            <a:schemeClr val="tx2">
              <a:lumMod val="10000"/>
            </a:schemeClr>
          </a:solidFill>
        </p:spPr>
        <p:txBody>
          <a:bodyPr/>
          <a:lstStyle/>
          <a:p>
            <a:pPr>
              <a:lnSpc>
                <a:spcPct val="150000"/>
              </a:lnSpc>
              <a:defRPr/>
            </a:pPr>
            <a:r>
              <a:rPr lang="tr-TR" sz="2800" dirty="0"/>
              <a:t>1727’de İstanbul’da ilk matbaa açıldı. 1734 yılında Üsküdar’da, matematik ve fen bilimlerinin verildiği </a:t>
            </a:r>
            <a:r>
              <a:rPr lang="tr-TR" sz="2800" dirty="0" err="1">
                <a:solidFill>
                  <a:srgbClr val="FFFF00"/>
                </a:solidFill>
              </a:rPr>
              <a:t>Hendesehane</a:t>
            </a:r>
            <a:r>
              <a:rPr lang="tr-TR" sz="2800" dirty="0"/>
              <a:t>, 1773’te </a:t>
            </a:r>
            <a:r>
              <a:rPr lang="tr-TR" sz="2800" dirty="0">
                <a:solidFill>
                  <a:srgbClr val="FFFF00"/>
                </a:solidFill>
              </a:rPr>
              <a:t>Mühendishane-i Bahr-i </a:t>
            </a:r>
            <a:r>
              <a:rPr lang="tr-TR" sz="2800" dirty="0" err="1">
                <a:solidFill>
                  <a:srgbClr val="FFFF00"/>
                </a:solidFill>
              </a:rPr>
              <a:t>Hümâ</a:t>
            </a:r>
            <a:r>
              <a:rPr lang="tr-TR" sz="2800" dirty="0">
                <a:solidFill>
                  <a:srgbClr val="FFFF00"/>
                </a:solidFill>
              </a:rPr>
              <a:t>-yun</a:t>
            </a:r>
            <a:r>
              <a:rPr lang="tr-TR" sz="2800" dirty="0"/>
              <a:t>, 1796’da </a:t>
            </a:r>
            <a:r>
              <a:rPr lang="tr-TR" sz="2800" dirty="0">
                <a:solidFill>
                  <a:srgbClr val="FFFF00"/>
                </a:solidFill>
              </a:rPr>
              <a:t>Mühendishane-i Berri-i Hümâyun</a:t>
            </a:r>
            <a:r>
              <a:rPr lang="tr-TR" sz="2800" dirty="0"/>
              <a:t> açıldı. Ayrıca </a:t>
            </a:r>
            <a:r>
              <a:rPr lang="tr-TR" sz="2800" dirty="0" err="1"/>
              <a:t>Tıphane</a:t>
            </a:r>
            <a:r>
              <a:rPr lang="tr-TR" sz="2800" dirty="0"/>
              <a:t>-i Âmire, </a:t>
            </a:r>
            <a:r>
              <a:rPr lang="tr-TR" sz="2800" dirty="0" err="1"/>
              <a:t>Mekteb</a:t>
            </a:r>
            <a:r>
              <a:rPr lang="tr-TR" sz="2800" dirty="0"/>
              <a:t>-i Maarif-i Adliye, </a:t>
            </a:r>
            <a:r>
              <a:rPr lang="tr-TR" sz="2800" dirty="0" err="1"/>
              <a:t>Mekteb</a:t>
            </a:r>
            <a:r>
              <a:rPr lang="tr-TR" sz="2800" dirty="0"/>
              <a:t>-i Ulûm-î Edebiye, </a:t>
            </a:r>
            <a:r>
              <a:rPr lang="tr-TR" sz="2800" dirty="0" err="1"/>
              <a:t>Darû’l</a:t>
            </a:r>
            <a:r>
              <a:rPr lang="tr-TR" sz="2800" dirty="0"/>
              <a:t>-Muallim (1858), </a:t>
            </a:r>
            <a:r>
              <a:rPr lang="tr-TR" sz="2800" dirty="0" err="1"/>
              <a:t>Rüşdiye</a:t>
            </a:r>
            <a:r>
              <a:rPr lang="tr-TR" sz="2800" dirty="0"/>
              <a:t>, </a:t>
            </a:r>
            <a:r>
              <a:rPr lang="tr-TR" sz="2800" dirty="0" err="1"/>
              <a:t>Mekteb</a:t>
            </a:r>
            <a:r>
              <a:rPr lang="tr-TR" sz="2800" dirty="0"/>
              <a:t>-i Sultan-i ve </a:t>
            </a:r>
            <a:r>
              <a:rPr lang="tr-TR" sz="2800" dirty="0">
                <a:solidFill>
                  <a:srgbClr val="FFFF00"/>
                </a:solidFill>
              </a:rPr>
              <a:t>1863’te ilk üniversite olan </a:t>
            </a:r>
            <a:r>
              <a:rPr lang="tr-TR" sz="2800" dirty="0" err="1">
                <a:solidFill>
                  <a:srgbClr val="FFFF00"/>
                </a:solidFill>
              </a:rPr>
              <a:t>Daru’l</a:t>
            </a:r>
            <a:r>
              <a:rPr lang="tr-TR" sz="2800" dirty="0">
                <a:solidFill>
                  <a:srgbClr val="FFFF00"/>
                </a:solidFill>
              </a:rPr>
              <a:t> </a:t>
            </a:r>
            <a:r>
              <a:rPr lang="tr-TR" sz="2800" dirty="0" err="1">
                <a:solidFill>
                  <a:srgbClr val="FFFF00"/>
                </a:solidFill>
              </a:rPr>
              <a:t>Fünûn</a:t>
            </a:r>
            <a:r>
              <a:rPr lang="tr-TR" sz="2800" dirty="0"/>
              <a:t> gibi okullar açıldı. </a:t>
            </a:r>
          </a:p>
        </p:txBody>
      </p:sp>
    </p:spTree>
    <p:extLst>
      <p:ext uri="{BB962C8B-B14F-4D97-AF65-F5344CB8AC3E}">
        <p14:creationId xmlns:p14="http://schemas.microsoft.com/office/powerpoint/2010/main" val="32399201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692150"/>
            <a:ext cx="8229600" cy="5403850"/>
          </a:xfrm>
          <a:solidFill>
            <a:schemeClr val="tx2">
              <a:lumMod val="10000"/>
            </a:schemeClr>
          </a:solidFill>
        </p:spPr>
        <p:txBody>
          <a:bodyPr/>
          <a:lstStyle/>
          <a:p>
            <a:pPr>
              <a:lnSpc>
                <a:spcPct val="150000"/>
              </a:lnSpc>
              <a:defRPr/>
            </a:pPr>
            <a:r>
              <a:rPr lang="tr-TR" sz="2800" dirty="0"/>
              <a:t>1856’da ilan edilen Islahat </a:t>
            </a:r>
            <a:r>
              <a:rPr lang="tr-TR" sz="2800" dirty="0" smtClean="0"/>
              <a:t>Fermanı’yla </a:t>
            </a:r>
            <a:r>
              <a:rPr lang="tr-TR" sz="2800" dirty="0"/>
              <a:t>Osmanlı Devleti’nde yeni bir dönem başladığını görüyoruz. Islahat fermanıyla yapılmak istenen eğitim ve ilgili yenilikler daha çok yabancıların işine yaradı. </a:t>
            </a:r>
            <a:r>
              <a:rPr lang="tr-TR" sz="2800" dirty="0">
                <a:solidFill>
                  <a:srgbClr val="FFFF00"/>
                </a:solidFill>
              </a:rPr>
              <a:t>“Maarifi-i Umumiye Nezareti” </a:t>
            </a:r>
            <a:r>
              <a:rPr lang="tr-TR" sz="2800" dirty="0"/>
              <a:t>adlı hükümet içinde yer alan ve bugünkü Milli Eğitim Bakanlığı’nın temeli olan bir kuruluş ortaya çıktı.</a:t>
            </a:r>
          </a:p>
        </p:txBody>
      </p:sp>
    </p:spTree>
    <p:extLst>
      <p:ext uri="{BB962C8B-B14F-4D97-AF65-F5344CB8AC3E}">
        <p14:creationId xmlns:p14="http://schemas.microsoft.com/office/powerpoint/2010/main" val="38354868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38"/>
            <a:ext cx="8229600" cy="4919662"/>
          </a:xfrm>
          <a:solidFill>
            <a:srgbClr val="08080C"/>
          </a:solidFill>
        </p:spPr>
        <p:txBody>
          <a:bodyPr/>
          <a:lstStyle/>
          <a:p>
            <a:pPr>
              <a:lnSpc>
                <a:spcPct val="150000"/>
              </a:lnSpc>
              <a:spcBef>
                <a:spcPts val="0"/>
              </a:spcBef>
              <a:defRPr/>
            </a:pPr>
            <a:r>
              <a:rPr lang="tr-TR" dirty="0" smtClean="0"/>
              <a:t>   XVII.yüzyıla kadar Osmanlı Devleti’nde mevcut örgün eğitim kurumları şunlardı: Sivil eğitimin yapıldığı </a:t>
            </a:r>
            <a:r>
              <a:rPr lang="tr-TR" dirty="0" smtClean="0">
                <a:solidFill>
                  <a:srgbClr val="FFFF00"/>
                </a:solidFill>
              </a:rPr>
              <a:t>Sıbyan Mektepleri, medreseler, askeri eğitim yapılan Acemi Oğlanları Ocağı,Yeniçeri Ocağı ve Enderun Mektebidir.</a:t>
            </a:r>
            <a:endParaRPr lang="tr-TR" dirty="0">
              <a:solidFill>
                <a:srgbClr val="FFFF00"/>
              </a:solidFill>
            </a:endParaRPr>
          </a:p>
        </p:txBody>
      </p:sp>
    </p:spTree>
    <p:extLst>
      <p:ext uri="{BB962C8B-B14F-4D97-AF65-F5344CB8AC3E}">
        <p14:creationId xmlns:p14="http://schemas.microsoft.com/office/powerpoint/2010/main" val="4294341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250825" y="333375"/>
            <a:ext cx="8435975" cy="5762625"/>
          </a:xfrm>
          <a:solidFill>
            <a:schemeClr val="tx2">
              <a:lumMod val="10000"/>
            </a:schemeClr>
          </a:solidFill>
        </p:spPr>
        <p:txBody>
          <a:bodyPr/>
          <a:lstStyle/>
          <a:p>
            <a:pPr>
              <a:lnSpc>
                <a:spcPct val="150000"/>
              </a:lnSpc>
              <a:defRPr/>
            </a:pPr>
            <a:r>
              <a:rPr lang="tr-TR" sz="2800" dirty="0"/>
              <a:t>II. Abdülhamit döneminde her alanda olduğu gibi eğitim-öğretim alanında da büyük hamleler gerçekleştirildi. </a:t>
            </a:r>
            <a:r>
              <a:rPr lang="tr-TR" sz="2800" dirty="0">
                <a:solidFill>
                  <a:srgbClr val="FFFF00"/>
                </a:solidFill>
              </a:rPr>
              <a:t>Bu devri </a:t>
            </a:r>
            <a:r>
              <a:rPr lang="tr-TR" sz="2800" dirty="0" smtClean="0">
                <a:solidFill>
                  <a:srgbClr val="FFFF00"/>
                </a:solidFill>
              </a:rPr>
              <a:t>uygulamaya </a:t>
            </a:r>
            <a:r>
              <a:rPr lang="tr-TR" sz="2800" dirty="0">
                <a:solidFill>
                  <a:srgbClr val="FFFF00"/>
                </a:solidFill>
              </a:rPr>
              <a:t>geçiş, yaygınlaştırma, merkezde ve taşrada mektep binası yapma, öğretmen yetiştir-me, yeni yüksekokullar ve </a:t>
            </a:r>
            <a:r>
              <a:rPr lang="tr-TR" sz="2800" dirty="0" err="1">
                <a:solidFill>
                  <a:srgbClr val="FFFF00"/>
                </a:solidFill>
              </a:rPr>
              <a:t>Darû’l</a:t>
            </a:r>
            <a:r>
              <a:rPr lang="tr-TR" sz="2800" dirty="0">
                <a:solidFill>
                  <a:srgbClr val="FFFF00"/>
                </a:solidFill>
              </a:rPr>
              <a:t> </a:t>
            </a:r>
            <a:r>
              <a:rPr lang="tr-TR" sz="2800" dirty="0" err="1">
                <a:solidFill>
                  <a:srgbClr val="FFFF00"/>
                </a:solidFill>
              </a:rPr>
              <a:t>Fünun</a:t>
            </a:r>
            <a:r>
              <a:rPr lang="tr-TR" sz="2800" dirty="0">
                <a:solidFill>
                  <a:srgbClr val="FFFF00"/>
                </a:solidFill>
              </a:rPr>
              <a:t> açma devri olarak </a:t>
            </a:r>
            <a:r>
              <a:rPr lang="tr-TR" sz="2800" dirty="0" smtClean="0">
                <a:solidFill>
                  <a:srgbClr val="FFFF00"/>
                </a:solidFill>
              </a:rPr>
              <a:t>nitelendirebiliriz</a:t>
            </a:r>
            <a:r>
              <a:rPr lang="tr-TR" sz="2800" dirty="0"/>
              <a:t>. II. Abdülhamit </a:t>
            </a:r>
            <a:r>
              <a:rPr lang="tr-TR" sz="2800" dirty="0" smtClean="0"/>
              <a:t>medreselerin yanı sıra </a:t>
            </a:r>
            <a:r>
              <a:rPr lang="tr-TR" sz="2800" dirty="0">
                <a:solidFill>
                  <a:srgbClr val="FFFF00"/>
                </a:solidFill>
              </a:rPr>
              <a:t>Avrupa tipi </a:t>
            </a:r>
            <a:r>
              <a:rPr lang="tr-TR" sz="2800" dirty="0" smtClean="0">
                <a:solidFill>
                  <a:srgbClr val="FFFF00"/>
                </a:solidFill>
              </a:rPr>
              <a:t>yükseköğretim </a:t>
            </a:r>
            <a:r>
              <a:rPr lang="tr-TR" sz="2800" dirty="0"/>
              <a:t>okulları da açmıştır. </a:t>
            </a:r>
          </a:p>
        </p:txBody>
      </p:sp>
    </p:spTree>
    <p:extLst>
      <p:ext uri="{BB962C8B-B14F-4D97-AF65-F5344CB8AC3E}">
        <p14:creationId xmlns:p14="http://schemas.microsoft.com/office/powerpoint/2010/main" val="29718496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457200" y="765175"/>
            <a:ext cx="8229600" cy="5368925"/>
          </a:xfrm>
          <a:solidFill>
            <a:schemeClr val="tx2">
              <a:lumMod val="10000"/>
            </a:schemeClr>
          </a:solidFill>
        </p:spPr>
        <p:txBody>
          <a:bodyPr/>
          <a:lstStyle/>
          <a:p>
            <a:pPr>
              <a:lnSpc>
                <a:spcPct val="150000"/>
              </a:lnSpc>
              <a:defRPr/>
            </a:pPr>
            <a:r>
              <a:rPr lang="tr-TR" dirty="0"/>
              <a:t>Bu silsileden olarak </a:t>
            </a:r>
            <a:r>
              <a:rPr lang="tr-TR" dirty="0">
                <a:solidFill>
                  <a:srgbClr val="FFFF00"/>
                </a:solidFill>
              </a:rPr>
              <a:t>Mülkiye, Tıbbiye, Maliye, Hukuk, Ticaret, Mühendislik, Baytar </a:t>
            </a:r>
            <a:r>
              <a:rPr lang="tr-TR" dirty="0" err="1"/>
              <a:t>mekteblerini</a:t>
            </a:r>
            <a:r>
              <a:rPr lang="tr-TR" dirty="0"/>
              <a:t> sayabiliriz. Bu konuda Avrupa’ya kapalı kalınmamış ve modern eğitim-öğretim temelleri de yine bu dönemde atılmıştır.</a:t>
            </a:r>
          </a:p>
          <a:p>
            <a:pPr>
              <a:defRPr/>
            </a:pPr>
            <a:endParaRPr lang="tr-TR" sz="2800" dirty="0"/>
          </a:p>
        </p:txBody>
      </p:sp>
    </p:spTree>
    <p:extLst>
      <p:ext uri="{BB962C8B-B14F-4D97-AF65-F5344CB8AC3E}">
        <p14:creationId xmlns:p14="http://schemas.microsoft.com/office/powerpoint/2010/main" val="35395624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179388" y="692150"/>
            <a:ext cx="8713787" cy="5761038"/>
          </a:xfrm>
          <a:solidFill>
            <a:schemeClr val="tx2">
              <a:lumMod val="10000"/>
            </a:schemeClr>
          </a:solidFill>
        </p:spPr>
        <p:txBody>
          <a:bodyPr/>
          <a:lstStyle/>
          <a:p>
            <a:pPr>
              <a:lnSpc>
                <a:spcPct val="150000"/>
              </a:lnSpc>
              <a:spcBef>
                <a:spcPts val="0"/>
              </a:spcBef>
              <a:defRPr/>
            </a:pPr>
            <a:r>
              <a:rPr lang="tr-TR" sz="2800" dirty="0"/>
              <a:t>33 yıllık saltanatı boyunca II. </a:t>
            </a:r>
            <a:r>
              <a:rPr lang="tr-TR" sz="2800" dirty="0" err="1"/>
              <a:t>Abdülha</a:t>
            </a:r>
            <a:r>
              <a:rPr lang="tr-TR" sz="2800" dirty="0"/>
              <a:t>-mit (1876-1909) 1876’da 250 olan </a:t>
            </a:r>
            <a:r>
              <a:rPr lang="tr-TR" sz="2800" dirty="0" err="1">
                <a:solidFill>
                  <a:srgbClr val="FFFF00"/>
                </a:solidFill>
              </a:rPr>
              <a:t>Rüşdiye’yi</a:t>
            </a:r>
            <a:r>
              <a:rPr lang="tr-TR" sz="2800" dirty="0">
                <a:solidFill>
                  <a:srgbClr val="FFFF00"/>
                </a:solidFill>
              </a:rPr>
              <a:t> 600’e</a:t>
            </a:r>
            <a:r>
              <a:rPr lang="tr-TR" sz="2800" dirty="0"/>
              <a:t>, 5 idadi 104’e, 200 kadar olan iptidaiye (yeni </a:t>
            </a:r>
            <a:r>
              <a:rPr lang="tr-TR" sz="2800" dirty="0" err="1"/>
              <a:t>usûl</a:t>
            </a:r>
            <a:r>
              <a:rPr lang="tr-TR" sz="2800" dirty="0"/>
              <a:t> ilkokul) yaklaşık </a:t>
            </a:r>
            <a:r>
              <a:rPr lang="tr-TR" sz="2800" dirty="0">
                <a:solidFill>
                  <a:srgbClr val="FFFF00"/>
                </a:solidFill>
              </a:rPr>
              <a:t>9 bine</a:t>
            </a:r>
            <a:r>
              <a:rPr lang="tr-TR" sz="2800" dirty="0"/>
              <a:t>, 1 tane </a:t>
            </a:r>
            <a:r>
              <a:rPr lang="tr-TR" sz="2800" dirty="0" err="1">
                <a:solidFill>
                  <a:srgbClr val="FFFF00"/>
                </a:solidFill>
              </a:rPr>
              <a:t>Darû’l</a:t>
            </a:r>
            <a:r>
              <a:rPr lang="tr-TR" sz="2800" dirty="0">
                <a:solidFill>
                  <a:srgbClr val="FFFF00"/>
                </a:solidFill>
              </a:rPr>
              <a:t> </a:t>
            </a:r>
            <a:r>
              <a:rPr lang="tr-TR" sz="2800" dirty="0" err="1">
                <a:solidFill>
                  <a:srgbClr val="FFFF00"/>
                </a:solidFill>
              </a:rPr>
              <a:t>Muallimun</a:t>
            </a:r>
            <a:r>
              <a:rPr lang="tr-TR" sz="2800" dirty="0">
                <a:solidFill>
                  <a:srgbClr val="FFFF00"/>
                </a:solidFill>
              </a:rPr>
              <a:t> </a:t>
            </a:r>
            <a:r>
              <a:rPr lang="tr-TR" sz="2800" dirty="0"/>
              <a:t>(öğretmen okulu) </a:t>
            </a:r>
            <a:r>
              <a:rPr lang="tr-TR" sz="2800" dirty="0">
                <a:solidFill>
                  <a:srgbClr val="FFFF00"/>
                </a:solidFill>
              </a:rPr>
              <a:t>32’ye </a:t>
            </a:r>
            <a:r>
              <a:rPr lang="tr-TR" sz="2800" dirty="0"/>
              <a:t>yükseltilmiştir. Bunun dışında </a:t>
            </a:r>
            <a:r>
              <a:rPr lang="tr-TR" sz="2800" dirty="0">
                <a:solidFill>
                  <a:srgbClr val="FFFF00"/>
                </a:solidFill>
              </a:rPr>
              <a:t>10 bin kadar</a:t>
            </a:r>
            <a:r>
              <a:rPr lang="tr-TR" sz="2800" dirty="0"/>
              <a:t> olan eski </a:t>
            </a:r>
            <a:r>
              <a:rPr lang="tr-TR" sz="2800" dirty="0" err="1"/>
              <a:t>usûl</a:t>
            </a:r>
            <a:r>
              <a:rPr lang="tr-TR" sz="2800" dirty="0"/>
              <a:t> </a:t>
            </a:r>
            <a:r>
              <a:rPr lang="tr-TR" sz="2800" dirty="0" err="1"/>
              <a:t>sıbyan</a:t>
            </a:r>
            <a:r>
              <a:rPr lang="tr-TR" sz="2800" dirty="0"/>
              <a:t> mektepleri ıslah edilerek yeni </a:t>
            </a:r>
            <a:r>
              <a:rPr lang="tr-TR" sz="2800" dirty="0" err="1"/>
              <a:t>usûle</a:t>
            </a:r>
            <a:r>
              <a:rPr lang="tr-TR" sz="2800" dirty="0"/>
              <a:t> çevrilmiştir. </a:t>
            </a:r>
          </a:p>
        </p:txBody>
      </p:sp>
    </p:spTree>
    <p:extLst>
      <p:ext uri="{BB962C8B-B14F-4D97-AF65-F5344CB8AC3E}">
        <p14:creationId xmlns:p14="http://schemas.microsoft.com/office/powerpoint/2010/main" val="28033455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457200" y="404813"/>
            <a:ext cx="8229600" cy="6119812"/>
          </a:xfrm>
          <a:solidFill>
            <a:schemeClr val="tx2">
              <a:lumMod val="10000"/>
            </a:schemeClr>
          </a:solidFill>
        </p:spPr>
        <p:txBody>
          <a:bodyPr/>
          <a:lstStyle/>
          <a:p>
            <a:pPr>
              <a:lnSpc>
                <a:spcPct val="150000"/>
              </a:lnSpc>
              <a:spcBef>
                <a:spcPts val="0"/>
              </a:spcBef>
              <a:defRPr/>
            </a:pPr>
            <a:r>
              <a:rPr lang="tr-TR" sz="3600" dirty="0"/>
              <a:t>Fakat her zaman olduğu gibi altyapı ve finansman yetersizlikleri, iç ve dış mücadeleler, siyasi entrikalar, devletin diğer müessese ve kurumlarındaki yozlaşmalar vb.. gibi nedenlerle istenilen hedeflere ulaşılmamıştır.</a:t>
            </a:r>
          </a:p>
          <a:p>
            <a:pPr>
              <a:defRPr/>
            </a:pPr>
            <a:endParaRPr lang="tr-TR" sz="3600" dirty="0"/>
          </a:p>
          <a:p>
            <a:pPr>
              <a:defRPr/>
            </a:pPr>
            <a:endParaRPr lang="tr-TR" sz="3600" dirty="0"/>
          </a:p>
        </p:txBody>
      </p:sp>
    </p:spTree>
    <p:extLst>
      <p:ext uri="{BB962C8B-B14F-4D97-AF65-F5344CB8AC3E}">
        <p14:creationId xmlns:p14="http://schemas.microsoft.com/office/powerpoint/2010/main" val="1967457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1625" y="228600"/>
            <a:ext cx="8591550" cy="1471613"/>
          </a:xfrm>
          <a:solidFill>
            <a:srgbClr val="00B0F0"/>
          </a:solidFill>
        </p:spPr>
        <p:txBody>
          <a:bodyPr/>
          <a:lstStyle/>
          <a:p>
            <a:pPr>
              <a:defRPr/>
            </a:pPr>
            <a:r>
              <a:rPr lang="tr-TR" sz="2800" dirty="0"/>
              <a:t>(2) Öğretim </a:t>
            </a:r>
            <a:r>
              <a:rPr lang="tr-TR" sz="2800" dirty="0" smtClean="0"/>
              <a:t>Kurumları   a</a:t>
            </a:r>
            <a:r>
              <a:rPr lang="tr-TR" sz="2800" dirty="0"/>
              <a:t>) Askeri Kurumlar</a:t>
            </a:r>
            <a:br>
              <a:rPr lang="tr-TR" sz="2800" dirty="0"/>
            </a:br>
            <a:endParaRPr lang="tr-TR" sz="2800" dirty="0"/>
          </a:p>
        </p:txBody>
      </p:sp>
      <p:sp>
        <p:nvSpPr>
          <p:cNvPr id="63491" name="Rectangle 3"/>
          <p:cNvSpPr>
            <a:spLocks noGrp="1" noChangeArrowheads="1"/>
          </p:cNvSpPr>
          <p:nvPr>
            <p:ph type="body" idx="1"/>
          </p:nvPr>
        </p:nvSpPr>
        <p:spPr>
          <a:solidFill>
            <a:schemeClr val="tx2">
              <a:lumMod val="10000"/>
            </a:schemeClr>
          </a:solidFill>
        </p:spPr>
        <p:txBody>
          <a:bodyPr/>
          <a:lstStyle/>
          <a:p>
            <a:pPr>
              <a:lnSpc>
                <a:spcPct val="150000"/>
              </a:lnSpc>
              <a:spcBef>
                <a:spcPts val="0"/>
              </a:spcBef>
              <a:defRPr/>
            </a:pPr>
            <a:r>
              <a:rPr lang="tr-TR" sz="2400" dirty="0"/>
              <a:t>Deniz kuvvetleri için deniz subayı ve mühendisleri yetiştirmek amacıyla </a:t>
            </a:r>
            <a:r>
              <a:rPr lang="tr-TR" sz="2400" dirty="0">
                <a:solidFill>
                  <a:srgbClr val="FFFF00"/>
                </a:solidFill>
              </a:rPr>
              <a:t>1773 </a:t>
            </a:r>
            <a:r>
              <a:rPr lang="tr-TR" sz="2400" dirty="0"/>
              <a:t>yılında </a:t>
            </a:r>
            <a:r>
              <a:rPr lang="tr-TR" sz="2400" dirty="0">
                <a:solidFill>
                  <a:srgbClr val="FFFF00"/>
                </a:solidFill>
              </a:rPr>
              <a:t>"Mühendishane-i Bahr-ı Hümayun" </a:t>
            </a:r>
            <a:r>
              <a:rPr lang="tr-TR" sz="2400" dirty="0"/>
              <a:t>okulu açıldı. Okulun öğretim kadrosu Fransız teknisyenlerden oluşuyordu. III. Selim döneminde 1792'de "Humbarahane" ve daha sonra </a:t>
            </a:r>
            <a:r>
              <a:rPr lang="tr-TR" sz="2400" dirty="0">
                <a:solidFill>
                  <a:srgbClr val="FFFF00"/>
                </a:solidFill>
              </a:rPr>
              <a:t>"Mühendishane-i </a:t>
            </a:r>
            <a:r>
              <a:rPr lang="tr-TR" sz="2400" dirty="0" err="1">
                <a:solidFill>
                  <a:srgbClr val="FFFF00"/>
                </a:solidFill>
              </a:rPr>
              <a:t>Berr</a:t>
            </a:r>
            <a:r>
              <a:rPr lang="tr-TR" sz="2400" dirty="0">
                <a:solidFill>
                  <a:srgbClr val="FFFF00"/>
                </a:solidFill>
              </a:rPr>
              <a:t>-i Hümayun'' </a:t>
            </a:r>
            <a:r>
              <a:rPr lang="tr-TR" sz="2400" dirty="0"/>
              <a:t>okulları açıldı. Mühendishanede fizik, matematik ve topçulukla ilgili kitaplardan oluşan bir kütüphane kuruldu.</a:t>
            </a:r>
          </a:p>
        </p:txBody>
      </p:sp>
    </p:spTree>
    <p:extLst>
      <p:ext uri="{BB962C8B-B14F-4D97-AF65-F5344CB8AC3E}">
        <p14:creationId xmlns:p14="http://schemas.microsoft.com/office/powerpoint/2010/main" val="1337894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57200" y="692150"/>
            <a:ext cx="8229600" cy="5403850"/>
          </a:xfrm>
          <a:solidFill>
            <a:schemeClr val="tx2">
              <a:lumMod val="10000"/>
            </a:schemeClr>
          </a:solidFill>
        </p:spPr>
        <p:txBody>
          <a:bodyPr/>
          <a:lstStyle/>
          <a:p>
            <a:pPr>
              <a:lnSpc>
                <a:spcPct val="150000"/>
              </a:lnSpc>
              <a:defRPr/>
            </a:pPr>
            <a:r>
              <a:rPr lang="tr-TR" sz="2800" dirty="0"/>
              <a:t>II. Mahmut zamanında </a:t>
            </a:r>
            <a:r>
              <a:rPr lang="tr-TR" sz="2800" dirty="0">
                <a:solidFill>
                  <a:srgbClr val="FFFF00"/>
                </a:solidFill>
              </a:rPr>
              <a:t>"Yeniçeri Ocağı" </a:t>
            </a:r>
            <a:r>
              <a:rPr lang="tr-TR" sz="2800" dirty="0"/>
              <a:t>kaldırıldı ve yerine </a:t>
            </a:r>
            <a:r>
              <a:rPr lang="tr-TR" sz="2800" dirty="0">
                <a:solidFill>
                  <a:srgbClr val="FFFF00"/>
                </a:solidFill>
              </a:rPr>
              <a:t>"</a:t>
            </a:r>
            <a:r>
              <a:rPr lang="tr-TR" sz="2800" dirty="0" err="1">
                <a:solidFill>
                  <a:srgbClr val="FFFF00"/>
                </a:solidFill>
              </a:rPr>
              <a:t>Asakir</a:t>
            </a:r>
            <a:r>
              <a:rPr lang="tr-TR" sz="2800" dirty="0">
                <a:solidFill>
                  <a:srgbClr val="FFFF00"/>
                </a:solidFill>
              </a:rPr>
              <a:t>-i </a:t>
            </a:r>
            <a:r>
              <a:rPr lang="tr-TR" sz="2800" dirty="0" err="1">
                <a:solidFill>
                  <a:srgbClr val="FFFF00"/>
                </a:solidFill>
              </a:rPr>
              <a:t>Mansure</a:t>
            </a:r>
            <a:r>
              <a:rPr lang="tr-TR" sz="2800" dirty="0">
                <a:solidFill>
                  <a:srgbClr val="FFFF00"/>
                </a:solidFill>
              </a:rPr>
              <a:t>-i Muhammediye" </a:t>
            </a:r>
            <a:r>
              <a:rPr lang="tr-TR" sz="2800" dirty="0"/>
              <a:t>adıyla yeni bir ordu kuruldu. Ordunun eğitimi için Prusya'dan subaylar getirildi. </a:t>
            </a:r>
            <a:r>
              <a:rPr lang="tr-TR" sz="2800" dirty="0">
                <a:solidFill>
                  <a:srgbClr val="FFFF00"/>
                </a:solidFill>
              </a:rPr>
              <a:t>1831'de "Mızıka-i Hümayun"</a:t>
            </a:r>
            <a:r>
              <a:rPr lang="tr-TR" sz="2800" dirty="0"/>
              <a:t> kuruldu. Tanzimat döneminde </a:t>
            </a:r>
            <a:r>
              <a:rPr lang="tr-TR" sz="2800" dirty="0">
                <a:solidFill>
                  <a:srgbClr val="FFFF00"/>
                </a:solidFill>
              </a:rPr>
              <a:t>1849 </a:t>
            </a:r>
            <a:r>
              <a:rPr lang="tr-TR" sz="2800" dirty="0"/>
              <a:t>yılında </a:t>
            </a:r>
            <a:r>
              <a:rPr lang="tr-TR" sz="2800" dirty="0">
                <a:solidFill>
                  <a:srgbClr val="FFFF00"/>
                </a:solidFill>
              </a:rPr>
              <a:t>"Erkan-ı Harbiye" </a:t>
            </a:r>
            <a:r>
              <a:rPr lang="tr-TR" sz="2800" dirty="0"/>
              <a:t>. (Harp Akademisi) ve </a:t>
            </a:r>
            <a:r>
              <a:rPr lang="tr-TR" sz="2800" dirty="0">
                <a:solidFill>
                  <a:srgbClr val="FFFF00"/>
                </a:solidFill>
              </a:rPr>
              <a:t>1870 yılında </a:t>
            </a:r>
            <a:r>
              <a:rPr lang="tr-TR" sz="2800" dirty="0"/>
              <a:t>"Bahriye Mektebi" ile askeri idadiler açıldı.</a:t>
            </a:r>
          </a:p>
          <a:p>
            <a:pPr>
              <a:defRPr/>
            </a:pPr>
            <a:endParaRPr lang="tr-TR" sz="3600" dirty="0"/>
          </a:p>
        </p:txBody>
      </p:sp>
    </p:spTree>
    <p:extLst>
      <p:ext uri="{BB962C8B-B14F-4D97-AF65-F5344CB8AC3E}">
        <p14:creationId xmlns:p14="http://schemas.microsoft.com/office/powerpoint/2010/main" val="194927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57200" y="908050"/>
            <a:ext cx="8229600" cy="5187950"/>
          </a:xfrm>
          <a:solidFill>
            <a:schemeClr val="tx2">
              <a:lumMod val="10000"/>
            </a:schemeClr>
          </a:solidFill>
        </p:spPr>
        <p:txBody>
          <a:bodyPr/>
          <a:lstStyle/>
          <a:p>
            <a:pPr>
              <a:lnSpc>
                <a:spcPct val="150000"/>
              </a:lnSpc>
              <a:spcBef>
                <a:spcPts val="0"/>
              </a:spcBef>
              <a:defRPr/>
            </a:pPr>
            <a:r>
              <a:rPr lang="tr-TR" sz="2800" dirty="0"/>
              <a:t>II. Abdülhamit döneminde Alman-</a:t>
            </a:r>
            <a:r>
              <a:rPr lang="tr-TR" sz="2800" dirty="0" err="1"/>
              <a:t>ya'dan</a:t>
            </a:r>
            <a:r>
              <a:rPr lang="tr-TR" sz="2800" dirty="0"/>
              <a:t> harp okulunun düzenlenmesi için uzmanlar geldi. </a:t>
            </a:r>
            <a:r>
              <a:rPr lang="tr-TR" sz="2800" dirty="0" err="1"/>
              <a:t>Goltz</a:t>
            </a:r>
            <a:r>
              <a:rPr lang="tr-TR" sz="2800" dirty="0"/>
              <a:t> Paşa'nın liderliğinde askeri eğitim kurumları yeni bir şekil aldı. İstanbul'da bulunan okulun subay ihtiyacını karşılayama-</a:t>
            </a:r>
            <a:r>
              <a:rPr lang="tr-TR" sz="2800" dirty="0" err="1"/>
              <a:t>dığı</a:t>
            </a:r>
            <a:r>
              <a:rPr lang="tr-TR" sz="2800" dirty="0"/>
              <a:t> düşünülerek Edirne, Manastır, Erzincan, Şam ve Bağdat'ta da birer okul açıldı</a:t>
            </a:r>
          </a:p>
          <a:p>
            <a:pPr>
              <a:defRPr/>
            </a:pPr>
            <a:endParaRPr lang="tr-TR" sz="3600" dirty="0"/>
          </a:p>
        </p:txBody>
      </p:sp>
    </p:spTree>
    <p:extLst>
      <p:ext uri="{BB962C8B-B14F-4D97-AF65-F5344CB8AC3E}">
        <p14:creationId xmlns:p14="http://schemas.microsoft.com/office/powerpoint/2010/main" val="2966122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457200" y="765175"/>
            <a:ext cx="8229600" cy="5688013"/>
          </a:xfrm>
          <a:solidFill>
            <a:schemeClr val="tx2">
              <a:lumMod val="10000"/>
            </a:schemeClr>
          </a:solidFill>
        </p:spPr>
        <p:txBody>
          <a:bodyPr/>
          <a:lstStyle/>
          <a:p>
            <a:pPr>
              <a:lnSpc>
                <a:spcPct val="150000"/>
              </a:lnSpc>
              <a:defRPr/>
            </a:pPr>
            <a:r>
              <a:rPr lang="tr-TR" sz="2800" dirty="0"/>
              <a:t>Harp okuluna öğrenci yetiştirmek amacıyla her biri ordu merkezlerinde olmak üzere çeşitli askeri liseler açıldı. Bunlardan </a:t>
            </a:r>
            <a:r>
              <a:rPr lang="tr-TR" sz="2800" dirty="0">
                <a:solidFill>
                  <a:srgbClr val="FFFF00"/>
                </a:solidFill>
              </a:rPr>
              <a:t>Kuleli ve Işıklar Askeri Liseleri</a:t>
            </a:r>
            <a:r>
              <a:rPr lang="tr-TR" sz="2800" dirty="0"/>
              <a:t> ile daha sonra açılan </a:t>
            </a:r>
            <a:r>
              <a:rPr lang="tr-TR" sz="2800" dirty="0">
                <a:solidFill>
                  <a:srgbClr val="FFFF00"/>
                </a:solidFill>
              </a:rPr>
              <a:t>Maltepe Askeri Lisesi</a:t>
            </a:r>
            <a:r>
              <a:rPr lang="tr-TR" sz="2800" dirty="0"/>
              <a:t> bugün de öğrenimlerini sürdürmektedirler. Askeri liselere öğrenci yetiştirmek üzere üç yıl eğitim veren askeri rüştiyeler açılmıştı.</a:t>
            </a:r>
          </a:p>
        </p:txBody>
      </p:sp>
    </p:spTree>
    <p:extLst>
      <p:ext uri="{BB962C8B-B14F-4D97-AF65-F5344CB8AC3E}">
        <p14:creationId xmlns:p14="http://schemas.microsoft.com/office/powerpoint/2010/main" val="399078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457200" y="333375"/>
            <a:ext cx="8229600" cy="5762625"/>
          </a:xfrm>
          <a:solidFill>
            <a:srgbClr val="08080C"/>
          </a:solidFill>
        </p:spPr>
        <p:txBody>
          <a:bodyPr/>
          <a:lstStyle/>
          <a:p>
            <a:pPr>
              <a:lnSpc>
                <a:spcPct val="150000"/>
              </a:lnSpc>
              <a:defRPr/>
            </a:pPr>
            <a:r>
              <a:rPr lang="tr-TR" sz="2800" dirty="0"/>
              <a:t>Osmanlı ordusunda subaylar mektepli ve alaylı olmak üzere iki gruba ayrılıyordu. Alaylı subayların eksikliklerini gidermek için 1909 yılında </a:t>
            </a:r>
            <a:r>
              <a:rPr lang="tr-TR" sz="2800" dirty="0">
                <a:solidFill>
                  <a:srgbClr val="FFFF00"/>
                </a:solidFill>
              </a:rPr>
              <a:t>"Zabitan Talimgâhı" </a:t>
            </a:r>
            <a:r>
              <a:rPr lang="tr-TR" sz="2800" dirty="0"/>
              <a:t>kuruldu.</a:t>
            </a:r>
          </a:p>
          <a:p>
            <a:pPr>
              <a:lnSpc>
                <a:spcPct val="150000"/>
              </a:lnSpc>
              <a:defRPr/>
            </a:pPr>
            <a:r>
              <a:rPr lang="tr-TR" sz="2800" dirty="0"/>
              <a:t>1909 yılında kırsal alanda güvenliğin sağlanması için çalışan jandarma birliklerinin subay ihtiyacını karşılamak üzere bir jandarma okulu kurulmuştu.</a:t>
            </a:r>
          </a:p>
          <a:p>
            <a:pPr>
              <a:buFont typeface="Wingdings" panose="05000000000000000000" pitchFamily="2" charset="2"/>
              <a:buNone/>
              <a:defRPr/>
            </a:pPr>
            <a:endParaRPr lang="tr-TR" sz="3600" dirty="0"/>
          </a:p>
          <a:p>
            <a:pPr>
              <a:defRPr/>
            </a:pPr>
            <a:endParaRPr lang="tr-TR" sz="3600" dirty="0"/>
          </a:p>
        </p:txBody>
      </p:sp>
    </p:spTree>
    <p:extLst>
      <p:ext uri="{BB962C8B-B14F-4D97-AF65-F5344CB8AC3E}">
        <p14:creationId xmlns:p14="http://schemas.microsoft.com/office/powerpoint/2010/main" val="4294733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23850" y="0"/>
            <a:ext cx="8569325" cy="908050"/>
          </a:xfrm>
          <a:solidFill>
            <a:srgbClr val="00B0F0"/>
          </a:solidFill>
        </p:spPr>
        <p:txBody>
          <a:bodyPr/>
          <a:lstStyle/>
          <a:p>
            <a:pPr>
              <a:defRPr/>
            </a:pPr>
            <a:r>
              <a:rPr lang="tr-TR" sz="3200" b="1" dirty="0"/>
              <a:t>b) Sivil Kurumlar</a:t>
            </a:r>
            <a:br>
              <a:rPr lang="tr-TR" sz="3200" b="1" dirty="0"/>
            </a:br>
            <a:endParaRPr lang="tr-TR" sz="3200" b="1" dirty="0"/>
          </a:p>
        </p:txBody>
      </p:sp>
      <p:sp>
        <p:nvSpPr>
          <p:cNvPr id="64515" name="Rectangle 3"/>
          <p:cNvSpPr>
            <a:spLocks noGrp="1" noChangeArrowheads="1"/>
          </p:cNvSpPr>
          <p:nvPr>
            <p:ph type="body" idx="1"/>
          </p:nvPr>
        </p:nvSpPr>
        <p:spPr>
          <a:xfrm>
            <a:off x="301625" y="620713"/>
            <a:ext cx="8540750" cy="5832475"/>
          </a:xfrm>
          <a:solidFill>
            <a:srgbClr val="08080C"/>
          </a:solidFill>
        </p:spPr>
        <p:txBody>
          <a:bodyPr/>
          <a:lstStyle/>
          <a:p>
            <a:pPr>
              <a:lnSpc>
                <a:spcPct val="150000"/>
              </a:lnSpc>
              <a:defRPr/>
            </a:pPr>
            <a:r>
              <a:rPr lang="tr-TR" sz="2400" b="1" dirty="0"/>
              <a:t>Sivil Kurumlar:</a:t>
            </a:r>
            <a:endParaRPr lang="tr-TR" sz="2400" dirty="0"/>
          </a:p>
          <a:p>
            <a:pPr>
              <a:lnSpc>
                <a:spcPct val="150000"/>
              </a:lnSpc>
              <a:defRPr/>
            </a:pPr>
            <a:r>
              <a:rPr lang="tr-TR" sz="2400" dirty="0"/>
              <a:t>XIX. yüzyılın ikinci yarısında Osmanlı eğitim kurumları ilk, orta ve yüksek olmak üzere üç dereceli idi.</a:t>
            </a:r>
            <a:endParaRPr lang="tr-TR" sz="2400" b="1" dirty="0"/>
          </a:p>
          <a:p>
            <a:pPr>
              <a:lnSpc>
                <a:spcPct val="150000"/>
              </a:lnSpc>
              <a:defRPr/>
            </a:pPr>
            <a:r>
              <a:rPr lang="tr-TR" sz="2400" b="1" dirty="0"/>
              <a:t>İlk Öğretim:</a:t>
            </a:r>
            <a:endParaRPr lang="tr-TR" sz="2400" dirty="0"/>
          </a:p>
          <a:p>
            <a:pPr>
              <a:lnSpc>
                <a:spcPct val="150000"/>
              </a:lnSpc>
              <a:defRPr/>
            </a:pPr>
            <a:r>
              <a:rPr lang="tr-TR" sz="2400" dirty="0"/>
              <a:t>Sıbyan Mektepleri, </a:t>
            </a:r>
            <a:r>
              <a:rPr lang="tr-TR" sz="2400" dirty="0" err="1"/>
              <a:t>Mekteb</a:t>
            </a:r>
            <a:r>
              <a:rPr lang="tr-TR" sz="2400" dirty="0"/>
              <a:t>-i </a:t>
            </a:r>
            <a:r>
              <a:rPr lang="tr-TR" sz="2400" dirty="0" err="1"/>
              <a:t>İbtidaiyeler</a:t>
            </a:r>
            <a:r>
              <a:rPr lang="tr-TR" sz="2400" dirty="0"/>
              <a:t> (ilkokul).</a:t>
            </a:r>
            <a:endParaRPr lang="tr-TR" sz="2400" b="1" dirty="0"/>
          </a:p>
          <a:p>
            <a:pPr>
              <a:lnSpc>
                <a:spcPct val="150000"/>
              </a:lnSpc>
              <a:defRPr/>
            </a:pPr>
            <a:r>
              <a:rPr lang="tr-TR" sz="2400" b="1" dirty="0"/>
              <a:t>Orta öğretim:</a:t>
            </a:r>
            <a:endParaRPr lang="tr-TR" sz="2400" dirty="0"/>
          </a:p>
          <a:p>
            <a:pPr>
              <a:lnSpc>
                <a:spcPct val="150000"/>
              </a:lnSpc>
              <a:defRPr/>
            </a:pPr>
            <a:r>
              <a:rPr lang="tr-TR" sz="2400" dirty="0"/>
              <a:t>İdadiler ve Sultaniler (lise).</a:t>
            </a:r>
            <a:endParaRPr lang="tr-TR" sz="2400" b="1" dirty="0"/>
          </a:p>
          <a:p>
            <a:pPr>
              <a:lnSpc>
                <a:spcPct val="150000"/>
              </a:lnSpc>
              <a:defRPr/>
            </a:pPr>
            <a:r>
              <a:rPr lang="tr-TR" sz="2400" b="1" dirty="0"/>
              <a:t>Yüksek öğretim:</a:t>
            </a:r>
          </a:p>
          <a:p>
            <a:pPr>
              <a:lnSpc>
                <a:spcPct val="150000"/>
              </a:lnSpc>
              <a:defRPr/>
            </a:pPr>
            <a:r>
              <a:rPr lang="tr-TR" sz="2400" b="1" dirty="0" err="1"/>
              <a:t>Darü’l-Fünun</a:t>
            </a:r>
            <a:r>
              <a:rPr lang="tr-TR" sz="2400" b="1" dirty="0"/>
              <a:t>.</a:t>
            </a:r>
            <a:endParaRPr lang="tr-TR" sz="2400" dirty="0"/>
          </a:p>
        </p:txBody>
      </p:sp>
    </p:spTree>
    <p:extLst>
      <p:ext uri="{BB962C8B-B14F-4D97-AF65-F5344CB8AC3E}">
        <p14:creationId xmlns:p14="http://schemas.microsoft.com/office/powerpoint/2010/main" val="10590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836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250825" y="476250"/>
            <a:ext cx="8642350" cy="5619750"/>
          </a:xfrm>
          <a:solidFill>
            <a:srgbClr val="08080C"/>
          </a:solidFill>
        </p:spPr>
        <p:txBody>
          <a:bodyPr/>
          <a:lstStyle/>
          <a:p>
            <a:pPr>
              <a:lnSpc>
                <a:spcPct val="150000"/>
              </a:lnSpc>
              <a:defRPr/>
            </a:pPr>
            <a:r>
              <a:rPr lang="tr-TR" sz="2800" dirty="0"/>
              <a:t>Sıbyan mektepleri günümüz </a:t>
            </a:r>
            <a:r>
              <a:rPr lang="tr-TR" sz="2800" dirty="0" smtClean="0"/>
              <a:t>anaokullarına </a:t>
            </a:r>
            <a:r>
              <a:rPr lang="tr-TR" sz="2800" dirty="0"/>
              <a:t>benzer eğitim vermekteydiler. Onları </a:t>
            </a:r>
            <a:r>
              <a:rPr lang="tr-TR" sz="2800" dirty="0">
                <a:solidFill>
                  <a:srgbClr val="FFFF00"/>
                </a:solidFill>
              </a:rPr>
              <a:t>dört yıl eğitim veren </a:t>
            </a:r>
            <a:r>
              <a:rPr lang="tr-TR" sz="2800" dirty="0" err="1">
                <a:solidFill>
                  <a:srgbClr val="FFFF00"/>
                </a:solidFill>
              </a:rPr>
              <a:t>ibtidaiye</a:t>
            </a:r>
            <a:r>
              <a:rPr lang="tr-TR" sz="2800" dirty="0">
                <a:solidFill>
                  <a:srgbClr val="FFFF00"/>
                </a:solidFill>
              </a:rPr>
              <a:t> mektepleri </a:t>
            </a:r>
            <a:r>
              <a:rPr lang="tr-TR" sz="2800" dirty="0"/>
              <a:t>tamamlamaktaydı. Rüştiyeler, günümüzdeki ortaokul düzeyinde eğitim veren kurumlardı. </a:t>
            </a:r>
            <a:r>
              <a:rPr lang="tr-TR" sz="2800" dirty="0">
                <a:solidFill>
                  <a:srgbClr val="FFFF00"/>
                </a:solidFill>
              </a:rPr>
              <a:t>1838 </a:t>
            </a:r>
            <a:r>
              <a:rPr lang="tr-TR" sz="2800" dirty="0"/>
              <a:t>yılında açılmaya başlanmış olan </a:t>
            </a:r>
            <a:r>
              <a:rPr lang="tr-TR" sz="2800" dirty="0">
                <a:solidFill>
                  <a:srgbClr val="FFFF00"/>
                </a:solidFill>
              </a:rPr>
              <a:t>rüştiyelere</a:t>
            </a:r>
            <a:r>
              <a:rPr lang="tr-TR" sz="2800" dirty="0"/>
              <a:t>, 1867 yılından itibaren Hıristiyan vatandaşların çocukları da alınmaya başlandı</a:t>
            </a:r>
            <a:r>
              <a:rPr lang="tr-TR" sz="2800" dirty="0">
                <a:solidFill>
                  <a:srgbClr val="FFFF00"/>
                </a:solidFill>
              </a:rPr>
              <a:t>. İlk kız rüştiyesi</a:t>
            </a:r>
            <a:r>
              <a:rPr lang="tr-TR" sz="2800" dirty="0"/>
              <a:t>, </a:t>
            </a:r>
            <a:r>
              <a:rPr lang="tr-TR" sz="2800" dirty="0">
                <a:solidFill>
                  <a:srgbClr val="FFFF00"/>
                </a:solidFill>
              </a:rPr>
              <a:t>1861 </a:t>
            </a:r>
            <a:r>
              <a:rPr lang="tr-TR" sz="2800" dirty="0"/>
              <a:t>yılında İstanbul'da açıldı.</a:t>
            </a:r>
          </a:p>
          <a:p>
            <a:pPr>
              <a:defRPr/>
            </a:pPr>
            <a:endParaRPr lang="tr-TR" sz="3600" dirty="0"/>
          </a:p>
        </p:txBody>
      </p:sp>
    </p:spTree>
    <p:extLst>
      <p:ext uri="{BB962C8B-B14F-4D97-AF65-F5344CB8AC3E}">
        <p14:creationId xmlns:p14="http://schemas.microsoft.com/office/powerpoint/2010/main" val="106217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250825" y="404813"/>
            <a:ext cx="8642350" cy="5729287"/>
          </a:xfrm>
          <a:solidFill>
            <a:srgbClr val="08080C"/>
          </a:solidFill>
        </p:spPr>
        <p:txBody>
          <a:bodyPr/>
          <a:lstStyle/>
          <a:p>
            <a:pPr>
              <a:lnSpc>
                <a:spcPct val="150000"/>
              </a:lnSpc>
              <a:defRPr/>
            </a:pPr>
            <a:r>
              <a:rPr lang="tr-TR" sz="2400" dirty="0"/>
              <a:t>İdadiler, rüştiyelerin üstünde üç yıllık okullardı. 1872 yılında kurulmaya başlandı. Cevdet Paşa'nın Maarif Nazırlığı sırasında açılan bu okullarda Türkçe, yabancı dil, belagat, aritmetik, geometri, tabiat bilgisi, resim vb. dersler okutulmaktaydı. İdadilerin üstünde eğitim veren sultaniler ise, </a:t>
            </a:r>
            <a:r>
              <a:rPr lang="tr-TR" sz="2400" dirty="0">
                <a:solidFill>
                  <a:srgbClr val="FFFF00"/>
                </a:solidFill>
              </a:rPr>
              <a:t>1869 Nizamnamesine </a:t>
            </a:r>
            <a:r>
              <a:rPr lang="tr-TR" sz="2400" dirty="0"/>
              <a:t>göre açıldı. İstanbul'da açılan ilk okul, </a:t>
            </a:r>
            <a:r>
              <a:rPr lang="tr-TR" sz="2400" dirty="0">
                <a:solidFill>
                  <a:srgbClr val="FFFF00"/>
                </a:solidFill>
              </a:rPr>
              <a:t>Galatasaray </a:t>
            </a:r>
            <a:r>
              <a:rPr lang="tr-TR" sz="2400" dirty="0" err="1">
                <a:solidFill>
                  <a:srgbClr val="FFFF00"/>
                </a:solidFill>
              </a:rPr>
              <a:t>Sultanisi'dir</a:t>
            </a:r>
            <a:r>
              <a:rPr lang="tr-TR" sz="2400" dirty="0">
                <a:solidFill>
                  <a:srgbClr val="FFFF00"/>
                </a:solidFill>
              </a:rPr>
              <a:t>. </a:t>
            </a:r>
            <a:r>
              <a:rPr lang="tr-TR" sz="2400" dirty="0"/>
              <a:t>Fransız liselerindeki yönetim biçimi ve öğretim yöntemleri aynen kabul edildi. Öğretim süresi beş yıldı. Ülke genelinde yeterli sayıda açılamadı.</a:t>
            </a:r>
          </a:p>
        </p:txBody>
      </p:sp>
    </p:spTree>
    <p:extLst>
      <p:ext uri="{BB962C8B-B14F-4D97-AF65-F5344CB8AC3E}">
        <p14:creationId xmlns:p14="http://schemas.microsoft.com/office/powerpoint/2010/main" val="140920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250825" y="333375"/>
            <a:ext cx="8435975" cy="6119813"/>
          </a:xfrm>
          <a:solidFill>
            <a:srgbClr val="08080C"/>
          </a:solidFill>
        </p:spPr>
        <p:txBody>
          <a:bodyPr/>
          <a:lstStyle/>
          <a:p>
            <a:pPr>
              <a:lnSpc>
                <a:spcPct val="150000"/>
              </a:lnSpc>
              <a:defRPr/>
            </a:pPr>
            <a:r>
              <a:rPr lang="tr-TR" sz="2400" dirty="0"/>
              <a:t>Üniversite olarak 1870 yılında "</a:t>
            </a:r>
            <a:r>
              <a:rPr lang="tr-TR" sz="2400" dirty="0" err="1">
                <a:solidFill>
                  <a:srgbClr val="FFFF00"/>
                </a:solidFill>
              </a:rPr>
              <a:t>Darül-Fünun</a:t>
            </a:r>
            <a:r>
              <a:rPr lang="tr-TR" sz="2400" dirty="0"/>
              <a:t>" açıldı. 1846 yılında </a:t>
            </a:r>
            <a:r>
              <a:rPr lang="tr-TR" sz="2400" dirty="0" err="1">
                <a:solidFill>
                  <a:srgbClr val="FFFF00"/>
                </a:solidFill>
              </a:rPr>
              <a:t>Darül</a:t>
            </a:r>
            <a:r>
              <a:rPr lang="tr-TR" sz="2400" dirty="0">
                <a:solidFill>
                  <a:srgbClr val="FFFF00"/>
                </a:solidFill>
              </a:rPr>
              <a:t> Muallimin</a:t>
            </a:r>
            <a:r>
              <a:rPr lang="tr-TR" sz="2400" dirty="0"/>
              <a:t> (Erkek öğretmen Okulu), 1876 yılında </a:t>
            </a:r>
            <a:r>
              <a:rPr lang="tr-TR" sz="2400" dirty="0" err="1">
                <a:solidFill>
                  <a:srgbClr val="FFFF00"/>
                </a:solidFill>
              </a:rPr>
              <a:t>Darül</a:t>
            </a:r>
            <a:r>
              <a:rPr lang="tr-TR" sz="2400" dirty="0">
                <a:solidFill>
                  <a:srgbClr val="FFFF00"/>
                </a:solidFill>
              </a:rPr>
              <a:t> </a:t>
            </a:r>
            <a:r>
              <a:rPr lang="tr-TR" sz="2400" dirty="0" err="1">
                <a:solidFill>
                  <a:srgbClr val="FFFF00"/>
                </a:solidFill>
              </a:rPr>
              <a:t>Muallimat</a:t>
            </a:r>
            <a:r>
              <a:rPr lang="tr-TR" sz="2400" dirty="0"/>
              <a:t> (Kız öğretmen Okulu), 1859'da, günümüzdeki Siyasal Bilgiler Fakültesi'nin esasını oluşturan </a:t>
            </a:r>
            <a:r>
              <a:rPr lang="tr-TR" sz="2400" dirty="0">
                <a:solidFill>
                  <a:srgbClr val="FFFF00"/>
                </a:solidFill>
              </a:rPr>
              <a:t>"</a:t>
            </a:r>
            <a:r>
              <a:rPr lang="tr-TR" sz="2400" dirty="0" err="1">
                <a:solidFill>
                  <a:srgbClr val="FFFF00"/>
                </a:solidFill>
              </a:rPr>
              <a:t>Mekteb</a:t>
            </a:r>
            <a:r>
              <a:rPr lang="tr-TR" sz="2400" dirty="0">
                <a:solidFill>
                  <a:srgbClr val="FFFF00"/>
                </a:solidFill>
              </a:rPr>
              <a:t>-i Mülkiye"</a:t>
            </a:r>
            <a:r>
              <a:rPr lang="tr-TR" sz="2400" dirty="0"/>
              <a:t> açıldı. Dil ve tarih alanlarında çalışmalar yapmak üzere "Encümeni </a:t>
            </a:r>
            <a:r>
              <a:rPr lang="tr-TR" sz="2400" dirty="0" err="1"/>
              <a:t>Daniş</a:t>
            </a:r>
            <a:r>
              <a:rPr lang="tr-TR" sz="2400" dirty="0"/>
              <a:t>" (İlimler Akademisi) kuruldu (1850). 1873'te </a:t>
            </a:r>
            <a:r>
              <a:rPr lang="tr-TR" sz="2400" dirty="0" err="1">
                <a:solidFill>
                  <a:srgbClr val="FFFF00"/>
                </a:solidFill>
              </a:rPr>
              <a:t>Darüşşafaka</a:t>
            </a:r>
            <a:r>
              <a:rPr lang="tr-TR" sz="2400" dirty="0"/>
              <a:t>, 1875 yılında da arkeolog ve müze uzmanı okulu açıldı. 1881 yılında "</a:t>
            </a:r>
            <a:r>
              <a:rPr lang="tr-TR" sz="2400" dirty="0">
                <a:solidFill>
                  <a:srgbClr val="FFFF00"/>
                </a:solidFill>
              </a:rPr>
              <a:t>Sanayi-i Nefise Mektebi</a:t>
            </a:r>
            <a:r>
              <a:rPr lang="tr-TR" sz="2400" dirty="0"/>
              <a:t>" (Güzel Sanatlar Okulu) açıldı.</a:t>
            </a:r>
          </a:p>
          <a:p>
            <a:pPr>
              <a:defRPr/>
            </a:pPr>
            <a:endParaRPr lang="tr-TR" dirty="0"/>
          </a:p>
        </p:txBody>
      </p:sp>
    </p:spTree>
    <p:extLst>
      <p:ext uri="{BB962C8B-B14F-4D97-AF65-F5344CB8AC3E}">
        <p14:creationId xmlns:p14="http://schemas.microsoft.com/office/powerpoint/2010/main" val="4207678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2016-KPSS-LİSANS</a:t>
            </a:r>
            <a:endParaRPr lang="tr-TR" dirty="0"/>
          </a:p>
        </p:txBody>
      </p:sp>
      <p:pic>
        <p:nvPicPr>
          <p:cNvPr id="4" name="Resim 3"/>
          <p:cNvPicPr/>
          <p:nvPr/>
        </p:nvPicPr>
        <p:blipFill rotWithShape="1">
          <a:blip r:embed="rId2"/>
          <a:srcRect l="38977" t="19141" r="32209" b="45130"/>
          <a:stretch/>
        </p:blipFill>
        <p:spPr bwMode="auto">
          <a:xfrm>
            <a:off x="457200" y="1628800"/>
            <a:ext cx="8229600"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658120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endParaRPr lang="tr-TR" dirty="0" smtClean="0"/>
          </a:p>
          <a:p>
            <a:endParaRPr lang="tr-TR" dirty="0"/>
          </a:p>
          <a:p>
            <a:endParaRPr lang="tr-TR" dirty="0" smtClean="0"/>
          </a:p>
          <a:p>
            <a:pPr algn="ctr"/>
            <a:r>
              <a:rPr lang="tr-TR" dirty="0" smtClean="0"/>
              <a:t>CEVAP: </a:t>
            </a:r>
            <a:r>
              <a:rPr lang="tr-TR" dirty="0" smtClean="0"/>
              <a:t>C</a:t>
            </a:r>
            <a:endParaRPr lang="tr-TR" dirty="0"/>
          </a:p>
        </p:txBody>
      </p:sp>
    </p:spTree>
    <p:extLst>
      <p:ext uri="{BB962C8B-B14F-4D97-AF65-F5344CB8AC3E}">
        <p14:creationId xmlns:p14="http://schemas.microsoft.com/office/powerpoint/2010/main" val="39213078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23850" y="274638"/>
            <a:ext cx="8362950" cy="1143000"/>
          </a:xfrm>
          <a:solidFill>
            <a:srgbClr val="0070C0"/>
          </a:solidFill>
        </p:spPr>
        <p:txBody>
          <a:bodyPr/>
          <a:lstStyle/>
          <a:p>
            <a:pPr>
              <a:defRPr/>
            </a:pPr>
            <a:r>
              <a:rPr lang="tr-TR" sz="4000" b="1"/>
              <a:t>c) Mesleki Kurumlar</a:t>
            </a:r>
            <a:br>
              <a:rPr lang="tr-TR" sz="4000" b="1"/>
            </a:br>
            <a:endParaRPr lang="tr-TR" sz="4000" b="1"/>
          </a:p>
        </p:txBody>
      </p:sp>
      <p:sp>
        <p:nvSpPr>
          <p:cNvPr id="66563" name="Rectangle 3"/>
          <p:cNvSpPr>
            <a:spLocks noGrp="1" noChangeArrowheads="1"/>
          </p:cNvSpPr>
          <p:nvPr>
            <p:ph type="body" idx="1"/>
          </p:nvPr>
        </p:nvSpPr>
        <p:spPr>
          <a:xfrm>
            <a:off x="301625" y="981075"/>
            <a:ext cx="8540750" cy="5472113"/>
          </a:xfrm>
          <a:solidFill>
            <a:srgbClr val="08080C"/>
          </a:solidFill>
        </p:spPr>
        <p:txBody>
          <a:bodyPr/>
          <a:lstStyle/>
          <a:p>
            <a:pPr>
              <a:lnSpc>
                <a:spcPct val="90000"/>
              </a:lnSpc>
              <a:defRPr/>
            </a:pPr>
            <a:r>
              <a:rPr lang="tr-TR" b="1" dirty="0"/>
              <a:t>Mesleki Kurumlar:</a:t>
            </a:r>
            <a:endParaRPr lang="tr-TR" dirty="0"/>
          </a:p>
          <a:p>
            <a:pPr>
              <a:lnSpc>
                <a:spcPct val="150000"/>
              </a:lnSpc>
              <a:defRPr/>
            </a:pPr>
            <a:r>
              <a:rPr lang="tr-TR" sz="2400" dirty="0"/>
              <a:t>Mesleki eğitim ve öğretim kurumlarının açılması ve geliştirilmesi çalışmaları, </a:t>
            </a:r>
            <a:r>
              <a:rPr lang="tr-TR" sz="2400" dirty="0" smtClean="0"/>
              <a:t>Tanzimat </a:t>
            </a:r>
            <a:r>
              <a:rPr lang="tr-TR" sz="2400" dirty="0"/>
              <a:t>dönemi ile birlikte başladı. Genelde bir tarım ülkesi olan Osmanlı Devleti'nde tarım amaçlı </a:t>
            </a:r>
            <a:r>
              <a:rPr lang="tr-TR" sz="2400" dirty="0">
                <a:solidFill>
                  <a:srgbClr val="FFFF00"/>
                </a:solidFill>
              </a:rPr>
              <a:t>ilkokul</a:t>
            </a:r>
            <a:r>
              <a:rPr lang="tr-TR" sz="2400" dirty="0"/>
              <a:t>, </a:t>
            </a:r>
            <a:r>
              <a:rPr lang="tr-TR" sz="2400" dirty="0">
                <a:solidFill>
                  <a:srgbClr val="FFFF00"/>
                </a:solidFill>
              </a:rPr>
              <a:t>1847</a:t>
            </a:r>
            <a:r>
              <a:rPr lang="tr-TR" sz="2400" dirty="0"/>
              <a:t> yılında açılan </a:t>
            </a:r>
            <a:r>
              <a:rPr lang="tr-TR" sz="2400" dirty="0">
                <a:solidFill>
                  <a:srgbClr val="FFFF00"/>
                </a:solidFill>
              </a:rPr>
              <a:t>"Ameli Ziraat Mektebi" oldu.</a:t>
            </a:r>
            <a:r>
              <a:rPr lang="tr-TR" sz="2400" dirty="0"/>
              <a:t> Ancak bu okul bir süre sonra kapandı. </a:t>
            </a:r>
            <a:r>
              <a:rPr lang="tr-TR" sz="2400" dirty="0">
                <a:solidFill>
                  <a:srgbClr val="FFFF00"/>
                </a:solidFill>
              </a:rPr>
              <a:t>1892'de "Halkalı Ziraat Mektebi", 1895'de "Veteriner Okulu", 1870'de "Orman Mektebi", </a:t>
            </a:r>
            <a:r>
              <a:rPr lang="tr-TR" sz="2400" dirty="0"/>
              <a:t>daha sonra Bursa'da </a:t>
            </a:r>
            <a:r>
              <a:rPr lang="tr-TR" sz="2400" dirty="0">
                <a:solidFill>
                  <a:srgbClr val="FFFF00"/>
                </a:solidFill>
              </a:rPr>
              <a:t>"Koza Okulu"</a:t>
            </a:r>
            <a:r>
              <a:rPr lang="tr-TR" sz="2400" dirty="0"/>
              <a:t> açıldı.</a:t>
            </a:r>
          </a:p>
        </p:txBody>
      </p:sp>
    </p:spTree>
    <p:extLst>
      <p:ext uri="{BB962C8B-B14F-4D97-AF65-F5344CB8AC3E}">
        <p14:creationId xmlns:p14="http://schemas.microsoft.com/office/powerpoint/2010/main" val="950340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323850" y="549275"/>
            <a:ext cx="8540750" cy="6021388"/>
          </a:xfrm>
          <a:solidFill>
            <a:schemeClr val="accent4">
              <a:lumMod val="10000"/>
            </a:schemeClr>
          </a:solidFill>
        </p:spPr>
        <p:txBody>
          <a:bodyPr/>
          <a:lstStyle/>
          <a:p>
            <a:pPr>
              <a:lnSpc>
                <a:spcPct val="150000"/>
              </a:lnSpc>
              <a:defRPr/>
            </a:pPr>
            <a:r>
              <a:rPr lang="tr-TR" sz="2800" dirty="0"/>
              <a:t>Tanzimat döneminde telgraf önemli bir haberleşme aracı durumuna gelmişti. Bu </a:t>
            </a:r>
            <a:r>
              <a:rPr lang="tr-TR" sz="2800" dirty="0" err="1"/>
              <a:t>konudâ</a:t>
            </a:r>
            <a:r>
              <a:rPr lang="tr-TR" sz="2800" dirty="0"/>
              <a:t> eleman yetiştirmek amacıyla </a:t>
            </a:r>
            <a:r>
              <a:rPr lang="tr-TR" sz="2800" dirty="0">
                <a:solidFill>
                  <a:srgbClr val="FFFF00"/>
                </a:solidFill>
              </a:rPr>
              <a:t>"Telgrafçılık Okulu" </a:t>
            </a:r>
            <a:r>
              <a:rPr lang="tr-TR" sz="2800" dirty="0"/>
              <a:t>açıldı. Mithat Paşa, Tuna valiliği sırasında Niş ve Rusçuk'ta yetim çocuklara sanat öğretmek için </a:t>
            </a:r>
            <a:r>
              <a:rPr lang="tr-TR" sz="2800" dirty="0">
                <a:solidFill>
                  <a:srgbClr val="FFFF00"/>
                </a:solidFill>
              </a:rPr>
              <a:t>"Islahhaneler" </a:t>
            </a:r>
            <a:r>
              <a:rPr lang="tr-TR" sz="2800" dirty="0"/>
              <a:t>açtı. Abdülaziz döneminde </a:t>
            </a:r>
            <a:r>
              <a:rPr lang="tr-TR" sz="2800" dirty="0">
                <a:solidFill>
                  <a:srgbClr val="FFFF00"/>
                </a:solidFill>
              </a:rPr>
              <a:t>"Eczacı Mektebi"</a:t>
            </a:r>
            <a:r>
              <a:rPr lang="tr-TR" sz="2800" dirty="0"/>
              <a:t> ve </a:t>
            </a:r>
            <a:r>
              <a:rPr lang="tr-TR" sz="2800" dirty="0">
                <a:solidFill>
                  <a:srgbClr val="FFFF00"/>
                </a:solidFill>
              </a:rPr>
              <a:t>"Kaptan Çarkçı Mektebi" </a:t>
            </a:r>
            <a:r>
              <a:rPr lang="tr-TR" sz="2800" dirty="0"/>
              <a:t>açıldı.</a:t>
            </a:r>
          </a:p>
        </p:txBody>
      </p:sp>
    </p:spTree>
    <p:extLst>
      <p:ext uri="{BB962C8B-B14F-4D97-AF65-F5344CB8AC3E}">
        <p14:creationId xmlns:p14="http://schemas.microsoft.com/office/powerpoint/2010/main" val="2981068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solidFill>
            <a:schemeClr val="accent4">
              <a:lumMod val="10000"/>
            </a:schemeClr>
          </a:solidFill>
        </p:spPr>
        <p:txBody>
          <a:bodyPr/>
          <a:lstStyle/>
          <a:p>
            <a:pPr>
              <a:lnSpc>
                <a:spcPct val="150000"/>
              </a:lnSpc>
              <a:defRPr/>
            </a:pPr>
            <a:r>
              <a:rPr lang="tr-TR" sz="4000" dirty="0"/>
              <a:t>II. Abdülhamit döneminde, </a:t>
            </a:r>
            <a:r>
              <a:rPr lang="tr-TR" sz="4000" dirty="0">
                <a:solidFill>
                  <a:srgbClr val="FFFF00"/>
                </a:solidFill>
              </a:rPr>
              <a:t>1885 yılında "Mektebi Sanayi"</a:t>
            </a:r>
            <a:r>
              <a:rPr lang="tr-TR" sz="4000" dirty="0"/>
              <a:t>, hakim yetiştirmek için "</a:t>
            </a:r>
            <a:r>
              <a:rPr lang="tr-TR" sz="4000" dirty="0">
                <a:solidFill>
                  <a:srgbClr val="FFFF00"/>
                </a:solidFill>
              </a:rPr>
              <a:t>Mektebi Hukuk-ı Şahane"</a:t>
            </a:r>
            <a:r>
              <a:rPr lang="tr-TR" sz="4000" dirty="0"/>
              <a:t> açıldı (1878).</a:t>
            </a:r>
          </a:p>
          <a:p>
            <a:pPr>
              <a:lnSpc>
                <a:spcPct val="150000"/>
              </a:lnSpc>
              <a:buFont typeface="Wingdings" panose="05000000000000000000" pitchFamily="2" charset="2"/>
              <a:buNone/>
              <a:defRPr/>
            </a:pPr>
            <a:endParaRPr lang="tr-TR" sz="4000" dirty="0"/>
          </a:p>
          <a:p>
            <a:pPr>
              <a:defRPr/>
            </a:pPr>
            <a:endParaRPr lang="tr-TR" sz="4000" dirty="0"/>
          </a:p>
        </p:txBody>
      </p:sp>
    </p:spTree>
    <p:extLst>
      <p:ext uri="{BB962C8B-B14F-4D97-AF65-F5344CB8AC3E}">
        <p14:creationId xmlns:p14="http://schemas.microsoft.com/office/powerpoint/2010/main" val="1357445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850" y="274638"/>
            <a:ext cx="8496300" cy="1143000"/>
          </a:xfrm>
          <a:solidFill>
            <a:srgbClr val="00B0F0"/>
          </a:solidFill>
        </p:spPr>
        <p:txBody>
          <a:bodyPr/>
          <a:lstStyle/>
          <a:p>
            <a:pPr>
              <a:defRPr/>
            </a:pPr>
            <a:r>
              <a:rPr lang="tr-TR" sz="3200" b="1" dirty="0">
                <a:solidFill>
                  <a:srgbClr val="FFFF00"/>
                </a:solidFill>
              </a:rPr>
              <a:t>ç) Yabancı ve Azınlık Okulları</a:t>
            </a:r>
            <a:r>
              <a:rPr lang="tr-TR" sz="3200" dirty="0">
                <a:solidFill>
                  <a:srgbClr val="FFFF00"/>
                </a:solidFill>
              </a:rPr>
              <a:t/>
            </a:r>
            <a:br>
              <a:rPr lang="tr-TR" sz="3200" dirty="0">
                <a:solidFill>
                  <a:srgbClr val="FFFF00"/>
                </a:solidFill>
              </a:rPr>
            </a:br>
            <a:endParaRPr lang="tr-TR" sz="3200" dirty="0">
              <a:solidFill>
                <a:srgbClr val="FFFF00"/>
              </a:solidFill>
            </a:endParaRPr>
          </a:p>
        </p:txBody>
      </p:sp>
      <p:sp>
        <p:nvSpPr>
          <p:cNvPr id="68611" name="Rectangle 3"/>
          <p:cNvSpPr>
            <a:spLocks noGrp="1" noChangeArrowheads="1"/>
          </p:cNvSpPr>
          <p:nvPr>
            <p:ph type="body" idx="1"/>
          </p:nvPr>
        </p:nvSpPr>
        <p:spPr>
          <a:xfrm>
            <a:off x="301625" y="1125538"/>
            <a:ext cx="8540750" cy="5472112"/>
          </a:xfrm>
          <a:solidFill>
            <a:schemeClr val="accent4">
              <a:lumMod val="10000"/>
            </a:schemeClr>
          </a:solidFill>
        </p:spPr>
        <p:txBody>
          <a:bodyPr/>
          <a:lstStyle/>
          <a:p>
            <a:pPr>
              <a:lnSpc>
                <a:spcPct val="150000"/>
              </a:lnSpc>
              <a:defRPr/>
            </a:pPr>
            <a:r>
              <a:rPr lang="tr-TR" sz="2800" dirty="0"/>
              <a:t>Osmanlı Devleti Gayr-i Müslim </a:t>
            </a:r>
            <a:r>
              <a:rPr lang="tr-TR" sz="2800" dirty="0" smtClean="0"/>
              <a:t>vatandaşları </a:t>
            </a:r>
            <a:r>
              <a:rPr lang="tr-TR" sz="2800" dirty="0"/>
              <a:t>olan topluluklara her türlü hürriyeti ve serbestliği tanımıştı. Bu sebeple her toplumun kendi kiliselerine ve dini teşkilatlarına bağlı olarak eğitim düzenleri vardı. Ayrıca Gayr-i Müslim vatandaşların bir çoğu maddi durumları iyi olduğu için Avrupa ülkelerine de çocuklarını gönderirlerdi.</a:t>
            </a:r>
          </a:p>
        </p:txBody>
      </p:sp>
    </p:spTree>
    <p:extLst>
      <p:ext uri="{BB962C8B-B14F-4D97-AF65-F5344CB8AC3E}">
        <p14:creationId xmlns:p14="http://schemas.microsoft.com/office/powerpoint/2010/main" val="3201127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solidFill>
            <a:schemeClr val="accent4">
              <a:lumMod val="10000"/>
            </a:schemeClr>
          </a:solidFill>
        </p:spPr>
        <p:txBody>
          <a:bodyPr/>
          <a:lstStyle/>
          <a:p>
            <a:pPr>
              <a:lnSpc>
                <a:spcPct val="150000"/>
              </a:lnSpc>
              <a:defRPr/>
            </a:pPr>
            <a:r>
              <a:rPr lang="tr-TR" sz="4000" dirty="0"/>
              <a:t>Fener Patrikhanesi'nin yönetim ve denetiminde olan önemli iki Rum okulu, </a:t>
            </a:r>
            <a:r>
              <a:rPr lang="tr-TR" sz="4000" dirty="0">
                <a:solidFill>
                  <a:srgbClr val="FFFF00"/>
                </a:solidFill>
              </a:rPr>
              <a:t>Fener Rum Okulu ile Heybeliada Papaz Okulu </a:t>
            </a:r>
            <a:r>
              <a:rPr lang="tr-TR" sz="4000" dirty="0"/>
              <a:t>idi.</a:t>
            </a:r>
          </a:p>
          <a:p>
            <a:pPr>
              <a:defRPr/>
            </a:pPr>
            <a:endParaRPr lang="tr-TR" sz="4000" dirty="0"/>
          </a:p>
        </p:txBody>
      </p:sp>
    </p:spTree>
    <p:extLst>
      <p:ext uri="{BB962C8B-B14F-4D97-AF65-F5344CB8AC3E}">
        <p14:creationId xmlns:p14="http://schemas.microsoft.com/office/powerpoint/2010/main" val="345677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12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1625" y="333375"/>
            <a:ext cx="8540750" cy="5765800"/>
          </a:xfrm>
          <a:solidFill>
            <a:schemeClr val="accent4">
              <a:lumMod val="10000"/>
            </a:schemeClr>
          </a:solidFill>
        </p:spPr>
        <p:txBody>
          <a:bodyPr/>
          <a:lstStyle/>
          <a:p>
            <a:pPr>
              <a:defRPr/>
            </a:pPr>
            <a:r>
              <a:rPr lang="tr-TR" sz="4000" dirty="0"/>
              <a:t>Ermenilerin kurdukları ilk okul </a:t>
            </a:r>
            <a:r>
              <a:rPr lang="tr-TR" sz="4000" dirty="0">
                <a:solidFill>
                  <a:srgbClr val="FFFF00"/>
                </a:solidFill>
              </a:rPr>
              <a:t>1790 yılında Kumkapı'da</a:t>
            </a:r>
            <a:r>
              <a:rPr lang="tr-TR" sz="4000" dirty="0"/>
              <a:t> açıldı. XIX. yüzyıl boyunca birçok okul açtılar.</a:t>
            </a:r>
          </a:p>
          <a:p>
            <a:pPr>
              <a:defRPr/>
            </a:pPr>
            <a:r>
              <a:rPr lang="tr-TR" sz="4000" dirty="0"/>
              <a:t>Yahudilerin ilk okulları </a:t>
            </a:r>
            <a:r>
              <a:rPr lang="tr-TR" sz="4000" dirty="0">
                <a:solidFill>
                  <a:srgbClr val="FFFF00"/>
                </a:solidFill>
              </a:rPr>
              <a:t>1854 yılında Musevi Asri Mektebi</a:t>
            </a:r>
            <a:r>
              <a:rPr lang="tr-TR" sz="4000" dirty="0"/>
              <a:t> adı ile İstanbul'da açıldı. Daha sonra Selanik ve İstanbul'da birçok okul açtılar.</a:t>
            </a:r>
          </a:p>
          <a:p>
            <a:pPr>
              <a:buFont typeface="Wingdings" panose="05000000000000000000" pitchFamily="2" charset="2"/>
              <a:buNone/>
              <a:defRPr/>
            </a:pPr>
            <a:endParaRPr lang="tr-TR" sz="4000" dirty="0"/>
          </a:p>
        </p:txBody>
      </p:sp>
    </p:spTree>
    <p:extLst>
      <p:ext uri="{BB962C8B-B14F-4D97-AF65-F5344CB8AC3E}">
        <p14:creationId xmlns:p14="http://schemas.microsoft.com/office/powerpoint/2010/main" val="34366655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01625" y="404813"/>
            <a:ext cx="8540750" cy="6264275"/>
          </a:xfrm>
          <a:solidFill>
            <a:schemeClr val="accent4">
              <a:lumMod val="10000"/>
            </a:schemeClr>
          </a:solidFill>
        </p:spPr>
        <p:txBody>
          <a:bodyPr/>
          <a:lstStyle/>
          <a:p>
            <a:pPr>
              <a:lnSpc>
                <a:spcPct val="90000"/>
              </a:lnSpc>
              <a:defRPr/>
            </a:pPr>
            <a:r>
              <a:rPr lang="tr-TR" dirty="0">
                <a:solidFill>
                  <a:srgbClr val="FFFF00"/>
                </a:solidFill>
              </a:rPr>
              <a:t>1897 yılında Osmanlı Devleti sınırları içinde azınlıkların sahip oldukları okulların sayıları şöyle idi:</a:t>
            </a:r>
          </a:p>
          <a:p>
            <a:pPr>
              <a:lnSpc>
                <a:spcPct val="90000"/>
              </a:lnSpc>
              <a:defRPr/>
            </a:pPr>
            <a:r>
              <a:rPr lang="tr-TR" dirty="0"/>
              <a:t>Rumlar	       4390</a:t>
            </a:r>
          </a:p>
          <a:p>
            <a:pPr>
              <a:lnSpc>
                <a:spcPct val="90000"/>
              </a:lnSpc>
              <a:defRPr/>
            </a:pPr>
            <a:r>
              <a:rPr lang="tr-TR" dirty="0"/>
              <a:t>Bulgarlar	693</a:t>
            </a:r>
          </a:p>
          <a:p>
            <a:pPr>
              <a:lnSpc>
                <a:spcPct val="90000"/>
              </a:lnSpc>
              <a:defRPr/>
            </a:pPr>
            <a:r>
              <a:rPr lang="tr-TR" dirty="0"/>
              <a:t>Ermenler	851</a:t>
            </a:r>
          </a:p>
          <a:p>
            <a:pPr>
              <a:lnSpc>
                <a:spcPct val="90000"/>
              </a:lnSpc>
              <a:defRPr/>
            </a:pPr>
            <a:r>
              <a:rPr lang="tr-TR" dirty="0"/>
              <a:t>Yahudiler	331</a:t>
            </a:r>
          </a:p>
          <a:p>
            <a:pPr>
              <a:lnSpc>
                <a:spcPct val="90000"/>
              </a:lnSpc>
              <a:defRPr/>
            </a:pPr>
            <a:r>
              <a:rPr lang="tr-TR" dirty="0"/>
              <a:t>Sırplar	       85</a:t>
            </a:r>
          </a:p>
          <a:p>
            <a:pPr>
              <a:lnSpc>
                <a:spcPct val="90000"/>
              </a:lnSpc>
              <a:defRPr/>
            </a:pPr>
            <a:r>
              <a:rPr lang="tr-TR" dirty="0"/>
              <a:t>Ulahlar	       63</a:t>
            </a:r>
          </a:p>
          <a:p>
            <a:pPr>
              <a:lnSpc>
                <a:spcPct val="90000"/>
              </a:lnSpc>
              <a:defRPr/>
            </a:pPr>
            <a:r>
              <a:rPr lang="tr-TR" dirty="0"/>
              <a:t>Katolik Rumlar	60</a:t>
            </a:r>
          </a:p>
          <a:p>
            <a:pPr>
              <a:lnSpc>
                <a:spcPct val="90000"/>
              </a:lnSpc>
              <a:defRPr/>
            </a:pPr>
            <a:r>
              <a:rPr lang="tr-TR" dirty="0">
                <a:solidFill>
                  <a:srgbClr val="FFFF00"/>
                </a:solidFill>
              </a:rPr>
              <a:t>Genel olarak 5982 ilkokul, 687 rüştiye ve 70 idadidir.</a:t>
            </a:r>
          </a:p>
        </p:txBody>
      </p:sp>
    </p:spTree>
    <p:extLst>
      <p:ext uri="{BB962C8B-B14F-4D97-AF65-F5344CB8AC3E}">
        <p14:creationId xmlns:p14="http://schemas.microsoft.com/office/powerpoint/2010/main" val="13503127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301625" y="549275"/>
            <a:ext cx="8540750" cy="6119813"/>
          </a:xfrm>
          <a:solidFill>
            <a:schemeClr val="accent4">
              <a:lumMod val="10000"/>
            </a:schemeClr>
          </a:solidFill>
        </p:spPr>
        <p:txBody>
          <a:bodyPr/>
          <a:lstStyle/>
          <a:p>
            <a:pPr>
              <a:lnSpc>
                <a:spcPct val="150000"/>
              </a:lnSpc>
              <a:spcBef>
                <a:spcPts val="0"/>
              </a:spcBef>
              <a:defRPr/>
            </a:pPr>
            <a:r>
              <a:rPr lang="tr-TR" dirty="0"/>
              <a:t>Genellikle devletin denetiminden uzak kalan bu okullarda milliyetçilik düşün-</a:t>
            </a:r>
            <a:r>
              <a:rPr lang="tr-TR" dirty="0" err="1"/>
              <a:t>cesi</a:t>
            </a:r>
            <a:r>
              <a:rPr lang="tr-TR" dirty="0"/>
              <a:t> hızla yayılırken, aynı zamanda Türk düşmanlığı fikirleri de işleniyordu. Yabancı devletlerin destek ve </a:t>
            </a:r>
            <a:r>
              <a:rPr lang="tr-TR" dirty="0" smtClean="0"/>
              <a:t>kışkırtmalarıyla </a:t>
            </a:r>
            <a:r>
              <a:rPr lang="tr-TR" dirty="0"/>
              <a:t>da bu okullar bölücü ve yıkıcı faaliyetlerde bulundular. Rum, Ermeni ve Bulgar ayaklanmalarının liderleri genellikle bu okullarda yetişenlerdi.</a:t>
            </a:r>
          </a:p>
        </p:txBody>
      </p:sp>
    </p:spTree>
    <p:extLst>
      <p:ext uri="{BB962C8B-B14F-4D97-AF65-F5344CB8AC3E}">
        <p14:creationId xmlns:p14="http://schemas.microsoft.com/office/powerpoint/2010/main" val="3602274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57200" y="1196975"/>
            <a:ext cx="8229600" cy="4937125"/>
          </a:xfrm>
          <a:solidFill>
            <a:schemeClr val="accent4">
              <a:lumMod val="10000"/>
            </a:schemeClr>
          </a:solidFill>
        </p:spPr>
        <p:txBody>
          <a:bodyPr/>
          <a:lstStyle/>
          <a:p>
            <a:pPr>
              <a:lnSpc>
                <a:spcPct val="150000"/>
              </a:lnSpc>
              <a:defRPr/>
            </a:pPr>
            <a:r>
              <a:rPr lang="tr-TR" sz="4000" dirty="0"/>
              <a:t>XIX. yüzyılda kapitülasyonlardan yararlanan </a:t>
            </a:r>
            <a:r>
              <a:rPr lang="tr-TR" sz="4000" dirty="0" err="1"/>
              <a:t>ingiltere</a:t>
            </a:r>
            <a:r>
              <a:rPr lang="tr-TR" sz="4000" dirty="0"/>
              <a:t>, Fransa, Almanya, Avusturya, İtalya, ABD, ve Rusya Osmanlı Devleti'nin çeşitli bölgelerinde okullar açtılar.</a:t>
            </a:r>
          </a:p>
          <a:p>
            <a:pPr>
              <a:lnSpc>
                <a:spcPct val="150000"/>
              </a:lnSpc>
              <a:buFont typeface="Wingdings" panose="05000000000000000000" pitchFamily="2" charset="2"/>
              <a:buNone/>
              <a:defRPr/>
            </a:pPr>
            <a:endParaRPr lang="tr-TR" sz="4000" dirty="0"/>
          </a:p>
          <a:p>
            <a:pPr>
              <a:defRPr/>
            </a:pPr>
            <a:endParaRPr lang="tr-TR" sz="4000" dirty="0"/>
          </a:p>
        </p:txBody>
      </p:sp>
    </p:spTree>
    <p:extLst>
      <p:ext uri="{BB962C8B-B14F-4D97-AF65-F5344CB8AC3E}">
        <p14:creationId xmlns:p14="http://schemas.microsoft.com/office/powerpoint/2010/main" val="4443364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323850" y="692150"/>
            <a:ext cx="8540750" cy="5838825"/>
          </a:xfrm>
          <a:solidFill>
            <a:schemeClr val="accent4">
              <a:lumMod val="10000"/>
            </a:schemeClr>
          </a:solidFill>
        </p:spPr>
        <p:txBody>
          <a:bodyPr/>
          <a:lstStyle/>
          <a:p>
            <a:pPr>
              <a:lnSpc>
                <a:spcPct val="150000"/>
              </a:lnSpc>
              <a:defRPr/>
            </a:pPr>
            <a:r>
              <a:rPr lang="tr-TR" sz="2800" dirty="0" smtClean="0"/>
              <a:t>      Bu </a:t>
            </a:r>
            <a:r>
              <a:rPr lang="tr-TR" sz="2800" dirty="0"/>
              <a:t>ülkelerin amaçları, açtıkları okullar aracılığıyla kendi dil, din ve kültürlerini yaymak, bu yolla Osmanlı Devleti üzerindeki siyasi etkinliklerini artırmaktı. Çoğunlukla misyonerler tarafından kurulan bu okullar, kendi dini propagandalarını yaptıkları gibi, zaman zaman azınlıkların isteklerini de tahrik ve teşvik etmişlerdir.</a:t>
            </a:r>
          </a:p>
        </p:txBody>
      </p:sp>
    </p:spTree>
    <p:extLst>
      <p:ext uri="{BB962C8B-B14F-4D97-AF65-F5344CB8AC3E}">
        <p14:creationId xmlns:p14="http://schemas.microsoft.com/office/powerpoint/2010/main" val="34808981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01625" y="1125538"/>
            <a:ext cx="8540750" cy="5399087"/>
          </a:xfrm>
          <a:solidFill>
            <a:schemeClr val="accent4">
              <a:lumMod val="10000"/>
            </a:schemeClr>
          </a:solidFill>
        </p:spPr>
        <p:txBody>
          <a:bodyPr/>
          <a:lstStyle/>
          <a:p>
            <a:pPr>
              <a:lnSpc>
                <a:spcPct val="150000"/>
              </a:lnSpc>
              <a:defRPr/>
            </a:pPr>
            <a:r>
              <a:rPr lang="tr-TR" sz="4400" dirty="0" smtClean="0"/>
              <a:t>   </a:t>
            </a:r>
            <a:r>
              <a:rPr lang="tr-TR" dirty="0" smtClean="0"/>
              <a:t>Fransızlar </a:t>
            </a:r>
            <a:r>
              <a:rPr lang="tr-TR" dirty="0"/>
              <a:t>tarafından </a:t>
            </a:r>
            <a:r>
              <a:rPr lang="tr-TR" dirty="0">
                <a:solidFill>
                  <a:srgbClr val="FFFF00"/>
                </a:solidFill>
              </a:rPr>
              <a:t>1583</a:t>
            </a:r>
            <a:r>
              <a:rPr lang="tr-TR" dirty="0"/>
              <a:t> yılında kurulan </a:t>
            </a:r>
            <a:r>
              <a:rPr lang="tr-TR" dirty="0">
                <a:solidFill>
                  <a:srgbClr val="FFFF00"/>
                </a:solidFill>
              </a:rPr>
              <a:t>"Saint Benoit </a:t>
            </a:r>
            <a:r>
              <a:rPr lang="tr-TR" dirty="0" err="1">
                <a:solidFill>
                  <a:srgbClr val="FFFF00"/>
                </a:solidFill>
              </a:rPr>
              <a:t>Okulu"</a:t>
            </a:r>
            <a:r>
              <a:rPr lang="tr-TR" dirty="0" err="1"/>
              <a:t>nun</a:t>
            </a:r>
            <a:r>
              <a:rPr lang="tr-TR" dirty="0"/>
              <a:t> eğitim kadrosunu Cizvit rahipleri oluşturuyordu. Daha sonra bu okulların sayıları arttı. Günümüzde bile bir kısmı mevcuttur.</a:t>
            </a:r>
          </a:p>
        </p:txBody>
      </p:sp>
    </p:spTree>
    <p:extLst>
      <p:ext uri="{BB962C8B-B14F-4D97-AF65-F5344CB8AC3E}">
        <p14:creationId xmlns:p14="http://schemas.microsoft.com/office/powerpoint/2010/main" val="25521165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57200" y="981075"/>
            <a:ext cx="8229600" cy="5114925"/>
          </a:xfrm>
          <a:solidFill>
            <a:schemeClr val="accent4">
              <a:lumMod val="10000"/>
            </a:schemeClr>
          </a:solidFill>
        </p:spPr>
        <p:txBody>
          <a:bodyPr/>
          <a:lstStyle/>
          <a:p>
            <a:pPr>
              <a:lnSpc>
                <a:spcPct val="150000"/>
              </a:lnSpc>
              <a:defRPr/>
            </a:pPr>
            <a:r>
              <a:rPr lang="tr-TR" sz="3600" dirty="0"/>
              <a:t>Amerikan okullarının sayısı XIX. yüzyıl sonlarında </a:t>
            </a:r>
            <a:r>
              <a:rPr lang="tr-TR" sz="3600" dirty="0">
                <a:solidFill>
                  <a:srgbClr val="FFFF00"/>
                </a:solidFill>
              </a:rPr>
              <a:t>534</a:t>
            </a:r>
            <a:r>
              <a:rPr lang="tr-TR" sz="3600" dirty="0"/>
              <a:t>'e ulaşmıştı. Bu okulların en tanınmışları, Beyrut Amerikan Üniversitesi ve İstanbul'da açılan </a:t>
            </a:r>
            <a:r>
              <a:rPr lang="tr-TR" sz="3600" dirty="0">
                <a:solidFill>
                  <a:srgbClr val="FFFF00"/>
                </a:solidFill>
              </a:rPr>
              <a:t>Robert Koleji </a:t>
            </a:r>
            <a:r>
              <a:rPr lang="tr-TR" sz="3600" dirty="0"/>
              <a:t>idi.</a:t>
            </a:r>
          </a:p>
          <a:p>
            <a:pPr>
              <a:buFont typeface="Wingdings" panose="05000000000000000000" pitchFamily="2" charset="2"/>
              <a:buNone/>
              <a:defRPr/>
            </a:pPr>
            <a:endParaRPr lang="tr-TR" sz="4000" dirty="0"/>
          </a:p>
          <a:p>
            <a:pPr>
              <a:buFont typeface="Wingdings" panose="05000000000000000000" pitchFamily="2" charset="2"/>
              <a:buNone/>
              <a:defRPr/>
            </a:pPr>
            <a:endParaRPr lang="tr-TR" sz="4000" dirty="0"/>
          </a:p>
        </p:txBody>
      </p:sp>
    </p:spTree>
    <p:extLst>
      <p:ext uri="{BB962C8B-B14F-4D97-AF65-F5344CB8AC3E}">
        <p14:creationId xmlns:p14="http://schemas.microsoft.com/office/powerpoint/2010/main" val="13550369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01625" y="620713"/>
            <a:ext cx="8540750" cy="5976937"/>
          </a:xfrm>
          <a:solidFill>
            <a:schemeClr val="accent4">
              <a:lumMod val="10000"/>
            </a:schemeClr>
          </a:solidFill>
        </p:spPr>
        <p:txBody>
          <a:bodyPr/>
          <a:lstStyle/>
          <a:p>
            <a:pPr>
              <a:lnSpc>
                <a:spcPct val="150000"/>
              </a:lnSpc>
              <a:spcBef>
                <a:spcPts val="0"/>
              </a:spcBef>
              <a:defRPr/>
            </a:pPr>
            <a:r>
              <a:rPr lang="tr-TR" dirty="0" smtClean="0"/>
              <a:t>  İngilizler</a:t>
            </a:r>
            <a:r>
              <a:rPr lang="tr-TR" dirty="0"/>
              <a:t>, 1857 yılında kız </a:t>
            </a:r>
            <a:r>
              <a:rPr lang="tr-TR" dirty="0" smtClean="0"/>
              <a:t>ortaokulunu</a:t>
            </a:r>
            <a:r>
              <a:rPr lang="tr-TR" dirty="0"/>
              <a:t>, 1905 yılında da Nişantaşı İngiliz Lisesi'ni açtılar. İngiliz okulları özellikle Mezopotamya ve Ege bölgesinde ağırlık kazandı.</a:t>
            </a:r>
          </a:p>
          <a:p>
            <a:pPr>
              <a:lnSpc>
                <a:spcPct val="150000"/>
              </a:lnSpc>
              <a:spcBef>
                <a:spcPts val="0"/>
              </a:spcBef>
              <a:defRPr/>
            </a:pPr>
            <a:r>
              <a:rPr lang="tr-TR" dirty="0" smtClean="0"/>
              <a:t>  İtalyanlar </a:t>
            </a:r>
            <a:r>
              <a:rPr lang="tr-TR" dirty="0"/>
              <a:t>ilk olarak 1861'de İstanbul'da bir okul açtılar. 1863 yılında Hatay'da İtalyan özel Okulu açıldı.</a:t>
            </a:r>
          </a:p>
        </p:txBody>
      </p:sp>
    </p:spTree>
    <p:extLst>
      <p:ext uri="{BB962C8B-B14F-4D97-AF65-F5344CB8AC3E}">
        <p14:creationId xmlns:p14="http://schemas.microsoft.com/office/powerpoint/2010/main" val="12095016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179388" y="836613"/>
            <a:ext cx="8507412" cy="5259387"/>
          </a:xfrm>
          <a:solidFill>
            <a:schemeClr val="accent4">
              <a:lumMod val="10000"/>
            </a:schemeClr>
          </a:solidFill>
        </p:spPr>
        <p:txBody>
          <a:bodyPr/>
          <a:lstStyle/>
          <a:p>
            <a:pPr>
              <a:lnSpc>
                <a:spcPct val="150000"/>
              </a:lnSpc>
              <a:defRPr/>
            </a:pPr>
            <a:r>
              <a:rPr lang="tr-TR" dirty="0"/>
              <a:t>Ruslar ise ilk olarak 1889'da Bursa‘ da ve daha sonra İstanbul'da, </a:t>
            </a:r>
            <a:r>
              <a:rPr lang="tr-TR" dirty="0" err="1"/>
              <a:t>Terkos</a:t>
            </a:r>
            <a:r>
              <a:rPr lang="tr-TR" dirty="0"/>
              <a:t> Rus Okulu'nu açtılar. Avusturya ise 1882 yılında bir kız lisesi, bir erkek lisesi ve ticaret okulu kurdu. Bu okullar günümüzde de eğitimlerini sürdürmektedir.</a:t>
            </a:r>
          </a:p>
          <a:p>
            <a:pPr>
              <a:defRPr/>
            </a:pPr>
            <a:endParaRPr lang="tr-TR" sz="4000" dirty="0"/>
          </a:p>
        </p:txBody>
      </p:sp>
    </p:spTree>
    <p:extLst>
      <p:ext uri="{BB962C8B-B14F-4D97-AF65-F5344CB8AC3E}">
        <p14:creationId xmlns:p14="http://schemas.microsoft.com/office/powerpoint/2010/main" val="876641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301625" y="836613"/>
            <a:ext cx="8540750" cy="5688012"/>
          </a:xfrm>
          <a:solidFill>
            <a:schemeClr val="accent4">
              <a:lumMod val="10000"/>
            </a:schemeClr>
          </a:solidFill>
        </p:spPr>
        <p:txBody>
          <a:bodyPr/>
          <a:lstStyle/>
          <a:p>
            <a:pPr>
              <a:lnSpc>
                <a:spcPct val="150000"/>
              </a:lnSpc>
              <a:defRPr/>
            </a:pPr>
            <a:r>
              <a:rPr lang="tr-TR" sz="3600" dirty="0"/>
              <a:t>Almanlar tarafından açılan okullar, İstanbul, Beyrut ve Kudüs'te bulunuyordu. İranlılar da İstanbul ve Bağdat'ta okullar açtılar. Osmanlı sınırları içindeki yabancı okulların sayıları şöyle idi:</a:t>
            </a:r>
          </a:p>
        </p:txBody>
      </p:sp>
    </p:spTree>
    <p:extLst>
      <p:ext uri="{BB962C8B-B14F-4D97-AF65-F5344CB8AC3E}">
        <p14:creationId xmlns:p14="http://schemas.microsoft.com/office/powerpoint/2010/main" val="379280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431" t="16081" r="7377" b="36296"/>
          <a:stretch/>
        </p:blipFill>
        <p:spPr>
          <a:xfrm>
            <a:off x="539552" y="1196752"/>
            <a:ext cx="8356224" cy="453650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438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250825" y="260350"/>
            <a:ext cx="8713788" cy="6337300"/>
          </a:xfrm>
          <a:solidFill>
            <a:schemeClr val="accent4">
              <a:lumMod val="10000"/>
            </a:schemeClr>
          </a:solidFill>
        </p:spPr>
        <p:txBody>
          <a:bodyPr/>
          <a:lstStyle/>
          <a:p>
            <a:pPr>
              <a:defRPr/>
            </a:pPr>
            <a:r>
              <a:rPr lang="tr-TR" sz="3600" dirty="0"/>
              <a:t>Amerikan Okulları	131</a:t>
            </a:r>
          </a:p>
          <a:p>
            <a:pPr>
              <a:defRPr/>
            </a:pPr>
            <a:r>
              <a:rPr lang="tr-TR" sz="3600" dirty="0"/>
              <a:t>Fransız Okulları	      127</a:t>
            </a:r>
          </a:p>
          <a:p>
            <a:pPr>
              <a:defRPr/>
            </a:pPr>
            <a:r>
              <a:rPr lang="tr-TR" sz="3600" dirty="0"/>
              <a:t>İngiliz Okulları	       60</a:t>
            </a:r>
          </a:p>
          <a:p>
            <a:pPr>
              <a:defRPr/>
            </a:pPr>
            <a:r>
              <a:rPr lang="tr-TR" sz="3600" dirty="0"/>
              <a:t>Alman Okulları	       22</a:t>
            </a:r>
          </a:p>
          <a:p>
            <a:pPr>
              <a:defRPr/>
            </a:pPr>
            <a:r>
              <a:rPr lang="tr-TR" sz="3600" dirty="0"/>
              <a:t>İtalyan Okulları	       22</a:t>
            </a:r>
          </a:p>
          <a:p>
            <a:pPr>
              <a:defRPr/>
            </a:pPr>
            <a:r>
              <a:rPr lang="tr-TR" sz="3600" dirty="0"/>
              <a:t>Avusturya Okulları	11</a:t>
            </a:r>
          </a:p>
          <a:p>
            <a:pPr>
              <a:defRPr/>
            </a:pPr>
            <a:r>
              <a:rPr lang="tr-TR" sz="3600" dirty="0"/>
              <a:t>Rus Okulları	        7</a:t>
            </a:r>
          </a:p>
          <a:p>
            <a:pPr>
              <a:defRPr/>
            </a:pPr>
            <a:r>
              <a:rPr lang="tr-TR" sz="3600" dirty="0"/>
              <a:t>İran Okulları	        4</a:t>
            </a:r>
          </a:p>
          <a:p>
            <a:pPr>
              <a:defRPr/>
            </a:pPr>
            <a:r>
              <a:rPr lang="tr-TR" sz="3600" dirty="0">
                <a:solidFill>
                  <a:srgbClr val="FFFF00"/>
                </a:solidFill>
              </a:rPr>
              <a:t>Toplam:	384</a:t>
            </a:r>
          </a:p>
          <a:p>
            <a:pPr>
              <a:buFont typeface="Wingdings" panose="05000000000000000000" pitchFamily="2" charset="2"/>
              <a:buNone/>
              <a:defRPr/>
            </a:pPr>
            <a:endParaRPr lang="tr-TR" sz="3600" dirty="0">
              <a:solidFill>
                <a:srgbClr val="FFFF00"/>
              </a:solidFill>
            </a:endParaRPr>
          </a:p>
        </p:txBody>
      </p:sp>
    </p:spTree>
    <p:extLst>
      <p:ext uri="{BB962C8B-B14F-4D97-AF65-F5344CB8AC3E}">
        <p14:creationId xmlns:p14="http://schemas.microsoft.com/office/powerpoint/2010/main" val="416761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179388" y="549275"/>
            <a:ext cx="8856662" cy="5546725"/>
          </a:xfrm>
          <a:solidFill>
            <a:schemeClr val="accent4">
              <a:lumMod val="10000"/>
            </a:schemeClr>
          </a:solidFill>
        </p:spPr>
        <p:txBody>
          <a:bodyPr/>
          <a:lstStyle/>
          <a:p>
            <a:pPr>
              <a:lnSpc>
                <a:spcPct val="150000"/>
              </a:lnSpc>
              <a:defRPr/>
            </a:pPr>
            <a:r>
              <a:rPr lang="tr-TR" sz="4000" dirty="0" smtClean="0"/>
              <a:t>    </a:t>
            </a:r>
            <a:r>
              <a:rPr lang="tr-TR" sz="3600" dirty="0" smtClean="0"/>
              <a:t>Bir </a:t>
            </a:r>
            <a:r>
              <a:rPr lang="tr-TR" sz="3600" dirty="0"/>
              <a:t>ülkede milli </a:t>
            </a:r>
            <a:r>
              <a:rPr lang="tr-TR" sz="3600" dirty="0" smtClean="0"/>
              <a:t>birliğin sağlanmasında </a:t>
            </a:r>
            <a:r>
              <a:rPr lang="tr-TR" sz="3600" dirty="0"/>
              <a:t>verilecek eğitimin önemi büyüktür. Bu sebeple eğitimin milli olması gerekir. </a:t>
            </a:r>
            <a:r>
              <a:rPr lang="tr-TR" sz="3600" dirty="0">
                <a:solidFill>
                  <a:srgbClr val="FFFF00"/>
                </a:solidFill>
              </a:rPr>
              <a:t>3 Mart 1924</a:t>
            </a:r>
            <a:r>
              <a:rPr lang="tr-TR" sz="3600" dirty="0"/>
              <a:t> yılında çıkarılan "</a:t>
            </a:r>
            <a:r>
              <a:rPr lang="tr-TR" sz="3600" dirty="0">
                <a:solidFill>
                  <a:srgbClr val="FFFF00"/>
                </a:solidFill>
              </a:rPr>
              <a:t>Tevhid-i Tedrisat</a:t>
            </a:r>
            <a:r>
              <a:rPr lang="tr-TR" sz="3600" dirty="0"/>
              <a:t>" kanunu ile azınlık ve yabancı okullar bir düzene tabi olmuştur.</a:t>
            </a:r>
          </a:p>
          <a:p>
            <a:pPr>
              <a:defRPr/>
            </a:pPr>
            <a:endParaRPr lang="tr-TR" sz="4000" dirty="0"/>
          </a:p>
        </p:txBody>
      </p:sp>
    </p:spTree>
    <p:extLst>
      <p:ext uri="{BB962C8B-B14F-4D97-AF65-F5344CB8AC3E}">
        <p14:creationId xmlns:p14="http://schemas.microsoft.com/office/powerpoint/2010/main" val="16464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79388" y="274638"/>
            <a:ext cx="8640762" cy="1143000"/>
          </a:xfrm>
          <a:solidFill>
            <a:srgbClr val="0070C0"/>
          </a:solidFill>
        </p:spPr>
        <p:txBody>
          <a:bodyPr/>
          <a:lstStyle/>
          <a:p>
            <a:pPr>
              <a:defRPr/>
            </a:pPr>
            <a:r>
              <a:rPr lang="tr-TR" sz="4000" dirty="0">
                <a:solidFill>
                  <a:srgbClr val="FFFF00"/>
                </a:solidFill>
              </a:rPr>
              <a:t>d) Darülfünun</a:t>
            </a:r>
            <a:br>
              <a:rPr lang="tr-TR" sz="4000" dirty="0">
                <a:solidFill>
                  <a:srgbClr val="FFFF00"/>
                </a:solidFill>
              </a:rPr>
            </a:br>
            <a:endParaRPr lang="tr-TR" sz="4000" dirty="0">
              <a:solidFill>
                <a:srgbClr val="FFFF00"/>
              </a:solidFill>
            </a:endParaRPr>
          </a:p>
        </p:txBody>
      </p:sp>
      <p:sp>
        <p:nvSpPr>
          <p:cNvPr id="76803" name="Rectangle 3"/>
          <p:cNvSpPr>
            <a:spLocks noGrp="1" noChangeArrowheads="1"/>
          </p:cNvSpPr>
          <p:nvPr>
            <p:ph type="body" idx="1"/>
          </p:nvPr>
        </p:nvSpPr>
        <p:spPr>
          <a:xfrm>
            <a:off x="179388" y="981075"/>
            <a:ext cx="8662987" cy="5616575"/>
          </a:xfrm>
          <a:solidFill>
            <a:schemeClr val="accent4">
              <a:lumMod val="10000"/>
            </a:schemeClr>
          </a:solidFill>
        </p:spPr>
        <p:txBody>
          <a:bodyPr/>
          <a:lstStyle/>
          <a:p>
            <a:pPr>
              <a:lnSpc>
                <a:spcPct val="150000"/>
              </a:lnSpc>
              <a:defRPr/>
            </a:pPr>
            <a:endParaRPr lang="tr-TR" dirty="0" smtClean="0"/>
          </a:p>
          <a:p>
            <a:pPr>
              <a:lnSpc>
                <a:spcPct val="150000"/>
              </a:lnSpc>
              <a:defRPr/>
            </a:pPr>
            <a:endParaRPr lang="tr-TR" dirty="0"/>
          </a:p>
          <a:p>
            <a:pPr>
              <a:lnSpc>
                <a:spcPct val="150000"/>
              </a:lnSpc>
              <a:defRPr/>
            </a:pPr>
            <a:r>
              <a:rPr lang="tr-TR" dirty="0" smtClean="0"/>
              <a:t>Üniversite </a:t>
            </a:r>
            <a:r>
              <a:rPr lang="tr-TR" dirty="0"/>
              <a:t>olarak </a:t>
            </a:r>
            <a:r>
              <a:rPr lang="tr-TR" dirty="0">
                <a:solidFill>
                  <a:srgbClr val="FFFF00"/>
                </a:solidFill>
              </a:rPr>
              <a:t>1870</a:t>
            </a:r>
            <a:r>
              <a:rPr lang="tr-TR" dirty="0"/>
              <a:t> yılında "</a:t>
            </a:r>
            <a:r>
              <a:rPr lang="tr-TR" dirty="0" err="1">
                <a:solidFill>
                  <a:srgbClr val="FFFF00"/>
                </a:solidFill>
              </a:rPr>
              <a:t>Darül-Fünun</a:t>
            </a:r>
            <a:r>
              <a:rPr lang="tr-TR" dirty="0"/>
              <a:t>" açıldı. </a:t>
            </a:r>
          </a:p>
        </p:txBody>
      </p:sp>
    </p:spTree>
    <p:extLst>
      <p:ext uri="{BB962C8B-B14F-4D97-AF65-F5344CB8AC3E}">
        <p14:creationId xmlns:p14="http://schemas.microsoft.com/office/powerpoint/2010/main" val="150659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02060"/>
          </a:solidFill>
        </p:spPr>
        <p:txBody>
          <a:bodyPr/>
          <a:lstStyle/>
          <a:p>
            <a:pPr marL="0" indent="0">
              <a:buNone/>
            </a:pPr>
            <a:endParaRPr lang="tr-TR" dirty="0" smtClean="0"/>
          </a:p>
          <a:p>
            <a:endParaRPr lang="tr-TR" dirty="0"/>
          </a:p>
          <a:p>
            <a:endParaRPr lang="tr-TR" dirty="0" smtClean="0"/>
          </a:p>
          <a:p>
            <a:pPr algn="ctr"/>
            <a:r>
              <a:rPr lang="tr-TR" dirty="0" smtClean="0"/>
              <a:t>CEVAP: A</a:t>
            </a:r>
            <a:endParaRPr lang="tr-TR" dirty="0"/>
          </a:p>
        </p:txBody>
      </p:sp>
    </p:spTree>
    <p:extLst>
      <p:ext uri="{BB962C8B-B14F-4D97-AF65-F5344CB8AC3E}">
        <p14:creationId xmlns:p14="http://schemas.microsoft.com/office/powerpoint/2010/main" val="1411547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a:defRPr/>
            </a:pPr>
            <a:r>
              <a:rPr lang="tr-TR" dirty="0" smtClean="0">
                <a:solidFill>
                  <a:srgbClr val="FFFF00"/>
                </a:solidFill>
              </a:rPr>
              <a:t>a- Mesleki Eğitim</a:t>
            </a:r>
            <a:br>
              <a:rPr lang="tr-TR" dirty="0" smtClean="0">
                <a:solidFill>
                  <a:srgbClr val="FFFF00"/>
                </a:solidFill>
              </a:rPr>
            </a:br>
            <a:endParaRPr lang="tr-TR" dirty="0"/>
          </a:p>
        </p:txBody>
      </p:sp>
      <p:sp>
        <p:nvSpPr>
          <p:cNvPr id="95235" name="Rectangle 3"/>
          <p:cNvSpPr>
            <a:spLocks noGrp="1" noChangeArrowheads="1"/>
          </p:cNvSpPr>
          <p:nvPr>
            <p:ph type="body" idx="1"/>
          </p:nvPr>
        </p:nvSpPr>
        <p:spPr>
          <a:xfrm>
            <a:off x="179388" y="1000125"/>
            <a:ext cx="8785225" cy="4881563"/>
          </a:xfrm>
          <a:solidFill>
            <a:srgbClr val="08080C"/>
          </a:solidFill>
        </p:spPr>
        <p:txBody>
          <a:bodyPr/>
          <a:lstStyle/>
          <a:p>
            <a:pPr>
              <a:lnSpc>
                <a:spcPct val="150000"/>
              </a:lnSpc>
              <a:spcBef>
                <a:spcPts val="0"/>
              </a:spcBef>
              <a:defRPr/>
            </a:pPr>
            <a:r>
              <a:rPr lang="tr-TR" dirty="0" smtClean="0"/>
              <a:t>   O</a:t>
            </a:r>
            <a:r>
              <a:rPr lang="tr-TR" sz="2800" dirty="0" smtClean="0"/>
              <a:t>smanlı </a:t>
            </a:r>
            <a:r>
              <a:rPr lang="tr-TR" sz="2800" dirty="0"/>
              <a:t>Devleti’nde esnaf teşkilatı da birer eğitim yeri olarak kabul edilmelidir. Ahilik ve </a:t>
            </a:r>
            <a:r>
              <a:rPr lang="tr-TR" sz="2800" dirty="0">
                <a:solidFill>
                  <a:srgbClr val="FFFF00"/>
                </a:solidFill>
              </a:rPr>
              <a:t>Lonca Teşkilatı </a:t>
            </a:r>
            <a:r>
              <a:rPr lang="tr-TR" sz="2800" dirty="0"/>
              <a:t>günümüzde yaygın eğitim dediğimiz fonksiyonu yerine getirmekteydi. Aynı zamanda mesleki eğitim kurumları da denebilir. Çünkü </a:t>
            </a:r>
            <a:r>
              <a:rPr lang="tr-TR" sz="2800" dirty="0">
                <a:solidFill>
                  <a:srgbClr val="FFFF00"/>
                </a:solidFill>
              </a:rPr>
              <a:t>çırak, kalfa, usta </a:t>
            </a:r>
            <a:r>
              <a:rPr lang="tr-TR" sz="2800" dirty="0"/>
              <a:t>şeklinde bir mesleki eğitim basamakları vardı</a:t>
            </a:r>
            <a:r>
              <a:rPr lang="tr-TR" sz="2800" dirty="0" smtClean="0"/>
              <a:t>. Ustalık belgesi almaya </a:t>
            </a:r>
            <a:r>
              <a:rPr lang="tr-TR" sz="2800" dirty="0" smtClean="0">
                <a:solidFill>
                  <a:srgbClr val="FFFF00"/>
                </a:solidFill>
              </a:rPr>
              <a:t>icazet </a:t>
            </a:r>
            <a:r>
              <a:rPr lang="tr-TR" sz="2800" dirty="0" smtClean="0"/>
              <a:t>denirdi.</a:t>
            </a:r>
          </a:p>
          <a:p>
            <a:pPr>
              <a:lnSpc>
                <a:spcPct val="150000"/>
              </a:lnSpc>
              <a:spcBef>
                <a:spcPts val="0"/>
              </a:spcBef>
              <a:defRPr/>
            </a:pPr>
            <a:endParaRPr lang="tr-TR" dirty="0"/>
          </a:p>
          <a:p>
            <a:pPr>
              <a:defRPr/>
            </a:pPr>
            <a:endParaRPr lang="tr-TR" sz="3600" dirty="0"/>
          </a:p>
        </p:txBody>
      </p:sp>
    </p:spTree>
    <p:extLst>
      <p:ext uri="{BB962C8B-B14F-4D97-AF65-F5344CB8AC3E}">
        <p14:creationId xmlns:p14="http://schemas.microsoft.com/office/powerpoint/2010/main" val="3550670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Sayısal Noktalar">
  <a:themeElements>
    <a:clrScheme name="Sayısal Noktalar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Sayısal Nokta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yısal Noktalar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Sayısal Noktalar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Sayısal Noktalar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yısal Noktalar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Sayısal Noktalar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Sayısal Noktalar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Sayısal Noktalar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Sayısal Noktalar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Sayısal Noktalar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TotalTime>
  <Words>2894</Words>
  <Application>Microsoft Office PowerPoint</Application>
  <PresentationFormat>Ekran Gösterisi (4:3)</PresentationFormat>
  <Paragraphs>152</Paragraphs>
  <Slides>72</Slides>
  <Notes>0</Notes>
  <HiddenSlides>0</HiddenSlides>
  <MMClips>1</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72</vt:i4>
      </vt:variant>
    </vt:vector>
  </HeadingPairs>
  <TitlesOfParts>
    <vt:vector size="81" baseType="lpstr">
      <vt:lpstr>Arial</vt:lpstr>
      <vt:lpstr>Calibri</vt:lpstr>
      <vt:lpstr>Franklin Gothic Book</vt:lpstr>
      <vt:lpstr>Tahoma</vt:lpstr>
      <vt:lpstr>Times New Roman</vt:lpstr>
      <vt:lpstr>Wingdings</vt:lpstr>
      <vt:lpstr>Wingdings 2</vt:lpstr>
      <vt:lpstr>Teknik</vt:lpstr>
      <vt:lpstr>Sayısal Noktalar</vt:lpstr>
      <vt:lpstr>PowerPoint Sunusu</vt:lpstr>
      <vt:lpstr> OSMANLILARDA EĞİTİM VE ÖĞRETİM ANLAYIŞI </vt:lpstr>
      <vt:lpstr>PowerPoint Sunusu</vt:lpstr>
      <vt:lpstr>PowerPoint Sunusu</vt:lpstr>
      <vt:lpstr>PowerPoint Sunusu</vt:lpstr>
      <vt:lpstr>PowerPoint Sunusu</vt:lpstr>
      <vt:lpstr>PowerPoint Sunusu</vt:lpstr>
      <vt:lpstr>PowerPoint Sunusu</vt:lpstr>
      <vt:lpstr>a- Mesleki Eğitim </vt:lpstr>
      <vt:lpstr> b- Saray Eğitimi </vt:lpstr>
      <vt:lpstr>PowerPoint Sunusu</vt:lpstr>
      <vt:lpstr>PowerPoint Sunusu</vt:lpstr>
      <vt:lpstr>PowerPoint Sunusu</vt:lpstr>
      <vt:lpstr>PowerPoint Sunusu</vt:lpstr>
      <vt:lpstr>PowerPoint Sunusu</vt:lpstr>
      <vt:lpstr>2-Harem </vt:lpstr>
      <vt:lpstr>PowerPoint Sunusu</vt:lpstr>
      <vt:lpstr>PowerPoint Sunusu</vt:lpstr>
      <vt:lpstr>PowerPoint Sunusu</vt:lpstr>
      <vt:lpstr>c) Askeri Eğitim </vt:lpstr>
      <vt:lpstr>PowerPoint Sunusu</vt:lpstr>
      <vt:lpstr>PowerPoint Sunusu</vt:lpstr>
      <vt:lpstr>PowerPoint Sunusu</vt:lpstr>
      <vt:lpstr>d) Medreseler:</vt:lpstr>
      <vt:lpstr>PowerPoint Sunusu</vt:lpstr>
      <vt:lpstr>PowerPoint Sunusu</vt:lpstr>
      <vt:lpstr>PowerPoint Sunusu</vt:lpstr>
      <vt:lpstr>PowerPoint Sunusu</vt:lpstr>
      <vt:lpstr>2011- LİSANS KPSS</vt:lpstr>
      <vt:lpstr>PowerPoint Sunusu</vt:lpstr>
      <vt:lpstr>2016-KPSS-LİSANS</vt:lpstr>
      <vt:lpstr>PowerPoint Sunusu</vt:lpstr>
      <vt:lpstr>2.Değişmeler ve Gelişmeler Dönemi </vt:lpstr>
      <vt:lpstr>b)Eğitim ve Öğretimde Gelişmeler ve Yeni Kurumlar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Öğretim Kurumları   a) Askeri Kurumlar </vt:lpstr>
      <vt:lpstr>PowerPoint Sunusu</vt:lpstr>
      <vt:lpstr>PowerPoint Sunusu</vt:lpstr>
      <vt:lpstr>PowerPoint Sunusu</vt:lpstr>
      <vt:lpstr>PowerPoint Sunusu</vt:lpstr>
      <vt:lpstr>b) Sivil Kurumlar </vt:lpstr>
      <vt:lpstr>PowerPoint Sunusu</vt:lpstr>
      <vt:lpstr>PowerPoint Sunusu</vt:lpstr>
      <vt:lpstr>PowerPoint Sunusu</vt:lpstr>
      <vt:lpstr>2016-KPSS-LİSANS</vt:lpstr>
      <vt:lpstr>PowerPoint Sunusu</vt:lpstr>
      <vt:lpstr>c) Mesleki Kurumlar </vt:lpstr>
      <vt:lpstr>PowerPoint Sunusu</vt:lpstr>
      <vt:lpstr>PowerPoint Sunusu</vt:lpstr>
      <vt:lpstr>ç) Yabancı ve Azınlık Okulları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 Darülfünun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65</cp:revision>
  <dcterms:created xsi:type="dcterms:W3CDTF">2012-11-01T19:26:54Z</dcterms:created>
  <dcterms:modified xsi:type="dcterms:W3CDTF">2017-08-09T09:30:34Z</dcterms:modified>
</cp:coreProperties>
</file>