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57" r:id="rId4"/>
    <p:sldId id="258" r:id="rId5"/>
    <p:sldId id="259" r:id="rId6"/>
    <p:sldId id="260" r:id="rId7"/>
    <p:sldId id="283" r:id="rId8"/>
    <p:sldId id="261" r:id="rId9"/>
    <p:sldId id="280" r:id="rId10"/>
    <p:sldId id="262" r:id="rId11"/>
    <p:sldId id="263" r:id="rId12"/>
    <p:sldId id="264" r:id="rId13"/>
    <p:sldId id="281" r:id="rId14"/>
    <p:sldId id="265" r:id="rId15"/>
    <p:sldId id="266" r:id="rId16"/>
    <p:sldId id="267" r:id="rId17"/>
    <p:sldId id="268" r:id="rId18"/>
    <p:sldId id="269" r:id="rId19"/>
    <p:sldId id="270" r:id="rId20"/>
    <p:sldId id="274" r:id="rId21"/>
    <p:sldId id="271" r:id="rId22"/>
    <p:sldId id="272" r:id="rId23"/>
    <p:sldId id="273" r:id="rId24"/>
    <p:sldId id="275" r:id="rId25"/>
    <p:sldId id="276" r:id="rId26"/>
    <p:sldId id="277" r:id="rId27"/>
    <p:sldId id="278" r:id="rId28"/>
    <p:sldId id="279" r:id="rId29"/>
    <p:sldId id="282" r:id="rId30"/>
    <p:sldId id="284" r:id="rId31"/>
    <p:sldId id="285"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3CF431-DF33-4A10-910B-A691DD197B8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2EB98BF8-793F-4F8F-B3F5-4356AA67FE29}">
      <dgm:prSet phldrT="[Metin]" custT="1"/>
      <dgm:spPr>
        <a:solidFill>
          <a:srgbClr val="FFFF00">
            <a:alpha val="90000"/>
          </a:srgbClr>
        </a:solidFill>
      </dgm:spPr>
      <dgm:t>
        <a:bodyPr/>
        <a:lstStyle/>
        <a:p>
          <a:r>
            <a:rPr lang="tr-TR" sz="1200" dirty="0" smtClean="0">
              <a:solidFill>
                <a:schemeClr val="tx1"/>
              </a:solidFill>
            </a:rPr>
            <a:t>Hayat şartlarının daha da ağırlaşması, yolsuzluk ve vurgunlar toplumun her kesiminden insanları çarlık yönetimini devirmeye yöneltti. Petersburg'da kadın işçilerin başlattığı grev kısa sürede yayıldı. Bu hareketi dağıtmakla görevli askerlerin de katılmasıyla bir devrime dönüştü. Zor durumda kalan Çar II. Nikola tahttan çekildiğini açıkladı. Duma (meclis) üyeleri tarafından kurulan geçici hükümet yetkiyi devraldı. Geçici hükümeti deviren Bolşevikler Lenin yönetiminde  hükümeti ele geçirdiler. </a:t>
          </a:r>
          <a:r>
            <a:rPr lang="tr-TR" sz="1200" b="1" dirty="0" smtClean="0">
              <a:solidFill>
                <a:schemeClr val="tx1"/>
              </a:solidFill>
            </a:rPr>
            <a:t>(Ekim 1917</a:t>
          </a:r>
          <a:r>
            <a:rPr lang="tr-TR" sz="1200" dirty="0" smtClean="0">
              <a:solidFill>
                <a:schemeClr val="tx1"/>
              </a:solidFill>
            </a:rPr>
            <a:t>)Almanların büyük toprak talepleri karşısında çoğunluk savaşa devam etmeyi önerirken Lenin zaman kazanmak amacıyla 3 Mart 1918'de </a:t>
          </a:r>
          <a:r>
            <a:rPr lang="tr-TR" sz="1200" b="1" dirty="0" err="1" smtClean="0">
              <a:solidFill>
                <a:schemeClr val="tx1"/>
              </a:solidFill>
            </a:rPr>
            <a:t>Brest-Litovsk</a:t>
          </a:r>
          <a:r>
            <a:rPr lang="tr-TR" sz="1200" b="1" dirty="0" smtClean="0">
              <a:solidFill>
                <a:schemeClr val="tx1"/>
              </a:solidFill>
            </a:rPr>
            <a:t> </a:t>
          </a:r>
          <a:r>
            <a:rPr lang="tr-TR" sz="1200" dirty="0" smtClean="0">
              <a:solidFill>
                <a:schemeClr val="tx1"/>
              </a:solidFill>
            </a:rPr>
            <a:t>antlaşmasını imzaladı. Dış güçlerin desteklediği Çar yanlısı Beyaz Ordu yeni yönetime karşı saldırıya geçti. Üç yıl süren bu iç savaş Bolşeviklerin zaferi ile sonuçlandı. </a:t>
          </a:r>
          <a:endParaRPr lang="tr-TR" sz="1200" dirty="0">
            <a:solidFill>
              <a:schemeClr val="tx1"/>
            </a:solidFill>
          </a:endParaRPr>
        </a:p>
      </dgm:t>
    </dgm:pt>
    <dgm:pt modelId="{2AE2883A-EAD3-4AE0-9E2F-46B919DD8689}" type="parTrans" cxnId="{DBF1C66E-844D-4179-85B0-93B28335FCCF}">
      <dgm:prSet/>
      <dgm:spPr/>
      <dgm:t>
        <a:bodyPr/>
        <a:lstStyle/>
        <a:p>
          <a:endParaRPr lang="tr-TR"/>
        </a:p>
      </dgm:t>
    </dgm:pt>
    <dgm:pt modelId="{702E42E2-5B8D-4197-B012-5DC5598C2CF1}" type="sibTrans" cxnId="{DBF1C66E-844D-4179-85B0-93B28335FCCF}">
      <dgm:prSet/>
      <dgm:spPr/>
      <dgm:t>
        <a:bodyPr/>
        <a:lstStyle/>
        <a:p>
          <a:endParaRPr lang="tr-TR"/>
        </a:p>
      </dgm:t>
    </dgm:pt>
    <dgm:pt modelId="{44695683-191D-4CAC-A226-B103422BAB01}">
      <dgm:prSet phldrT="[Metin]" custT="1"/>
      <dgm:spPr>
        <a:solidFill>
          <a:schemeClr val="accent4">
            <a:lumMod val="60000"/>
            <a:lumOff val="40000"/>
            <a:alpha val="90000"/>
          </a:schemeClr>
        </a:solidFill>
      </dgm:spPr>
      <dgm:t>
        <a:bodyPr/>
        <a:lstStyle/>
        <a:p>
          <a:r>
            <a:rPr lang="tr-TR" sz="1400" b="1" dirty="0" smtClean="0"/>
            <a:t>2-Rusların Orta Asya'yı İstilası</a:t>
          </a:r>
          <a:endParaRPr lang="tr-TR" sz="1400" b="1" dirty="0"/>
        </a:p>
      </dgm:t>
    </dgm:pt>
    <dgm:pt modelId="{29A17A57-3CA3-4697-B7A7-5AD672264FDB}" type="parTrans" cxnId="{6A19A072-8E9B-4162-B715-2DB007C9CC81}">
      <dgm:prSet/>
      <dgm:spPr/>
      <dgm:t>
        <a:bodyPr/>
        <a:lstStyle/>
        <a:p>
          <a:endParaRPr lang="tr-TR"/>
        </a:p>
      </dgm:t>
    </dgm:pt>
    <dgm:pt modelId="{89D600C9-B93E-4EEC-A73B-ACBF797E7052}" type="sibTrans" cxnId="{6A19A072-8E9B-4162-B715-2DB007C9CC81}">
      <dgm:prSet/>
      <dgm:spPr/>
      <dgm:t>
        <a:bodyPr/>
        <a:lstStyle/>
        <a:p>
          <a:endParaRPr lang="tr-TR"/>
        </a:p>
      </dgm:t>
    </dgm:pt>
    <dgm:pt modelId="{4DB64EA0-CF87-409B-AF77-8ABC6D554DC8}">
      <dgm:prSet phldrT="[Metin]" custT="1"/>
      <dgm:spPr>
        <a:solidFill>
          <a:schemeClr val="accent4">
            <a:lumMod val="60000"/>
            <a:lumOff val="40000"/>
            <a:alpha val="90000"/>
          </a:schemeClr>
        </a:solidFill>
      </dgm:spPr>
      <dgm:t>
        <a:bodyPr/>
        <a:lstStyle/>
        <a:p>
          <a:r>
            <a:rPr lang="tr-TR" sz="1200" dirty="0" smtClean="0">
              <a:solidFill>
                <a:schemeClr val="tx1"/>
              </a:solidFill>
            </a:rPr>
            <a:t>Ruslar, </a:t>
          </a:r>
          <a:r>
            <a:rPr lang="tr-TR" sz="1200" dirty="0" err="1" smtClean="0">
              <a:solidFill>
                <a:schemeClr val="tx1"/>
              </a:solidFill>
            </a:rPr>
            <a:t>Altınorda</a:t>
          </a:r>
          <a:r>
            <a:rPr lang="tr-TR" sz="1200" dirty="0" smtClean="0">
              <a:solidFill>
                <a:schemeClr val="tx1"/>
              </a:solidFill>
            </a:rPr>
            <a:t>  Devleti’nin yıkılmasından sonra  ortaya çıkan hanlıkları birer ikişer ele geçirerek  Orta Asya’yı ele geçirmişlerdir. XX. yüzyılın hemen başında Çarlık yönetiminin baskıcı idaresi Türklerden başka Rus olmayan diğer milletleri de harekete geçirmiş ve 1905 İhtilali çıkmıştır. İhtilalden sonra Türkler millî kültürlerini geliştirme imkânı buldular. Bu sırada </a:t>
          </a:r>
          <a:r>
            <a:rPr lang="tr-TR" sz="1200" b="1" dirty="0" smtClean="0">
              <a:solidFill>
                <a:schemeClr val="tx1"/>
              </a:solidFill>
            </a:rPr>
            <a:t>Yusuf Akçura ve İsmail </a:t>
          </a:r>
          <a:r>
            <a:rPr lang="tr-TR" sz="1200" b="1" dirty="0" err="1" smtClean="0">
              <a:solidFill>
                <a:schemeClr val="tx1"/>
              </a:solidFill>
            </a:rPr>
            <a:t>Gaspıralı'nın</a:t>
          </a:r>
          <a:r>
            <a:rPr lang="tr-TR" sz="1200" b="1" dirty="0" smtClean="0">
              <a:solidFill>
                <a:schemeClr val="tx1"/>
              </a:solidFill>
            </a:rPr>
            <a:t> </a:t>
          </a:r>
          <a:r>
            <a:rPr lang="tr-TR" sz="1200" dirty="0" smtClean="0">
              <a:solidFill>
                <a:schemeClr val="tx1"/>
              </a:solidFill>
            </a:rPr>
            <a:t>çalışmalarının da etkisiyle 15 Ağustos 1905'te "Rusya Müslümanları I. Kongresi" gayrı resmî olarak toplandı.</a:t>
          </a:r>
          <a:endParaRPr lang="tr-TR" sz="1200" dirty="0">
            <a:solidFill>
              <a:schemeClr val="tx1"/>
            </a:solidFill>
          </a:endParaRPr>
        </a:p>
      </dgm:t>
    </dgm:pt>
    <dgm:pt modelId="{41B6394E-0E01-4DFD-97B8-C110DD1400D5}" type="parTrans" cxnId="{4A52E861-98BC-4186-BAA5-1DB8245ACE0C}">
      <dgm:prSet/>
      <dgm:spPr/>
      <dgm:t>
        <a:bodyPr/>
        <a:lstStyle/>
        <a:p>
          <a:endParaRPr lang="tr-TR"/>
        </a:p>
      </dgm:t>
    </dgm:pt>
    <dgm:pt modelId="{F8E147BF-F6FC-446D-8D8A-4C6B4E8E6CDC}" type="sibTrans" cxnId="{4A52E861-98BC-4186-BAA5-1DB8245ACE0C}">
      <dgm:prSet/>
      <dgm:spPr/>
      <dgm:t>
        <a:bodyPr/>
        <a:lstStyle/>
        <a:p>
          <a:endParaRPr lang="tr-TR"/>
        </a:p>
      </dgm:t>
    </dgm:pt>
    <dgm:pt modelId="{51A63F87-689C-42CD-89BB-E98BE39AF27D}">
      <dgm:prSet phldrT="[Metin]" custT="1"/>
      <dgm:spPr>
        <a:solidFill>
          <a:srgbClr val="FFFF00">
            <a:alpha val="90000"/>
          </a:srgbClr>
        </a:solidFill>
      </dgm:spPr>
      <dgm:t>
        <a:bodyPr/>
        <a:lstStyle/>
        <a:p>
          <a:r>
            <a:rPr lang="tr-TR" sz="1400" b="1" dirty="0" smtClean="0"/>
            <a:t>1. Çarlık </a:t>
          </a:r>
          <a:r>
            <a:rPr lang="tr-TR" sz="1400" b="1" dirty="0" err="1" smtClean="0"/>
            <a:t>Rusyası'nın</a:t>
          </a:r>
          <a:r>
            <a:rPr lang="tr-TR" sz="1400" b="1" dirty="0" smtClean="0"/>
            <a:t> Yıkılışı ve Bolşevik İhtilali</a:t>
          </a:r>
          <a:br>
            <a:rPr lang="tr-TR" sz="1400" b="1" dirty="0" smtClean="0"/>
          </a:br>
          <a:endParaRPr lang="tr-TR" sz="1400" b="1" dirty="0"/>
        </a:p>
      </dgm:t>
    </dgm:pt>
    <dgm:pt modelId="{F3DA29FE-E184-43A5-A924-BF7030EF8DBF}" type="sibTrans" cxnId="{35B94D16-4846-495C-8625-370BCF4C1D78}">
      <dgm:prSet/>
      <dgm:spPr/>
      <dgm:t>
        <a:bodyPr/>
        <a:lstStyle/>
        <a:p>
          <a:endParaRPr lang="tr-TR"/>
        </a:p>
      </dgm:t>
    </dgm:pt>
    <dgm:pt modelId="{6EB72854-284A-4277-8DB4-68959B038601}" type="parTrans" cxnId="{35B94D16-4846-495C-8625-370BCF4C1D78}">
      <dgm:prSet/>
      <dgm:spPr/>
      <dgm:t>
        <a:bodyPr/>
        <a:lstStyle/>
        <a:p>
          <a:endParaRPr lang="tr-TR"/>
        </a:p>
      </dgm:t>
    </dgm:pt>
    <dgm:pt modelId="{228723FB-FB01-4BCC-BC53-E4C4C129BEE2}">
      <dgm:prSet phldrT="[Metin]" custT="1"/>
      <dgm:spPr>
        <a:solidFill>
          <a:schemeClr val="accent2">
            <a:lumMod val="40000"/>
            <a:lumOff val="60000"/>
            <a:alpha val="90000"/>
          </a:schemeClr>
        </a:solidFill>
      </dgm:spPr>
      <dgm:t>
        <a:bodyPr/>
        <a:lstStyle/>
        <a:p>
          <a:r>
            <a:rPr lang="tr-TR" sz="1400" b="1" dirty="0" smtClean="0"/>
            <a:t>SOVYET SOSYALİST CUMHURİYETLER BİRLİĞİ (SSCB), ORTA ASYA'DAKİ TÜRK DEVLET VE TOPLULUKLARI</a:t>
          </a:r>
          <a:endParaRPr lang="tr-TR" sz="1400" b="1" dirty="0"/>
        </a:p>
      </dgm:t>
    </dgm:pt>
    <dgm:pt modelId="{EE5653B8-56FC-4AB0-A5C7-3FE6F7E7838E}" type="sibTrans" cxnId="{7975CAC2-37BB-48AE-8403-907FB2FC8FB0}">
      <dgm:prSet/>
      <dgm:spPr/>
      <dgm:t>
        <a:bodyPr/>
        <a:lstStyle/>
        <a:p>
          <a:endParaRPr lang="tr-TR"/>
        </a:p>
      </dgm:t>
    </dgm:pt>
    <dgm:pt modelId="{1E3AF4A0-BBE9-4924-A94D-F7350A9D53A8}" type="parTrans" cxnId="{7975CAC2-37BB-48AE-8403-907FB2FC8FB0}">
      <dgm:prSet/>
      <dgm:spPr/>
      <dgm:t>
        <a:bodyPr/>
        <a:lstStyle/>
        <a:p>
          <a:endParaRPr lang="tr-TR"/>
        </a:p>
      </dgm:t>
    </dgm:pt>
    <dgm:pt modelId="{81ABEEA7-B3B4-4D1D-B320-33EC29B3BC6B}">
      <dgm:prSet custT="1"/>
      <dgm:spPr>
        <a:solidFill>
          <a:schemeClr val="accent1">
            <a:lumMod val="20000"/>
            <a:lumOff val="80000"/>
            <a:alpha val="90000"/>
          </a:schemeClr>
        </a:solidFill>
      </dgm:spPr>
      <dgm:t>
        <a:bodyPr/>
        <a:lstStyle/>
        <a:p>
          <a:r>
            <a:rPr lang="tr-TR" sz="1400" b="1" dirty="0" smtClean="0"/>
            <a:t>3-SSCB Yönetimindeki Türk Topluluklarının Durumu</a:t>
          </a:r>
          <a:endParaRPr lang="tr-TR" sz="1400" b="1" dirty="0"/>
        </a:p>
      </dgm:t>
    </dgm:pt>
    <dgm:pt modelId="{1DFA17FD-CA22-420F-B257-C317E0DEED54}" type="parTrans" cxnId="{C279DC33-11FD-4EAD-96AF-228700CCCF96}">
      <dgm:prSet/>
      <dgm:spPr/>
      <dgm:t>
        <a:bodyPr/>
        <a:lstStyle/>
        <a:p>
          <a:endParaRPr lang="tr-TR"/>
        </a:p>
      </dgm:t>
    </dgm:pt>
    <dgm:pt modelId="{C67A5428-5DED-4033-8539-58403A5EDEFC}" type="sibTrans" cxnId="{C279DC33-11FD-4EAD-96AF-228700CCCF96}">
      <dgm:prSet/>
      <dgm:spPr/>
      <dgm:t>
        <a:bodyPr/>
        <a:lstStyle/>
        <a:p>
          <a:endParaRPr lang="tr-TR"/>
        </a:p>
      </dgm:t>
    </dgm:pt>
    <dgm:pt modelId="{4700DCA1-3977-4A3E-A3C6-B6E760517384}">
      <dgm:prSet custT="1"/>
      <dgm:spPr>
        <a:solidFill>
          <a:schemeClr val="accent1">
            <a:lumMod val="20000"/>
            <a:lumOff val="80000"/>
            <a:alpha val="90000"/>
          </a:schemeClr>
        </a:solidFill>
      </dgm:spPr>
      <dgm:t>
        <a:bodyPr/>
        <a:lstStyle/>
        <a:p>
          <a:r>
            <a:rPr lang="tr-TR" sz="1100" dirty="0" smtClean="0">
              <a:solidFill>
                <a:schemeClr val="tx1"/>
              </a:solidFill>
            </a:rPr>
            <a:t>Geçici hükümeti deviren Bolşevik yönetimi, Orta Doğu, Güney Kafkasya, İran yöresinde etkili güç olan İngilizlerin desteklediği Türklerin ve diğer milletlerin giriştiği bağımsızlık hareketlerine engel olmak için onlara kendi kaderlerini tayin etme hakkı tanıdı. Bu karar Sovyet Rusya'nın o günkü şartlarda zaman kazanmak için uyguladığı bir oyalama politikasıydı. Bağımsızlığını ilan Türk bölgelerinde kısa bir süre sonra Bolşevik yönetimleri oluşturuldu. Bu olay üzerine Basmacı hareketi eden bağımsızlık mücadelesi başladı. Enver Paşa’nın liderliğe geçmesinden sonra canlana hareket onun ölümüyle zayıflamıştır. Bundan sonra Rusya, Türk bölgelerinde asimilasyon politikası izlemiştir.</a:t>
          </a:r>
          <a:endParaRPr lang="tr-TR" sz="1100" dirty="0">
            <a:solidFill>
              <a:schemeClr val="tx1"/>
            </a:solidFill>
          </a:endParaRPr>
        </a:p>
      </dgm:t>
    </dgm:pt>
    <dgm:pt modelId="{99573614-087F-4015-8C57-1D9939822BD0}" type="parTrans" cxnId="{4AC75879-2B87-495A-98D7-F7C64358EE4F}">
      <dgm:prSet/>
      <dgm:spPr/>
      <dgm:t>
        <a:bodyPr/>
        <a:lstStyle/>
        <a:p>
          <a:endParaRPr lang="tr-TR"/>
        </a:p>
      </dgm:t>
    </dgm:pt>
    <dgm:pt modelId="{84CB8E5C-BB9D-45BC-8BDC-4A8C402767E4}" type="sibTrans" cxnId="{4AC75879-2B87-495A-98D7-F7C64358EE4F}">
      <dgm:prSet/>
      <dgm:spPr/>
      <dgm:t>
        <a:bodyPr/>
        <a:lstStyle/>
        <a:p>
          <a:endParaRPr lang="tr-TR"/>
        </a:p>
      </dgm:t>
    </dgm:pt>
    <dgm:pt modelId="{2FFF182E-FB4C-4518-A9B8-8C83F438BFBC}" type="pres">
      <dgm:prSet presAssocID="{AE3CF431-DF33-4A10-910B-A691DD197B8F}" presName="hierChild1" presStyleCnt="0">
        <dgm:presLayoutVars>
          <dgm:chPref val="1"/>
          <dgm:dir/>
          <dgm:animOne val="branch"/>
          <dgm:animLvl val="lvl"/>
          <dgm:resizeHandles/>
        </dgm:presLayoutVars>
      </dgm:prSet>
      <dgm:spPr/>
      <dgm:t>
        <a:bodyPr/>
        <a:lstStyle/>
        <a:p>
          <a:endParaRPr lang="tr-TR"/>
        </a:p>
      </dgm:t>
    </dgm:pt>
    <dgm:pt modelId="{6605099E-7269-4AD1-8554-C11015A46A7C}" type="pres">
      <dgm:prSet presAssocID="{228723FB-FB01-4BCC-BC53-E4C4C129BEE2}" presName="hierRoot1" presStyleCnt="0"/>
      <dgm:spPr/>
    </dgm:pt>
    <dgm:pt modelId="{DEEE7EAC-8206-4609-A2BD-5266663A52E3}" type="pres">
      <dgm:prSet presAssocID="{228723FB-FB01-4BCC-BC53-E4C4C129BEE2}" presName="composite" presStyleCnt="0"/>
      <dgm:spPr/>
    </dgm:pt>
    <dgm:pt modelId="{4772702A-12CC-4D88-8DC0-9CAACC40BF3D}" type="pres">
      <dgm:prSet presAssocID="{228723FB-FB01-4BCC-BC53-E4C4C129BEE2}" presName="background" presStyleLbl="node0" presStyleIdx="0" presStyleCnt="1"/>
      <dgm:spPr/>
    </dgm:pt>
    <dgm:pt modelId="{27DF9900-6BA5-416D-AB9E-77AF24634004}" type="pres">
      <dgm:prSet presAssocID="{228723FB-FB01-4BCC-BC53-E4C4C129BEE2}" presName="text" presStyleLbl="fgAcc0" presStyleIdx="0" presStyleCnt="1" custScaleX="197811" custScaleY="60579">
        <dgm:presLayoutVars>
          <dgm:chPref val="3"/>
        </dgm:presLayoutVars>
      </dgm:prSet>
      <dgm:spPr/>
      <dgm:t>
        <a:bodyPr/>
        <a:lstStyle/>
        <a:p>
          <a:endParaRPr lang="tr-TR"/>
        </a:p>
      </dgm:t>
    </dgm:pt>
    <dgm:pt modelId="{8C55B709-9169-46AC-B1EC-1ABE22AF1BC6}" type="pres">
      <dgm:prSet presAssocID="{228723FB-FB01-4BCC-BC53-E4C4C129BEE2}" presName="hierChild2" presStyleCnt="0"/>
      <dgm:spPr/>
    </dgm:pt>
    <dgm:pt modelId="{E485C11C-AFD0-4E0E-9765-A3EA824BC0F5}" type="pres">
      <dgm:prSet presAssocID="{6EB72854-284A-4277-8DB4-68959B038601}" presName="Name10" presStyleLbl="parChTrans1D2" presStyleIdx="0" presStyleCnt="3"/>
      <dgm:spPr/>
      <dgm:t>
        <a:bodyPr/>
        <a:lstStyle/>
        <a:p>
          <a:endParaRPr lang="tr-TR"/>
        </a:p>
      </dgm:t>
    </dgm:pt>
    <dgm:pt modelId="{D84639AB-2456-4E2A-8AA1-70B405F2492F}" type="pres">
      <dgm:prSet presAssocID="{51A63F87-689C-42CD-89BB-E98BE39AF27D}" presName="hierRoot2" presStyleCnt="0"/>
      <dgm:spPr/>
    </dgm:pt>
    <dgm:pt modelId="{36E38AA0-0B35-4504-A595-0FC885F9B396}" type="pres">
      <dgm:prSet presAssocID="{51A63F87-689C-42CD-89BB-E98BE39AF27D}" presName="composite2" presStyleCnt="0"/>
      <dgm:spPr/>
    </dgm:pt>
    <dgm:pt modelId="{6E584184-49EC-4739-A00B-8FA6025BA750}" type="pres">
      <dgm:prSet presAssocID="{51A63F87-689C-42CD-89BB-E98BE39AF27D}" presName="background2" presStyleLbl="node2" presStyleIdx="0" presStyleCnt="3"/>
      <dgm:spPr/>
    </dgm:pt>
    <dgm:pt modelId="{B29D8789-9DD0-44EA-A2FC-1180D35F601A}" type="pres">
      <dgm:prSet presAssocID="{51A63F87-689C-42CD-89BB-E98BE39AF27D}" presName="text2" presStyleLbl="fgAcc2" presStyleIdx="0" presStyleCnt="3" custScaleX="128073" custScaleY="38628">
        <dgm:presLayoutVars>
          <dgm:chPref val="3"/>
        </dgm:presLayoutVars>
      </dgm:prSet>
      <dgm:spPr/>
      <dgm:t>
        <a:bodyPr/>
        <a:lstStyle/>
        <a:p>
          <a:endParaRPr lang="tr-TR"/>
        </a:p>
      </dgm:t>
    </dgm:pt>
    <dgm:pt modelId="{8AB8BB5A-2C81-4C60-A403-217B9AC03653}" type="pres">
      <dgm:prSet presAssocID="{51A63F87-689C-42CD-89BB-E98BE39AF27D}" presName="hierChild3" presStyleCnt="0"/>
      <dgm:spPr/>
    </dgm:pt>
    <dgm:pt modelId="{F418226D-B993-4C9C-ADF6-781EC9CC33E3}" type="pres">
      <dgm:prSet presAssocID="{2AE2883A-EAD3-4AE0-9E2F-46B919DD8689}" presName="Name17" presStyleLbl="parChTrans1D3" presStyleIdx="0" presStyleCnt="3"/>
      <dgm:spPr/>
      <dgm:t>
        <a:bodyPr/>
        <a:lstStyle/>
        <a:p>
          <a:endParaRPr lang="tr-TR"/>
        </a:p>
      </dgm:t>
    </dgm:pt>
    <dgm:pt modelId="{31B3A1B0-171A-45BB-A318-EAC51C8D4EFB}" type="pres">
      <dgm:prSet presAssocID="{2EB98BF8-793F-4F8F-B3F5-4356AA67FE29}" presName="hierRoot3" presStyleCnt="0"/>
      <dgm:spPr/>
    </dgm:pt>
    <dgm:pt modelId="{F990D9B3-738A-44EC-8944-820B116D7071}" type="pres">
      <dgm:prSet presAssocID="{2EB98BF8-793F-4F8F-B3F5-4356AA67FE29}" presName="composite3" presStyleCnt="0"/>
      <dgm:spPr/>
    </dgm:pt>
    <dgm:pt modelId="{9585649B-109A-440D-9CF4-EECD0681B76B}" type="pres">
      <dgm:prSet presAssocID="{2EB98BF8-793F-4F8F-B3F5-4356AA67FE29}" presName="background3" presStyleLbl="node3" presStyleIdx="0" presStyleCnt="3"/>
      <dgm:spPr/>
    </dgm:pt>
    <dgm:pt modelId="{6CED9DCE-75B3-404D-AB33-71BB72899B67}" type="pres">
      <dgm:prSet presAssocID="{2EB98BF8-793F-4F8F-B3F5-4356AA67FE29}" presName="text3" presStyleLbl="fgAcc3" presStyleIdx="0" presStyleCnt="3" custScaleX="118502" custScaleY="260814">
        <dgm:presLayoutVars>
          <dgm:chPref val="3"/>
        </dgm:presLayoutVars>
      </dgm:prSet>
      <dgm:spPr/>
      <dgm:t>
        <a:bodyPr/>
        <a:lstStyle/>
        <a:p>
          <a:endParaRPr lang="tr-TR"/>
        </a:p>
      </dgm:t>
    </dgm:pt>
    <dgm:pt modelId="{82D2CE10-7C3F-42B8-9957-FD11BD9FC148}" type="pres">
      <dgm:prSet presAssocID="{2EB98BF8-793F-4F8F-B3F5-4356AA67FE29}" presName="hierChild4" presStyleCnt="0"/>
      <dgm:spPr/>
    </dgm:pt>
    <dgm:pt modelId="{3924A4E1-0F7A-4C0B-A7D1-E67170287633}" type="pres">
      <dgm:prSet presAssocID="{29A17A57-3CA3-4697-B7A7-5AD672264FDB}" presName="Name10" presStyleLbl="parChTrans1D2" presStyleIdx="1" presStyleCnt="3"/>
      <dgm:spPr/>
      <dgm:t>
        <a:bodyPr/>
        <a:lstStyle/>
        <a:p>
          <a:endParaRPr lang="tr-TR"/>
        </a:p>
      </dgm:t>
    </dgm:pt>
    <dgm:pt modelId="{EDEE64E4-D666-4FF6-9AF7-A7DBE949BD1A}" type="pres">
      <dgm:prSet presAssocID="{44695683-191D-4CAC-A226-B103422BAB01}" presName="hierRoot2" presStyleCnt="0"/>
      <dgm:spPr/>
    </dgm:pt>
    <dgm:pt modelId="{E24B43B0-5F6C-492D-8E03-225B18D80B1B}" type="pres">
      <dgm:prSet presAssocID="{44695683-191D-4CAC-A226-B103422BAB01}" presName="composite2" presStyleCnt="0"/>
      <dgm:spPr/>
    </dgm:pt>
    <dgm:pt modelId="{CC2DED77-49CC-46F0-8DD2-8C6C57C885D8}" type="pres">
      <dgm:prSet presAssocID="{44695683-191D-4CAC-A226-B103422BAB01}" presName="background2" presStyleLbl="node2" presStyleIdx="1" presStyleCnt="3"/>
      <dgm:spPr/>
    </dgm:pt>
    <dgm:pt modelId="{4C6B5D09-BABD-4307-90DD-9218007F33E8}" type="pres">
      <dgm:prSet presAssocID="{44695683-191D-4CAC-A226-B103422BAB01}" presName="text2" presStyleLbl="fgAcc2" presStyleIdx="1" presStyleCnt="3" custScaleY="39671">
        <dgm:presLayoutVars>
          <dgm:chPref val="3"/>
        </dgm:presLayoutVars>
      </dgm:prSet>
      <dgm:spPr/>
      <dgm:t>
        <a:bodyPr/>
        <a:lstStyle/>
        <a:p>
          <a:endParaRPr lang="tr-TR"/>
        </a:p>
      </dgm:t>
    </dgm:pt>
    <dgm:pt modelId="{DA164394-C314-4F43-BAC1-E0ECE8AD5482}" type="pres">
      <dgm:prSet presAssocID="{44695683-191D-4CAC-A226-B103422BAB01}" presName="hierChild3" presStyleCnt="0"/>
      <dgm:spPr/>
    </dgm:pt>
    <dgm:pt modelId="{C777F702-3286-4009-8E83-7A7766628CB6}" type="pres">
      <dgm:prSet presAssocID="{41B6394E-0E01-4DFD-97B8-C110DD1400D5}" presName="Name17" presStyleLbl="parChTrans1D3" presStyleIdx="1" presStyleCnt="3"/>
      <dgm:spPr/>
      <dgm:t>
        <a:bodyPr/>
        <a:lstStyle/>
        <a:p>
          <a:endParaRPr lang="tr-TR"/>
        </a:p>
      </dgm:t>
    </dgm:pt>
    <dgm:pt modelId="{73F7588D-01CD-49F5-A493-747407131B79}" type="pres">
      <dgm:prSet presAssocID="{4DB64EA0-CF87-409B-AF77-8ABC6D554DC8}" presName="hierRoot3" presStyleCnt="0"/>
      <dgm:spPr/>
    </dgm:pt>
    <dgm:pt modelId="{1D62F644-BA50-4BC3-B55F-478A2339B1E9}" type="pres">
      <dgm:prSet presAssocID="{4DB64EA0-CF87-409B-AF77-8ABC6D554DC8}" presName="composite3" presStyleCnt="0"/>
      <dgm:spPr/>
    </dgm:pt>
    <dgm:pt modelId="{1D2E4A7C-90A8-445F-A0CA-D6B60D33528A}" type="pres">
      <dgm:prSet presAssocID="{4DB64EA0-CF87-409B-AF77-8ABC6D554DC8}" presName="background3" presStyleLbl="node3" presStyleIdx="1" presStyleCnt="3"/>
      <dgm:spPr/>
    </dgm:pt>
    <dgm:pt modelId="{597E93C2-9CF5-4791-92B1-CA9ED581DF15}" type="pres">
      <dgm:prSet presAssocID="{4DB64EA0-CF87-409B-AF77-8ABC6D554DC8}" presName="text3" presStyleLbl="fgAcc3" presStyleIdx="1" presStyleCnt="3" custScaleY="247898">
        <dgm:presLayoutVars>
          <dgm:chPref val="3"/>
        </dgm:presLayoutVars>
      </dgm:prSet>
      <dgm:spPr/>
      <dgm:t>
        <a:bodyPr/>
        <a:lstStyle/>
        <a:p>
          <a:endParaRPr lang="tr-TR"/>
        </a:p>
      </dgm:t>
    </dgm:pt>
    <dgm:pt modelId="{07D4D524-D238-4DE3-9CA3-73C7FB1253B5}" type="pres">
      <dgm:prSet presAssocID="{4DB64EA0-CF87-409B-AF77-8ABC6D554DC8}" presName="hierChild4" presStyleCnt="0"/>
      <dgm:spPr/>
    </dgm:pt>
    <dgm:pt modelId="{F1C084C3-8D06-4E2F-87A9-771AAEEAAC1C}" type="pres">
      <dgm:prSet presAssocID="{1DFA17FD-CA22-420F-B257-C317E0DEED54}" presName="Name10" presStyleLbl="parChTrans1D2" presStyleIdx="2" presStyleCnt="3"/>
      <dgm:spPr/>
      <dgm:t>
        <a:bodyPr/>
        <a:lstStyle/>
        <a:p>
          <a:endParaRPr lang="tr-TR"/>
        </a:p>
      </dgm:t>
    </dgm:pt>
    <dgm:pt modelId="{357E6F13-C297-4DA7-A74D-37027AF8E223}" type="pres">
      <dgm:prSet presAssocID="{81ABEEA7-B3B4-4D1D-B320-33EC29B3BC6B}" presName="hierRoot2" presStyleCnt="0"/>
      <dgm:spPr/>
    </dgm:pt>
    <dgm:pt modelId="{51CA495E-10FE-4171-A9A3-94C41904084D}" type="pres">
      <dgm:prSet presAssocID="{81ABEEA7-B3B4-4D1D-B320-33EC29B3BC6B}" presName="composite2" presStyleCnt="0"/>
      <dgm:spPr/>
    </dgm:pt>
    <dgm:pt modelId="{A99C28BC-A588-4578-9683-D6FC26A5C7D6}" type="pres">
      <dgm:prSet presAssocID="{81ABEEA7-B3B4-4D1D-B320-33EC29B3BC6B}" presName="background2" presStyleLbl="node2" presStyleIdx="2" presStyleCnt="3"/>
      <dgm:spPr/>
    </dgm:pt>
    <dgm:pt modelId="{A74C7C0F-48EB-465E-A7E6-BE9A71326231}" type="pres">
      <dgm:prSet presAssocID="{81ABEEA7-B3B4-4D1D-B320-33EC29B3BC6B}" presName="text2" presStyleLbl="fgAcc2" presStyleIdx="2" presStyleCnt="3" custScaleY="52571">
        <dgm:presLayoutVars>
          <dgm:chPref val="3"/>
        </dgm:presLayoutVars>
      </dgm:prSet>
      <dgm:spPr/>
      <dgm:t>
        <a:bodyPr/>
        <a:lstStyle/>
        <a:p>
          <a:endParaRPr lang="tr-TR"/>
        </a:p>
      </dgm:t>
    </dgm:pt>
    <dgm:pt modelId="{BB6AC90C-C9A7-4C7F-BF3F-432460512D9F}" type="pres">
      <dgm:prSet presAssocID="{81ABEEA7-B3B4-4D1D-B320-33EC29B3BC6B}" presName="hierChild3" presStyleCnt="0"/>
      <dgm:spPr/>
    </dgm:pt>
    <dgm:pt modelId="{CD6542CE-F3C2-4ED5-B551-DD01E39EF140}" type="pres">
      <dgm:prSet presAssocID="{99573614-087F-4015-8C57-1D9939822BD0}" presName="Name17" presStyleLbl="parChTrans1D3" presStyleIdx="2" presStyleCnt="3"/>
      <dgm:spPr/>
      <dgm:t>
        <a:bodyPr/>
        <a:lstStyle/>
        <a:p>
          <a:endParaRPr lang="tr-TR"/>
        </a:p>
      </dgm:t>
    </dgm:pt>
    <dgm:pt modelId="{81E1D008-E929-4CE0-94D4-7B98A1C7D5EF}" type="pres">
      <dgm:prSet presAssocID="{4700DCA1-3977-4A3E-A3C6-B6E760517384}" presName="hierRoot3" presStyleCnt="0"/>
      <dgm:spPr/>
    </dgm:pt>
    <dgm:pt modelId="{CE7B623D-0344-4A0C-B2FE-F4B7C9FB5875}" type="pres">
      <dgm:prSet presAssocID="{4700DCA1-3977-4A3E-A3C6-B6E760517384}" presName="composite3" presStyleCnt="0"/>
      <dgm:spPr/>
    </dgm:pt>
    <dgm:pt modelId="{9019528A-057B-4E8E-A730-4E03801F6A0D}" type="pres">
      <dgm:prSet presAssocID="{4700DCA1-3977-4A3E-A3C6-B6E760517384}" presName="background3" presStyleLbl="node3" presStyleIdx="2" presStyleCnt="3"/>
      <dgm:spPr/>
    </dgm:pt>
    <dgm:pt modelId="{40BC4C8F-B83D-48C7-8B1F-8E1E4934F6D3}" type="pres">
      <dgm:prSet presAssocID="{4700DCA1-3977-4A3E-A3C6-B6E760517384}" presName="text3" presStyleLbl="fgAcc3" presStyleIdx="2" presStyleCnt="3" custScaleY="230845">
        <dgm:presLayoutVars>
          <dgm:chPref val="3"/>
        </dgm:presLayoutVars>
      </dgm:prSet>
      <dgm:spPr/>
      <dgm:t>
        <a:bodyPr/>
        <a:lstStyle/>
        <a:p>
          <a:endParaRPr lang="tr-TR"/>
        </a:p>
      </dgm:t>
    </dgm:pt>
    <dgm:pt modelId="{30F6B83A-43D9-4E4C-977E-F79CA93A46F3}" type="pres">
      <dgm:prSet presAssocID="{4700DCA1-3977-4A3E-A3C6-B6E760517384}" presName="hierChild4" presStyleCnt="0"/>
      <dgm:spPr/>
    </dgm:pt>
  </dgm:ptLst>
  <dgm:cxnLst>
    <dgm:cxn modelId="{34358728-44A1-480D-B228-CA6B40CA353B}" type="presOf" srcId="{2AE2883A-EAD3-4AE0-9E2F-46B919DD8689}" destId="{F418226D-B993-4C9C-ADF6-781EC9CC33E3}" srcOrd="0" destOrd="0" presId="urn:microsoft.com/office/officeart/2005/8/layout/hierarchy1"/>
    <dgm:cxn modelId="{35B94D16-4846-495C-8625-370BCF4C1D78}" srcId="{228723FB-FB01-4BCC-BC53-E4C4C129BEE2}" destId="{51A63F87-689C-42CD-89BB-E98BE39AF27D}" srcOrd="0" destOrd="0" parTransId="{6EB72854-284A-4277-8DB4-68959B038601}" sibTransId="{F3DA29FE-E184-43A5-A924-BF7030EF8DBF}"/>
    <dgm:cxn modelId="{6A19A072-8E9B-4162-B715-2DB007C9CC81}" srcId="{228723FB-FB01-4BCC-BC53-E4C4C129BEE2}" destId="{44695683-191D-4CAC-A226-B103422BAB01}" srcOrd="1" destOrd="0" parTransId="{29A17A57-3CA3-4697-B7A7-5AD672264FDB}" sibTransId="{89D600C9-B93E-4EEC-A73B-ACBF797E7052}"/>
    <dgm:cxn modelId="{B56EE58F-B758-47A9-9AB6-9F82524D75DC}" type="presOf" srcId="{4700DCA1-3977-4A3E-A3C6-B6E760517384}" destId="{40BC4C8F-B83D-48C7-8B1F-8E1E4934F6D3}" srcOrd="0" destOrd="0" presId="urn:microsoft.com/office/officeart/2005/8/layout/hierarchy1"/>
    <dgm:cxn modelId="{F69E32EB-36A8-48ED-A7CB-A9CF94CB8FCD}" type="presOf" srcId="{99573614-087F-4015-8C57-1D9939822BD0}" destId="{CD6542CE-F3C2-4ED5-B551-DD01E39EF140}" srcOrd="0" destOrd="0" presId="urn:microsoft.com/office/officeart/2005/8/layout/hierarchy1"/>
    <dgm:cxn modelId="{2BABFCE7-E4CE-4B11-BC08-88BBE7CCDCEA}" type="presOf" srcId="{6EB72854-284A-4277-8DB4-68959B038601}" destId="{E485C11C-AFD0-4E0E-9765-A3EA824BC0F5}" srcOrd="0" destOrd="0" presId="urn:microsoft.com/office/officeart/2005/8/layout/hierarchy1"/>
    <dgm:cxn modelId="{7ACABD74-B01D-44D6-BA34-06ECD073A262}" type="presOf" srcId="{1DFA17FD-CA22-420F-B257-C317E0DEED54}" destId="{F1C084C3-8D06-4E2F-87A9-771AAEEAAC1C}" srcOrd="0" destOrd="0" presId="urn:microsoft.com/office/officeart/2005/8/layout/hierarchy1"/>
    <dgm:cxn modelId="{34A44125-5228-4FFA-901A-2502EA4C35B7}" type="presOf" srcId="{228723FB-FB01-4BCC-BC53-E4C4C129BEE2}" destId="{27DF9900-6BA5-416D-AB9E-77AF24634004}" srcOrd="0" destOrd="0" presId="urn:microsoft.com/office/officeart/2005/8/layout/hierarchy1"/>
    <dgm:cxn modelId="{959EC6D5-5DCA-4082-9539-46F078FCDD70}" type="presOf" srcId="{4DB64EA0-CF87-409B-AF77-8ABC6D554DC8}" destId="{597E93C2-9CF5-4791-92B1-CA9ED581DF15}" srcOrd="0" destOrd="0" presId="urn:microsoft.com/office/officeart/2005/8/layout/hierarchy1"/>
    <dgm:cxn modelId="{D6EF1467-2D78-494D-8F79-854B9F109862}" type="presOf" srcId="{AE3CF431-DF33-4A10-910B-A691DD197B8F}" destId="{2FFF182E-FB4C-4518-A9B8-8C83F438BFBC}" srcOrd="0" destOrd="0" presId="urn:microsoft.com/office/officeart/2005/8/layout/hierarchy1"/>
    <dgm:cxn modelId="{DBF1C66E-844D-4179-85B0-93B28335FCCF}" srcId="{51A63F87-689C-42CD-89BB-E98BE39AF27D}" destId="{2EB98BF8-793F-4F8F-B3F5-4356AA67FE29}" srcOrd="0" destOrd="0" parTransId="{2AE2883A-EAD3-4AE0-9E2F-46B919DD8689}" sibTransId="{702E42E2-5B8D-4197-B012-5DC5598C2CF1}"/>
    <dgm:cxn modelId="{C279DC33-11FD-4EAD-96AF-228700CCCF96}" srcId="{228723FB-FB01-4BCC-BC53-E4C4C129BEE2}" destId="{81ABEEA7-B3B4-4D1D-B320-33EC29B3BC6B}" srcOrd="2" destOrd="0" parTransId="{1DFA17FD-CA22-420F-B257-C317E0DEED54}" sibTransId="{C67A5428-5DED-4033-8539-58403A5EDEFC}"/>
    <dgm:cxn modelId="{151E304C-79E3-426E-889E-16EF3F25AB3F}" type="presOf" srcId="{29A17A57-3CA3-4697-B7A7-5AD672264FDB}" destId="{3924A4E1-0F7A-4C0B-A7D1-E67170287633}" srcOrd="0" destOrd="0" presId="urn:microsoft.com/office/officeart/2005/8/layout/hierarchy1"/>
    <dgm:cxn modelId="{61346BA6-DF90-428B-B78A-771B44834F63}" type="presOf" srcId="{44695683-191D-4CAC-A226-B103422BAB01}" destId="{4C6B5D09-BABD-4307-90DD-9218007F33E8}" srcOrd="0" destOrd="0" presId="urn:microsoft.com/office/officeart/2005/8/layout/hierarchy1"/>
    <dgm:cxn modelId="{157B78FE-AB6C-45C6-B934-1B6142357C3B}" type="presOf" srcId="{41B6394E-0E01-4DFD-97B8-C110DD1400D5}" destId="{C777F702-3286-4009-8E83-7A7766628CB6}" srcOrd="0" destOrd="0" presId="urn:microsoft.com/office/officeart/2005/8/layout/hierarchy1"/>
    <dgm:cxn modelId="{2ABF35E5-EF6D-4E2C-917C-D4D5BE5309C3}" type="presOf" srcId="{2EB98BF8-793F-4F8F-B3F5-4356AA67FE29}" destId="{6CED9DCE-75B3-404D-AB33-71BB72899B67}" srcOrd="0" destOrd="0" presId="urn:microsoft.com/office/officeart/2005/8/layout/hierarchy1"/>
    <dgm:cxn modelId="{8434427F-BF50-4ED5-BD90-A5D441604816}" type="presOf" srcId="{51A63F87-689C-42CD-89BB-E98BE39AF27D}" destId="{B29D8789-9DD0-44EA-A2FC-1180D35F601A}" srcOrd="0" destOrd="0" presId="urn:microsoft.com/office/officeart/2005/8/layout/hierarchy1"/>
    <dgm:cxn modelId="{4A52E861-98BC-4186-BAA5-1DB8245ACE0C}" srcId="{44695683-191D-4CAC-A226-B103422BAB01}" destId="{4DB64EA0-CF87-409B-AF77-8ABC6D554DC8}" srcOrd="0" destOrd="0" parTransId="{41B6394E-0E01-4DFD-97B8-C110DD1400D5}" sibTransId="{F8E147BF-F6FC-446D-8D8A-4C6B4E8E6CDC}"/>
    <dgm:cxn modelId="{4AC75879-2B87-495A-98D7-F7C64358EE4F}" srcId="{81ABEEA7-B3B4-4D1D-B320-33EC29B3BC6B}" destId="{4700DCA1-3977-4A3E-A3C6-B6E760517384}" srcOrd="0" destOrd="0" parTransId="{99573614-087F-4015-8C57-1D9939822BD0}" sibTransId="{84CB8E5C-BB9D-45BC-8BDC-4A8C402767E4}"/>
    <dgm:cxn modelId="{7975CAC2-37BB-48AE-8403-907FB2FC8FB0}" srcId="{AE3CF431-DF33-4A10-910B-A691DD197B8F}" destId="{228723FB-FB01-4BCC-BC53-E4C4C129BEE2}" srcOrd="0" destOrd="0" parTransId="{1E3AF4A0-BBE9-4924-A94D-F7350A9D53A8}" sibTransId="{EE5653B8-56FC-4AB0-A5C7-3FE6F7E7838E}"/>
    <dgm:cxn modelId="{FFECA7B3-6612-40CD-A634-362F8227711C}" type="presOf" srcId="{81ABEEA7-B3B4-4D1D-B320-33EC29B3BC6B}" destId="{A74C7C0F-48EB-465E-A7E6-BE9A71326231}" srcOrd="0" destOrd="0" presId="urn:microsoft.com/office/officeart/2005/8/layout/hierarchy1"/>
    <dgm:cxn modelId="{DF0DF95E-56CB-422C-9898-97E32F6A7B38}" type="presParOf" srcId="{2FFF182E-FB4C-4518-A9B8-8C83F438BFBC}" destId="{6605099E-7269-4AD1-8554-C11015A46A7C}" srcOrd="0" destOrd="0" presId="urn:microsoft.com/office/officeart/2005/8/layout/hierarchy1"/>
    <dgm:cxn modelId="{E3BD4010-7E29-4434-8B32-D4775DFCFD2C}" type="presParOf" srcId="{6605099E-7269-4AD1-8554-C11015A46A7C}" destId="{DEEE7EAC-8206-4609-A2BD-5266663A52E3}" srcOrd="0" destOrd="0" presId="urn:microsoft.com/office/officeart/2005/8/layout/hierarchy1"/>
    <dgm:cxn modelId="{DF5D2E74-6B19-47FC-9E2E-FE0DC08685A6}" type="presParOf" srcId="{DEEE7EAC-8206-4609-A2BD-5266663A52E3}" destId="{4772702A-12CC-4D88-8DC0-9CAACC40BF3D}" srcOrd="0" destOrd="0" presId="urn:microsoft.com/office/officeart/2005/8/layout/hierarchy1"/>
    <dgm:cxn modelId="{A86C6712-5D4C-4734-B1AF-78E23AEC2A87}" type="presParOf" srcId="{DEEE7EAC-8206-4609-A2BD-5266663A52E3}" destId="{27DF9900-6BA5-416D-AB9E-77AF24634004}" srcOrd="1" destOrd="0" presId="urn:microsoft.com/office/officeart/2005/8/layout/hierarchy1"/>
    <dgm:cxn modelId="{20E6B7CB-B9C5-44C5-B688-64F73DC7590F}" type="presParOf" srcId="{6605099E-7269-4AD1-8554-C11015A46A7C}" destId="{8C55B709-9169-46AC-B1EC-1ABE22AF1BC6}" srcOrd="1" destOrd="0" presId="urn:microsoft.com/office/officeart/2005/8/layout/hierarchy1"/>
    <dgm:cxn modelId="{0BFAC1D3-47BA-4EDF-B0D4-9CD52FC277D6}" type="presParOf" srcId="{8C55B709-9169-46AC-B1EC-1ABE22AF1BC6}" destId="{E485C11C-AFD0-4E0E-9765-A3EA824BC0F5}" srcOrd="0" destOrd="0" presId="urn:microsoft.com/office/officeart/2005/8/layout/hierarchy1"/>
    <dgm:cxn modelId="{EAD72EF6-3E30-4366-8130-D5B01002FEA2}" type="presParOf" srcId="{8C55B709-9169-46AC-B1EC-1ABE22AF1BC6}" destId="{D84639AB-2456-4E2A-8AA1-70B405F2492F}" srcOrd="1" destOrd="0" presId="urn:microsoft.com/office/officeart/2005/8/layout/hierarchy1"/>
    <dgm:cxn modelId="{7B921F11-724B-4DB6-9D43-EC346D3607C6}" type="presParOf" srcId="{D84639AB-2456-4E2A-8AA1-70B405F2492F}" destId="{36E38AA0-0B35-4504-A595-0FC885F9B396}" srcOrd="0" destOrd="0" presId="urn:microsoft.com/office/officeart/2005/8/layout/hierarchy1"/>
    <dgm:cxn modelId="{0CA8DE93-5207-4E26-A964-D872E92FC373}" type="presParOf" srcId="{36E38AA0-0B35-4504-A595-0FC885F9B396}" destId="{6E584184-49EC-4739-A00B-8FA6025BA750}" srcOrd="0" destOrd="0" presId="urn:microsoft.com/office/officeart/2005/8/layout/hierarchy1"/>
    <dgm:cxn modelId="{FDA3F188-C38E-4688-BD5C-4EC73BB963F6}" type="presParOf" srcId="{36E38AA0-0B35-4504-A595-0FC885F9B396}" destId="{B29D8789-9DD0-44EA-A2FC-1180D35F601A}" srcOrd="1" destOrd="0" presId="urn:microsoft.com/office/officeart/2005/8/layout/hierarchy1"/>
    <dgm:cxn modelId="{38A3208C-354C-440C-96F8-489975A39234}" type="presParOf" srcId="{D84639AB-2456-4E2A-8AA1-70B405F2492F}" destId="{8AB8BB5A-2C81-4C60-A403-217B9AC03653}" srcOrd="1" destOrd="0" presId="urn:microsoft.com/office/officeart/2005/8/layout/hierarchy1"/>
    <dgm:cxn modelId="{96CB92EF-03B7-43DC-B93A-B2B03F828833}" type="presParOf" srcId="{8AB8BB5A-2C81-4C60-A403-217B9AC03653}" destId="{F418226D-B993-4C9C-ADF6-781EC9CC33E3}" srcOrd="0" destOrd="0" presId="urn:microsoft.com/office/officeart/2005/8/layout/hierarchy1"/>
    <dgm:cxn modelId="{04D8CD73-9394-45B1-ABE0-860DB04C05AE}" type="presParOf" srcId="{8AB8BB5A-2C81-4C60-A403-217B9AC03653}" destId="{31B3A1B0-171A-45BB-A318-EAC51C8D4EFB}" srcOrd="1" destOrd="0" presId="urn:microsoft.com/office/officeart/2005/8/layout/hierarchy1"/>
    <dgm:cxn modelId="{E2966C44-CB39-471D-A68E-665D381B8F54}" type="presParOf" srcId="{31B3A1B0-171A-45BB-A318-EAC51C8D4EFB}" destId="{F990D9B3-738A-44EC-8944-820B116D7071}" srcOrd="0" destOrd="0" presId="urn:microsoft.com/office/officeart/2005/8/layout/hierarchy1"/>
    <dgm:cxn modelId="{84E81773-758D-4E10-BAAD-0B92DE0337C2}" type="presParOf" srcId="{F990D9B3-738A-44EC-8944-820B116D7071}" destId="{9585649B-109A-440D-9CF4-EECD0681B76B}" srcOrd="0" destOrd="0" presId="urn:microsoft.com/office/officeart/2005/8/layout/hierarchy1"/>
    <dgm:cxn modelId="{AF68BC4E-5220-4CB4-90C0-5724D531141D}" type="presParOf" srcId="{F990D9B3-738A-44EC-8944-820B116D7071}" destId="{6CED9DCE-75B3-404D-AB33-71BB72899B67}" srcOrd="1" destOrd="0" presId="urn:microsoft.com/office/officeart/2005/8/layout/hierarchy1"/>
    <dgm:cxn modelId="{B54CA1BE-29C2-460B-B06B-F16B70E8DF75}" type="presParOf" srcId="{31B3A1B0-171A-45BB-A318-EAC51C8D4EFB}" destId="{82D2CE10-7C3F-42B8-9957-FD11BD9FC148}" srcOrd="1" destOrd="0" presId="urn:microsoft.com/office/officeart/2005/8/layout/hierarchy1"/>
    <dgm:cxn modelId="{34D15D9A-04D1-4242-93B7-F62D5DF2B22E}" type="presParOf" srcId="{8C55B709-9169-46AC-B1EC-1ABE22AF1BC6}" destId="{3924A4E1-0F7A-4C0B-A7D1-E67170287633}" srcOrd="2" destOrd="0" presId="urn:microsoft.com/office/officeart/2005/8/layout/hierarchy1"/>
    <dgm:cxn modelId="{B9E28A08-6355-4605-A3E7-13239DE7B7D2}" type="presParOf" srcId="{8C55B709-9169-46AC-B1EC-1ABE22AF1BC6}" destId="{EDEE64E4-D666-4FF6-9AF7-A7DBE949BD1A}" srcOrd="3" destOrd="0" presId="urn:microsoft.com/office/officeart/2005/8/layout/hierarchy1"/>
    <dgm:cxn modelId="{5BCB9691-04AC-4CC5-BCFA-67887340637C}" type="presParOf" srcId="{EDEE64E4-D666-4FF6-9AF7-A7DBE949BD1A}" destId="{E24B43B0-5F6C-492D-8E03-225B18D80B1B}" srcOrd="0" destOrd="0" presId="urn:microsoft.com/office/officeart/2005/8/layout/hierarchy1"/>
    <dgm:cxn modelId="{AC6CC185-CE11-433A-8B33-51B5C241BB06}" type="presParOf" srcId="{E24B43B0-5F6C-492D-8E03-225B18D80B1B}" destId="{CC2DED77-49CC-46F0-8DD2-8C6C57C885D8}" srcOrd="0" destOrd="0" presId="urn:microsoft.com/office/officeart/2005/8/layout/hierarchy1"/>
    <dgm:cxn modelId="{1FF9D23D-A340-4C46-AA7E-B957B70CCE3B}" type="presParOf" srcId="{E24B43B0-5F6C-492D-8E03-225B18D80B1B}" destId="{4C6B5D09-BABD-4307-90DD-9218007F33E8}" srcOrd="1" destOrd="0" presId="urn:microsoft.com/office/officeart/2005/8/layout/hierarchy1"/>
    <dgm:cxn modelId="{472C2989-4849-4281-9406-B7691AE78DEE}" type="presParOf" srcId="{EDEE64E4-D666-4FF6-9AF7-A7DBE949BD1A}" destId="{DA164394-C314-4F43-BAC1-E0ECE8AD5482}" srcOrd="1" destOrd="0" presId="urn:microsoft.com/office/officeart/2005/8/layout/hierarchy1"/>
    <dgm:cxn modelId="{C40DCDA3-E710-4802-A20E-0DBF6AEB12E4}" type="presParOf" srcId="{DA164394-C314-4F43-BAC1-E0ECE8AD5482}" destId="{C777F702-3286-4009-8E83-7A7766628CB6}" srcOrd="0" destOrd="0" presId="urn:microsoft.com/office/officeart/2005/8/layout/hierarchy1"/>
    <dgm:cxn modelId="{177F61A8-39F8-4091-9FB9-0BFEA62C345C}" type="presParOf" srcId="{DA164394-C314-4F43-BAC1-E0ECE8AD5482}" destId="{73F7588D-01CD-49F5-A493-747407131B79}" srcOrd="1" destOrd="0" presId="urn:microsoft.com/office/officeart/2005/8/layout/hierarchy1"/>
    <dgm:cxn modelId="{7F039EF3-3B60-4BA2-86E0-2A34ABB55960}" type="presParOf" srcId="{73F7588D-01CD-49F5-A493-747407131B79}" destId="{1D62F644-BA50-4BC3-B55F-478A2339B1E9}" srcOrd="0" destOrd="0" presId="urn:microsoft.com/office/officeart/2005/8/layout/hierarchy1"/>
    <dgm:cxn modelId="{BB2C651C-B881-4EB3-9FA6-A56082C9A578}" type="presParOf" srcId="{1D62F644-BA50-4BC3-B55F-478A2339B1E9}" destId="{1D2E4A7C-90A8-445F-A0CA-D6B60D33528A}" srcOrd="0" destOrd="0" presId="urn:microsoft.com/office/officeart/2005/8/layout/hierarchy1"/>
    <dgm:cxn modelId="{3B5801B1-89A0-41EF-B69B-FD98367D4F6A}" type="presParOf" srcId="{1D62F644-BA50-4BC3-B55F-478A2339B1E9}" destId="{597E93C2-9CF5-4791-92B1-CA9ED581DF15}" srcOrd="1" destOrd="0" presId="urn:microsoft.com/office/officeart/2005/8/layout/hierarchy1"/>
    <dgm:cxn modelId="{571AD924-43D2-47FD-B33E-BC1DD01E3749}" type="presParOf" srcId="{73F7588D-01CD-49F5-A493-747407131B79}" destId="{07D4D524-D238-4DE3-9CA3-73C7FB1253B5}" srcOrd="1" destOrd="0" presId="urn:microsoft.com/office/officeart/2005/8/layout/hierarchy1"/>
    <dgm:cxn modelId="{CDD13685-19B2-4909-8919-4A6381C14BE6}" type="presParOf" srcId="{8C55B709-9169-46AC-B1EC-1ABE22AF1BC6}" destId="{F1C084C3-8D06-4E2F-87A9-771AAEEAAC1C}" srcOrd="4" destOrd="0" presId="urn:microsoft.com/office/officeart/2005/8/layout/hierarchy1"/>
    <dgm:cxn modelId="{75FC69D8-8660-44E2-9235-D9BC26C7D0C4}" type="presParOf" srcId="{8C55B709-9169-46AC-B1EC-1ABE22AF1BC6}" destId="{357E6F13-C297-4DA7-A74D-37027AF8E223}" srcOrd="5" destOrd="0" presId="urn:microsoft.com/office/officeart/2005/8/layout/hierarchy1"/>
    <dgm:cxn modelId="{2CC55946-0270-4C24-8EDD-BAE956DA59E0}" type="presParOf" srcId="{357E6F13-C297-4DA7-A74D-37027AF8E223}" destId="{51CA495E-10FE-4171-A9A3-94C41904084D}" srcOrd="0" destOrd="0" presId="urn:microsoft.com/office/officeart/2005/8/layout/hierarchy1"/>
    <dgm:cxn modelId="{17768FCE-6C09-46EB-A2C1-17B763752996}" type="presParOf" srcId="{51CA495E-10FE-4171-A9A3-94C41904084D}" destId="{A99C28BC-A588-4578-9683-D6FC26A5C7D6}" srcOrd="0" destOrd="0" presId="urn:microsoft.com/office/officeart/2005/8/layout/hierarchy1"/>
    <dgm:cxn modelId="{B0437785-FCD6-43D2-944F-395B93F907D7}" type="presParOf" srcId="{51CA495E-10FE-4171-A9A3-94C41904084D}" destId="{A74C7C0F-48EB-465E-A7E6-BE9A71326231}" srcOrd="1" destOrd="0" presId="urn:microsoft.com/office/officeart/2005/8/layout/hierarchy1"/>
    <dgm:cxn modelId="{A9B7CF97-332A-452B-AAAB-0AA6D4DC2DD9}" type="presParOf" srcId="{357E6F13-C297-4DA7-A74D-37027AF8E223}" destId="{BB6AC90C-C9A7-4C7F-BF3F-432460512D9F}" srcOrd="1" destOrd="0" presId="urn:microsoft.com/office/officeart/2005/8/layout/hierarchy1"/>
    <dgm:cxn modelId="{358EBC80-5167-4C89-B340-9391567228DF}" type="presParOf" srcId="{BB6AC90C-C9A7-4C7F-BF3F-432460512D9F}" destId="{CD6542CE-F3C2-4ED5-B551-DD01E39EF140}" srcOrd="0" destOrd="0" presId="urn:microsoft.com/office/officeart/2005/8/layout/hierarchy1"/>
    <dgm:cxn modelId="{81AD9BD8-EB96-4871-8E52-DBC7D1C61985}" type="presParOf" srcId="{BB6AC90C-C9A7-4C7F-BF3F-432460512D9F}" destId="{81E1D008-E929-4CE0-94D4-7B98A1C7D5EF}" srcOrd="1" destOrd="0" presId="urn:microsoft.com/office/officeart/2005/8/layout/hierarchy1"/>
    <dgm:cxn modelId="{792A84EC-DFCD-4751-B197-92457EF1CDC5}" type="presParOf" srcId="{81E1D008-E929-4CE0-94D4-7B98A1C7D5EF}" destId="{CE7B623D-0344-4A0C-B2FE-F4B7C9FB5875}" srcOrd="0" destOrd="0" presId="urn:microsoft.com/office/officeart/2005/8/layout/hierarchy1"/>
    <dgm:cxn modelId="{A5BC80FC-C2E9-478F-8B3E-4492ABC58255}" type="presParOf" srcId="{CE7B623D-0344-4A0C-B2FE-F4B7C9FB5875}" destId="{9019528A-057B-4E8E-A730-4E03801F6A0D}" srcOrd="0" destOrd="0" presId="urn:microsoft.com/office/officeart/2005/8/layout/hierarchy1"/>
    <dgm:cxn modelId="{0D3ADC2B-21B9-4BCC-BF46-08881D23F41D}" type="presParOf" srcId="{CE7B623D-0344-4A0C-B2FE-F4B7C9FB5875}" destId="{40BC4C8F-B83D-48C7-8B1F-8E1E4934F6D3}" srcOrd="1" destOrd="0" presId="urn:microsoft.com/office/officeart/2005/8/layout/hierarchy1"/>
    <dgm:cxn modelId="{A3273314-4244-4FC9-95B0-E89B00980B2A}" type="presParOf" srcId="{81E1D008-E929-4CE0-94D4-7B98A1C7D5EF}" destId="{30F6B83A-43D9-4E4C-977E-F79CA93A46F3}" srcOrd="1" destOrd="0" presId="urn:microsoft.com/office/officeart/2005/8/layout/hierarchy1"/>
  </dgm:cxnLst>
  <dgm:bg>
    <a:solidFill>
      <a:schemeClr val="accent6">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542CE-F3C2-4ED5-B551-DD01E39EF140}">
      <dsp:nvSpPr>
        <dsp:cNvPr id="0" name=""/>
        <dsp:cNvSpPr/>
      </dsp:nvSpPr>
      <dsp:spPr>
        <a:xfrm>
          <a:off x="7535746" y="2329910"/>
          <a:ext cx="91440" cy="669649"/>
        </a:xfrm>
        <a:custGeom>
          <a:avLst/>
          <a:gdLst/>
          <a:ahLst/>
          <a:cxnLst/>
          <a:rect l="0" t="0" r="0" b="0"/>
          <a:pathLst>
            <a:path>
              <a:moveTo>
                <a:pt x="45720" y="0"/>
              </a:moveTo>
              <a:lnTo>
                <a:pt x="45720" y="6696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084C3-8D06-4E2F-87A9-771AAEEAAC1C}">
      <dsp:nvSpPr>
        <dsp:cNvPr id="0" name=""/>
        <dsp:cNvSpPr/>
      </dsp:nvSpPr>
      <dsp:spPr>
        <a:xfrm>
          <a:off x="4444082" y="891620"/>
          <a:ext cx="3137384" cy="669649"/>
        </a:xfrm>
        <a:custGeom>
          <a:avLst/>
          <a:gdLst/>
          <a:ahLst/>
          <a:cxnLst/>
          <a:rect l="0" t="0" r="0" b="0"/>
          <a:pathLst>
            <a:path>
              <a:moveTo>
                <a:pt x="0" y="0"/>
              </a:moveTo>
              <a:lnTo>
                <a:pt x="0" y="456346"/>
              </a:lnTo>
              <a:lnTo>
                <a:pt x="3137384" y="456346"/>
              </a:lnTo>
              <a:lnTo>
                <a:pt x="3137384" y="6696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77F702-3286-4009-8E83-7A7766628CB6}">
      <dsp:nvSpPr>
        <dsp:cNvPr id="0" name=""/>
        <dsp:cNvSpPr/>
      </dsp:nvSpPr>
      <dsp:spPr>
        <a:xfrm>
          <a:off x="4721555" y="2141299"/>
          <a:ext cx="91440" cy="669649"/>
        </a:xfrm>
        <a:custGeom>
          <a:avLst/>
          <a:gdLst/>
          <a:ahLst/>
          <a:cxnLst/>
          <a:rect l="0" t="0" r="0" b="0"/>
          <a:pathLst>
            <a:path>
              <a:moveTo>
                <a:pt x="45720" y="0"/>
              </a:moveTo>
              <a:lnTo>
                <a:pt x="45720" y="6696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24A4E1-0F7A-4C0B-A7D1-E67170287633}">
      <dsp:nvSpPr>
        <dsp:cNvPr id="0" name=""/>
        <dsp:cNvSpPr/>
      </dsp:nvSpPr>
      <dsp:spPr>
        <a:xfrm>
          <a:off x="4444082" y="891620"/>
          <a:ext cx="323193" cy="669649"/>
        </a:xfrm>
        <a:custGeom>
          <a:avLst/>
          <a:gdLst/>
          <a:ahLst/>
          <a:cxnLst/>
          <a:rect l="0" t="0" r="0" b="0"/>
          <a:pathLst>
            <a:path>
              <a:moveTo>
                <a:pt x="0" y="0"/>
              </a:moveTo>
              <a:lnTo>
                <a:pt x="0" y="456346"/>
              </a:lnTo>
              <a:lnTo>
                <a:pt x="323193" y="456346"/>
              </a:lnTo>
              <a:lnTo>
                <a:pt x="323193" y="6696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18226D-B993-4C9C-ADF6-781EC9CC33E3}">
      <dsp:nvSpPr>
        <dsp:cNvPr id="0" name=""/>
        <dsp:cNvSpPr/>
      </dsp:nvSpPr>
      <dsp:spPr>
        <a:xfrm>
          <a:off x="1584171" y="2126050"/>
          <a:ext cx="91440" cy="669649"/>
        </a:xfrm>
        <a:custGeom>
          <a:avLst/>
          <a:gdLst/>
          <a:ahLst/>
          <a:cxnLst/>
          <a:rect l="0" t="0" r="0" b="0"/>
          <a:pathLst>
            <a:path>
              <a:moveTo>
                <a:pt x="45720" y="0"/>
              </a:moveTo>
              <a:lnTo>
                <a:pt x="45720" y="6696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5C11C-AFD0-4E0E-9765-A3EA824BC0F5}">
      <dsp:nvSpPr>
        <dsp:cNvPr id="0" name=""/>
        <dsp:cNvSpPr/>
      </dsp:nvSpPr>
      <dsp:spPr>
        <a:xfrm>
          <a:off x="1629891" y="891620"/>
          <a:ext cx="2814191" cy="669649"/>
        </a:xfrm>
        <a:custGeom>
          <a:avLst/>
          <a:gdLst/>
          <a:ahLst/>
          <a:cxnLst/>
          <a:rect l="0" t="0" r="0" b="0"/>
          <a:pathLst>
            <a:path>
              <a:moveTo>
                <a:pt x="2814191" y="0"/>
              </a:moveTo>
              <a:lnTo>
                <a:pt x="2814191" y="456346"/>
              </a:lnTo>
              <a:lnTo>
                <a:pt x="0" y="456346"/>
              </a:lnTo>
              <a:lnTo>
                <a:pt x="0" y="6696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72702A-12CC-4D88-8DC0-9CAACC40BF3D}">
      <dsp:nvSpPr>
        <dsp:cNvPr id="0" name=""/>
        <dsp:cNvSpPr/>
      </dsp:nvSpPr>
      <dsp:spPr>
        <a:xfrm>
          <a:off x="2166763" y="5894"/>
          <a:ext cx="4554637" cy="8857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DF9900-6BA5-416D-AB9E-77AF24634004}">
      <dsp:nvSpPr>
        <dsp:cNvPr id="0" name=""/>
        <dsp:cNvSpPr/>
      </dsp:nvSpPr>
      <dsp:spPr>
        <a:xfrm>
          <a:off x="2422598" y="248938"/>
          <a:ext cx="4554637" cy="885725"/>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SOVYET SOSYALİST CUMHURİYETLER BİRLİĞİ (SSCB), ORTA ASYA'DAKİ TÜRK DEVLET VE TOPLULUKLARI</a:t>
          </a:r>
          <a:endParaRPr lang="tr-TR" sz="1400" b="1" kern="1200" dirty="0"/>
        </a:p>
      </dsp:txBody>
      <dsp:txXfrm>
        <a:off x="2448540" y="274880"/>
        <a:ext cx="4502753" cy="833841"/>
      </dsp:txXfrm>
    </dsp:sp>
    <dsp:sp modelId="{6E584184-49EC-4739-A00B-8FA6025BA750}">
      <dsp:nvSpPr>
        <dsp:cNvPr id="0" name=""/>
        <dsp:cNvSpPr/>
      </dsp:nvSpPr>
      <dsp:spPr>
        <a:xfrm>
          <a:off x="155438" y="1561269"/>
          <a:ext cx="2948906" cy="564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9D8789-9DD0-44EA-A2FC-1180D35F601A}">
      <dsp:nvSpPr>
        <dsp:cNvPr id="0" name=""/>
        <dsp:cNvSpPr/>
      </dsp:nvSpPr>
      <dsp:spPr>
        <a:xfrm>
          <a:off x="411273" y="1804313"/>
          <a:ext cx="2948906" cy="564780"/>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1. Çarlık </a:t>
          </a:r>
          <a:r>
            <a:rPr lang="tr-TR" sz="1400" b="1" kern="1200" dirty="0" err="1" smtClean="0"/>
            <a:t>Rusyası'nın</a:t>
          </a:r>
          <a:r>
            <a:rPr lang="tr-TR" sz="1400" b="1" kern="1200" dirty="0" smtClean="0"/>
            <a:t> Yıkılışı ve Bolşevik İhtilali</a:t>
          </a:r>
          <a:br>
            <a:rPr lang="tr-TR" sz="1400" b="1" kern="1200" dirty="0" smtClean="0"/>
          </a:br>
          <a:endParaRPr lang="tr-TR" sz="1400" b="1" kern="1200" dirty="0"/>
        </a:p>
      </dsp:txBody>
      <dsp:txXfrm>
        <a:off x="427815" y="1820855"/>
        <a:ext cx="2915822" cy="531696"/>
      </dsp:txXfrm>
    </dsp:sp>
    <dsp:sp modelId="{9585649B-109A-440D-9CF4-EECD0681B76B}">
      <dsp:nvSpPr>
        <dsp:cNvPr id="0" name=""/>
        <dsp:cNvSpPr/>
      </dsp:nvSpPr>
      <dsp:spPr>
        <a:xfrm>
          <a:off x="265625" y="2795699"/>
          <a:ext cx="2728532" cy="38133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ED9DCE-75B3-404D-AB33-71BB72899B67}">
      <dsp:nvSpPr>
        <dsp:cNvPr id="0" name=""/>
        <dsp:cNvSpPr/>
      </dsp:nvSpPr>
      <dsp:spPr>
        <a:xfrm>
          <a:off x="521460" y="3038743"/>
          <a:ext cx="2728532" cy="381336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Hayat şartlarının daha da ağırlaşması, yolsuzluk ve vurgunlar toplumun her kesiminden insanları çarlık yönetimini devirmeye yöneltti. Petersburg'da kadın işçilerin başlattığı grev kısa sürede yayıldı. Bu hareketi dağıtmakla görevli askerlerin de katılmasıyla bir devrime dönüştü. Zor durumda kalan Çar II. Nikola tahttan çekildiğini açıkladı. Duma (meclis) üyeleri tarafından kurulan geçici hükümet yetkiyi devraldı. Geçici hükümeti deviren Bolşevikler Lenin yönetiminde  hükümeti ele geçirdiler. </a:t>
          </a:r>
          <a:r>
            <a:rPr lang="tr-TR" sz="1200" b="1" kern="1200" dirty="0" smtClean="0">
              <a:solidFill>
                <a:schemeClr val="tx1"/>
              </a:solidFill>
            </a:rPr>
            <a:t>(Ekim 1917</a:t>
          </a:r>
          <a:r>
            <a:rPr lang="tr-TR" sz="1200" kern="1200" dirty="0" smtClean="0">
              <a:solidFill>
                <a:schemeClr val="tx1"/>
              </a:solidFill>
            </a:rPr>
            <a:t>)Almanların büyük toprak talepleri karşısında çoğunluk savaşa devam etmeyi önerirken Lenin zaman kazanmak amacıyla 3 Mart 1918'de </a:t>
          </a:r>
          <a:r>
            <a:rPr lang="tr-TR" sz="1200" b="1" kern="1200" dirty="0" err="1" smtClean="0">
              <a:solidFill>
                <a:schemeClr val="tx1"/>
              </a:solidFill>
            </a:rPr>
            <a:t>Brest-Litovsk</a:t>
          </a:r>
          <a:r>
            <a:rPr lang="tr-TR" sz="1200" b="1" kern="1200" dirty="0" smtClean="0">
              <a:solidFill>
                <a:schemeClr val="tx1"/>
              </a:solidFill>
            </a:rPr>
            <a:t> </a:t>
          </a:r>
          <a:r>
            <a:rPr lang="tr-TR" sz="1200" kern="1200" dirty="0" smtClean="0">
              <a:solidFill>
                <a:schemeClr val="tx1"/>
              </a:solidFill>
            </a:rPr>
            <a:t>antlaşmasını imzaladı. Dış güçlerin desteklediği Çar yanlısı Beyaz Ordu yeni yönetime karşı saldırıya geçti. Üç yıl süren bu iç savaş Bolşeviklerin zaferi ile sonuçlandı. </a:t>
          </a:r>
          <a:endParaRPr lang="tr-TR" sz="1200" kern="1200" dirty="0">
            <a:solidFill>
              <a:schemeClr val="tx1"/>
            </a:solidFill>
          </a:endParaRPr>
        </a:p>
      </dsp:txBody>
      <dsp:txXfrm>
        <a:off x="601376" y="3118659"/>
        <a:ext cx="2568700" cy="3653529"/>
      </dsp:txXfrm>
    </dsp:sp>
    <dsp:sp modelId="{CC2DED77-49CC-46F0-8DD2-8C6C57C885D8}">
      <dsp:nvSpPr>
        <dsp:cNvPr id="0" name=""/>
        <dsp:cNvSpPr/>
      </dsp:nvSpPr>
      <dsp:spPr>
        <a:xfrm>
          <a:off x="3616015" y="1561269"/>
          <a:ext cx="2302519" cy="5800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6B5D09-BABD-4307-90DD-9218007F33E8}">
      <dsp:nvSpPr>
        <dsp:cNvPr id="0" name=""/>
        <dsp:cNvSpPr/>
      </dsp:nvSpPr>
      <dsp:spPr>
        <a:xfrm>
          <a:off x="3871851" y="1804313"/>
          <a:ext cx="2302519" cy="580029"/>
        </a:xfrm>
        <a:prstGeom prst="roundRect">
          <a:avLst>
            <a:gd name="adj" fmla="val 10000"/>
          </a:avLst>
        </a:prstGeom>
        <a:solidFill>
          <a:schemeClr val="accent4">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2-Rusların Orta Asya'yı İstilası</a:t>
          </a:r>
          <a:endParaRPr lang="tr-TR" sz="1400" b="1" kern="1200" dirty="0"/>
        </a:p>
      </dsp:txBody>
      <dsp:txXfrm>
        <a:off x="3888839" y="1821301"/>
        <a:ext cx="2268543" cy="546053"/>
      </dsp:txXfrm>
    </dsp:sp>
    <dsp:sp modelId="{1D2E4A7C-90A8-445F-A0CA-D6B60D33528A}">
      <dsp:nvSpPr>
        <dsp:cNvPr id="0" name=""/>
        <dsp:cNvSpPr/>
      </dsp:nvSpPr>
      <dsp:spPr>
        <a:xfrm>
          <a:off x="3616015" y="2810949"/>
          <a:ext cx="2302519" cy="36245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E93C2-9CF5-4791-92B1-CA9ED581DF15}">
      <dsp:nvSpPr>
        <dsp:cNvPr id="0" name=""/>
        <dsp:cNvSpPr/>
      </dsp:nvSpPr>
      <dsp:spPr>
        <a:xfrm>
          <a:off x="3871851" y="3053993"/>
          <a:ext cx="2302519" cy="3624517"/>
        </a:xfrm>
        <a:prstGeom prst="roundRect">
          <a:avLst>
            <a:gd name="adj" fmla="val 10000"/>
          </a:avLst>
        </a:prstGeom>
        <a:solidFill>
          <a:schemeClr val="accent4">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Ruslar, </a:t>
          </a:r>
          <a:r>
            <a:rPr lang="tr-TR" sz="1200" kern="1200" dirty="0" err="1" smtClean="0">
              <a:solidFill>
                <a:schemeClr val="tx1"/>
              </a:solidFill>
            </a:rPr>
            <a:t>Altınorda</a:t>
          </a:r>
          <a:r>
            <a:rPr lang="tr-TR" sz="1200" kern="1200" dirty="0" smtClean="0">
              <a:solidFill>
                <a:schemeClr val="tx1"/>
              </a:solidFill>
            </a:rPr>
            <a:t>  Devleti’nin yıkılmasından sonra  ortaya çıkan hanlıkları birer ikişer ele geçirerek  Orta Asya’yı ele geçirmişlerdir. XX. yüzyılın hemen başında Çarlık yönetiminin baskıcı idaresi Türklerden başka Rus olmayan diğer milletleri de harekete geçirmiş ve 1905 İhtilali çıkmıştır. İhtilalden sonra Türkler millî kültürlerini geliştirme imkânı buldular. Bu sırada </a:t>
          </a:r>
          <a:r>
            <a:rPr lang="tr-TR" sz="1200" b="1" kern="1200" dirty="0" smtClean="0">
              <a:solidFill>
                <a:schemeClr val="tx1"/>
              </a:solidFill>
            </a:rPr>
            <a:t>Yusuf Akçura ve İsmail </a:t>
          </a:r>
          <a:r>
            <a:rPr lang="tr-TR" sz="1200" b="1" kern="1200" dirty="0" err="1" smtClean="0">
              <a:solidFill>
                <a:schemeClr val="tx1"/>
              </a:solidFill>
            </a:rPr>
            <a:t>Gaspıralı'nın</a:t>
          </a:r>
          <a:r>
            <a:rPr lang="tr-TR" sz="1200" b="1" kern="1200" dirty="0" smtClean="0">
              <a:solidFill>
                <a:schemeClr val="tx1"/>
              </a:solidFill>
            </a:rPr>
            <a:t> </a:t>
          </a:r>
          <a:r>
            <a:rPr lang="tr-TR" sz="1200" kern="1200" dirty="0" smtClean="0">
              <a:solidFill>
                <a:schemeClr val="tx1"/>
              </a:solidFill>
            </a:rPr>
            <a:t>çalışmalarının da etkisiyle 15 Ağustos 1905'te "Rusya Müslümanları I. Kongresi" gayrı resmî olarak toplandı.</a:t>
          </a:r>
          <a:endParaRPr lang="tr-TR" sz="1200" kern="1200" dirty="0">
            <a:solidFill>
              <a:schemeClr val="tx1"/>
            </a:solidFill>
          </a:endParaRPr>
        </a:p>
      </dsp:txBody>
      <dsp:txXfrm>
        <a:off x="3939289" y="3121431"/>
        <a:ext cx="2167643" cy="3489641"/>
      </dsp:txXfrm>
    </dsp:sp>
    <dsp:sp modelId="{A99C28BC-A588-4578-9683-D6FC26A5C7D6}">
      <dsp:nvSpPr>
        <dsp:cNvPr id="0" name=""/>
        <dsp:cNvSpPr/>
      </dsp:nvSpPr>
      <dsp:spPr>
        <a:xfrm>
          <a:off x="6430206" y="1561269"/>
          <a:ext cx="2302519" cy="768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4C7C0F-48EB-465E-A7E6-BE9A71326231}">
      <dsp:nvSpPr>
        <dsp:cNvPr id="0" name=""/>
        <dsp:cNvSpPr/>
      </dsp:nvSpPr>
      <dsp:spPr>
        <a:xfrm>
          <a:off x="6686042" y="1804313"/>
          <a:ext cx="2302519" cy="768640"/>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3-SSCB Yönetimindeki Türk Topluluklarının Durumu</a:t>
          </a:r>
          <a:endParaRPr lang="tr-TR" sz="1400" b="1" kern="1200" dirty="0"/>
        </a:p>
      </dsp:txBody>
      <dsp:txXfrm>
        <a:off x="6708555" y="1826826"/>
        <a:ext cx="2257493" cy="723614"/>
      </dsp:txXfrm>
    </dsp:sp>
    <dsp:sp modelId="{9019528A-057B-4E8E-A730-4E03801F6A0D}">
      <dsp:nvSpPr>
        <dsp:cNvPr id="0" name=""/>
        <dsp:cNvSpPr/>
      </dsp:nvSpPr>
      <dsp:spPr>
        <a:xfrm>
          <a:off x="6430206" y="2999560"/>
          <a:ext cx="2302519" cy="33751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C4C8F-B83D-48C7-8B1F-8E1E4934F6D3}">
      <dsp:nvSpPr>
        <dsp:cNvPr id="0" name=""/>
        <dsp:cNvSpPr/>
      </dsp:nvSpPr>
      <dsp:spPr>
        <a:xfrm>
          <a:off x="6686042" y="3242603"/>
          <a:ext cx="2302519" cy="3375185"/>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Geçici hükümeti deviren Bolşevik yönetimi, Orta Doğu, Güney Kafkasya, İran yöresinde etkili güç olan İngilizlerin desteklediği Türklerin ve diğer milletlerin giriştiği bağımsızlık hareketlerine engel olmak için onlara kendi kaderlerini tayin etme hakkı tanıdı. Bu karar Sovyet Rusya'nın o günkü şartlarda zaman kazanmak için uyguladığı bir oyalama politikasıydı. Bağımsızlığını ilan Türk bölgelerinde kısa bir süre sonra Bolşevik yönetimleri oluşturuldu. Bu olay üzerine Basmacı hareketi eden bağımsızlık mücadelesi başladı. Enver Paşa’nın liderliğe geçmesinden sonra canlana hareket onun ölümüyle zayıflamıştır. Bundan sonra Rusya, Türk bölgelerinde asimilasyon politikası izlemiştir.</a:t>
          </a:r>
          <a:endParaRPr lang="tr-TR" sz="1100" kern="1200" dirty="0">
            <a:solidFill>
              <a:schemeClr val="tx1"/>
            </a:solidFill>
          </a:endParaRPr>
        </a:p>
      </dsp:txBody>
      <dsp:txXfrm>
        <a:off x="6753480" y="3310041"/>
        <a:ext cx="2167643" cy="32403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3D5CD5-BE13-450C-9DE7-C1B8DA851341}" type="datetimeFigureOut">
              <a:rPr lang="tr-TR" smtClean="0"/>
              <a:t>22.02.2020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7BCE8-104B-4B24-B666-20E80B3CC63C}" type="slidenum">
              <a:rPr lang="tr-TR" smtClean="0"/>
              <a:t>‹#›</a:t>
            </a:fld>
            <a:endParaRPr lang="tr-TR"/>
          </a:p>
        </p:txBody>
      </p:sp>
    </p:spTree>
    <p:extLst>
      <p:ext uri="{BB962C8B-B14F-4D97-AF65-F5344CB8AC3E}">
        <p14:creationId xmlns:p14="http://schemas.microsoft.com/office/powerpoint/2010/main" val="138700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8656030-E875-4D02-9EB2-549AEB8D5EB3}" type="datetime1">
              <a:rPr lang="tr-TR" smtClean="0"/>
              <a:t>22.02.2020</a:t>
            </a:fld>
            <a:endParaRPr lang="tr-TR"/>
          </a:p>
        </p:txBody>
      </p:sp>
      <p:sp>
        <p:nvSpPr>
          <p:cNvPr id="5" name="Altbilgi Yer Tutucusu 4"/>
          <p:cNvSpPr>
            <a:spLocks noGrp="1"/>
          </p:cNvSpPr>
          <p:nvPr>
            <p:ph type="ftr" sz="quarter" idx="11"/>
          </p:nvPr>
        </p:nvSpPr>
        <p:spPr/>
        <p:txBody>
          <a:bodyPr/>
          <a:lstStyle/>
          <a:p>
            <a:r>
              <a:rPr lang="tr-TR" smtClean="0"/>
              <a:t>www.tariheglencesi.com</a:t>
            </a:r>
            <a:endParaRPr lang="tr-TR"/>
          </a:p>
        </p:txBody>
      </p:sp>
      <p:sp>
        <p:nvSpPr>
          <p:cNvPr id="6" name="Slayt Numarası Yer Tutucusu 5"/>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291442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795CB3-7BD4-4B57-812D-F27FAF170C1A}" type="datetime1">
              <a:rPr lang="tr-TR" smtClean="0"/>
              <a:t>22.02.2020</a:t>
            </a:fld>
            <a:endParaRPr lang="tr-TR"/>
          </a:p>
        </p:txBody>
      </p:sp>
      <p:sp>
        <p:nvSpPr>
          <p:cNvPr id="5" name="Altbilgi Yer Tutucusu 4"/>
          <p:cNvSpPr>
            <a:spLocks noGrp="1"/>
          </p:cNvSpPr>
          <p:nvPr>
            <p:ph type="ftr" sz="quarter" idx="11"/>
          </p:nvPr>
        </p:nvSpPr>
        <p:spPr/>
        <p:txBody>
          <a:bodyPr/>
          <a:lstStyle/>
          <a:p>
            <a:r>
              <a:rPr lang="tr-TR" smtClean="0"/>
              <a:t>www.tariheglencesi.com</a:t>
            </a:r>
            <a:endParaRPr lang="tr-TR"/>
          </a:p>
        </p:txBody>
      </p:sp>
      <p:sp>
        <p:nvSpPr>
          <p:cNvPr id="6" name="Slayt Numarası Yer Tutucusu 5"/>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2748564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76F40E3-15D2-45CA-9722-58CFC0904F2E}" type="datetime1">
              <a:rPr lang="tr-TR" smtClean="0"/>
              <a:t>22.02.2020</a:t>
            </a:fld>
            <a:endParaRPr lang="tr-TR"/>
          </a:p>
        </p:txBody>
      </p:sp>
      <p:sp>
        <p:nvSpPr>
          <p:cNvPr id="5" name="Altbilgi Yer Tutucusu 4"/>
          <p:cNvSpPr>
            <a:spLocks noGrp="1"/>
          </p:cNvSpPr>
          <p:nvPr>
            <p:ph type="ftr" sz="quarter" idx="11"/>
          </p:nvPr>
        </p:nvSpPr>
        <p:spPr/>
        <p:txBody>
          <a:bodyPr/>
          <a:lstStyle/>
          <a:p>
            <a:r>
              <a:rPr lang="tr-TR" smtClean="0"/>
              <a:t>www.tariheglencesi.com</a:t>
            </a:r>
            <a:endParaRPr lang="tr-TR"/>
          </a:p>
        </p:txBody>
      </p:sp>
      <p:sp>
        <p:nvSpPr>
          <p:cNvPr id="6" name="Slayt Numarası Yer Tutucusu 5"/>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2055604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D6E4F424-615A-471D-869D-549F3CDC5930}" type="datetime1">
              <a:rPr lang="tr-TR" smtClean="0">
                <a:solidFill>
                  <a:prstClr val="white">
                    <a:alpha val="60000"/>
                  </a:prstClr>
                </a:solidFill>
              </a:rPr>
              <a:pPr/>
              <a:t>22.02.2020</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tr-TR" smtClean="0">
                <a:solidFill>
                  <a:prstClr val="white">
                    <a:alpha val="60000"/>
                  </a:prstClr>
                </a:solidFill>
              </a:rPr>
              <a:t>www.tariheglencesi.com</a:t>
            </a:r>
            <a:endParaRPr lang="tr-TR">
              <a:solidFill>
                <a:prstClr val="white">
                  <a:alpha val="60000"/>
                </a:prstClr>
              </a:solidFill>
            </a:endParaRP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73109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90C62C8-C86B-4B9A-9EF7-F43AB6F019D0}" type="datetime1">
              <a:rPr lang="tr-TR" smtClean="0">
                <a:solidFill>
                  <a:srgbClr val="B31166"/>
                </a:solidFill>
              </a:rPr>
              <a:pPr/>
              <a:t>22.02.2020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12913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D68EE0B-AE63-46B9-80E1-BDF721989646}" type="datetime1">
              <a:rPr lang="tr-TR" smtClean="0">
                <a:solidFill>
                  <a:srgbClr val="B31166"/>
                </a:solidFill>
              </a:rPr>
              <a:pPr/>
              <a:t>22.02.2020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113127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C56E903-BB97-49AC-A6BB-EEA0F9734C3A}" type="datetime1">
              <a:rPr lang="tr-TR" smtClean="0">
                <a:solidFill>
                  <a:srgbClr val="B31166"/>
                </a:solidFill>
              </a:rPr>
              <a:pPr/>
              <a:t>22.02.2020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5343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C9A53DD-089E-4837-B44F-02FAA5661909}" type="datetime1">
              <a:rPr lang="tr-TR" smtClean="0">
                <a:solidFill>
                  <a:srgbClr val="B31166"/>
                </a:solidFill>
              </a:rPr>
              <a:pPr/>
              <a:t>22.02.2020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351466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39C114F-6608-43DA-A765-90A2188BD1D2}" type="datetime1">
              <a:rPr lang="tr-TR" smtClean="0">
                <a:solidFill>
                  <a:srgbClr val="B31166"/>
                </a:solidFill>
              </a:rPr>
              <a:pPr/>
              <a:t>22.02.2020</a:t>
            </a:fld>
            <a:endParaRPr lang="tr-TR">
              <a:solidFill>
                <a:srgbClr val="B31166"/>
              </a:solidFill>
            </a:endParaRPr>
          </a:p>
        </p:txBody>
      </p:sp>
      <p:sp>
        <p:nvSpPr>
          <p:cNvPr id="4" name="Footer Placeholder 3"/>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549205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A85536B3-001F-4C85-B0B1-EAF6529E51C2}" type="datetime1">
              <a:rPr lang="tr-TR" smtClean="0">
                <a:solidFill>
                  <a:srgbClr val="B31166"/>
                </a:solidFill>
              </a:rPr>
              <a:pPr/>
              <a:t>22.02.2020</a:t>
            </a:fld>
            <a:endParaRPr lang="tr-TR">
              <a:solidFill>
                <a:srgbClr val="B31166"/>
              </a:solidFill>
            </a:endParaRPr>
          </a:p>
        </p:txBody>
      </p:sp>
      <p:sp>
        <p:nvSpPr>
          <p:cNvPr id="3" name="Footer Placeholder 2"/>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5683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5295722-EF24-400E-B698-A27FC9074767}" type="datetime1">
              <a:rPr lang="tr-TR" smtClean="0">
                <a:solidFill>
                  <a:srgbClr val="B31166"/>
                </a:solidFill>
              </a:rPr>
              <a:pPr/>
              <a:t>22.02.2020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16340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B1CFF36-0D12-4E7E-9406-72395E6FE3D2}" type="datetime1">
              <a:rPr lang="tr-TR" smtClean="0"/>
              <a:t>22.02.2020</a:t>
            </a:fld>
            <a:endParaRPr lang="tr-TR"/>
          </a:p>
        </p:txBody>
      </p:sp>
      <p:sp>
        <p:nvSpPr>
          <p:cNvPr id="5" name="Altbilgi Yer Tutucusu 4"/>
          <p:cNvSpPr>
            <a:spLocks noGrp="1"/>
          </p:cNvSpPr>
          <p:nvPr>
            <p:ph type="ftr" sz="quarter" idx="11"/>
          </p:nvPr>
        </p:nvSpPr>
        <p:spPr/>
        <p:txBody>
          <a:bodyPr/>
          <a:lstStyle/>
          <a:p>
            <a:r>
              <a:rPr lang="tr-TR" smtClean="0"/>
              <a:t>www.tariheglencesi.com</a:t>
            </a:r>
            <a:endParaRPr lang="tr-TR"/>
          </a:p>
        </p:txBody>
      </p:sp>
      <p:sp>
        <p:nvSpPr>
          <p:cNvPr id="6" name="Slayt Numarası Yer Tutucusu 5"/>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3462638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59F38CF-C1AC-4532-831B-27DF17AA02BC}" type="datetime1">
              <a:rPr lang="tr-TR" smtClean="0">
                <a:solidFill>
                  <a:srgbClr val="B31166"/>
                </a:solidFill>
              </a:rPr>
              <a:pPr/>
              <a:t>22.02.2020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55789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55D4866-6571-402E-8F1F-0932EE85C0CE}" type="datetime1">
              <a:rPr lang="tr-TR" smtClean="0">
                <a:solidFill>
                  <a:srgbClr val="B31166"/>
                </a:solidFill>
              </a:rPr>
              <a:pPr/>
              <a:t>22.02.2020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14375768"/>
      </p:ext>
    </p:extLst>
  </p:cSld>
  <p:clrMapOvr>
    <a:masterClrMapping/>
  </p:clrMapOvr>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22.02.2020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57433690"/>
      </p:ext>
    </p:extLst>
  </p:cSld>
  <p:clrMapOvr>
    <a:masterClrMapping/>
  </p:clrMapOvr>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dirty="0">
                <a:solidFill>
                  <a:srgbClr val="B31166">
                    <a:lumMod val="60000"/>
                    <a:lumOff val="40000"/>
                  </a:srgb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tr-TR" smtClean="0"/>
              <a:t>Asıl başlık stili için tıklatın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22.02.2020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13953705"/>
      </p:ext>
    </p:extLst>
  </p:cSld>
  <p:clrMapOvr>
    <a:masterClrMapping/>
  </p:clrMapOvr>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22.02.2020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195844282"/>
      </p:ext>
    </p:extLst>
  </p:cSld>
  <p:clrMapOvr>
    <a:masterClrMapping/>
  </p:clrMapOvr>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5D4866-6571-402E-8F1F-0932EE85C0CE}" type="datetime1">
              <a:rPr lang="tr-TR" smtClean="0">
                <a:solidFill>
                  <a:srgbClr val="B31166"/>
                </a:solidFill>
              </a:rPr>
              <a:pPr/>
              <a:t>22.02.2020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17466142"/>
      </p:ext>
    </p:extLst>
  </p:cSld>
  <p:clrMapOvr>
    <a:masterClrMapping/>
  </p:clrMapOvr>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5D4866-6571-402E-8F1F-0932EE85C0CE}" type="datetime1">
              <a:rPr lang="tr-TR" smtClean="0">
                <a:solidFill>
                  <a:srgbClr val="B31166"/>
                </a:solidFill>
              </a:rPr>
              <a:pPr/>
              <a:t>22.02.2020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725185357"/>
      </p:ext>
    </p:extLst>
  </p:cSld>
  <p:clrMapOvr>
    <a:masterClrMapping/>
  </p:clrMapOvr>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621301" y="6387910"/>
            <a:ext cx="990599" cy="228659"/>
          </a:xfrm>
        </p:spPr>
        <p:txBody>
          <a:bodyPr/>
          <a:lstStyle/>
          <a:p>
            <a:fld id="{D7D23E44-E49C-4254-9B7A-2B321ABD5431}" type="datetime1">
              <a:rPr lang="tr-TR" smtClean="0">
                <a:solidFill>
                  <a:srgbClr val="B31166"/>
                </a:solidFill>
              </a:rPr>
              <a:pPr/>
              <a:t>22.02.2020</a:t>
            </a:fld>
            <a:endParaRPr lang="tr-TR">
              <a:solidFill>
                <a:srgbClr val="B31166"/>
              </a:solidFill>
            </a:endParaRPr>
          </a:p>
        </p:txBody>
      </p:sp>
      <p:sp>
        <p:nvSpPr>
          <p:cNvPr id="5" name="Footer Placeholder 4"/>
          <p:cNvSpPr>
            <a:spLocks noGrp="1"/>
          </p:cNvSpPr>
          <p:nvPr>
            <p:ph type="ftr" sz="quarter" idx="11"/>
          </p:nvPr>
        </p:nvSpPr>
        <p:spPr>
          <a:xfrm>
            <a:off x="516133" y="6387910"/>
            <a:ext cx="3859795" cy="228660"/>
          </a:xfrm>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547964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E30DEF-F0DA-441F-9BEB-92DC5A358015}" type="datetime1">
              <a:rPr lang="tr-TR" smtClean="0">
                <a:solidFill>
                  <a:srgbClr val="B31166"/>
                </a:solidFill>
              </a:rPr>
              <a:pPr/>
              <a:t>22.02.2020</a:t>
            </a:fld>
            <a:endParaRPr lang="tr-TR">
              <a:solidFill>
                <a:srgbClr val="B31166"/>
              </a:solidFill>
            </a:endParaRPr>
          </a:p>
        </p:txBody>
      </p:sp>
      <p:sp>
        <p:nvSpPr>
          <p:cNvPr id="5" name="Footer Placeholder 4"/>
          <p:cNvSpPr>
            <a:spLocks noGrp="1"/>
          </p:cNvSpPr>
          <p:nvPr>
            <p:ph type="ftr" sz="quarter" idx="11"/>
          </p:nvPr>
        </p:nvSpPr>
        <p:spPr>
          <a:xfrm>
            <a:off x="538546" y="6365498"/>
            <a:ext cx="3859795" cy="228660"/>
          </a:xfrm>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9740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660BF2B-263D-4C7D-A4D3-838F054D1E85}" type="datetime1">
              <a:rPr lang="tr-TR" smtClean="0"/>
              <a:t>22.02.2020</a:t>
            </a:fld>
            <a:endParaRPr lang="tr-TR"/>
          </a:p>
        </p:txBody>
      </p:sp>
      <p:sp>
        <p:nvSpPr>
          <p:cNvPr id="5" name="Altbilgi Yer Tutucusu 4"/>
          <p:cNvSpPr>
            <a:spLocks noGrp="1"/>
          </p:cNvSpPr>
          <p:nvPr>
            <p:ph type="ftr" sz="quarter" idx="11"/>
          </p:nvPr>
        </p:nvSpPr>
        <p:spPr/>
        <p:txBody>
          <a:bodyPr/>
          <a:lstStyle/>
          <a:p>
            <a:r>
              <a:rPr lang="tr-TR" smtClean="0"/>
              <a:t>www.tariheglencesi.com</a:t>
            </a:r>
            <a:endParaRPr lang="tr-TR"/>
          </a:p>
        </p:txBody>
      </p:sp>
      <p:sp>
        <p:nvSpPr>
          <p:cNvPr id="6" name="Slayt Numarası Yer Tutucusu 5"/>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199146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35A809F-57D7-467C-9C2A-8440C5CEC88A}" type="datetime1">
              <a:rPr lang="tr-TR" smtClean="0"/>
              <a:t>22.02.2020</a:t>
            </a:fld>
            <a:endParaRPr lang="tr-TR"/>
          </a:p>
        </p:txBody>
      </p:sp>
      <p:sp>
        <p:nvSpPr>
          <p:cNvPr id="6" name="Altbilgi Yer Tutucusu 5"/>
          <p:cNvSpPr>
            <a:spLocks noGrp="1"/>
          </p:cNvSpPr>
          <p:nvPr>
            <p:ph type="ftr" sz="quarter" idx="11"/>
          </p:nvPr>
        </p:nvSpPr>
        <p:spPr/>
        <p:txBody>
          <a:bodyPr/>
          <a:lstStyle/>
          <a:p>
            <a:r>
              <a:rPr lang="tr-TR" smtClean="0"/>
              <a:t>www.tariheglencesi.com</a:t>
            </a:r>
            <a:endParaRPr lang="tr-TR"/>
          </a:p>
        </p:txBody>
      </p:sp>
      <p:sp>
        <p:nvSpPr>
          <p:cNvPr id="7" name="Slayt Numarası Yer Tutucusu 6"/>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378566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2D811DA-1DFD-4571-B2D0-BFB830EAF4DA}" type="datetime1">
              <a:rPr lang="tr-TR" smtClean="0"/>
              <a:t>22.02.2020</a:t>
            </a:fld>
            <a:endParaRPr lang="tr-TR"/>
          </a:p>
        </p:txBody>
      </p:sp>
      <p:sp>
        <p:nvSpPr>
          <p:cNvPr id="8" name="Altbilgi Yer Tutucusu 7"/>
          <p:cNvSpPr>
            <a:spLocks noGrp="1"/>
          </p:cNvSpPr>
          <p:nvPr>
            <p:ph type="ftr" sz="quarter" idx="11"/>
          </p:nvPr>
        </p:nvSpPr>
        <p:spPr/>
        <p:txBody>
          <a:bodyPr/>
          <a:lstStyle/>
          <a:p>
            <a:r>
              <a:rPr lang="tr-TR" smtClean="0"/>
              <a:t>www.tariheglencesi.com</a:t>
            </a:r>
            <a:endParaRPr lang="tr-TR"/>
          </a:p>
        </p:txBody>
      </p:sp>
      <p:sp>
        <p:nvSpPr>
          <p:cNvPr id="9" name="Slayt Numarası Yer Tutucusu 8"/>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152721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72B6AAB-4564-47F0-A61B-41D4C3F15768}" type="datetime1">
              <a:rPr lang="tr-TR" smtClean="0"/>
              <a:t>22.02.2020</a:t>
            </a:fld>
            <a:endParaRPr lang="tr-TR"/>
          </a:p>
        </p:txBody>
      </p:sp>
      <p:sp>
        <p:nvSpPr>
          <p:cNvPr id="4" name="Altbilgi Yer Tutucusu 3"/>
          <p:cNvSpPr>
            <a:spLocks noGrp="1"/>
          </p:cNvSpPr>
          <p:nvPr>
            <p:ph type="ftr" sz="quarter" idx="11"/>
          </p:nvPr>
        </p:nvSpPr>
        <p:spPr/>
        <p:txBody>
          <a:bodyPr/>
          <a:lstStyle/>
          <a:p>
            <a:r>
              <a:rPr lang="tr-TR" smtClean="0"/>
              <a:t>www.tariheglencesi.com</a:t>
            </a:r>
            <a:endParaRPr lang="tr-TR"/>
          </a:p>
        </p:txBody>
      </p:sp>
      <p:sp>
        <p:nvSpPr>
          <p:cNvPr id="5" name="Slayt Numarası Yer Tutucusu 4"/>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3497556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358B558-C6BC-4C2A-8B34-5F024E5157C6}" type="datetime1">
              <a:rPr lang="tr-TR" smtClean="0"/>
              <a:t>22.02.2020</a:t>
            </a:fld>
            <a:endParaRPr lang="tr-TR"/>
          </a:p>
        </p:txBody>
      </p:sp>
      <p:sp>
        <p:nvSpPr>
          <p:cNvPr id="3" name="Altbilgi Yer Tutucusu 2"/>
          <p:cNvSpPr>
            <a:spLocks noGrp="1"/>
          </p:cNvSpPr>
          <p:nvPr>
            <p:ph type="ftr" sz="quarter" idx="11"/>
          </p:nvPr>
        </p:nvSpPr>
        <p:spPr/>
        <p:txBody>
          <a:bodyPr/>
          <a:lstStyle/>
          <a:p>
            <a:r>
              <a:rPr lang="tr-TR" smtClean="0"/>
              <a:t>www.tariheglencesi.com</a:t>
            </a:r>
            <a:endParaRPr lang="tr-TR"/>
          </a:p>
        </p:txBody>
      </p:sp>
      <p:sp>
        <p:nvSpPr>
          <p:cNvPr id="4" name="Slayt Numarası Yer Tutucusu 3"/>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20946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416A421-2076-48F3-ACE0-136342B4D81F}" type="datetime1">
              <a:rPr lang="tr-TR" smtClean="0"/>
              <a:t>22.02.2020</a:t>
            </a:fld>
            <a:endParaRPr lang="tr-TR"/>
          </a:p>
        </p:txBody>
      </p:sp>
      <p:sp>
        <p:nvSpPr>
          <p:cNvPr id="6" name="Altbilgi Yer Tutucusu 5"/>
          <p:cNvSpPr>
            <a:spLocks noGrp="1"/>
          </p:cNvSpPr>
          <p:nvPr>
            <p:ph type="ftr" sz="quarter" idx="11"/>
          </p:nvPr>
        </p:nvSpPr>
        <p:spPr/>
        <p:txBody>
          <a:bodyPr/>
          <a:lstStyle/>
          <a:p>
            <a:r>
              <a:rPr lang="tr-TR" smtClean="0"/>
              <a:t>www.tariheglencesi.com</a:t>
            </a:r>
            <a:endParaRPr lang="tr-TR"/>
          </a:p>
        </p:txBody>
      </p:sp>
      <p:sp>
        <p:nvSpPr>
          <p:cNvPr id="7" name="Slayt Numarası Yer Tutucusu 6"/>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417432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234D5B9-A594-46EC-898A-018757E3FA1E}" type="datetime1">
              <a:rPr lang="tr-TR" smtClean="0"/>
              <a:t>22.02.2020</a:t>
            </a:fld>
            <a:endParaRPr lang="tr-TR"/>
          </a:p>
        </p:txBody>
      </p:sp>
      <p:sp>
        <p:nvSpPr>
          <p:cNvPr id="6" name="Altbilgi Yer Tutucusu 5"/>
          <p:cNvSpPr>
            <a:spLocks noGrp="1"/>
          </p:cNvSpPr>
          <p:nvPr>
            <p:ph type="ftr" sz="quarter" idx="11"/>
          </p:nvPr>
        </p:nvSpPr>
        <p:spPr/>
        <p:txBody>
          <a:bodyPr/>
          <a:lstStyle/>
          <a:p>
            <a:r>
              <a:rPr lang="tr-TR" smtClean="0"/>
              <a:t>www.tariheglencesi.com</a:t>
            </a:r>
            <a:endParaRPr lang="tr-TR"/>
          </a:p>
        </p:txBody>
      </p:sp>
      <p:sp>
        <p:nvSpPr>
          <p:cNvPr id="7" name="Slayt Numarası Yer Tutucusu 6"/>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327589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88FFB-D5B8-4E23-93B7-041C1B1D80AB}" type="datetime1">
              <a:rPr lang="tr-TR" smtClean="0"/>
              <a:t>22.02.2020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www.tariheglencesi.com</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D1582-57A6-419E-A5E1-3D975E6307D9}" type="slidenum">
              <a:rPr lang="tr-TR" smtClean="0"/>
              <a:t>‹#›</a:t>
            </a:fld>
            <a:endParaRPr lang="tr-TR"/>
          </a:p>
        </p:txBody>
      </p:sp>
    </p:spTree>
    <p:extLst>
      <p:ext uri="{BB962C8B-B14F-4D97-AF65-F5344CB8AC3E}">
        <p14:creationId xmlns:p14="http://schemas.microsoft.com/office/powerpoint/2010/main" val="547879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355D4866-6571-402E-8F1F-0932EE85C0CE}" type="datetime1">
              <a:rPr lang="tr-TR" smtClean="0">
                <a:solidFill>
                  <a:srgbClr val="B31166"/>
                </a:solidFill>
              </a:rPr>
              <a:pPr/>
              <a:t>22.02.2020</a:t>
            </a:fld>
            <a:endParaRPr lang="tr-TR">
              <a:solidFill>
                <a:srgbClr val="B31166"/>
              </a:solidFill>
            </a:endParaRP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tr-TR" smtClean="0">
                <a:solidFill>
                  <a:srgbClr val="B31166"/>
                </a:solidFill>
              </a:rPr>
              <a:t>www.tariheglencesi.com</a:t>
            </a:r>
            <a:endParaRPr lang="tr-TR">
              <a:solidFill>
                <a:srgbClr val="B31166"/>
              </a:solidFill>
            </a:endParaRP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65642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audio" Target="../media/audio5.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0.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2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2.wav"/><Relationship Id="rId1" Type="http://schemas.openxmlformats.org/officeDocument/2006/relationships/slideLayout" Target="../slideLayouts/slideLayout2.xml"/><Relationship Id="rId4" Type="http://schemas.openxmlformats.org/officeDocument/2006/relationships/audio" Target="../media/audio12.wav"/></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8.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29.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3.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292080" y="4437112"/>
            <a:ext cx="3526160" cy="1919238"/>
          </a:xfrm>
          <a:solidFill>
            <a:schemeClr val="accent1">
              <a:lumMod val="75000"/>
            </a:schemeClr>
          </a:solidFill>
        </p:spPr>
        <p:txBody>
          <a:bodyPr>
            <a:normAutofit/>
          </a:bodyPr>
          <a:lstStyle/>
          <a:p>
            <a:pPr lvl="0">
              <a:lnSpc>
                <a:spcPct val="150000"/>
              </a:lnSpc>
            </a:pPr>
            <a:r>
              <a:rPr lang="tr-TR" sz="1800" b="1" dirty="0" smtClean="0"/>
              <a:t>1.2.SOVYET </a:t>
            </a:r>
            <a:r>
              <a:rPr lang="tr-TR" sz="1800" b="1" dirty="0"/>
              <a:t>SOSYALİST CUMHURİYETLER BİRLİĞİ (SSCB), </a:t>
            </a:r>
            <a:r>
              <a:rPr lang="tr-TR" sz="1800" b="1" dirty="0" smtClean="0"/>
              <a:t/>
            </a:r>
            <a:br>
              <a:rPr lang="tr-TR" sz="1800" b="1" dirty="0" smtClean="0"/>
            </a:br>
            <a:r>
              <a:rPr lang="tr-TR" sz="1800" b="1" dirty="0" smtClean="0"/>
              <a:t>ORTA </a:t>
            </a:r>
            <a:r>
              <a:rPr lang="tr-TR" sz="1800" b="1" dirty="0"/>
              <a:t>ASYA'DAKİ TÜRK DEVLET VE TOPLULUKLARI</a:t>
            </a:r>
          </a:p>
        </p:txBody>
      </p:sp>
      <p:sp>
        <p:nvSpPr>
          <p:cNvPr id="3" name="Altbilgi Yer Tutucusu 2"/>
          <p:cNvSpPr>
            <a:spLocks noGrp="1"/>
          </p:cNvSpPr>
          <p:nvPr>
            <p:ph type="ftr" sz="quarter" idx="11"/>
          </p:nvPr>
        </p:nvSpPr>
        <p:spPr/>
        <p:txBody>
          <a:bodyPr/>
          <a:lstStyle/>
          <a:p>
            <a:r>
              <a:rPr lang="tr-TR" smtClean="0"/>
              <a:t>www.tariheglencesi.com</a:t>
            </a:r>
            <a:endParaRPr lang="tr-TR"/>
          </a:p>
        </p:txBody>
      </p:sp>
      <p:pic>
        <p:nvPicPr>
          <p:cNvPr id="5" name="Resim 4"/>
          <p:cNvPicPr>
            <a:picLocks noChangeAspect="1"/>
          </p:cNvPicPr>
          <p:nvPr/>
        </p:nvPicPr>
        <p:blipFill>
          <a:blip r:embed="rId2"/>
          <a:stretch>
            <a:fillRect/>
          </a:stretch>
        </p:blipFill>
        <p:spPr>
          <a:xfrm>
            <a:off x="251520" y="188640"/>
            <a:ext cx="4824536" cy="6167710"/>
          </a:xfrm>
          <a:prstGeom prst="rect">
            <a:avLst/>
          </a:prstGeom>
        </p:spPr>
      </p:pic>
      <p:pic>
        <p:nvPicPr>
          <p:cNvPr id="6" name="Resim 5"/>
          <p:cNvPicPr>
            <a:picLocks noChangeAspect="1"/>
          </p:cNvPicPr>
          <p:nvPr/>
        </p:nvPicPr>
        <p:blipFill>
          <a:blip r:embed="rId3"/>
          <a:stretch>
            <a:fillRect/>
          </a:stretch>
        </p:blipFill>
        <p:spPr>
          <a:xfrm>
            <a:off x="5292080" y="188640"/>
            <a:ext cx="3526160" cy="3883347"/>
          </a:xfrm>
          <a:prstGeom prst="rect">
            <a:avLst/>
          </a:prstGeom>
        </p:spPr>
      </p:pic>
    </p:spTree>
    <p:extLst>
      <p:ext uri="{BB962C8B-B14F-4D97-AF65-F5344CB8AC3E}">
        <p14:creationId xmlns:p14="http://schemas.microsoft.com/office/powerpoint/2010/main" val="42685329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1" y="188640"/>
            <a:ext cx="6417275" cy="6480720"/>
          </a:xfrm>
          <a:solidFill>
            <a:schemeClr val="accent1">
              <a:lumMod val="50000"/>
            </a:schemeClr>
          </a:solidFill>
        </p:spPr>
        <p:txBody>
          <a:bodyPr>
            <a:normAutofit fontScale="55000" lnSpcReduction="20000"/>
          </a:bodyPr>
          <a:lstStyle/>
          <a:p>
            <a:pPr>
              <a:lnSpc>
                <a:spcPct val="170000"/>
              </a:lnSpc>
              <a:spcBef>
                <a:spcPts val="0"/>
              </a:spcBef>
            </a:pPr>
            <a:r>
              <a:rPr lang="tr-TR" dirty="0" smtClean="0"/>
              <a:t>    </a:t>
            </a:r>
            <a:r>
              <a:rPr lang="tr-TR" sz="3800" dirty="0" smtClean="0">
                <a:solidFill>
                  <a:srgbClr val="FFFF00"/>
                </a:solidFill>
              </a:rPr>
              <a:t>Stalin </a:t>
            </a:r>
            <a:r>
              <a:rPr lang="tr-TR" sz="3800" dirty="0">
                <a:solidFill>
                  <a:srgbClr val="FFFF00"/>
                </a:solidFill>
              </a:rPr>
              <a:t>döneminde toplum üstünde büyük bir baskı kuruldu, muhalifler tasfiye edildi. </a:t>
            </a:r>
            <a:r>
              <a:rPr lang="tr-TR" sz="3800" dirty="0">
                <a:solidFill>
                  <a:schemeClr val="bg1"/>
                </a:solidFill>
              </a:rPr>
              <a:t>Eşitlik ilkesine dayanan resmî ideolojiye rağmen </a:t>
            </a:r>
            <a:r>
              <a:rPr lang="tr-TR" sz="3800" dirty="0">
                <a:solidFill>
                  <a:srgbClr val="FFFF00"/>
                </a:solidFill>
              </a:rPr>
              <a:t>toplumda ve gelir dağılımında büyük bir eşitsizlik vardı.</a:t>
            </a:r>
            <a:r>
              <a:rPr lang="tr-TR" sz="3800" dirty="0">
                <a:solidFill>
                  <a:schemeClr val="bg1"/>
                </a:solidFill>
              </a:rPr>
              <a:t> İşçilerin hayat standardına karşılık </a:t>
            </a:r>
            <a:r>
              <a:rPr lang="tr-TR" sz="3800" dirty="0">
                <a:solidFill>
                  <a:srgbClr val="FFFF00"/>
                </a:solidFill>
              </a:rPr>
              <a:t>köylüler sefalet içindeydi</a:t>
            </a:r>
            <a:r>
              <a:rPr lang="tr-TR" sz="3800" dirty="0">
                <a:solidFill>
                  <a:schemeClr val="bg1"/>
                </a:solidFill>
              </a:rPr>
              <a:t>. Aydınlar (yazar, sanatçı vb.) ile komünist parti yöneticileri birçok hizmetten parasız faydalanabiliyordu. 1930'dan itibaren toplumun tüm kesimleri için eğitim mecburi oldu. Bilim ve teknoloji alanında büyük ilerleme kaydedildi. Bu alandaki gelişmeler orduya da yansıdı. SSCB ordusu dönemin güçlü ordularından biri hâline geldi</a:t>
            </a:r>
            <a:r>
              <a:rPr lang="tr-TR" sz="3800" dirty="0" smtClean="0">
                <a:solidFill>
                  <a:schemeClr val="bg1"/>
                </a:solidFill>
              </a:rPr>
              <a:t>.</a:t>
            </a:r>
            <a:r>
              <a:rPr lang="tr-TR" sz="3800" dirty="0">
                <a:solidFill>
                  <a:schemeClr val="bg1"/>
                </a:solidFill>
              </a:rPr>
              <a:t/>
            </a:r>
            <a:br>
              <a:rPr lang="tr-TR" sz="3800" dirty="0">
                <a:solidFill>
                  <a:schemeClr val="bg1"/>
                </a:solidFill>
              </a:rPr>
            </a:br>
            <a:endParaRPr lang="tr-TR" sz="3800" dirty="0">
              <a:solidFill>
                <a:schemeClr val="bg1"/>
              </a:solidFill>
            </a:endParaRPr>
          </a:p>
        </p:txBody>
      </p:sp>
      <p:pic>
        <p:nvPicPr>
          <p:cNvPr id="4098" name="Picture 2" descr="C:\Users\arif\Desktop\İnkılap\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787" y="2528887"/>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291976920"/>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2">
              <a:lumMod val="60000"/>
              <a:lumOff val="40000"/>
            </a:schemeClr>
          </a:solidFill>
        </p:spPr>
        <p:txBody>
          <a:bodyPr>
            <a:normAutofit fontScale="90000"/>
          </a:bodyPr>
          <a:lstStyle/>
          <a:p>
            <a:pPr lvl="0"/>
            <a:r>
              <a:rPr lang="tr-TR" dirty="0" smtClean="0"/>
              <a:t>2-Rusların </a:t>
            </a:r>
            <a:r>
              <a:rPr lang="tr-TR" dirty="0"/>
              <a:t>Orta Asya'yı İstilası</a:t>
            </a:r>
            <a:br>
              <a:rPr lang="tr-TR" dirty="0"/>
            </a:br>
            <a:endParaRPr lang="tr-TR" dirty="0"/>
          </a:p>
        </p:txBody>
      </p:sp>
      <p:sp>
        <p:nvSpPr>
          <p:cNvPr id="3" name="İçerik Yer Tutucusu 2"/>
          <p:cNvSpPr>
            <a:spLocks noGrp="1"/>
          </p:cNvSpPr>
          <p:nvPr>
            <p:ph idx="1"/>
          </p:nvPr>
        </p:nvSpPr>
        <p:spPr>
          <a:solidFill>
            <a:schemeClr val="accent1">
              <a:lumMod val="50000"/>
            </a:schemeClr>
          </a:solidFill>
        </p:spPr>
        <p:txBody>
          <a:bodyPr>
            <a:normAutofit fontScale="92500"/>
          </a:bodyPr>
          <a:lstStyle/>
          <a:p>
            <a:pPr>
              <a:lnSpc>
                <a:spcPct val="150000"/>
              </a:lnSpc>
              <a:spcBef>
                <a:spcPts val="0"/>
              </a:spcBef>
            </a:pPr>
            <a:r>
              <a:rPr lang="tr-TR" dirty="0">
                <a:solidFill>
                  <a:schemeClr val="bg1"/>
                </a:solidFill>
              </a:rPr>
              <a:t>Altın Orda Devleti'nin yıkılmasıyla </a:t>
            </a:r>
            <a:r>
              <a:rPr lang="tr-TR" dirty="0">
                <a:solidFill>
                  <a:srgbClr val="FFFF00"/>
                </a:solidFill>
              </a:rPr>
              <a:t>Kazan, Kırım, Ejderhan, Kasım ve </a:t>
            </a:r>
            <a:r>
              <a:rPr lang="tr-TR" dirty="0" err="1">
                <a:solidFill>
                  <a:srgbClr val="FFFF00"/>
                </a:solidFill>
              </a:rPr>
              <a:t>Sibir</a:t>
            </a:r>
            <a:r>
              <a:rPr lang="tr-TR" dirty="0">
                <a:solidFill>
                  <a:schemeClr val="bg1"/>
                </a:solidFill>
              </a:rPr>
              <a:t> gibi hanlıklar kurulmuştu. Bu hanlıklar önceleri Rus </a:t>
            </a:r>
            <a:r>
              <a:rPr lang="tr-TR" dirty="0" err="1">
                <a:solidFill>
                  <a:schemeClr val="bg1"/>
                </a:solidFill>
              </a:rPr>
              <a:t>knezlerini</a:t>
            </a:r>
            <a:r>
              <a:rPr lang="tr-TR" dirty="0">
                <a:solidFill>
                  <a:schemeClr val="bg1"/>
                </a:solidFill>
              </a:rPr>
              <a:t> zor durumda bırakmıştı. Aralarında birlik sağlayan Ruslar, Batı'nın askerî tekniğinden ve Türk hanlıklarının kendi iç müca­delelerinden faydalanmasını bildiler. </a:t>
            </a:r>
          </a:p>
        </p:txBody>
      </p:sp>
      <p:sp>
        <p:nvSpPr>
          <p:cNvPr id="4" name="Altbilgi Yer Tutucusu 3"/>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8473245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if\Desktop\İnkılap\Turk-Cum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226530" cy="5904656"/>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4698320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5554960" cy="5793507"/>
          </a:xfrm>
          <a:solidFill>
            <a:schemeClr val="accent1">
              <a:lumMod val="50000"/>
            </a:schemeClr>
          </a:solidFill>
        </p:spPr>
        <p:txBody>
          <a:bodyPr>
            <a:normAutofit fontScale="77500" lnSpcReduction="20000"/>
          </a:bodyPr>
          <a:lstStyle/>
          <a:p>
            <a:pPr>
              <a:lnSpc>
                <a:spcPct val="150000"/>
              </a:lnSpc>
              <a:spcBef>
                <a:spcPts val="0"/>
              </a:spcBef>
            </a:pPr>
            <a:r>
              <a:rPr lang="tr-TR" dirty="0">
                <a:solidFill>
                  <a:schemeClr val="bg1"/>
                </a:solidFill>
              </a:rPr>
              <a:t>XX. yüzyılın hemen başında Çarlık yönetiminin baskıcı idaresi Türklerden başka Rus olmayan diğer milletleri de harekete geçirmiş ve 1905 İhtilali çıkmıştır. İhtilalden sonra Türkler millî kültürlerini geliştirme imkânı buldular. Bu sırada </a:t>
            </a:r>
            <a:r>
              <a:rPr lang="tr-TR" b="1" dirty="0">
                <a:solidFill>
                  <a:srgbClr val="FFFF00"/>
                </a:solidFill>
              </a:rPr>
              <a:t>Yusuf Akçura ve İsmail </a:t>
            </a:r>
            <a:r>
              <a:rPr lang="tr-TR" b="1" dirty="0" err="1">
                <a:solidFill>
                  <a:srgbClr val="FFFF00"/>
                </a:solidFill>
              </a:rPr>
              <a:t>Gaspıralı'nın</a:t>
            </a:r>
            <a:r>
              <a:rPr lang="tr-TR" b="1" dirty="0">
                <a:solidFill>
                  <a:srgbClr val="FFFF00"/>
                </a:solidFill>
              </a:rPr>
              <a:t> </a:t>
            </a:r>
            <a:r>
              <a:rPr lang="tr-TR" dirty="0">
                <a:solidFill>
                  <a:schemeClr val="bg1"/>
                </a:solidFill>
              </a:rPr>
              <a:t>çalışmalarının da etkisiyle 15 Ağustos 1905'te "Rusya Müslümanları I. Kongresi" gayrı resmî olarak toplandı.</a:t>
            </a:r>
          </a:p>
        </p:txBody>
      </p:sp>
      <p:pic>
        <p:nvPicPr>
          <p:cNvPr id="10242" name="Picture 2" descr="imag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76672"/>
            <a:ext cx="2451100" cy="259715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arif\Desktop\İnkılap\indir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618" y="3284983"/>
            <a:ext cx="2232248" cy="2945327"/>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2581682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424936" cy="6095702"/>
          </a:xfrm>
          <a:solidFill>
            <a:schemeClr val="accent1">
              <a:lumMod val="50000"/>
            </a:schemeClr>
          </a:solidFill>
        </p:spPr>
        <p:txBody>
          <a:bodyPr>
            <a:normAutofit fontScale="92500" lnSpcReduction="20000"/>
          </a:bodyPr>
          <a:lstStyle/>
          <a:p>
            <a:pPr>
              <a:lnSpc>
                <a:spcPct val="150000"/>
              </a:lnSpc>
              <a:spcBef>
                <a:spcPts val="0"/>
              </a:spcBef>
            </a:pPr>
            <a:r>
              <a:rPr lang="tr-TR" dirty="0" smtClean="0"/>
              <a:t>  </a:t>
            </a:r>
            <a:r>
              <a:rPr lang="tr-TR" dirty="0" smtClean="0">
                <a:solidFill>
                  <a:schemeClr val="bg1"/>
                </a:solidFill>
              </a:rPr>
              <a:t>Türkler</a:t>
            </a:r>
            <a:r>
              <a:rPr lang="tr-TR" dirty="0" smtClean="0"/>
              <a:t> </a:t>
            </a:r>
            <a:r>
              <a:rPr lang="tr-TR" b="1" dirty="0">
                <a:solidFill>
                  <a:schemeClr val="bg1"/>
                </a:solidFill>
              </a:rPr>
              <a:t>1916'</a:t>
            </a:r>
            <a:r>
              <a:rPr lang="tr-TR" dirty="0">
                <a:solidFill>
                  <a:schemeClr val="bg1"/>
                </a:solidFill>
              </a:rPr>
              <a:t>da </a:t>
            </a:r>
            <a:r>
              <a:rPr lang="tr-TR" dirty="0">
                <a:solidFill>
                  <a:srgbClr val="FFFF00"/>
                </a:solidFill>
              </a:rPr>
              <a:t>Millî İstiklal </a:t>
            </a:r>
            <a:r>
              <a:rPr lang="tr-TR" dirty="0" err="1">
                <a:solidFill>
                  <a:srgbClr val="FFFF00"/>
                </a:solidFill>
              </a:rPr>
              <a:t>Ayaklanması</a:t>
            </a:r>
            <a:r>
              <a:rPr lang="tr-TR" dirty="0" err="1">
                <a:solidFill>
                  <a:schemeClr val="bg1"/>
                </a:solidFill>
              </a:rPr>
              <a:t>'nı</a:t>
            </a:r>
            <a:r>
              <a:rPr lang="tr-TR" dirty="0">
                <a:solidFill>
                  <a:schemeClr val="bg1"/>
                </a:solidFill>
              </a:rPr>
              <a:t> başlattılar.</a:t>
            </a:r>
          </a:p>
          <a:p>
            <a:pPr>
              <a:lnSpc>
                <a:spcPct val="150000"/>
              </a:lnSpc>
              <a:spcBef>
                <a:spcPts val="0"/>
              </a:spcBef>
            </a:pPr>
            <a:r>
              <a:rPr lang="tr-TR" dirty="0">
                <a:solidFill>
                  <a:schemeClr val="bg1"/>
                </a:solidFill>
              </a:rPr>
              <a:t>Çarlık yönetiminden sonra kurulan geçici hükümet, tüm halkların kanun önünde eşit olduğunu ilan etti. Türkler, politik ve kültürel alandaki çalışmalarını hızlandırdı.</a:t>
            </a:r>
            <a:r>
              <a:rPr lang="tr-TR" dirty="0"/>
              <a:t> </a:t>
            </a:r>
            <a:r>
              <a:rPr lang="tr-TR" dirty="0">
                <a:solidFill>
                  <a:srgbClr val="FFFF00"/>
                </a:solidFill>
              </a:rPr>
              <a:t>1-11 Mayıs 1917 tarihleri arasında "Bütün Rusya Müslü­manlarının I. Kurultayı" toplandı.</a:t>
            </a:r>
            <a:r>
              <a:rPr lang="tr-TR" dirty="0"/>
              <a:t> </a:t>
            </a:r>
            <a:r>
              <a:rPr lang="tr-TR" dirty="0">
                <a:solidFill>
                  <a:schemeClr val="bg1"/>
                </a:solidFill>
              </a:rPr>
              <a:t>Bir süre sonra başlayan Sovyet istilasına karşı Türk toplumları ayrı ayrı mücadele vermek zorunda kaldı.</a:t>
            </a:r>
          </a:p>
          <a:p>
            <a:endParaRPr lang="tr-TR"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649546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568952" cy="504056"/>
          </a:xfrm>
          <a:solidFill>
            <a:schemeClr val="accent2">
              <a:lumMod val="60000"/>
              <a:lumOff val="40000"/>
            </a:schemeClr>
          </a:solidFill>
        </p:spPr>
        <p:txBody>
          <a:bodyPr>
            <a:normAutofit fontScale="90000"/>
          </a:bodyPr>
          <a:lstStyle/>
          <a:p>
            <a:pPr lvl="0"/>
            <a:r>
              <a:rPr lang="tr-TR" sz="3100" dirty="0" smtClean="0"/>
              <a:t/>
            </a:r>
            <a:br>
              <a:rPr lang="tr-TR" sz="3100" dirty="0" smtClean="0"/>
            </a:br>
            <a:r>
              <a:rPr lang="tr-TR" sz="3100" dirty="0" smtClean="0"/>
              <a:t>3-SSCB </a:t>
            </a:r>
            <a:r>
              <a:rPr lang="tr-TR" sz="3100" dirty="0"/>
              <a:t>Yönetimindeki Türk Topluluklarının Durumu</a:t>
            </a:r>
            <a:r>
              <a:rPr lang="tr-TR" dirty="0"/>
              <a:t/>
            </a:r>
            <a:br>
              <a:rPr lang="tr-TR" dirty="0"/>
            </a:br>
            <a:endParaRPr lang="tr-TR" dirty="0"/>
          </a:p>
        </p:txBody>
      </p:sp>
      <p:sp>
        <p:nvSpPr>
          <p:cNvPr id="3" name="İçerik Yer Tutucusu 2"/>
          <p:cNvSpPr>
            <a:spLocks noGrp="1"/>
          </p:cNvSpPr>
          <p:nvPr>
            <p:ph idx="1"/>
          </p:nvPr>
        </p:nvSpPr>
        <p:spPr>
          <a:xfrm>
            <a:off x="323528" y="908720"/>
            <a:ext cx="8568952" cy="5812755"/>
          </a:xfrm>
          <a:solidFill>
            <a:schemeClr val="accent1">
              <a:lumMod val="50000"/>
            </a:schemeClr>
          </a:solidFill>
        </p:spPr>
        <p:txBody>
          <a:bodyPr>
            <a:normAutofit fontScale="70000" lnSpcReduction="20000"/>
          </a:bodyPr>
          <a:lstStyle/>
          <a:p>
            <a:pPr>
              <a:lnSpc>
                <a:spcPct val="170000"/>
              </a:lnSpc>
              <a:spcBef>
                <a:spcPts val="0"/>
              </a:spcBef>
            </a:pPr>
            <a:r>
              <a:rPr lang="tr-TR" dirty="0" smtClean="0"/>
              <a:t>    </a:t>
            </a:r>
            <a:r>
              <a:rPr lang="tr-TR" dirty="0" smtClean="0">
                <a:solidFill>
                  <a:schemeClr val="bg1"/>
                </a:solidFill>
              </a:rPr>
              <a:t>Geçici </a:t>
            </a:r>
            <a:r>
              <a:rPr lang="tr-TR" dirty="0">
                <a:solidFill>
                  <a:schemeClr val="bg1"/>
                </a:solidFill>
              </a:rPr>
              <a:t>hükümeti deviren </a:t>
            </a:r>
            <a:r>
              <a:rPr lang="tr-TR" dirty="0">
                <a:solidFill>
                  <a:srgbClr val="FFFF00"/>
                </a:solidFill>
              </a:rPr>
              <a:t>Bolşevik yönetimi</a:t>
            </a:r>
            <a:r>
              <a:rPr lang="tr-TR" dirty="0"/>
              <a:t>, </a:t>
            </a:r>
            <a:r>
              <a:rPr lang="tr-TR" dirty="0">
                <a:solidFill>
                  <a:schemeClr val="bg1"/>
                </a:solidFill>
              </a:rPr>
              <a:t>Orta Doğu, Güney Kafkasya, İran yöresinde etkili </a:t>
            </a:r>
            <a:r>
              <a:rPr lang="tr-TR" dirty="0" smtClean="0">
                <a:solidFill>
                  <a:schemeClr val="bg1"/>
                </a:solidFill>
              </a:rPr>
              <a:t>güç olan </a:t>
            </a:r>
            <a:r>
              <a:rPr lang="tr-TR" dirty="0">
                <a:solidFill>
                  <a:schemeClr val="bg1"/>
                </a:solidFill>
              </a:rPr>
              <a:t>İngilizlerin desteklediği Türklerin ve diğer milletlerin giriştiği bağımsızlık hareketlerine engel olmak için onlara kendi kaderlerini tayin etme hakkı tanıdı. Bu karar Sovyet Rusya'nın o günkü şartlarda zaman kazanmak için uyguladığı bir oyalama politikasıydı. İlk olarak Tatar Türkleri, </a:t>
            </a:r>
            <a:r>
              <a:rPr lang="tr-TR" dirty="0" err="1">
                <a:solidFill>
                  <a:schemeClr val="bg1"/>
                </a:solidFill>
              </a:rPr>
              <a:t>Ufa</a:t>
            </a:r>
            <a:r>
              <a:rPr lang="tr-TR" dirty="0">
                <a:solidFill>
                  <a:schemeClr val="bg1"/>
                </a:solidFill>
              </a:rPr>
              <a:t> şehrinde 29 Kasım 1917'de </a:t>
            </a:r>
            <a:r>
              <a:rPr lang="tr-TR" b="1" dirty="0">
                <a:solidFill>
                  <a:srgbClr val="FFFF00"/>
                </a:solidFill>
              </a:rPr>
              <a:t>"İdil-Ural </a:t>
            </a:r>
            <a:r>
              <a:rPr lang="tr-TR" b="1" dirty="0" err="1">
                <a:solidFill>
                  <a:srgbClr val="FFFF00"/>
                </a:solidFill>
              </a:rPr>
              <a:t>Devleti"ni</a:t>
            </a:r>
            <a:r>
              <a:rPr lang="tr-TR" dirty="0"/>
              <a:t>; </a:t>
            </a:r>
            <a:r>
              <a:rPr lang="tr-TR" dirty="0">
                <a:solidFill>
                  <a:schemeClr val="bg1"/>
                </a:solidFill>
              </a:rPr>
              <a:t>Kazaklar, </a:t>
            </a:r>
            <a:r>
              <a:rPr lang="tr-TR" b="1" dirty="0">
                <a:solidFill>
                  <a:srgbClr val="FFFF00"/>
                </a:solidFill>
              </a:rPr>
              <a:t>13 Aralıkta "Alaş Orda Özerk </a:t>
            </a:r>
            <a:r>
              <a:rPr lang="tr-TR" b="1" dirty="0" err="1">
                <a:solidFill>
                  <a:srgbClr val="FFFF00"/>
                </a:solidFill>
              </a:rPr>
              <a:t>Cumhuriyeti"ni</a:t>
            </a:r>
            <a:r>
              <a:rPr lang="tr-TR" b="1" dirty="0">
                <a:solidFill>
                  <a:srgbClr val="FFFF00"/>
                </a:solidFill>
              </a:rPr>
              <a:t> </a:t>
            </a:r>
            <a:r>
              <a:rPr lang="tr-TR" dirty="0">
                <a:solidFill>
                  <a:schemeClr val="bg1"/>
                </a:solidFill>
              </a:rPr>
              <a:t>yine aynı tarihlerde </a:t>
            </a:r>
            <a:r>
              <a:rPr lang="tr-TR" dirty="0" err="1">
                <a:solidFill>
                  <a:schemeClr val="bg1"/>
                </a:solidFill>
              </a:rPr>
              <a:t>Hokand'da</a:t>
            </a:r>
            <a:r>
              <a:rPr lang="tr-TR" dirty="0">
                <a:solidFill>
                  <a:schemeClr val="bg1"/>
                </a:solidFill>
              </a:rPr>
              <a:t> toplanan "IV. Müslümanlar </a:t>
            </a:r>
            <a:r>
              <a:rPr lang="tr-TR" dirty="0" err="1">
                <a:solidFill>
                  <a:schemeClr val="bg1"/>
                </a:solidFill>
              </a:rPr>
              <a:t>Kongresi"nde</a:t>
            </a:r>
            <a:r>
              <a:rPr lang="tr-TR" dirty="0">
                <a:solidFill>
                  <a:schemeClr val="bg1"/>
                </a:solidFill>
              </a:rPr>
              <a:t> de</a:t>
            </a:r>
            <a:r>
              <a:rPr lang="tr-TR" dirty="0"/>
              <a:t> </a:t>
            </a:r>
            <a:r>
              <a:rPr lang="tr-TR" b="1" dirty="0">
                <a:solidFill>
                  <a:srgbClr val="FFFF00"/>
                </a:solidFill>
              </a:rPr>
              <a:t>"Özerk Türkistan Cumhuriyeti"</a:t>
            </a:r>
            <a:r>
              <a:rPr lang="tr-TR" b="1" dirty="0"/>
              <a:t> </a:t>
            </a:r>
            <a:r>
              <a:rPr lang="tr-TR" dirty="0" err="1">
                <a:solidFill>
                  <a:schemeClr val="bg1"/>
                </a:solidFill>
              </a:rPr>
              <a:t>ni</a:t>
            </a:r>
            <a:r>
              <a:rPr lang="tr-TR" dirty="0">
                <a:solidFill>
                  <a:schemeClr val="bg1"/>
                </a:solidFill>
              </a:rPr>
              <a:t> kurdular.</a:t>
            </a:r>
          </a:p>
          <a:p>
            <a:endParaRPr lang="tr-TR" dirty="0"/>
          </a:p>
        </p:txBody>
      </p:sp>
      <p:sp>
        <p:nvSpPr>
          <p:cNvPr id="4" name="Altbilgi Yer Tutucusu 3"/>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092689631"/>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663654"/>
          </a:xfrm>
          <a:solidFill>
            <a:schemeClr val="accent1">
              <a:lumMod val="50000"/>
            </a:schemeClr>
          </a:solidFill>
        </p:spPr>
        <p:txBody>
          <a:bodyPr>
            <a:normAutofit fontScale="85000" lnSpcReduction="10000"/>
          </a:bodyPr>
          <a:lstStyle/>
          <a:p>
            <a:pPr>
              <a:lnSpc>
                <a:spcPct val="160000"/>
              </a:lnSpc>
              <a:spcBef>
                <a:spcPts val="0"/>
              </a:spcBef>
            </a:pPr>
            <a:r>
              <a:rPr lang="tr-TR" dirty="0" smtClean="0">
                <a:solidFill>
                  <a:schemeClr val="bg1"/>
                </a:solidFill>
              </a:rPr>
              <a:t>Sovyetler </a:t>
            </a:r>
            <a:r>
              <a:rPr lang="tr-TR" dirty="0">
                <a:solidFill>
                  <a:schemeClr val="bg1"/>
                </a:solidFill>
              </a:rPr>
              <a:t>Birliği'nin kurulduğu	</a:t>
            </a:r>
            <a:r>
              <a:rPr lang="tr-TR" dirty="0" smtClean="0">
                <a:solidFill>
                  <a:schemeClr val="bg1"/>
                </a:solidFill>
              </a:rPr>
              <a:t>dönemdeki karışıklıktan </a:t>
            </a:r>
            <a:r>
              <a:rPr lang="tr-TR" dirty="0">
                <a:solidFill>
                  <a:schemeClr val="bg1"/>
                </a:solidFill>
              </a:rPr>
              <a:t>yararlanan Türkler, bulundukları bölgelerde bağımsız devletler kurmaya </a:t>
            </a:r>
            <a:r>
              <a:rPr lang="tr-TR" dirty="0" smtClean="0">
                <a:solidFill>
                  <a:schemeClr val="bg1"/>
                </a:solidFill>
              </a:rPr>
              <a:t>başladı.</a:t>
            </a:r>
            <a:r>
              <a:rPr lang="tr-TR" dirty="0" smtClean="0"/>
              <a:t> </a:t>
            </a:r>
            <a:r>
              <a:rPr lang="tr-TR" dirty="0" smtClean="0">
                <a:solidFill>
                  <a:srgbClr val="FFFF00"/>
                </a:solidFill>
              </a:rPr>
              <a:t>Başkurdistan Sovyet </a:t>
            </a:r>
            <a:r>
              <a:rPr lang="tr-TR" dirty="0">
                <a:solidFill>
                  <a:srgbClr val="FFFF00"/>
                </a:solidFill>
              </a:rPr>
              <a:t>Cumhuriyeti, </a:t>
            </a:r>
            <a:r>
              <a:rPr lang="tr-TR" dirty="0" err="1">
                <a:solidFill>
                  <a:srgbClr val="FFFF00"/>
                </a:solidFill>
              </a:rPr>
              <a:t>Harezm</a:t>
            </a:r>
            <a:r>
              <a:rPr lang="tr-TR" dirty="0">
                <a:solidFill>
                  <a:srgbClr val="FFFF00"/>
                </a:solidFill>
              </a:rPr>
              <a:t> </a:t>
            </a:r>
            <a:r>
              <a:rPr lang="tr-TR" dirty="0" smtClean="0">
                <a:solidFill>
                  <a:srgbClr val="FFFF00"/>
                </a:solidFill>
              </a:rPr>
              <a:t>Halk Cumhuriyeti, Türkistan </a:t>
            </a:r>
            <a:r>
              <a:rPr lang="tr-TR" dirty="0">
                <a:solidFill>
                  <a:srgbClr val="FFFF00"/>
                </a:solidFill>
              </a:rPr>
              <a:t>ve Kırgız muhtar cumhuriyetleri </a:t>
            </a:r>
            <a:r>
              <a:rPr lang="tr-TR" dirty="0">
                <a:solidFill>
                  <a:schemeClr val="bg1"/>
                </a:solidFill>
              </a:rPr>
              <a:t>bunlara örnek verilebilir. </a:t>
            </a:r>
            <a:r>
              <a:rPr lang="tr-TR" dirty="0" smtClean="0">
                <a:solidFill>
                  <a:schemeClr val="bg1"/>
                </a:solidFill>
              </a:rPr>
              <a:t>Bu gelişmelerden rahatsız olan Sovyet yönetimi</a:t>
            </a:r>
            <a:r>
              <a:rPr lang="tr-TR" dirty="0">
                <a:solidFill>
                  <a:schemeClr val="bg1"/>
                </a:solidFill>
              </a:rPr>
              <a:t>, 1920 yılının sonlarına doğru Türk devletleri üzerinde doğrudan hâkimiyet kurmaya yöneldi</a:t>
            </a:r>
            <a:r>
              <a:rPr lang="tr-TR" dirty="0" smtClean="0">
                <a:solidFill>
                  <a:schemeClr val="bg1"/>
                </a:solidFill>
              </a:rPr>
              <a:t>.</a:t>
            </a:r>
            <a:r>
              <a:rPr lang="tr-TR" dirty="0">
                <a:solidFill>
                  <a:schemeClr val="bg1"/>
                </a:solidFill>
              </a:rPr>
              <a:t/>
            </a:r>
            <a:br>
              <a:rPr lang="tr-TR" dirty="0">
                <a:solidFill>
                  <a:schemeClr val="bg1"/>
                </a:solidFill>
              </a:rPr>
            </a:br>
            <a:endParaRPr lang="tr-TR" dirty="0">
              <a:solidFill>
                <a:schemeClr val="bg1"/>
              </a:solidFill>
            </a:endParaRPr>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092226816"/>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laser.wav"/>
          </p:stSnd>
        </p:sndAc>
      </p:transition>
    </mc:Choice>
    <mc:Fallback xmlns="">
      <p:transition spd="slow">
        <p:fade/>
        <p:sndAc>
          <p:stSnd>
            <p:snd r:embed="rId3" name="laser.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832648"/>
          </a:xfrm>
          <a:solidFill>
            <a:schemeClr val="accent1">
              <a:lumMod val="50000"/>
            </a:schemeClr>
          </a:solidFill>
        </p:spPr>
        <p:txBody>
          <a:bodyPr>
            <a:normAutofit fontScale="92500"/>
          </a:bodyPr>
          <a:lstStyle/>
          <a:p>
            <a:pPr>
              <a:lnSpc>
                <a:spcPct val="150000"/>
              </a:lnSpc>
              <a:spcBef>
                <a:spcPts val="0"/>
              </a:spcBef>
            </a:pPr>
            <a:r>
              <a:rPr lang="tr-TR" dirty="0">
                <a:solidFill>
                  <a:schemeClr val="bg1"/>
                </a:solidFill>
              </a:rPr>
              <a:t>Çarlık </a:t>
            </a:r>
            <a:r>
              <a:rPr lang="tr-TR" dirty="0" err="1">
                <a:solidFill>
                  <a:schemeClr val="bg1"/>
                </a:solidFill>
              </a:rPr>
              <a:t>Rusyası</a:t>
            </a:r>
            <a:r>
              <a:rPr lang="tr-TR" dirty="0">
                <a:solidFill>
                  <a:schemeClr val="bg1"/>
                </a:solidFill>
              </a:rPr>
              <a:t> döneminde işgal edilen </a:t>
            </a:r>
            <a:r>
              <a:rPr lang="tr-TR" dirty="0" smtClean="0">
                <a:solidFill>
                  <a:schemeClr val="bg1"/>
                </a:solidFill>
              </a:rPr>
              <a:t>Türk; </a:t>
            </a:r>
            <a:r>
              <a:rPr lang="tr-TR" dirty="0">
                <a:solidFill>
                  <a:schemeClr val="bg1"/>
                </a:solidFill>
              </a:rPr>
              <a:t>topraklarında asimilasyon (Ruslaştırma) politikası başlatıldı. İlk olarak Türkler Hristiyanlaştırılarak asimile edilmeye çalışıldı. Bu bölgede Rus okulları açılarak Türklerin kültür ve dillerinin </a:t>
            </a:r>
            <a:r>
              <a:rPr lang="tr-TR" dirty="0" smtClean="0">
                <a:solidFill>
                  <a:schemeClr val="bg1"/>
                </a:solidFill>
              </a:rPr>
              <a:t>değiştirilmesi </a:t>
            </a:r>
            <a:r>
              <a:rPr lang="tr-TR" dirty="0">
                <a:solidFill>
                  <a:schemeClr val="bg1"/>
                </a:solidFill>
              </a:rPr>
              <a:t>hedeflendi. Türk ailelerinin Rus okullarına rağbet etmemesi asimilasyon politikasını etkisiz hâle getirdi.</a:t>
            </a:r>
          </a:p>
          <a:p>
            <a:endParaRPr lang="tr-TR"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803781995"/>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ashreg.wav"/>
          </p:stSnd>
        </p:sndAc>
      </p:transition>
    </mc:Choice>
    <mc:Fallback xmlns="">
      <p:transition spd="slow">
        <p:fade/>
        <p:sndAc>
          <p:stSnd>
            <p:snd r:embed="rId3" name="cashreg.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8640960" cy="6167710"/>
          </a:xfrm>
          <a:solidFill>
            <a:schemeClr val="accent1">
              <a:lumMod val="50000"/>
            </a:schemeClr>
          </a:solidFill>
        </p:spPr>
        <p:txBody>
          <a:bodyPr>
            <a:normAutofit/>
          </a:bodyPr>
          <a:lstStyle/>
          <a:p>
            <a:pPr>
              <a:lnSpc>
                <a:spcPct val="150000"/>
              </a:lnSpc>
              <a:spcBef>
                <a:spcPts val="0"/>
              </a:spcBef>
            </a:pPr>
            <a:r>
              <a:rPr lang="tr-TR" dirty="0">
                <a:solidFill>
                  <a:schemeClr val="bg1"/>
                </a:solidFill>
              </a:rPr>
              <a:t>SSCB döneminde Türk illeri ele geçirildikten sonra Rus harita ve kitaplarında </a:t>
            </a:r>
            <a:r>
              <a:rPr lang="tr-TR" b="1" dirty="0">
                <a:solidFill>
                  <a:srgbClr val="FFFF00"/>
                </a:solidFill>
              </a:rPr>
              <a:t>"Türkistan" </a:t>
            </a:r>
            <a:r>
              <a:rPr lang="tr-TR" dirty="0">
                <a:solidFill>
                  <a:schemeClr val="bg1"/>
                </a:solidFill>
              </a:rPr>
              <a:t>isminin kullanımı yasaklandı. Ardından Türkistan beş ayrı cumhuriyete bölündü. Türkler arasındaki birlik ve beraberliğin bozulması amacıyla farklı lehçelerin kullanılması yaygınlaştırıldı.</a:t>
            </a:r>
            <a:r>
              <a:rPr lang="tr-TR" dirty="0"/>
              <a:t> </a:t>
            </a:r>
            <a:r>
              <a:rPr lang="tr-TR" dirty="0">
                <a:solidFill>
                  <a:srgbClr val="FFFF00"/>
                </a:solidFill>
              </a:rPr>
              <a:t>Özbek, Kazak, Kırgız ve Türkmenlerin</a:t>
            </a:r>
            <a:r>
              <a:rPr lang="tr-TR" dirty="0"/>
              <a:t> </a:t>
            </a:r>
            <a:r>
              <a:rPr lang="tr-TR" dirty="0">
                <a:solidFill>
                  <a:schemeClr val="bg1"/>
                </a:solidFill>
              </a:rPr>
              <a:t>zorla Türkleştirildikleri ileri sürüldü. </a:t>
            </a:r>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4252856001"/>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217443"/>
          </a:xfrm>
          <a:solidFill>
            <a:schemeClr val="accent1">
              <a:lumMod val="50000"/>
            </a:schemeClr>
          </a:solidFill>
        </p:spPr>
        <p:txBody>
          <a:bodyPr>
            <a:normAutofit fontScale="92500"/>
          </a:bodyPr>
          <a:lstStyle/>
          <a:p>
            <a:pPr>
              <a:lnSpc>
                <a:spcPct val="150000"/>
              </a:lnSpc>
              <a:spcBef>
                <a:spcPts val="0"/>
              </a:spcBef>
            </a:pPr>
            <a:r>
              <a:rPr lang="tr-TR" dirty="0" smtClean="0"/>
              <a:t>   </a:t>
            </a:r>
            <a:r>
              <a:rPr lang="tr-TR" dirty="0" smtClean="0">
                <a:solidFill>
                  <a:schemeClr val="bg1"/>
                </a:solidFill>
              </a:rPr>
              <a:t>Buna bağlı olarak da bu milletlerin dillerinden, kendilerine has tarihlerinden ve edebiyatlarından! sistemli bir şekilde bahsedildi. Böylece Türkistan'daki Türk toplulukları içerisinde </a:t>
            </a:r>
            <a:r>
              <a:rPr lang="tr-TR" dirty="0" err="1" smtClean="0">
                <a:solidFill>
                  <a:srgbClr val="FFFF00"/>
                </a:solidFill>
              </a:rPr>
              <a:t>Özbekçilik</a:t>
            </a:r>
            <a:r>
              <a:rPr lang="tr-TR" dirty="0" smtClean="0">
                <a:solidFill>
                  <a:srgbClr val="FFFF00"/>
                </a:solidFill>
              </a:rPr>
              <a:t>, </a:t>
            </a:r>
            <a:r>
              <a:rPr lang="tr-TR" dirty="0" err="1" smtClean="0">
                <a:solidFill>
                  <a:srgbClr val="FFFF00"/>
                </a:solidFill>
              </a:rPr>
              <a:t>Kazakçılık</a:t>
            </a:r>
            <a:r>
              <a:rPr lang="tr-TR" dirty="0" smtClean="0">
                <a:solidFill>
                  <a:srgbClr val="FFFF00"/>
                </a:solidFill>
              </a:rPr>
              <a:t>, </a:t>
            </a:r>
            <a:r>
              <a:rPr lang="tr-TR" dirty="0" err="1" smtClean="0">
                <a:solidFill>
                  <a:srgbClr val="FFFF00"/>
                </a:solidFill>
              </a:rPr>
              <a:t>Türkmencilik</a:t>
            </a:r>
            <a:r>
              <a:rPr lang="tr-TR" dirty="0" smtClean="0">
                <a:solidFill>
                  <a:srgbClr val="FFFF00"/>
                </a:solidFill>
              </a:rPr>
              <a:t>, </a:t>
            </a:r>
            <a:r>
              <a:rPr lang="tr-TR" dirty="0" err="1" smtClean="0">
                <a:solidFill>
                  <a:srgbClr val="FFFF00"/>
                </a:solidFill>
              </a:rPr>
              <a:t>Kırgızcılık</a:t>
            </a:r>
            <a:r>
              <a:rPr lang="tr-TR" dirty="0" smtClean="0">
                <a:solidFill>
                  <a:srgbClr val="FFFF00"/>
                </a:solidFill>
              </a:rPr>
              <a:t> </a:t>
            </a:r>
            <a:r>
              <a:rPr lang="tr-TR" dirty="0" smtClean="0">
                <a:solidFill>
                  <a:schemeClr val="bg1"/>
                </a:solidFill>
              </a:rPr>
              <a:t>gibi boy/asabiye duyguları ortaya çıkarılarak birlik! bozulmaya çalışıldı.</a:t>
            </a:r>
          </a:p>
          <a:p>
            <a:endParaRPr lang="tr-TR" dirty="0">
              <a:solidFill>
                <a:schemeClr val="bg1"/>
              </a:solidFill>
            </a:endParaRPr>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43413192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bomb.wav"/>
          </p:stSnd>
        </p:sndAc>
      </p:transition>
    </mc:Choice>
    <mc:Fallback xmlns="">
      <p:transition spd="slow">
        <p:fade/>
        <p:sndAc>
          <p:stSnd>
            <p:snd r:embed="rId3" name="bomb.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a:solidFill>
            <a:schemeClr val="accent2"/>
          </a:solidFill>
        </p:spPr>
        <p:txBody>
          <a:bodyPr>
            <a:normAutofit fontScale="90000"/>
          </a:bodyPr>
          <a:lstStyle/>
          <a:p>
            <a:pPr lvl="0"/>
            <a:r>
              <a:rPr lang="tr-TR" dirty="0" smtClean="0"/>
              <a:t/>
            </a:r>
            <a:br>
              <a:rPr lang="tr-TR" dirty="0" smtClean="0"/>
            </a:br>
            <a:r>
              <a:rPr lang="tr-TR" dirty="0" smtClean="0"/>
              <a:t>1. Çarlık </a:t>
            </a:r>
            <a:r>
              <a:rPr lang="tr-TR" dirty="0" err="1"/>
              <a:t>Rusyası'nın</a:t>
            </a:r>
            <a:r>
              <a:rPr lang="tr-TR" dirty="0"/>
              <a:t> Yıkılışı ve Bolşevik İhtilali</a:t>
            </a:r>
            <a:br>
              <a:rPr lang="tr-TR" dirty="0"/>
            </a:br>
            <a:endParaRPr lang="tr-TR" dirty="0"/>
          </a:p>
        </p:txBody>
      </p:sp>
      <p:sp>
        <p:nvSpPr>
          <p:cNvPr id="3" name="İçerik Yer Tutucusu 2"/>
          <p:cNvSpPr>
            <a:spLocks noGrp="1"/>
          </p:cNvSpPr>
          <p:nvPr>
            <p:ph idx="1"/>
          </p:nvPr>
        </p:nvSpPr>
        <p:spPr>
          <a:xfrm>
            <a:off x="457200" y="1600200"/>
            <a:ext cx="8229600" cy="5121275"/>
          </a:xfrm>
          <a:solidFill>
            <a:schemeClr val="accent1">
              <a:lumMod val="75000"/>
            </a:schemeClr>
          </a:solidFill>
        </p:spPr>
        <p:txBody>
          <a:bodyPr>
            <a:normAutofit fontScale="70000" lnSpcReduction="20000"/>
          </a:bodyPr>
          <a:lstStyle/>
          <a:p>
            <a:pPr>
              <a:lnSpc>
                <a:spcPct val="170000"/>
              </a:lnSpc>
              <a:spcBef>
                <a:spcPts val="0"/>
              </a:spcBef>
            </a:pPr>
            <a:r>
              <a:rPr lang="tr-TR" dirty="0" smtClean="0"/>
              <a:t>     </a:t>
            </a:r>
            <a:r>
              <a:rPr lang="tr-TR" sz="3400" dirty="0" smtClean="0">
                <a:solidFill>
                  <a:srgbClr val="FFFF00"/>
                </a:solidFill>
              </a:rPr>
              <a:t>1917 </a:t>
            </a:r>
            <a:r>
              <a:rPr lang="tr-TR" sz="3400" dirty="0">
                <a:solidFill>
                  <a:srgbClr val="FFFF00"/>
                </a:solidFill>
              </a:rPr>
              <a:t>Martın</a:t>
            </a:r>
            <a:r>
              <a:rPr lang="tr-TR" sz="3400" dirty="0">
                <a:solidFill>
                  <a:schemeClr val="bg1"/>
                </a:solidFill>
              </a:rPr>
              <a:t>da I. Dünya Savaşı'nın olumsuz etkileri çarlık yönetimi üzerinde kendisini gösterdi. Hayat şartlarının daha da ağırlaşması, yolsuzluk ve vurgunlar toplumun her kesiminden insanları çarlık yönetimini devirmeye yöneltti. Petersburg'da kadın işçilerin başlattığı grev kısa sürede yayıldı. Bu hareketi dağıtmakla görevli askerlerin de katılmasıyla bir devrime dönüştü. Zor durumda kalan </a:t>
            </a:r>
            <a:r>
              <a:rPr lang="tr-TR" sz="3400" dirty="0">
                <a:solidFill>
                  <a:srgbClr val="FFFF00"/>
                </a:solidFill>
              </a:rPr>
              <a:t>Çar II. Nikola </a:t>
            </a:r>
            <a:r>
              <a:rPr lang="tr-TR" sz="3400" dirty="0">
                <a:solidFill>
                  <a:schemeClr val="bg1"/>
                </a:solidFill>
              </a:rPr>
              <a:t>tahttan çekildiğini açıkladı. </a:t>
            </a:r>
            <a:r>
              <a:rPr lang="tr-TR" sz="3400" dirty="0">
                <a:solidFill>
                  <a:srgbClr val="FFFF00"/>
                </a:solidFill>
              </a:rPr>
              <a:t>Duma (meclis) üyeleri tarafından kurulan geçici hükümet yetkiyi devraldı.</a:t>
            </a:r>
          </a:p>
          <a:p>
            <a:endParaRPr lang="tr-TR" sz="3400" dirty="0">
              <a:solidFill>
                <a:schemeClr val="bg1"/>
              </a:solidFill>
            </a:endParaRPr>
          </a:p>
        </p:txBody>
      </p:sp>
      <p:sp>
        <p:nvSpPr>
          <p:cNvPr id="4" name="Altbilgi Yer Tutucusu 3"/>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38841304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6632"/>
            <a:ext cx="8712968" cy="4061048"/>
          </a:xfrm>
          <a:solidFill>
            <a:schemeClr val="accent1">
              <a:lumMod val="50000"/>
            </a:schemeClr>
          </a:solidFill>
        </p:spPr>
        <p:txBody>
          <a:bodyPr>
            <a:normAutofit/>
          </a:bodyPr>
          <a:lstStyle/>
          <a:p>
            <a:pPr>
              <a:lnSpc>
                <a:spcPct val="150000"/>
              </a:lnSpc>
              <a:spcBef>
                <a:spcPts val="0"/>
              </a:spcBef>
            </a:pPr>
            <a:r>
              <a:rPr lang="tr-TR" dirty="0" smtClean="0"/>
              <a:t>   </a:t>
            </a:r>
            <a:r>
              <a:rPr lang="tr-TR" dirty="0" smtClean="0">
                <a:solidFill>
                  <a:schemeClr val="bg1"/>
                </a:solidFill>
              </a:rPr>
              <a:t>Sovyetler, 10 ciltlik bir "Sovyet Birliği Tarihi" yazdırma kararı aldı. Eserde Rus olmayan milletlerin özel tarihî gelişimini açıklayan bölümlerine yer verilmedi. Edebiyatta millî ruhu konu alan eserler yasak edildi.</a:t>
            </a:r>
          </a:p>
          <a:p>
            <a:endParaRPr lang="tr-TR" dirty="0">
              <a:solidFill>
                <a:schemeClr val="bg1"/>
              </a:solidFill>
            </a:endParaRPr>
          </a:p>
        </p:txBody>
      </p:sp>
      <p:pic>
        <p:nvPicPr>
          <p:cNvPr id="8194" name="Picture 2" descr="C:\Users\arif\Desktop\İnkıla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874591"/>
            <a:ext cx="3816424" cy="2664321"/>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93907522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363272" cy="5649491"/>
          </a:xfrm>
          <a:solidFill>
            <a:schemeClr val="accent1">
              <a:lumMod val="50000"/>
            </a:schemeClr>
          </a:solidFill>
        </p:spPr>
        <p:txBody>
          <a:bodyPr>
            <a:normAutofit lnSpcReduction="10000"/>
          </a:bodyPr>
          <a:lstStyle/>
          <a:p>
            <a:pPr>
              <a:lnSpc>
                <a:spcPct val="150000"/>
              </a:lnSpc>
              <a:spcBef>
                <a:spcPts val="0"/>
              </a:spcBef>
            </a:pPr>
            <a:r>
              <a:rPr lang="tr-TR" dirty="0">
                <a:solidFill>
                  <a:schemeClr val="bg1"/>
                </a:solidFill>
              </a:rPr>
              <a:t>Sovyetler, bu Türk illerinde sistematik bir şekilde önce camii ve i mescitleri tahrip edip bunlara ait vakıfların mal ve mülklerini devletleştirdi. Din adamı yetiştiren okul ve medreseleri kapatıp ileri gelen Müslüman din adamlarını hapis ve sürgün ettiler. Geri kalan az sayıdaki camii ise açık olmakla birlikte ibadete kapalıydı.</a:t>
            </a:r>
          </a:p>
          <a:p>
            <a:endParaRPr lang="tr-TR"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650695892"/>
      </p:ext>
    </p:extLst>
  </p:cSld>
  <p:clrMapOvr>
    <a:masterClrMapping/>
  </p:clrMapOvr>
  <p:transition spd="slow">
    <p:push dir="u"/>
    <p:sndAc>
      <p:stSnd>
        <p:snd r:embed="rId2" name="explode.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88640"/>
            <a:ext cx="8568952" cy="6167710"/>
          </a:xfrm>
          <a:solidFill>
            <a:schemeClr val="accent1">
              <a:lumMod val="50000"/>
            </a:schemeClr>
          </a:solidFill>
        </p:spPr>
        <p:txBody>
          <a:bodyPr>
            <a:normAutofit/>
          </a:bodyPr>
          <a:lstStyle/>
          <a:p>
            <a:pPr>
              <a:lnSpc>
                <a:spcPct val="150000"/>
              </a:lnSpc>
              <a:spcBef>
                <a:spcPts val="0"/>
              </a:spcBef>
            </a:pPr>
            <a:r>
              <a:rPr lang="tr-TR" dirty="0" smtClean="0">
                <a:solidFill>
                  <a:schemeClr val="bg1"/>
                </a:solidFill>
              </a:rPr>
              <a:t>Ekonomik kalkınmayı sağlamak iddiasıyla, yüz binlerce Türk, </a:t>
            </a:r>
            <a:r>
              <a:rPr lang="tr-TR" dirty="0" smtClean="0">
                <a:solidFill>
                  <a:srgbClr val="FFFF00"/>
                </a:solidFill>
              </a:rPr>
              <a:t>işçi sıfatıyla Azerbaycan ve Türkistan'dan alınıp Sovyetlerin diğer bölgelerine yerleştirilirken buralara Rus ve Rus olmayan başka milletleri yerleştirdiler.</a:t>
            </a:r>
            <a:r>
              <a:rPr lang="tr-TR" dirty="0" smtClean="0">
                <a:solidFill>
                  <a:schemeClr val="bg1"/>
                </a:solidFill>
              </a:rPr>
              <a:t> Senelerce devam ettirilen bu göç hareketinin maksadı Rus olmayan milletleri bir potada kaynaştırmak ve onların millî duygularını yok etmekti.</a:t>
            </a:r>
          </a:p>
          <a:p>
            <a:endParaRPr lang="tr-TR"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900155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76672"/>
            <a:ext cx="8568952" cy="5649491"/>
          </a:xfrm>
          <a:solidFill>
            <a:schemeClr val="accent1">
              <a:lumMod val="50000"/>
            </a:schemeClr>
          </a:solidFill>
        </p:spPr>
        <p:txBody>
          <a:bodyPr>
            <a:normAutofit/>
          </a:bodyPr>
          <a:lstStyle/>
          <a:p>
            <a:pPr>
              <a:lnSpc>
                <a:spcPct val="150000"/>
              </a:lnSpc>
              <a:spcBef>
                <a:spcPts val="0"/>
              </a:spcBef>
            </a:pPr>
            <a:r>
              <a:rPr lang="tr-TR" dirty="0" smtClean="0"/>
              <a:t>   </a:t>
            </a:r>
            <a:r>
              <a:rPr lang="tr-TR" dirty="0" smtClean="0">
                <a:solidFill>
                  <a:schemeClr val="bg1"/>
                </a:solidFill>
              </a:rPr>
              <a:t>Ruslar, Türkiye ile Türkistan'ın kültürel bağlarını da koparmak! istediler. Bunun için </a:t>
            </a:r>
            <a:r>
              <a:rPr lang="tr-TR" dirty="0" smtClean="0">
                <a:solidFill>
                  <a:srgbClr val="FFFF00"/>
                </a:solidFill>
              </a:rPr>
              <a:t>1924'te Arap alfabesinden Latin alfabesine geçerken 1928'de Türkiye'nin Latin alfabesini kabul etmesi üzerine Türkler için "Rus Kiril" harfleriyle karışık bir Latin harf sistemine geçiş yaptılar.</a:t>
            </a:r>
          </a:p>
          <a:p>
            <a:endParaRPr lang="tr-TR"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544258045"/>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74638"/>
            <a:ext cx="8291264" cy="634082"/>
          </a:xfrm>
          <a:solidFill>
            <a:schemeClr val="accent2">
              <a:lumMod val="60000"/>
              <a:lumOff val="40000"/>
            </a:schemeClr>
          </a:solidFill>
        </p:spPr>
        <p:txBody>
          <a:bodyPr>
            <a:normAutofit fontScale="90000"/>
          </a:bodyPr>
          <a:lstStyle/>
          <a:p>
            <a:pPr lvl="0"/>
            <a:r>
              <a:rPr lang="tr-TR" dirty="0" smtClean="0"/>
              <a:t/>
            </a:r>
            <a:br>
              <a:rPr lang="tr-TR" dirty="0" smtClean="0"/>
            </a:br>
            <a:r>
              <a:rPr lang="tr-TR" dirty="0" smtClean="0"/>
              <a:t>Basmacı </a:t>
            </a:r>
            <a:r>
              <a:rPr lang="tr-TR" dirty="0"/>
              <a:t>Hareketi</a:t>
            </a:r>
            <a:br>
              <a:rPr lang="tr-TR" dirty="0"/>
            </a:br>
            <a:endParaRPr lang="tr-TR" dirty="0"/>
          </a:p>
        </p:txBody>
      </p:sp>
      <p:sp>
        <p:nvSpPr>
          <p:cNvPr id="3" name="İçerik Yer Tutucusu 2"/>
          <p:cNvSpPr>
            <a:spLocks noGrp="1"/>
          </p:cNvSpPr>
          <p:nvPr>
            <p:ph idx="1"/>
          </p:nvPr>
        </p:nvSpPr>
        <p:spPr>
          <a:xfrm>
            <a:off x="395536" y="1124744"/>
            <a:ext cx="8291264" cy="5030019"/>
          </a:xfrm>
          <a:solidFill>
            <a:schemeClr val="accent1">
              <a:lumMod val="50000"/>
            </a:schemeClr>
          </a:solidFill>
        </p:spPr>
        <p:txBody>
          <a:bodyPr>
            <a:normAutofit fontScale="92500"/>
          </a:bodyPr>
          <a:lstStyle/>
          <a:p>
            <a:pPr>
              <a:lnSpc>
                <a:spcPct val="150000"/>
              </a:lnSpc>
              <a:spcBef>
                <a:spcPts val="0"/>
              </a:spcBef>
            </a:pPr>
            <a:r>
              <a:rPr lang="tr-TR" dirty="0">
                <a:solidFill>
                  <a:schemeClr val="bg1"/>
                </a:solidFill>
              </a:rPr>
              <a:t>Baskın yapan, hücum eden" manasına gelen basmacı tabiri, Çarlık döneminde Ruslar tarafından </a:t>
            </a:r>
            <a:r>
              <a:rPr lang="tr-TR" b="1" dirty="0">
                <a:solidFill>
                  <a:srgbClr val="FFFF00"/>
                </a:solidFill>
              </a:rPr>
              <a:t>Türkmenistan, Başkurdistan ve Kırım'da faaliyet gösteren kuvvetler için kullanılmıştı</a:t>
            </a:r>
            <a:r>
              <a:rPr lang="tr-TR" b="1" dirty="0" smtClean="0">
                <a:solidFill>
                  <a:srgbClr val="FFFF00"/>
                </a:solidFill>
              </a:rPr>
              <a:t>. </a:t>
            </a:r>
            <a:r>
              <a:rPr lang="tr-TR" dirty="0" smtClean="0">
                <a:solidFill>
                  <a:schemeClr val="bg1"/>
                </a:solidFill>
              </a:rPr>
              <a:t>1918 </a:t>
            </a:r>
            <a:r>
              <a:rPr lang="tr-TR" dirty="0">
                <a:solidFill>
                  <a:schemeClr val="bg1"/>
                </a:solidFill>
              </a:rPr>
              <a:t>yılı başında </a:t>
            </a:r>
            <a:r>
              <a:rPr lang="tr-TR" dirty="0">
                <a:solidFill>
                  <a:srgbClr val="FFFF00"/>
                </a:solidFill>
              </a:rPr>
              <a:t>Millî Hokand </a:t>
            </a:r>
            <a:r>
              <a:rPr lang="tr-TR" dirty="0">
                <a:solidFill>
                  <a:schemeClr val="bg1"/>
                </a:solidFill>
              </a:rPr>
              <a:t>hükümetinin Ruslar tarafından dağıtılması üzerine Basmacı Hareketi bir halk hareketine dönüştü.</a:t>
            </a:r>
          </a:p>
          <a:p>
            <a:endParaRPr lang="tr-TR" dirty="0"/>
          </a:p>
        </p:txBody>
      </p:sp>
      <p:sp>
        <p:nvSpPr>
          <p:cNvPr id="4" name="Altbilgi Yer Tutucusu 3"/>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88021318"/>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6632"/>
            <a:ext cx="5768280" cy="6480720"/>
          </a:xfrm>
          <a:solidFill>
            <a:schemeClr val="accent1">
              <a:lumMod val="50000"/>
            </a:schemeClr>
          </a:solidFill>
        </p:spPr>
        <p:txBody>
          <a:bodyPr>
            <a:noAutofit/>
          </a:bodyPr>
          <a:lstStyle/>
          <a:p>
            <a:pPr>
              <a:lnSpc>
                <a:spcPct val="150000"/>
              </a:lnSpc>
              <a:spcBef>
                <a:spcPts val="0"/>
              </a:spcBef>
            </a:pPr>
            <a:r>
              <a:rPr lang="tr-TR" sz="2400" dirty="0">
                <a:solidFill>
                  <a:schemeClr val="bg1"/>
                </a:solidFill>
              </a:rPr>
              <a:t>Hokand şehrinde başlayan bu hareket, kısa zamanda </a:t>
            </a:r>
            <a:r>
              <a:rPr lang="en-US" sz="2400" dirty="0">
                <a:solidFill>
                  <a:schemeClr val="bg1"/>
                </a:solidFill>
              </a:rPr>
              <a:t>Fergana </a:t>
            </a:r>
            <a:r>
              <a:rPr lang="tr-TR" sz="2400" dirty="0">
                <a:solidFill>
                  <a:schemeClr val="bg1"/>
                </a:solidFill>
              </a:rPr>
              <a:t>vadisine ve diğer bölgelere yayıldı. </a:t>
            </a:r>
            <a:r>
              <a:rPr lang="tr-TR" sz="2400" b="1" dirty="0">
                <a:solidFill>
                  <a:srgbClr val="FFFF00"/>
                </a:solidFill>
              </a:rPr>
              <a:t>Basmacı Hareketlerinin tek gayesi, Türkistan'ı Ruslardan kurtararak istiklaline kavuşturmaktı. </a:t>
            </a:r>
            <a:r>
              <a:rPr lang="tr-TR" sz="2400" dirty="0">
                <a:solidFill>
                  <a:schemeClr val="bg1"/>
                </a:solidFill>
              </a:rPr>
              <a:t>Eylül 1919'da tekrar Türkistan </a:t>
            </a:r>
            <a:r>
              <a:rPr lang="en-US" sz="2400" dirty="0">
                <a:solidFill>
                  <a:schemeClr val="bg1"/>
                </a:solidFill>
              </a:rPr>
              <a:t>(Fergana) </a:t>
            </a:r>
            <a:r>
              <a:rPr lang="tr-TR" sz="2400" dirty="0">
                <a:solidFill>
                  <a:schemeClr val="bg1"/>
                </a:solidFill>
              </a:rPr>
              <a:t>hükümeti kuruldu. Bu bölgede Ruslarla birlikte hareket eden Ermeniler, 180 Türk köyünü ateşe verdi. Bütün Türkistan'ı işgal etmek isteyen Sovyet Rusya ve Basmacılar arasında çok çetin mücadeleler yaşandı</a:t>
            </a:r>
            <a:r>
              <a:rPr lang="tr-TR" sz="2400" dirty="0" smtClean="0">
                <a:solidFill>
                  <a:schemeClr val="bg1"/>
                </a:solidFill>
              </a:rPr>
              <a:t>.</a:t>
            </a:r>
            <a:endParaRPr lang="tr-TR" sz="2400" dirty="0">
              <a:solidFill>
                <a:schemeClr val="bg1"/>
              </a:solidFill>
            </a:endParaRPr>
          </a:p>
        </p:txBody>
      </p:sp>
      <p:pic>
        <p:nvPicPr>
          <p:cNvPr id="9218" name="Picture 2" descr="C:\Users\arif\Desktop\İnkılap\images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096852"/>
            <a:ext cx="2880320"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45892827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voltage.wav"/>
          </p:stSnd>
        </p:sndAc>
      </p:transition>
    </mc:Choice>
    <mc:Fallback xmlns="">
      <p:transition spd="slow">
        <p:fade/>
        <p:sndAc>
          <p:stSnd>
            <p:snd r:embed="rId4" name="voltage.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08661"/>
            <a:ext cx="8568952" cy="5361459"/>
          </a:xfrm>
          <a:solidFill>
            <a:schemeClr val="accent1">
              <a:lumMod val="50000"/>
            </a:schemeClr>
          </a:solidFill>
        </p:spPr>
        <p:txBody>
          <a:bodyPr>
            <a:normAutofit fontScale="70000" lnSpcReduction="20000"/>
          </a:bodyPr>
          <a:lstStyle/>
          <a:p>
            <a:pPr>
              <a:lnSpc>
                <a:spcPct val="170000"/>
              </a:lnSpc>
              <a:spcBef>
                <a:spcPts val="0"/>
              </a:spcBef>
            </a:pPr>
            <a:r>
              <a:rPr lang="tr-TR" dirty="0" smtClean="0">
                <a:solidFill>
                  <a:srgbClr val="FFFF00"/>
                </a:solidFill>
              </a:rPr>
              <a:t>    </a:t>
            </a:r>
            <a:r>
              <a:rPr lang="tr-TR" b="1" dirty="0" smtClean="0">
                <a:solidFill>
                  <a:srgbClr val="FFFF00"/>
                </a:solidFill>
              </a:rPr>
              <a:t>Enver Paşa'nın </a:t>
            </a:r>
            <a:r>
              <a:rPr lang="tr-TR" dirty="0" smtClean="0">
                <a:solidFill>
                  <a:schemeClr val="bg1"/>
                </a:solidFill>
              </a:rPr>
              <a:t>8 Kasım 1921'de Türkistan'a gelip Basmacılara katılmasıyla mücadeleler daha da şiddetlendi. 1922'de Sovyet Rusya'nın genel bir saldırıya geçmesi üzerine "Basmacı liderleri" birbirlerinden ayrılmak zorunda kaldılar. </a:t>
            </a:r>
            <a:r>
              <a:rPr lang="tr-TR" b="1" dirty="0" smtClean="0">
                <a:solidFill>
                  <a:srgbClr val="FFFF00"/>
                </a:solidFill>
              </a:rPr>
              <a:t>Enver Paşa'nın Ağustos 1922'de </a:t>
            </a:r>
            <a:r>
              <a:rPr lang="tr-TR" dirty="0" smtClean="0">
                <a:solidFill>
                  <a:schemeClr val="bg1"/>
                </a:solidFill>
              </a:rPr>
              <a:t>şehit olmasıyla Basmacı Hareketleri devam etmesine rağmen istenilen sonuca ulaşılamadı. Bu mücadeleler 1931'e kadar sürdü ve bu tarihten sonra Ruslar, Basmacı Hareketi'ne kesin olarak son verdiler. 5 Aralık 1936'da Batı Türkistan'da SSCB'ye bağlı Kazakistan, Özbekistan, Kırgızistan ve Türkmenistan cumhuriyetleri kuruldu. Bu cumhuriyetlerin millî bir askerî güce sahip olma hakları kaldırıldı.</a:t>
            </a:r>
          </a:p>
          <a:p>
            <a:pPr marL="0" indent="0">
              <a:lnSpc>
                <a:spcPct val="170000"/>
              </a:lnSpc>
              <a:spcBef>
                <a:spcPts val="0"/>
              </a:spcBef>
              <a:buNone/>
            </a:pPr>
            <a:endParaRPr lang="tr-TR" dirty="0"/>
          </a:p>
        </p:txBody>
      </p:sp>
      <p:pic>
        <p:nvPicPr>
          <p:cNvPr id="12290" name="Picture 2" descr="C:\Users\arif\Desktop\İnkılap\indir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986163"/>
            <a:ext cx="2592288" cy="1555373"/>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1766113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4896544" cy="6120680"/>
          </a:xfrm>
          <a:solidFill>
            <a:schemeClr val="accent1">
              <a:lumMod val="50000"/>
            </a:schemeClr>
          </a:solidFill>
        </p:spPr>
        <p:txBody>
          <a:bodyPr>
            <a:normAutofit fontScale="85000" lnSpcReduction="20000"/>
          </a:bodyPr>
          <a:lstStyle/>
          <a:p>
            <a:pPr>
              <a:lnSpc>
                <a:spcPct val="150000"/>
              </a:lnSpc>
              <a:spcBef>
                <a:spcPts val="0"/>
              </a:spcBef>
            </a:pPr>
            <a:r>
              <a:rPr lang="tr-TR" dirty="0" smtClean="0"/>
              <a:t>     </a:t>
            </a:r>
            <a:r>
              <a:rPr lang="tr-TR" dirty="0" smtClean="0">
                <a:solidFill>
                  <a:schemeClr val="bg1"/>
                </a:solidFill>
              </a:rPr>
              <a:t>II. Dünya Savaşı'ndan sonra Sovyet yöneticileri, savaş sıra­sında değişik Türk ve Müslüman topluluklarını, düşmanla işbirliği yapmakla suçladılar. Bunun sonucunda Kırım Türklerini ve Kafkasya'da yaşayan Karaçay, Balkar, Ahıska (</a:t>
            </a:r>
            <a:r>
              <a:rPr lang="tr-TR" dirty="0" err="1" smtClean="0">
                <a:solidFill>
                  <a:schemeClr val="bg1"/>
                </a:solidFill>
              </a:rPr>
              <a:t>Meshet</a:t>
            </a:r>
            <a:r>
              <a:rPr lang="tr-TR" dirty="0" smtClean="0">
                <a:solidFill>
                  <a:schemeClr val="bg1"/>
                </a:solidFill>
              </a:rPr>
              <a:t>), Çeçen ve </a:t>
            </a:r>
            <a:r>
              <a:rPr lang="tr-TR" dirty="0" err="1" smtClean="0">
                <a:solidFill>
                  <a:schemeClr val="bg1"/>
                </a:solidFill>
              </a:rPr>
              <a:t>İnguş</a:t>
            </a:r>
            <a:r>
              <a:rPr lang="tr-TR" dirty="0" smtClean="0">
                <a:solidFill>
                  <a:schemeClr val="bg1"/>
                </a:solidFill>
              </a:rPr>
              <a:t> Türklerini,</a:t>
            </a:r>
            <a:r>
              <a:rPr lang="tr-TR" dirty="0" smtClean="0"/>
              <a:t> </a:t>
            </a:r>
            <a:r>
              <a:rPr lang="tr-TR" b="1" dirty="0" smtClean="0">
                <a:solidFill>
                  <a:srgbClr val="FFFF00"/>
                </a:solidFill>
              </a:rPr>
              <a:t>Orta Asya ve Sibirya'ya sürgün ettiler</a:t>
            </a:r>
          </a:p>
          <a:p>
            <a:endParaRPr lang="tr-TR" dirty="0"/>
          </a:p>
        </p:txBody>
      </p:sp>
      <p:pic>
        <p:nvPicPr>
          <p:cNvPr id="6146" name="Picture 2" descr="C:\Users\arif\Desktop\İnkılap\kirim_tatar_surgunu_69_yili_anma_faaliyetleri_h61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476" y="2093404"/>
            <a:ext cx="4092383"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874307435"/>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push.wav"/>
          </p:stSnd>
        </p:sndAc>
      </p:transition>
    </mc:Choice>
    <mc:Fallback xmlns="">
      <p:transition spd="slow">
        <p:fade/>
        <p:sndAc>
          <p:stSnd>
            <p:snd r:embed="rId4" name="push.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if\Desktop\İnkılap\images (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1845" y="332656"/>
            <a:ext cx="8547135" cy="6023694"/>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755411723"/>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00996676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414676780"/>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applause.wav"/>
          </p:stSnd>
        </p:sndAc>
      </p:transition>
    </mc:Choice>
    <mc:Fallback xmlns="">
      <p:transition spd="slow">
        <p:fade/>
        <p:sndAc>
          <p:stSnd>
            <p:snd r:embed="rId8" name="applaus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6632"/>
            <a:ext cx="6048672" cy="6604843"/>
          </a:xfrm>
          <a:solidFill>
            <a:schemeClr val="accent1">
              <a:lumMod val="50000"/>
            </a:schemeClr>
          </a:solidFill>
        </p:spPr>
        <p:txBody>
          <a:bodyPr>
            <a:normAutofit fontScale="77500" lnSpcReduction="20000"/>
          </a:bodyPr>
          <a:lstStyle/>
          <a:p>
            <a:pPr>
              <a:lnSpc>
                <a:spcPct val="150000"/>
              </a:lnSpc>
              <a:spcBef>
                <a:spcPts val="0"/>
              </a:spcBef>
            </a:pPr>
            <a:r>
              <a:rPr lang="tr-TR" dirty="0" smtClean="0"/>
              <a:t>       </a:t>
            </a:r>
            <a:r>
              <a:rPr lang="tr-TR" dirty="0" smtClean="0">
                <a:solidFill>
                  <a:schemeClr val="bg1"/>
                </a:solidFill>
              </a:rPr>
              <a:t>Önceleri </a:t>
            </a:r>
            <a:r>
              <a:rPr lang="tr-TR" dirty="0">
                <a:solidFill>
                  <a:schemeClr val="bg1"/>
                </a:solidFill>
              </a:rPr>
              <a:t>geçici hükümeti destekleyen Bolşevikler, sürgündeki </a:t>
            </a:r>
            <a:r>
              <a:rPr lang="tr-TR" dirty="0">
                <a:solidFill>
                  <a:srgbClr val="FFFF00"/>
                </a:solidFill>
              </a:rPr>
              <a:t>İlyiç </a:t>
            </a:r>
            <a:r>
              <a:rPr lang="tr-TR" dirty="0" err="1">
                <a:solidFill>
                  <a:srgbClr val="FFFF00"/>
                </a:solidFill>
              </a:rPr>
              <a:t>Vilademir</a:t>
            </a:r>
            <a:r>
              <a:rPr lang="tr-TR" dirty="0">
                <a:solidFill>
                  <a:srgbClr val="FFFF00"/>
                </a:solidFill>
              </a:rPr>
              <a:t> Lenin'in Petersburg'a</a:t>
            </a:r>
            <a:r>
              <a:rPr lang="tr-TR" dirty="0">
                <a:solidFill>
                  <a:schemeClr val="bg1"/>
                </a:solidFill>
              </a:rPr>
              <a:t> dönmesiyle geçici hükümeti devirmeye karar verdiler. Geçici hükümet ciddi bir muhalefetle karşı karşıya kaldı. Savaş devam ederken toplumun barış arzusu yaygınlaşmış, ordudan kaçanların sayısı artmıştı. </a:t>
            </a:r>
            <a:r>
              <a:rPr lang="tr-TR" dirty="0">
                <a:solidFill>
                  <a:srgbClr val="FFFF00"/>
                </a:solidFill>
              </a:rPr>
              <a:t>"Barış, toprak ve ekmek"</a:t>
            </a:r>
            <a:r>
              <a:rPr lang="tr-TR" dirty="0">
                <a:solidFill>
                  <a:schemeClr val="bg1"/>
                </a:solidFill>
              </a:rPr>
              <a:t> vaat eden Bolşeviklere olan destek gittikçe arttı. Bu gelişmeler sonunda geçici hükümet devrilerek Bolşevikler yönetimi ele geçirdi </a:t>
            </a:r>
            <a:r>
              <a:rPr lang="tr-TR" dirty="0">
                <a:solidFill>
                  <a:srgbClr val="FFFF00"/>
                </a:solidFill>
              </a:rPr>
              <a:t>(Ekim 1917).</a:t>
            </a:r>
          </a:p>
          <a:p>
            <a:endParaRPr lang="tr-TR" dirty="0"/>
          </a:p>
        </p:txBody>
      </p:sp>
      <p:pic>
        <p:nvPicPr>
          <p:cNvPr id="1026" name="Picture 2" descr="C:\Users\arif\Desktop\İnkıla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76470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rif\Desktop\İnkılap\indir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1395" y="3140968"/>
            <a:ext cx="1752600" cy="2600325"/>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938761669"/>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whoosh.wav"/>
          </p:stSnd>
        </p:sndAc>
      </p:transition>
    </mc:Choice>
    <mc:Fallback xmlns="">
      <p:transition spd="slow">
        <p:fade/>
        <p:sndAc>
          <p:stSnd>
            <p:snd r:embed="rId5" name="whoosh.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3">
            <a:extLst>
              <a:ext uri="{28A0092B-C50C-407E-A947-70E740481C1C}">
                <a14:useLocalDpi xmlns:a14="http://schemas.microsoft.com/office/drawing/2010/main" val="0"/>
              </a:ext>
            </a:extLst>
          </a:blip>
          <a:srcRect l="4892" t="8892" r="31177" b="62302"/>
          <a:stretch/>
        </p:blipFill>
        <p:spPr>
          <a:xfrm>
            <a:off x="467544" y="3068959"/>
            <a:ext cx="8243015" cy="2088232"/>
          </a:xfrm>
        </p:spPr>
      </p:pic>
      <p:sp>
        <p:nvSpPr>
          <p:cNvPr id="2" name="Metin kutusu 1"/>
          <p:cNvSpPr txBox="1"/>
          <p:nvPr/>
        </p:nvSpPr>
        <p:spPr>
          <a:xfrm>
            <a:off x="4355976" y="3789910"/>
            <a:ext cx="3816424" cy="646331"/>
          </a:xfrm>
          <a:prstGeom prst="rect">
            <a:avLst/>
          </a:prstGeom>
          <a:noFill/>
        </p:spPr>
        <p:txBody>
          <a:bodyPr wrap="square" rtlCol="0">
            <a:spAutoFit/>
          </a:bodyPr>
          <a:lstStyle/>
          <a:p>
            <a:r>
              <a:rPr lang="tr-TR" sz="3600" b="1" dirty="0" smtClean="0">
                <a:solidFill>
                  <a:prstClr val="white"/>
                </a:solidFill>
              </a:rPr>
              <a:t>tariheglencesi</a:t>
            </a:r>
            <a:endParaRPr lang="tr-TR" sz="3600" b="1" dirty="0">
              <a:solidFill>
                <a:prstClr val="white"/>
              </a:solidFill>
            </a:endParaRPr>
          </a:p>
        </p:txBody>
      </p:sp>
      <p:sp>
        <p:nvSpPr>
          <p:cNvPr id="3" name="Metin kutusu 2"/>
          <p:cNvSpPr txBox="1"/>
          <p:nvPr/>
        </p:nvSpPr>
        <p:spPr>
          <a:xfrm>
            <a:off x="467544" y="5373216"/>
            <a:ext cx="8243015" cy="369332"/>
          </a:xfrm>
          <a:prstGeom prst="rect">
            <a:avLst/>
          </a:prstGeom>
          <a:solidFill>
            <a:schemeClr val="tx1"/>
          </a:solidFill>
        </p:spPr>
        <p:txBody>
          <a:bodyPr wrap="square" rtlCol="0">
            <a:spAutoFit/>
          </a:bodyPr>
          <a:lstStyle/>
          <a:p>
            <a:pPr algn="ctr"/>
            <a:r>
              <a:rPr lang="tr-TR" b="1" dirty="0" smtClean="0">
                <a:solidFill>
                  <a:prstClr val="white"/>
                </a:solidFill>
              </a:rPr>
              <a:t>Kanalıma abone olup, destek olabilirsiniz.</a:t>
            </a:r>
            <a:endParaRPr lang="tr-TR" b="1" dirty="0">
              <a:solidFill>
                <a:prstClr val="white"/>
              </a:solidFill>
            </a:endParaRPr>
          </a:p>
        </p:txBody>
      </p:sp>
    </p:spTree>
    <p:extLst>
      <p:ext uri="{BB962C8B-B14F-4D97-AF65-F5344CB8AC3E}">
        <p14:creationId xmlns:p14="http://schemas.microsoft.com/office/powerpoint/2010/main" val="2234588116"/>
      </p:ext>
    </p:extLst>
  </p:cSld>
  <p:clrMapOvr>
    <a:masterClrMapping/>
  </p:clrMapOvr>
  <mc:AlternateContent xmlns:mc="http://schemas.openxmlformats.org/markup-compatibility/2006">
    <mc:Choice xmlns:p14="http://schemas.microsoft.com/office/powerpoint/2010/main" Requires="p14">
      <p:transition spd="slow" p14:dur="1600">
        <p14:conveyor dir="l"/>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a:solidFill>
            <a:schemeClr val="accent1">
              <a:lumMod val="50000"/>
            </a:schemeClr>
          </a:solidFill>
        </p:spPr>
        <p:txBody>
          <a:bodyPr>
            <a:normAutofit fontScale="92500"/>
          </a:bodyPr>
          <a:lstStyle/>
          <a:p>
            <a:pPr>
              <a:lnSpc>
                <a:spcPct val="150000"/>
              </a:lnSpc>
              <a:spcBef>
                <a:spcPts val="0"/>
              </a:spcBef>
            </a:pPr>
            <a:r>
              <a:rPr lang="tr-TR" dirty="0" smtClean="0"/>
              <a:t>     </a:t>
            </a:r>
            <a:r>
              <a:rPr lang="tr-TR" dirty="0" smtClean="0">
                <a:solidFill>
                  <a:schemeClr val="bg1"/>
                </a:solidFill>
              </a:rPr>
              <a:t>Almanların </a:t>
            </a:r>
            <a:r>
              <a:rPr lang="tr-TR" dirty="0">
                <a:solidFill>
                  <a:schemeClr val="bg1"/>
                </a:solidFill>
              </a:rPr>
              <a:t>büyük toprak talepleri karşısında çoğunluk savaşa devam etmeyi önerirken Lenin zaman kazanmak amacıyla </a:t>
            </a:r>
            <a:r>
              <a:rPr lang="tr-TR" dirty="0">
                <a:solidFill>
                  <a:srgbClr val="FFFF00"/>
                </a:solidFill>
              </a:rPr>
              <a:t>3 Mart 1918'de </a:t>
            </a:r>
            <a:r>
              <a:rPr lang="tr-TR" dirty="0" err="1">
                <a:solidFill>
                  <a:srgbClr val="FFFF00"/>
                </a:solidFill>
              </a:rPr>
              <a:t>Brest-Litovsk</a:t>
            </a:r>
            <a:r>
              <a:rPr lang="tr-TR" dirty="0">
                <a:solidFill>
                  <a:srgbClr val="FFFF00"/>
                </a:solidFill>
              </a:rPr>
              <a:t> antlaşmasını imzaladı. </a:t>
            </a:r>
            <a:r>
              <a:rPr lang="tr-TR" dirty="0">
                <a:solidFill>
                  <a:schemeClr val="bg1"/>
                </a:solidFill>
              </a:rPr>
              <a:t>Dış güçlerin desteklediği Çar yanlısı Beyaz Ordu yeni yönetime karşı saldırıya geçti. Üç yıl süren bu iç savaş Bolşeviklerin zaferi ile sonuçlandı. </a:t>
            </a:r>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46147697"/>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explode.wav"/>
          </p:stSnd>
        </p:sndAc>
      </p:transition>
    </mc:Choice>
    <mc:Fallback xmlns="">
      <p:transition spd="slow">
        <p:fade/>
        <p:sndAc>
          <p:stSnd>
            <p:snd r:embed="rId3" name="explod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chemeClr val="accent1">
              <a:lumMod val="50000"/>
            </a:schemeClr>
          </a:solidFill>
        </p:spPr>
        <p:txBody>
          <a:bodyPr/>
          <a:lstStyle/>
          <a:p>
            <a:pPr>
              <a:lnSpc>
                <a:spcPct val="150000"/>
              </a:lnSpc>
              <a:spcBef>
                <a:spcPts val="0"/>
              </a:spcBef>
            </a:pPr>
            <a:r>
              <a:rPr lang="tr-TR" dirty="0" smtClean="0"/>
              <a:t>    </a:t>
            </a:r>
            <a:r>
              <a:rPr lang="tr-TR" dirty="0" smtClean="0">
                <a:solidFill>
                  <a:schemeClr val="bg1"/>
                </a:solidFill>
              </a:rPr>
              <a:t>Yönetimde </a:t>
            </a:r>
            <a:r>
              <a:rPr lang="tr-TR" dirty="0">
                <a:solidFill>
                  <a:schemeClr val="bg1"/>
                </a:solidFill>
              </a:rPr>
              <a:t>de eski Rus İmparatorluğu federasyona dönüştürüldü ve devlet </a:t>
            </a:r>
            <a:r>
              <a:rPr lang="tr-TR" dirty="0">
                <a:solidFill>
                  <a:srgbClr val="FFFF00"/>
                </a:solidFill>
              </a:rPr>
              <a:t>1 Ocak 1923</a:t>
            </a:r>
            <a:r>
              <a:rPr lang="tr-TR" dirty="0">
                <a:solidFill>
                  <a:schemeClr val="bg1"/>
                </a:solidFill>
              </a:rPr>
              <a:t>'te Sovyet Sosyalist Cumhuriyetleri Birliği (SSCB) adını aldı.</a:t>
            </a:r>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4558607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388" y="332656"/>
            <a:ext cx="8421091" cy="602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0890572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5482952" cy="6480720"/>
          </a:xfrm>
          <a:solidFill>
            <a:schemeClr val="accent1">
              <a:lumMod val="50000"/>
            </a:schemeClr>
          </a:solidFill>
        </p:spPr>
        <p:txBody>
          <a:bodyPr>
            <a:normAutofit/>
          </a:bodyPr>
          <a:lstStyle/>
          <a:p>
            <a:pPr>
              <a:lnSpc>
                <a:spcPct val="150000"/>
              </a:lnSpc>
              <a:spcBef>
                <a:spcPts val="0"/>
              </a:spcBef>
            </a:pPr>
            <a:r>
              <a:rPr lang="tr-TR" dirty="0" smtClean="0">
                <a:solidFill>
                  <a:schemeClr val="bg1"/>
                </a:solidFill>
              </a:rPr>
              <a:t>        1924'te </a:t>
            </a:r>
            <a:r>
              <a:rPr lang="tr-TR" dirty="0">
                <a:solidFill>
                  <a:schemeClr val="bg1"/>
                </a:solidFill>
              </a:rPr>
              <a:t>Lenin'in ölümü ile iktidar mücadelesini kazanan </a:t>
            </a:r>
            <a:r>
              <a:rPr lang="tr-TR" dirty="0">
                <a:solidFill>
                  <a:srgbClr val="FFFF00"/>
                </a:solidFill>
              </a:rPr>
              <a:t>Joseph Stalin</a:t>
            </a:r>
            <a:r>
              <a:rPr lang="tr-TR" dirty="0">
                <a:solidFill>
                  <a:schemeClr val="bg1"/>
                </a:solidFill>
              </a:rPr>
              <a:t>, birinci beş yıllık kalkınma planını uygulamaya koyarak(1928) Rusya'nın kendi öz kaynaklarıyla kalkınmasını sağlamayı amaçladı.</a:t>
            </a:r>
          </a:p>
        </p:txBody>
      </p:sp>
      <p:pic>
        <p:nvPicPr>
          <p:cNvPr id="2050" name="Picture 2" descr="C:\Users\arif\Desktop\İnkılap\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094576"/>
            <a:ext cx="2971031" cy="2283831"/>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1831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3074" name="Picture 2" descr="C:\Users\arif\Desktop\İnkılap\USSR_Ethnic_Groups_19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718866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784976" cy="6264696"/>
          </a:xfrm>
          <a:solidFill>
            <a:schemeClr val="accent1">
              <a:lumMod val="50000"/>
            </a:schemeClr>
          </a:solidFill>
        </p:spPr>
        <p:txBody>
          <a:bodyPr>
            <a:normAutofit lnSpcReduction="10000"/>
          </a:bodyPr>
          <a:lstStyle/>
          <a:p>
            <a:pPr>
              <a:lnSpc>
                <a:spcPct val="150000"/>
              </a:lnSpc>
              <a:spcBef>
                <a:spcPts val="0"/>
              </a:spcBef>
            </a:pPr>
            <a:r>
              <a:rPr lang="tr-TR" dirty="0">
                <a:solidFill>
                  <a:schemeClr val="bg1">
                    <a:lumMod val="95000"/>
                  </a:schemeClr>
                </a:solidFill>
              </a:rPr>
              <a:t>Tarım devrimini gerçekleştirmek için köylülerin küçük topraklarını makinelerle donatılmış büyük çiftlikler şeklinde birleştirerek </a:t>
            </a:r>
            <a:r>
              <a:rPr lang="tr-TR" dirty="0">
                <a:solidFill>
                  <a:srgbClr val="FFFF00"/>
                </a:solidFill>
              </a:rPr>
              <a:t>"</a:t>
            </a:r>
            <a:r>
              <a:rPr lang="tr-TR" dirty="0" err="1">
                <a:solidFill>
                  <a:srgbClr val="FFFF00"/>
                </a:solidFill>
              </a:rPr>
              <a:t>kolek­tifleştirme</a:t>
            </a:r>
            <a:r>
              <a:rPr lang="tr-TR" dirty="0">
                <a:solidFill>
                  <a:srgbClr val="FFFF00"/>
                </a:solidFill>
              </a:rPr>
              <a:t>" </a:t>
            </a:r>
            <a:r>
              <a:rPr lang="tr-TR" dirty="0">
                <a:solidFill>
                  <a:schemeClr val="bg1">
                    <a:lumMod val="95000"/>
                  </a:schemeClr>
                </a:solidFill>
              </a:rPr>
              <a:t>politikası izledi. Tarımsal alandaki bu uygulamalar köylü tarafından büyük tepki ile karşılandı. Zorunlu </a:t>
            </a:r>
            <a:r>
              <a:rPr lang="tr-TR" dirty="0" err="1">
                <a:solidFill>
                  <a:schemeClr val="bg1">
                    <a:lumMod val="95000"/>
                  </a:schemeClr>
                </a:solidFill>
              </a:rPr>
              <a:t>kollektifleştirme</a:t>
            </a:r>
            <a:r>
              <a:rPr lang="tr-TR" dirty="0">
                <a:solidFill>
                  <a:schemeClr val="bg1">
                    <a:lumMod val="95000"/>
                  </a:schemeClr>
                </a:solidFill>
              </a:rPr>
              <a:t> sırasında izlenen sert politikalar dört milyon civarında köylünün ölümüne ve tarımsal üretimde düşüşe neden oldu.</a:t>
            </a:r>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756315031"/>
      </p:ext>
    </p:extLst>
  </p:cSld>
  <p:clrMapOvr>
    <a:masterClrMapping/>
  </p:clrMapOvr>
  <p:transition spd="slow">
    <p:wheel spokes="1"/>
    <p:sndAc>
      <p:stSnd>
        <p:snd r:embed="rId2" name="coin.wav"/>
      </p:stSnd>
    </p:sndAc>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1571</Words>
  <Application>Microsoft Office PowerPoint</Application>
  <PresentationFormat>Ekran Gösterisi (4:3)</PresentationFormat>
  <Paragraphs>67</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30</vt:i4>
      </vt:variant>
    </vt:vector>
  </HeadingPairs>
  <TitlesOfParts>
    <vt:vector size="36" baseType="lpstr">
      <vt:lpstr>Arial</vt:lpstr>
      <vt:lpstr>Calibri</vt:lpstr>
      <vt:lpstr>Century Gothic</vt:lpstr>
      <vt:lpstr>Wingdings 3</vt:lpstr>
      <vt:lpstr>Ofis Teması</vt:lpstr>
      <vt:lpstr>İyon Toplantı Odası</vt:lpstr>
      <vt:lpstr>1.2.SOVYET SOSYALİST CUMHURİYETLER BİRLİĞİ (SSCB),  ORTA ASYA'DAKİ TÜRK DEVLET VE TOPLULUKLARI</vt:lpstr>
      <vt:lpstr> 1. Çarlık Rusyası'nın Yıkılışı ve Bolşevik İhtilali </vt:lpstr>
      <vt:lpstr>PowerPoint Sunusu</vt:lpstr>
      <vt:lpstr>PowerPoint Sunusu</vt:lpstr>
      <vt:lpstr>PowerPoint Sunusu</vt:lpstr>
      <vt:lpstr>PowerPoint Sunusu</vt:lpstr>
      <vt:lpstr>PowerPoint Sunusu</vt:lpstr>
      <vt:lpstr>PowerPoint Sunusu</vt:lpstr>
      <vt:lpstr>PowerPoint Sunusu</vt:lpstr>
      <vt:lpstr>PowerPoint Sunusu</vt:lpstr>
      <vt:lpstr>2-Rusların Orta Asya'yı İstilası </vt:lpstr>
      <vt:lpstr>PowerPoint Sunusu</vt:lpstr>
      <vt:lpstr>PowerPoint Sunusu</vt:lpstr>
      <vt:lpstr>PowerPoint Sunusu</vt:lpstr>
      <vt:lpstr> 3-SSCB Yönetimindeki Türk Topluluklarının Durumu </vt:lpstr>
      <vt:lpstr>PowerPoint Sunusu</vt:lpstr>
      <vt:lpstr>PowerPoint Sunusu</vt:lpstr>
      <vt:lpstr>PowerPoint Sunusu</vt:lpstr>
      <vt:lpstr>PowerPoint Sunusu</vt:lpstr>
      <vt:lpstr>PowerPoint Sunusu</vt:lpstr>
      <vt:lpstr>PowerPoint Sunusu</vt:lpstr>
      <vt:lpstr>PowerPoint Sunusu</vt:lpstr>
      <vt:lpstr>PowerPoint Sunusu</vt:lpstr>
      <vt:lpstr> Basmacı Hareketi </vt:lpstr>
      <vt:lpstr>PowerPoint Sunusu</vt:lpstr>
      <vt:lpstr>PowerPoint Sunusu</vt:lpstr>
      <vt:lpstr>PowerPoint Sunusu</vt:lpstr>
      <vt:lpstr>PowerPoint Sunusu</vt:lpstr>
      <vt:lpstr>PowerPoint Sunusu</vt:lpstr>
      <vt:lpstr>PowerPoint Sunusu</vt:lpstr>
    </vt:vector>
  </TitlesOfParts>
  <Company>MOTUN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SOVYET SOSYALİST CUMHURİYETLER BİRLİĞİ (SSCB), ORTA ASYA'DAKİ TÜRK DEVLET VE TOPLULUKLARI</dc:title>
  <dc:creator>motun</dc:creator>
  <cp:lastModifiedBy>toshiba</cp:lastModifiedBy>
  <cp:revision>19</cp:revision>
  <dcterms:created xsi:type="dcterms:W3CDTF">2013-09-19T20:02:37Z</dcterms:created>
  <dcterms:modified xsi:type="dcterms:W3CDTF">2020-02-22T13:50:50Z</dcterms:modified>
</cp:coreProperties>
</file>