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68" r:id="rId3"/>
    <p:sldId id="344" r:id="rId4"/>
    <p:sldId id="345" r:id="rId5"/>
    <p:sldId id="346" r:id="rId6"/>
    <p:sldId id="284" r:id="rId7"/>
    <p:sldId id="347" r:id="rId8"/>
    <p:sldId id="349" r:id="rId9"/>
    <p:sldId id="348" r:id="rId10"/>
    <p:sldId id="285" r:id="rId11"/>
    <p:sldId id="423" r:id="rId12"/>
    <p:sldId id="308" r:id="rId13"/>
    <p:sldId id="350" r:id="rId14"/>
    <p:sldId id="307" r:id="rId15"/>
    <p:sldId id="424" r:id="rId16"/>
    <p:sldId id="369" r:id="rId17"/>
    <p:sldId id="329" r:id="rId18"/>
    <p:sldId id="338" r:id="rId19"/>
    <p:sldId id="370" r:id="rId20"/>
    <p:sldId id="371" r:id="rId21"/>
    <p:sldId id="372" r:id="rId22"/>
    <p:sldId id="373" r:id="rId23"/>
    <p:sldId id="374" r:id="rId24"/>
    <p:sldId id="375" r:id="rId25"/>
    <p:sldId id="376" r:id="rId26"/>
    <p:sldId id="377" r:id="rId27"/>
    <p:sldId id="378" r:id="rId28"/>
    <p:sldId id="379" r:id="rId29"/>
    <p:sldId id="380" r:id="rId30"/>
    <p:sldId id="381" r:id="rId31"/>
    <p:sldId id="382" r:id="rId32"/>
    <p:sldId id="383" r:id="rId33"/>
    <p:sldId id="384" r:id="rId34"/>
    <p:sldId id="286" r:id="rId35"/>
    <p:sldId id="413" r:id="rId36"/>
    <p:sldId id="414" r:id="rId37"/>
    <p:sldId id="416" r:id="rId38"/>
    <p:sldId id="330" r:id="rId39"/>
    <p:sldId id="415" r:id="rId40"/>
    <p:sldId id="287" r:id="rId41"/>
    <p:sldId id="314" r:id="rId42"/>
    <p:sldId id="342" r:id="rId43"/>
    <p:sldId id="361" r:id="rId44"/>
    <p:sldId id="362" r:id="rId45"/>
    <p:sldId id="418" r:id="rId46"/>
    <p:sldId id="419" r:id="rId47"/>
    <p:sldId id="404" r:id="rId48"/>
    <p:sldId id="385" r:id="rId49"/>
    <p:sldId id="386" r:id="rId50"/>
    <p:sldId id="387" r:id="rId51"/>
    <p:sldId id="388" r:id="rId52"/>
    <p:sldId id="389" r:id="rId53"/>
    <p:sldId id="390" r:id="rId54"/>
    <p:sldId id="391" r:id="rId55"/>
    <p:sldId id="392" r:id="rId56"/>
    <p:sldId id="393" r:id="rId57"/>
    <p:sldId id="394" r:id="rId58"/>
    <p:sldId id="395" r:id="rId59"/>
    <p:sldId id="396" r:id="rId60"/>
    <p:sldId id="321" r:id="rId61"/>
    <p:sldId id="265" r:id="rId62"/>
    <p:sldId id="320" r:id="rId63"/>
    <p:sldId id="319" r:id="rId64"/>
    <p:sldId id="397" r:id="rId65"/>
    <p:sldId id="400" r:id="rId66"/>
    <p:sldId id="399" r:id="rId67"/>
    <p:sldId id="398" r:id="rId68"/>
    <p:sldId id="401" r:id="rId69"/>
    <p:sldId id="259" r:id="rId70"/>
    <p:sldId id="260" r:id="rId71"/>
    <p:sldId id="266" r:id="rId72"/>
    <p:sldId id="276" r:id="rId73"/>
    <p:sldId id="278" r:id="rId74"/>
    <p:sldId id="428" r:id="rId75"/>
    <p:sldId id="425" r:id="rId76"/>
    <p:sldId id="426" r:id="rId77"/>
    <p:sldId id="427" r:id="rId78"/>
    <p:sldId id="269" r:id="rId79"/>
    <p:sldId id="363" r:id="rId80"/>
    <p:sldId id="337" r:id="rId81"/>
    <p:sldId id="268" r:id="rId82"/>
    <p:sldId id="402" r:id="rId83"/>
    <p:sldId id="333" r:id="rId84"/>
    <p:sldId id="405" r:id="rId85"/>
    <p:sldId id="403" r:id="rId86"/>
    <p:sldId id="406" r:id="rId87"/>
    <p:sldId id="279" r:id="rId88"/>
    <p:sldId id="412" r:id="rId89"/>
    <p:sldId id="407" r:id="rId90"/>
    <p:sldId id="408" r:id="rId91"/>
    <p:sldId id="409" r:id="rId92"/>
    <p:sldId id="410" r:id="rId93"/>
    <p:sldId id="411" r:id="rId94"/>
    <p:sldId id="421" r:id="rId95"/>
    <p:sldId id="273" r:id="rId96"/>
    <p:sldId id="336" r:id="rId97"/>
    <p:sldId id="420" r:id="rId98"/>
    <p:sldId id="281" r:id="rId99"/>
    <p:sldId id="289" r:id="rId100"/>
    <p:sldId id="280" r:id="rId101"/>
    <p:sldId id="275" r:id="rId102"/>
    <p:sldId id="417" r:id="rId103"/>
    <p:sldId id="294" r:id="rId104"/>
    <p:sldId id="295" r:id="rId105"/>
    <p:sldId id="296" r:id="rId106"/>
    <p:sldId id="304" r:id="rId107"/>
    <p:sldId id="366" r:id="rId108"/>
    <p:sldId id="305" r:id="rId109"/>
    <p:sldId id="422" r:id="rId110"/>
    <p:sldId id="300" r:id="rId111"/>
    <p:sldId id="306" r:id="rId112"/>
    <p:sldId id="367" r:id="rId113"/>
    <p:sldId id="303" r:id="rId114"/>
    <p:sldId id="302" r:id="rId1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slide" Target="slides/slide114.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23F0A1-F8DC-42BA-9F92-11B838A443E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F009C274-B73E-46C6-A9AB-01D6CC85CAF5}">
      <dgm:prSet phldrT="[Metin]" custT="1"/>
      <dgm:spPr>
        <a:xfrm>
          <a:off x="3814762" y="2977970"/>
          <a:ext cx="1703784" cy="1081903"/>
        </a:xfrm>
        <a:prstGeom prst="roundRect">
          <a:avLst>
            <a:gd name="adj" fmla="val 10000"/>
          </a:avLst>
        </a:prstGeom>
        <a:solidFill>
          <a:srgbClr val="FFC000">
            <a:alpha val="90000"/>
          </a:srgbClr>
        </a:solidFill>
        <a:ln w="25400" cap="flat" cmpd="sng" algn="ctr">
          <a:solidFill>
            <a:srgbClr val="FE8637">
              <a:hueOff val="0"/>
              <a:satOff val="0"/>
              <a:lumOff val="0"/>
              <a:alphaOff val="0"/>
            </a:srgbClr>
          </a:solidFill>
          <a:prstDash val="solid"/>
        </a:ln>
        <a:effectLst/>
      </dgm:spPr>
      <dgm:t>
        <a:bodyPr/>
        <a:lstStyle/>
        <a:p>
          <a:r>
            <a:rPr lang="tr-TR" sz="1400" b="1" dirty="0">
              <a:solidFill>
                <a:srgbClr val="777C84">
                  <a:lumMod val="50000"/>
                </a:srgbClr>
              </a:solidFill>
              <a:latin typeface="Century Gothic"/>
              <a:ea typeface="+mn-ea"/>
              <a:cs typeface="+mn-cs"/>
            </a:rPr>
            <a:t>DİVAN-I HÜMAYUN</a:t>
          </a:r>
        </a:p>
      </dgm:t>
    </dgm:pt>
    <dgm:pt modelId="{FD7F6E9B-D899-4D79-8A9F-54CA15061EA5}" type="parTrans" cxnId="{B563CB2A-CB27-4059-B76D-7441307F0093}">
      <dgm:prSet/>
      <dgm:spPr>
        <a:xfrm>
          <a:off x="4431625" y="2300434"/>
          <a:ext cx="91440" cy="497691"/>
        </a:xfrm>
        <a:custGeom>
          <a:avLst/>
          <a:gdLst/>
          <a:ahLst/>
          <a:cxnLst/>
          <a:rect l="0" t="0" r="0" b="0"/>
          <a:pathLst>
            <a:path>
              <a:moveTo>
                <a:pt x="45720" y="0"/>
              </a:moveTo>
              <a:lnTo>
                <a:pt x="45720" y="497691"/>
              </a:lnTo>
            </a:path>
          </a:pathLst>
        </a:custGeom>
        <a:noFill/>
        <a:ln w="25400" cap="flat" cmpd="sng" algn="ctr">
          <a:solidFill>
            <a:srgbClr val="FE8637">
              <a:shade val="60000"/>
              <a:hueOff val="0"/>
              <a:satOff val="0"/>
              <a:lumOff val="0"/>
              <a:alphaOff val="0"/>
            </a:srgbClr>
          </a:solidFill>
          <a:prstDash val="solid"/>
        </a:ln>
        <a:effectLst/>
      </dgm:spPr>
      <dgm:t>
        <a:bodyPr/>
        <a:lstStyle/>
        <a:p>
          <a:endParaRPr lang="tr-TR" b="1"/>
        </a:p>
      </dgm:t>
    </dgm:pt>
    <dgm:pt modelId="{0425C352-D071-42C0-9FDB-D929E0D8DEC7}" type="sibTrans" cxnId="{B563CB2A-CB27-4059-B76D-7441307F0093}">
      <dgm:prSet/>
      <dgm:spPr/>
      <dgm:t>
        <a:bodyPr/>
        <a:lstStyle/>
        <a:p>
          <a:endParaRPr lang="tr-TR" b="1"/>
        </a:p>
      </dgm:t>
    </dgm:pt>
    <dgm:pt modelId="{E87D36C6-440E-4F3D-A782-47FF7319CD47}">
      <dgm:prSet phldrT="[Metin]" custT="1"/>
      <dgm:spPr>
        <a:xfrm>
          <a:off x="192819" y="4555390"/>
          <a:ext cx="2561094" cy="989454"/>
        </a:xfrm>
        <a:prstGeom prst="roundRect">
          <a:avLst>
            <a:gd name="adj" fmla="val 10000"/>
          </a:avLst>
        </a:prstGeom>
        <a:solidFill>
          <a:srgbClr val="FFCCCC">
            <a:alpha val="90000"/>
          </a:srgbClr>
        </a:solidFill>
        <a:ln w="25400" cap="flat" cmpd="sng" algn="ctr">
          <a:solidFill>
            <a:srgbClr val="FE8637">
              <a:hueOff val="0"/>
              <a:satOff val="0"/>
              <a:lumOff val="0"/>
              <a:alphaOff val="0"/>
            </a:srgbClr>
          </a:solidFill>
          <a:prstDash val="solid"/>
        </a:ln>
        <a:effectLst/>
      </dgm:spPr>
      <dgm:t>
        <a:bodyPr/>
        <a:lstStyle/>
        <a:p>
          <a:r>
            <a:rPr lang="tr-TR" sz="1400" b="1" dirty="0">
              <a:solidFill>
                <a:srgbClr val="C00000"/>
              </a:solidFill>
              <a:latin typeface="Century Gothic"/>
              <a:ea typeface="+mn-ea"/>
              <a:cs typeface="+mn-cs"/>
            </a:rPr>
            <a:t>Seyfiye</a:t>
          </a:r>
        </a:p>
        <a:p>
          <a:r>
            <a:rPr lang="tr-TR" sz="1100" b="1" dirty="0">
              <a:solidFill>
                <a:srgbClr val="08080C"/>
              </a:solidFill>
              <a:latin typeface="Century Gothic"/>
              <a:ea typeface="+mn-ea"/>
              <a:cs typeface="+mn-cs"/>
            </a:rPr>
            <a:t>-</a:t>
          </a:r>
          <a:r>
            <a:rPr lang="tr-TR" sz="1100" b="1" dirty="0" smtClean="0">
              <a:solidFill>
                <a:srgbClr val="08080C"/>
              </a:solidFill>
              <a:latin typeface="Century Gothic"/>
              <a:ea typeface="+mn-ea"/>
              <a:cs typeface="+mn-cs"/>
            </a:rPr>
            <a:t>Yönetim</a:t>
          </a:r>
          <a:endParaRPr lang="tr-TR" sz="1100" b="1" dirty="0">
            <a:solidFill>
              <a:srgbClr val="08080C"/>
            </a:solidFill>
            <a:latin typeface="Century Gothic"/>
            <a:ea typeface="+mn-ea"/>
            <a:cs typeface="+mn-cs"/>
          </a:endParaRPr>
        </a:p>
        <a:p>
          <a:r>
            <a:rPr lang="tr-TR" sz="1100" b="1" dirty="0">
              <a:solidFill>
                <a:srgbClr val="08080C"/>
              </a:solidFill>
              <a:latin typeface="Century Gothic"/>
              <a:ea typeface="+mn-ea"/>
              <a:cs typeface="+mn-cs"/>
            </a:rPr>
            <a:t>-Askerlik</a:t>
          </a:r>
        </a:p>
      </dgm:t>
    </dgm:pt>
    <dgm:pt modelId="{5C2B3C9E-E6C4-456E-A091-84831FE97EB3}" type="parTrans" cxnId="{7D1FFCDF-4C27-4915-94A8-308BF8E9D88D}">
      <dgm:prSet/>
      <dgm:spPr>
        <a:xfrm>
          <a:off x="1284057" y="3880029"/>
          <a:ext cx="3193287" cy="495517"/>
        </a:xfrm>
        <a:custGeom>
          <a:avLst/>
          <a:gdLst/>
          <a:ahLst/>
          <a:cxnLst/>
          <a:rect l="0" t="0" r="0" b="0"/>
          <a:pathLst>
            <a:path>
              <a:moveTo>
                <a:pt x="3193287" y="0"/>
              </a:moveTo>
              <a:lnTo>
                <a:pt x="3193287" y="337680"/>
              </a:lnTo>
              <a:lnTo>
                <a:pt x="0" y="337680"/>
              </a:lnTo>
              <a:lnTo>
                <a:pt x="0" y="495517"/>
              </a:lnTo>
            </a:path>
          </a:pathLst>
        </a:custGeom>
        <a:noFill/>
        <a:ln w="25400" cap="flat" cmpd="sng" algn="ctr">
          <a:solidFill>
            <a:srgbClr val="FE8637">
              <a:shade val="80000"/>
              <a:hueOff val="0"/>
              <a:satOff val="0"/>
              <a:lumOff val="0"/>
              <a:alphaOff val="0"/>
            </a:srgbClr>
          </a:solidFill>
          <a:prstDash val="solid"/>
        </a:ln>
        <a:effectLst/>
      </dgm:spPr>
      <dgm:t>
        <a:bodyPr/>
        <a:lstStyle/>
        <a:p>
          <a:endParaRPr lang="tr-TR" b="1"/>
        </a:p>
      </dgm:t>
    </dgm:pt>
    <dgm:pt modelId="{2AB41A28-28B4-47DD-9B6B-B61A33D664DF}" type="sibTrans" cxnId="{7D1FFCDF-4C27-4915-94A8-308BF8E9D88D}">
      <dgm:prSet/>
      <dgm:spPr/>
      <dgm:t>
        <a:bodyPr/>
        <a:lstStyle/>
        <a:p>
          <a:endParaRPr lang="tr-TR" b="1"/>
        </a:p>
      </dgm:t>
    </dgm:pt>
    <dgm:pt modelId="{216C70E4-8434-4D77-82CC-B7D386AD97B4}">
      <dgm:prSet phldrT="[Metin]" custT="1"/>
      <dgm:spPr>
        <a:xfrm>
          <a:off x="3132533" y="4555390"/>
          <a:ext cx="2952658" cy="1081903"/>
        </a:xfrm>
        <a:prstGeom prst="roundRect">
          <a:avLst>
            <a:gd name="adj" fmla="val 10000"/>
          </a:avLst>
        </a:prstGeom>
        <a:solidFill>
          <a:srgbClr val="FFCCCC">
            <a:alpha val="90000"/>
          </a:srgbClr>
        </a:solidFill>
        <a:ln w="25400" cap="flat" cmpd="sng" algn="ctr">
          <a:solidFill>
            <a:srgbClr val="FE8637">
              <a:hueOff val="0"/>
              <a:satOff val="0"/>
              <a:lumOff val="0"/>
              <a:alphaOff val="0"/>
            </a:srgbClr>
          </a:solidFill>
          <a:prstDash val="solid"/>
        </a:ln>
        <a:effectLst/>
      </dgm:spPr>
      <dgm:t>
        <a:bodyPr/>
        <a:lstStyle/>
        <a:p>
          <a:r>
            <a:rPr lang="tr-TR" sz="1400" b="1" dirty="0">
              <a:solidFill>
                <a:srgbClr val="C00000"/>
              </a:solidFill>
              <a:latin typeface="Century Gothic"/>
              <a:ea typeface="+mn-ea"/>
              <a:cs typeface="+mn-cs"/>
            </a:rPr>
            <a:t>İlmiye</a:t>
          </a:r>
        </a:p>
        <a:p>
          <a:r>
            <a:rPr lang="tr-TR" sz="1100" b="1" dirty="0">
              <a:solidFill>
                <a:srgbClr val="08080C"/>
              </a:solidFill>
              <a:latin typeface="Century Gothic"/>
              <a:ea typeface="+mn-ea"/>
              <a:cs typeface="+mn-cs"/>
            </a:rPr>
            <a:t>-Fetva (</a:t>
          </a:r>
          <a:r>
            <a:rPr lang="tr-TR" sz="1100" b="1" dirty="0" err="1">
              <a:solidFill>
                <a:srgbClr val="08080C"/>
              </a:solidFill>
              <a:latin typeface="Century Gothic"/>
              <a:ea typeface="+mn-ea"/>
              <a:cs typeface="+mn-cs"/>
            </a:rPr>
            <a:t>İfta</a:t>
          </a:r>
          <a:r>
            <a:rPr lang="tr-TR" sz="1100" b="1" dirty="0">
              <a:solidFill>
                <a:srgbClr val="08080C"/>
              </a:solidFill>
              <a:latin typeface="Century Gothic"/>
              <a:ea typeface="+mn-ea"/>
              <a:cs typeface="+mn-cs"/>
            </a:rPr>
            <a:t>)</a:t>
          </a:r>
        </a:p>
        <a:p>
          <a:r>
            <a:rPr lang="tr-TR" sz="1100" b="1" dirty="0">
              <a:solidFill>
                <a:srgbClr val="08080C"/>
              </a:solidFill>
              <a:latin typeface="Century Gothic"/>
              <a:ea typeface="+mn-ea"/>
              <a:cs typeface="+mn-cs"/>
            </a:rPr>
            <a:t>-Kaza (Adalet)</a:t>
          </a:r>
        </a:p>
        <a:p>
          <a:r>
            <a:rPr lang="tr-TR" sz="1100" b="1" dirty="0">
              <a:solidFill>
                <a:srgbClr val="08080C"/>
              </a:solidFill>
              <a:latin typeface="Century Gothic"/>
              <a:ea typeface="+mn-ea"/>
              <a:cs typeface="+mn-cs"/>
            </a:rPr>
            <a:t>-Tedris (Eğitim)</a:t>
          </a:r>
        </a:p>
      </dgm:t>
    </dgm:pt>
    <dgm:pt modelId="{6E9DAB24-E780-4A2A-8F02-52ACFD5FDC66}" type="parTrans" cxnId="{B49E1B88-07DE-4703-B9FD-087D1696A0FA}">
      <dgm:prSet/>
      <dgm:spPr>
        <a:xfrm>
          <a:off x="4373832" y="3880029"/>
          <a:ext cx="91440" cy="495517"/>
        </a:xfrm>
        <a:custGeom>
          <a:avLst/>
          <a:gdLst/>
          <a:ahLst/>
          <a:cxnLst/>
          <a:rect l="0" t="0" r="0" b="0"/>
          <a:pathLst>
            <a:path>
              <a:moveTo>
                <a:pt x="103512" y="0"/>
              </a:moveTo>
              <a:lnTo>
                <a:pt x="103512" y="337680"/>
              </a:lnTo>
              <a:lnTo>
                <a:pt x="45720" y="337680"/>
              </a:lnTo>
              <a:lnTo>
                <a:pt x="45720" y="495517"/>
              </a:lnTo>
            </a:path>
          </a:pathLst>
        </a:custGeom>
        <a:noFill/>
        <a:ln w="25400" cap="flat" cmpd="sng" algn="ctr">
          <a:solidFill>
            <a:srgbClr val="FE8637">
              <a:shade val="80000"/>
              <a:hueOff val="0"/>
              <a:satOff val="0"/>
              <a:lumOff val="0"/>
              <a:alphaOff val="0"/>
            </a:srgbClr>
          </a:solidFill>
          <a:prstDash val="solid"/>
        </a:ln>
        <a:effectLst/>
      </dgm:spPr>
      <dgm:t>
        <a:bodyPr/>
        <a:lstStyle/>
        <a:p>
          <a:endParaRPr lang="tr-TR" b="1"/>
        </a:p>
      </dgm:t>
    </dgm:pt>
    <dgm:pt modelId="{B1A7384D-3B17-41F1-B105-8AC56A6FD5F9}" type="sibTrans" cxnId="{B49E1B88-07DE-4703-B9FD-087D1696A0FA}">
      <dgm:prSet/>
      <dgm:spPr/>
      <dgm:t>
        <a:bodyPr/>
        <a:lstStyle/>
        <a:p>
          <a:endParaRPr lang="tr-TR" b="1"/>
        </a:p>
      </dgm:t>
    </dgm:pt>
    <dgm:pt modelId="{93475BBF-AF7C-4595-B4AA-074641F88B42}">
      <dgm:prSet custT="1"/>
      <dgm:spPr>
        <a:xfrm>
          <a:off x="6463810" y="4555390"/>
          <a:ext cx="2676679" cy="1081903"/>
        </a:xfrm>
        <a:prstGeom prst="roundRect">
          <a:avLst>
            <a:gd name="adj" fmla="val 10000"/>
          </a:avLst>
        </a:prstGeom>
        <a:solidFill>
          <a:srgbClr val="FFCCCC">
            <a:alpha val="90000"/>
          </a:srgbClr>
        </a:solidFill>
        <a:ln w="25400" cap="flat" cmpd="sng" algn="ctr">
          <a:solidFill>
            <a:srgbClr val="FE8637">
              <a:hueOff val="0"/>
              <a:satOff val="0"/>
              <a:lumOff val="0"/>
              <a:alphaOff val="0"/>
            </a:srgbClr>
          </a:solidFill>
          <a:prstDash val="solid"/>
        </a:ln>
        <a:effectLst/>
      </dgm:spPr>
      <dgm:t>
        <a:bodyPr/>
        <a:lstStyle/>
        <a:p>
          <a:r>
            <a:rPr lang="tr-TR" sz="1400" b="1" dirty="0" err="1">
              <a:solidFill>
                <a:srgbClr val="C00000"/>
              </a:solidFill>
              <a:latin typeface="Century Gothic"/>
              <a:ea typeface="+mn-ea"/>
              <a:cs typeface="+mn-cs"/>
            </a:rPr>
            <a:t>Kalemiye</a:t>
          </a:r>
          <a:endParaRPr lang="tr-TR" sz="1400" b="1" dirty="0">
            <a:solidFill>
              <a:srgbClr val="C00000"/>
            </a:solidFill>
            <a:latin typeface="Century Gothic"/>
            <a:ea typeface="+mn-ea"/>
            <a:cs typeface="+mn-cs"/>
          </a:endParaRPr>
        </a:p>
        <a:p>
          <a:r>
            <a:rPr lang="tr-TR" sz="1100" b="1" dirty="0">
              <a:solidFill>
                <a:srgbClr val="08080C"/>
              </a:solidFill>
              <a:latin typeface="Century Gothic"/>
              <a:ea typeface="+mn-ea"/>
              <a:cs typeface="+mn-cs"/>
            </a:rPr>
            <a:t>-Mali bürokrasi</a:t>
          </a:r>
        </a:p>
        <a:p>
          <a:r>
            <a:rPr lang="tr-TR" sz="1100" b="1" dirty="0">
              <a:solidFill>
                <a:srgbClr val="08080C"/>
              </a:solidFill>
              <a:latin typeface="Century Gothic"/>
              <a:ea typeface="+mn-ea"/>
              <a:cs typeface="+mn-cs"/>
            </a:rPr>
            <a:t>-İdari bürokrasi</a:t>
          </a:r>
        </a:p>
      </dgm:t>
    </dgm:pt>
    <dgm:pt modelId="{E5A9658F-38D8-44F4-8536-349DE105D08C}" type="parTrans" cxnId="{E5C641E2-81EB-4C3E-9A9E-4DD780D6834B}">
      <dgm:prSet/>
      <dgm:spPr>
        <a:xfrm>
          <a:off x="4477345" y="3880029"/>
          <a:ext cx="3135495" cy="495517"/>
        </a:xfrm>
        <a:custGeom>
          <a:avLst/>
          <a:gdLst/>
          <a:ahLst/>
          <a:cxnLst/>
          <a:rect l="0" t="0" r="0" b="0"/>
          <a:pathLst>
            <a:path>
              <a:moveTo>
                <a:pt x="0" y="0"/>
              </a:moveTo>
              <a:lnTo>
                <a:pt x="0" y="337680"/>
              </a:lnTo>
              <a:lnTo>
                <a:pt x="3135495" y="337680"/>
              </a:lnTo>
              <a:lnTo>
                <a:pt x="3135495" y="495517"/>
              </a:lnTo>
            </a:path>
          </a:pathLst>
        </a:custGeom>
        <a:noFill/>
        <a:ln w="25400" cap="flat" cmpd="sng" algn="ctr">
          <a:solidFill>
            <a:srgbClr val="FE8637">
              <a:shade val="80000"/>
              <a:hueOff val="0"/>
              <a:satOff val="0"/>
              <a:lumOff val="0"/>
              <a:alphaOff val="0"/>
            </a:srgbClr>
          </a:solidFill>
          <a:prstDash val="solid"/>
        </a:ln>
        <a:effectLst/>
      </dgm:spPr>
      <dgm:t>
        <a:bodyPr/>
        <a:lstStyle/>
        <a:p>
          <a:endParaRPr lang="tr-TR" b="1"/>
        </a:p>
      </dgm:t>
    </dgm:pt>
    <dgm:pt modelId="{5258183A-B8BA-465D-B46B-3E0444D023FF}" type="sibTrans" cxnId="{E5C641E2-81EB-4C3E-9A9E-4DD780D6834B}">
      <dgm:prSet/>
      <dgm:spPr/>
      <dgm:t>
        <a:bodyPr/>
        <a:lstStyle/>
        <a:p>
          <a:endParaRPr lang="tr-TR" b="1"/>
        </a:p>
      </dgm:t>
    </dgm:pt>
    <dgm:pt modelId="{78231259-3FE0-453E-A8AE-2C33B10291AE}">
      <dgm:prSet custT="1"/>
      <dgm:spPr>
        <a:xfrm>
          <a:off x="3814762" y="1398375"/>
          <a:ext cx="1703784" cy="1081903"/>
        </a:xfrm>
        <a:prstGeom prst="roundRect">
          <a:avLst>
            <a:gd name="adj" fmla="val 10000"/>
          </a:avLst>
        </a:prstGeom>
        <a:solidFill>
          <a:srgbClr val="00B0F0">
            <a:alpha val="90000"/>
          </a:srgbClr>
        </a:solidFill>
        <a:ln w="25400" cap="flat" cmpd="sng" algn="ctr">
          <a:solidFill>
            <a:srgbClr val="FE8637">
              <a:hueOff val="0"/>
              <a:satOff val="0"/>
              <a:lumOff val="0"/>
              <a:alphaOff val="0"/>
            </a:srgbClr>
          </a:solidFill>
          <a:prstDash val="solid"/>
        </a:ln>
        <a:effectLst/>
      </dgm:spPr>
      <dgm:t>
        <a:bodyPr/>
        <a:lstStyle/>
        <a:p>
          <a:r>
            <a:rPr lang="tr-TR" sz="2000" b="1" dirty="0">
              <a:solidFill>
                <a:srgbClr val="AEBAD5">
                  <a:lumMod val="10000"/>
                </a:srgbClr>
              </a:solidFill>
              <a:latin typeface="Century Gothic"/>
              <a:ea typeface="+mn-ea"/>
              <a:cs typeface="+mn-cs"/>
            </a:rPr>
            <a:t>Padişah</a:t>
          </a:r>
        </a:p>
      </dgm:t>
    </dgm:pt>
    <dgm:pt modelId="{C3FE9281-DDFB-425B-8BCB-83A0A03721A1}" type="parTrans" cxnId="{A16A75E6-8A70-4897-83D1-6CBB4DCE9BBC}">
      <dgm:prSet/>
      <dgm:spPr/>
      <dgm:t>
        <a:bodyPr/>
        <a:lstStyle/>
        <a:p>
          <a:endParaRPr lang="tr-TR" b="1"/>
        </a:p>
      </dgm:t>
    </dgm:pt>
    <dgm:pt modelId="{4DA1B540-9C15-4E5D-9ECE-45170F47D8DB}" type="sibTrans" cxnId="{A16A75E6-8A70-4897-83D1-6CBB4DCE9BBC}">
      <dgm:prSet/>
      <dgm:spPr/>
      <dgm:t>
        <a:bodyPr/>
        <a:lstStyle/>
        <a:p>
          <a:endParaRPr lang="tr-TR" b="1"/>
        </a:p>
      </dgm:t>
    </dgm:pt>
    <dgm:pt modelId="{3809665B-9889-48A3-B3AE-8BB973DC5A5B}" type="pres">
      <dgm:prSet presAssocID="{AB23F0A1-F8DC-42BA-9F92-11B838A443EB}" presName="hierChild1" presStyleCnt="0">
        <dgm:presLayoutVars>
          <dgm:chPref val="1"/>
          <dgm:dir/>
          <dgm:animOne val="branch"/>
          <dgm:animLvl val="lvl"/>
          <dgm:resizeHandles/>
        </dgm:presLayoutVars>
      </dgm:prSet>
      <dgm:spPr/>
      <dgm:t>
        <a:bodyPr/>
        <a:lstStyle/>
        <a:p>
          <a:endParaRPr lang="tr-TR"/>
        </a:p>
      </dgm:t>
    </dgm:pt>
    <dgm:pt modelId="{092C75A5-BC40-4F94-8C1A-D247597EC07F}" type="pres">
      <dgm:prSet presAssocID="{78231259-3FE0-453E-A8AE-2C33B10291AE}" presName="hierRoot1" presStyleCnt="0"/>
      <dgm:spPr/>
    </dgm:pt>
    <dgm:pt modelId="{4DB88D16-E91E-4468-8729-74512CAA3AD2}" type="pres">
      <dgm:prSet presAssocID="{78231259-3FE0-453E-A8AE-2C33B10291AE}" presName="composite" presStyleCnt="0"/>
      <dgm:spPr/>
    </dgm:pt>
    <dgm:pt modelId="{C2214D84-D2CC-43DB-9A1B-C3DD40A96356}" type="pres">
      <dgm:prSet presAssocID="{78231259-3FE0-453E-A8AE-2C33B10291AE}" presName="background" presStyleLbl="node0" presStyleIdx="0" presStyleCnt="1"/>
      <dgm:spPr>
        <a:xfrm>
          <a:off x="3625453" y="1218531"/>
          <a:ext cx="1703784" cy="1081903"/>
        </a:xfrm>
        <a:prstGeom prst="roundRect">
          <a:avLst>
            <a:gd name="adj" fmla="val 10000"/>
          </a:avLst>
        </a:prstGeom>
        <a:solidFill>
          <a:srgbClr val="FE8637">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AE155AA7-84D7-424F-9AE3-670A03E5FBD5}" type="pres">
      <dgm:prSet presAssocID="{78231259-3FE0-453E-A8AE-2C33B10291AE}" presName="text" presStyleLbl="fgAcc0" presStyleIdx="0" presStyleCnt="1" custScaleX="190721" custLinFactNeighborY="-201">
        <dgm:presLayoutVars>
          <dgm:chPref val="3"/>
        </dgm:presLayoutVars>
      </dgm:prSet>
      <dgm:spPr/>
      <dgm:t>
        <a:bodyPr/>
        <a:lstStyle/>
        <a:p>
          <a:endParaRPr lang="tr-TR"/>
        </a:p>
      </dgm:t>
    </dgm:pt>
    <dgm:pt modelId="{0E1332A7-74C7-4AE8-8615-9F557FEFFF25}" type="pres">
      <dgm:prSet presAssocID="{78231259-3FE0-453E-A8AE-2C33B10291AE}" presName="hierChild2" presStyleCnt="0"/>
      <dgm:spPr/>
    </dgm:pt>
    <dgm:pt modelId="{1E76E6E7-975E-489F-A2C6-1548EFCEE52E}" type="pres">
      <dgm:prSet presAssocID="{FD7F6E9B-D899-4D79-8A9F-54CA15061EA5}" presName="Name10" presStyleLbl="parChTrans1D2" presStyleIdx="0" presStyleCnt="1"/>
      <dgm:spPr/>
      <dgm:t>
        <a:bodyPr/>
        <a:lstStyle/>
        <a:p>
          <a:endParaRPr lang="tr-TR"/>
        </a:p>
      </dgm:t>
    </dgm:pt>
    <dgm:pt modelId="{4DFC07B1-6C6A-4637-BB7C-394A54F3A5D5}" type="pres">
      <dgm:prSet presAssocID="{F009C274-B73E-46C6-A9AB-01D6CC85CAF5}" presName="hierRoot2" presStyleCnt="0"/>
      <dgm:spPr/>
    </dgm:pt>
    <dgm:pt modelId="{CD9998F9-3AEF-4EF5-8169-AA0D3CE5E319}" type="pres">
      <dgm:prSet presAssocID="{F009C274-B73E-46C6-A9AB-01D6CC85CAF5}" presName="composite2" presStyleCnt="0"/>
      <dgm:spPr/>
    </dgm:pt>
    <dgm:pt modelId="{9E0DC7E2-62ED-4B8E-88C7-743C4507FF72}" type="pres">
      <dgm:prSet presAssocID="{F009C274-B73E-46C6-A9AB-01D6CC85CAF5}" presName="background2" presStyleLbl="node2" presStyleIdx="0" presStyleCnt="1"/>
      <dgm:spPr>
        <a:xfrm>
          <a:off x="3625453" y="2798126"/>
          <a:ext cx="1703784" cy="1081903"/>
        </a:xfrm>
        <a:prstGeom prst="roundRect">
          <a:avLst>
            <a:gd name="adj" fmla="val 10000"/>
          </a:avLst>
        </a:prstGeom>
        <a:solidFill>
          <a:srgbClr val="FE8637">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A24BCD15-662B-40F8-8E0E-05FA1A519D0D}" type="pres">
      <dgm:prSet presAssocID="{F009C274-B73E-46C6-A9AB-01D6CC85CAF5}" presName="text2" presStyleLbl="fgAcc2" presStyleIdx="0" presStyleCnt="1" custScaleX="175992">
        <dgm:presLayoutVars>
          <dgm:chPref val="3"/>
        </dgm:presLayoutVars>
      </dgm:prSet>
      <dgm:spPr/>
      <dgm:t>
        <a:bodyPr/>
        <a:lstStyle/>
        <a:p>
          <a:endParaRPr lang="tr-TR"/>
        </a:p>
      </dgm:t>
    </dgm:pt>
    <dgm:pt modelId="{38A366FA-8C8E-4EA6-ABF6-356FDB9EFFF6}" type="pres">
      <dgm:prSet presAssocID="{F009C274-B73E-46C6-A9AB-01D6CC85CAF5}" presName="hierChild3" presStyleCnt="0"/>
      <dgm:spPr/>
    </dgm:pt>
    <dgm:pt modelId="{EEFFD877-4231-469F-84F4-CB7297FB9B28}" type="pres">
      <dgm:prSet presAssocID="{5C2B3C9E-E6C4-456E-A091-84831FE97EB3}" presName="Name17" presStyleLbl="parChTrans1D3" presStyleIdx="0" presStyleCnt="3"/>
      <dgm:spPr/>
      <dgm:t>
        <a:bodyPr/>
        <a:lstStyle/>
        <a:p>
          <a:endParaRPr lang="tr-TR"/>
        </a:p>
      </dgm:t>
    </dgm:pt>
    <dgm:pt modelId="{DF4C803C-EE82-4193-BA0C-56464F25598E}" type="pres">
      <dgm:prSet presAssocID="{E87D36C6-440E-4F3D-A782-47FF7319CD47}" presName="hierRoot3" presStyleCnt="0"/>
      <dgm:spPr/>
    </dgm:pt>
    <dgm:pt modelId="{3CC38591-8F07-4964-AA16-0526141EF98F}" type="pres">
      <dgm:prSet presAssocID="{E87D36C6-440E-4F3D-A782-47FF7319CD47}" presName="composite3" presStyleCnt="0"/>
      <dgm:spPr/>
    </dgm:pt>
    <dgm:pt modelId="{C3B3DFAF-7D95-46BC-80BF-DABE4834CA61}" type="pres">
      <dgm:prSet presAssocID="{E87D36C6-440E-4F3D-A782-47FF7319CD47}" presName="background3" presStyleLbl="node3" presStyleIdx="0" presStyleCnt="3"/>
      <dgm:spPr>
        <a:xfrm>
          <a:off x="3510" y="4375546"/>
          <a:ext cx="2561094" cy="989454"/>
        </a:xfrm>
        <a:prstGeom prst="roundRect">
          <a:avLst>
            <a:gd name="adj" fmla="val 10000"/>
          </a:avLst>
        </a:prstGeom>
        <a:solidFill>
          <a:srgbClr val="FE8637">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DBC80003-3AC5-4509-954D-1CB988B13B0F}" type="pres">
      <dgm:prSet presAssocID="{E87D36C6-440E-4F3D-A782-47FF7319CD47}" presName="text3" presStyleLbl="fgAcc3" presStyleIdx="0" presStyleCnt="3" custScaleX="150318" custScaleY="110408">
        <dgm:presLayoutVars>
          <dgm:chPref val="3"/>
        </dgm:presLayoutVars>
      </dgm:prSet>
      <dgm:spPr/>
      <dgm:t>
        <a:bodyPr/>
        <a:lstStyle/>
        <a:p>
          <a:endParaRPr lang="tr-TR"/>
        </a:p>
      </dgm:t>
    </dgm:pt>
    <dgm:pt modelId="{F019C95D-D82A-42D5-8BA6-96035D2CCB9A}" type="pres">
      <dgm:prSet presAssocID="{E87D36C6-440E-4F3D-A782-47FF7319CD47}" presName="hierChild4" presStyleCnt="0"/>
      <dgm:spPr/>
    </dgm:pt>
    <dgm:pt modelId="{A1FC8795-9B21-47FB-8168-A0A7ECF7461A}" type="pres">
      <dgm:prSet presAssocID="{6E9DAB24-E780-4A2A-8F02-52ACFD5FDC66}" presName="Name17" presStyleLbl="parChTrans1D3" presStyleIdx="1" presStyleCnt="3"/>
      <dgm:spPr/>
      <dgm:t>
        <a:bodyPr/>
        <a:lstStyle/>
        <a:p>
          <a:endParaRPr lang="tr-TR"/>
        </a:p>
      </dgm:t>
    </dgm:pt>
    <dgm:pt modelId="{84853395-6A84-4AFB-8274-80BF7B47B156}" type="pres">
      <dgm:prSet presAssocID="{216C70E4-8434-4D77-82CC-B7D386AD97B4}" presName="hierRoot3" presStyleCnt="0"/>
      <dgm:spPr/>
    </dgm:pt>
    <dgm:pt modelId="{E846C7DB-1EED-4312-98E0-11A41B429F1B}" type="pres">
      <dgm:prSet presAssocID="{216C70E4-8434-4D77-82CC-B7D386AD97B4}" presName="composite3" presStyleCnt="0"/>
      <dgm:spPr/>
    </dgm:pt>
    <dgm:pt modelId="{F604E239-741A-4E4E-9DE3-9BF0CE6CC0CB}" type="pres">
      <dgm:prSet presAssocID="{216C70E4-8434-4D77-82CC-B7D386AD97B4}" presName="background3" presStyleLbl="node3" presStyleIdx="1" presStyleCnt="3"/>
      <dgm:spPr>
        <a:xfrm>
          <a:off x="2943223" y="4375546"/>
          <a:ext cx="2952658" cy="1081903"/>
        </a:xfrm>
        <a:prstGeom prst="roundRect">
          <a:avLst>
            <a:gd name="adj" fmla="val 10000"/>
          </a:avLst>
        </a:prstGeom>
        <a:solidFill>
          <a:srgbClr val="FE8637">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047D7179-F3A7-4FF0-AC1C-DEAD82C7E558}" type="pres">
      <dgm:prSet presAssocID="{216C70E4-8434-4D77-82CC-B7D386AD97B4}" presName="text3" presStyleLbl="fgAcc3" presStyleIdx="1" presStyleCnt="3" custScaleX="173300" custScaleY="123870">
        <dgm:presLayoutVars>
          <dgm:chPref val="3"/>
        </dgm:presLayoutVars>
      </dgm:prSet>
      <dgm:spPr/>
      <dgm:t>
        <a:bodyPr/>
        <a:lstStyle/>
        <a:p>
          <a:endParaRPr lang="tr-TR"/>
        </a:p>
      </dgm:t>
    </dgm:pt>
    <dgm:pt modelId="{7C9060FB-38A4-4375-B52C-F628E6FC03D2}" type="pres">
      <dgm:prSet presAssocID="{216C70E4-8434-4D77-82CC-B7D386AD97B4}" presName="hierChild4" presStyleCnt="0"/>
      <dgm:spPr/>
    </dgm:pt>
    <dgm:pt modelId="{D407F393-6C5F-46CA-92CD-9CA30C1329C9}" type="pres">
      <dgm:prSet presAssocID="{E5A9658F-38D8-44F4-8536-349DE105D08C}" presName="Name17" presStyleLbl="parChTrans1D3" presStyleIdx="2" presStyleCnt="3"/>
      <dgm:spPr/>
      <dgm:t>
        <a:bodyPr/>
        <a:lstStyle/>
        <a:p>
          <a:endParaRPr lang="tr-TR"/>
        </a:p>
      </dgm:t>
    </dgm:pt>
    <dgm:pt modelId="{C02962C1-E269-4668-B919-E56D9063F762}" type="pres">
      <dgm:prSet presAssocID="{93475BBF-AF7C-4595-B4AA-074641F88B42}" presName="hierRoot3" presStyleCnt="0"/>
      <dgm:spPr/>
    </dgm:pt>
    <dgm:pt modelId="{A46824F4-8A54-491C-98C5-3D7960539152}" type="pres">
      <dgm:prSet presAssocID="{93475BBF-AF7C-4595-B4AA-074641F88B42}" presName="composite3" presStyleCnt="0"/>
      <dgm:spPr/>
    </dgm:pt>
    <dgm:pt modelId="{22B79049-5F79-496E-A361-0580A4A87F83}" type="pres">
      <dgm:prSet presAssocID="{93475BBF-AF7C-4595-B4AA-074641F88B42}" presName="background3" presStyleLbl="node3" presStyleIdx="2" presStyleCnt="3"/>
      <dgm:spPr>
        <a:xfrm>
          <a:off x="6274500" y="4375546"/>
          <a:ext cx="2676679" cy="1081903"/>
        </a:xfrm>
        <a:prstGeom prst="roundRect">
          <a:avLst>
            <a:gd name="adj" fmla="val 10000"/>
          </a:avLst>
        </a:prstGeom>
        <a:solidFill>
          <a:srgbClr val="FE8637">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77570254-1FBA-4669-B523-BA8B4CDBD75A}" type="pres">
      <dgm:prSet presAssocID="{93475BBF-AF7C-4595-B4AA-074641F88B42}" presName="text3" presStyleLbl="fgAcc3" presStyleIdx="2" presStyleCnt="3" custScaleX="157102">
        <dgm:presLayoutVars>
          <dgm:chPref val="3"/>
        </dgm:presLayoutVars>
      </dgm:prSet>
      <dgm:spPr/>
      <dgm:t>
        <a:bodyPr/>
        <a:lstStyle/>
        <a:p>
          <a:endParaRPr lang="tr-TR"/>
        </a:p>
      </dgm:t>
    </dgm:pt>
    <dgm:pt modelId="{8185D003-D159-48D0-B9F4-C9F27CAD4D61}" type="pres">
      <dgm:prSet presAssocID="{93475BBF-AF7C-4595-B4AA-074641F88B42}" presName="hierChild4" presStyleCnt="0"/>
      <dgm:spPr/>
    </dgm:pt>
  </dgm:ptLst>
  <dgm:cxnLst>
    <dgm:cxn modelId="{E5C641E2-81EB-4C3E-9A9E-4DD780D6834B}" srcId="{F009C274-B73E-46C6-A9AB-01D6CC85CAF5}" destId="{93475BBF-AF7C-4595-B4AA-074641F88B42}" srcOrd="2" destOrd="0" parTransId="{E5A9658F-38D8-44F4-8536-349DE105D08C}" sibTransId="{5258183A-B8BA-465D-B46B-3E0444D023FF}"/>
    <dgm:cxn modelId="{B563CB2A-CB27-4059-B76D-7441307F0093}" srcId="{78231259-3FE0-453E-A8AE-2C33B10291AE}" destId="{F009C274-B73E-46C6-A9AB-01D6CC85CAF5}" srcOrd="0" destOrd="0" parTransId="{FD7F6E9B-D899-4D79-8A9F-54CA15061EA5}" sibTransId="{0425C352-D071-42C0-9FDB-D929E0D8DEC7}"/>
    <dgm:cxn modelId="{CC13AA2E-00DA-405E-8BED-5CF09D5222CC}" type="presOf" srcId="{F009C274-B73E-46C6-A9AB-01D6CC85CAF5}" destId="{A24BCD15-662B-40F8-8E0E-05FA1A519D0D}" srcOrd="0" destOrd="0" presId="urn:microsoft.com/office/officeart/2005/8/layout/hierarchy1"/>
    <dgm:cxn modelId="{44848E31-C4D0-494F-851D-569E57BB01B6}" type="presOf" srcId="{216C70E4-8434-4D77-82CC-B7D386AD97B4}" destId="{047D7179-F3A7-4FF0-AC1C-DEAD82C7E558}" srcOrd="0" destOrd="0" presId="urn:microsoft.com/office/officeart/2005/8/layout/hierarchy1"/>
    <dgm:cxn modelId="{66345F67-9DC6-49AC-BA1D-B2F012510FA7}" type="presOf" srcId="{93475BBF-AF7C-4595-B4AA-074641F88B42}" destId="{77570254-1FBA-4669-B523-BA8B4CDBD75A}" srcOrd="0" destOrd="0" presId="urn:microsoft.com/office/officeart/2005/8/layout/hierarchy1"/>
    <dgm:cxn modelId="{2558B413-A26E-4D7B-BDC3-979843811534}" type="presOf" srcId="{5C2B3C9E-E6C4-456E-A091-84831FE97EB3}" destId="{EEFFD877-4231-469F-84F4-CB7297FB9B28}" srcOrd="0" destOrd="0" presId="urn:microsoft.com/office/officeart/2005/8/layout/hierarchy1"/>
    <dgm:cxn modelId="{7D1FFCDF-4C27-4915-94A8-308BF8E9D88D}" srcId="{F009C274-B73E-46C6-A9AB-01D6CC85CAF5}" destId="{E87D36C6-440E-4F3D-A782-47FF7319CD47}" srcOrd="0" destOrd="0" parTransId="{5C2B3C9E-E6C4-456E-A091-84831FE97EB3}" sibTransId="{2AB41A28-28B4-47DD-9B6B-B61A33D664DF}"/>
    <dgm:cxn modelId="{FAEA3A1A-79A8-4EF9-8543-90D82188F7D8}" type="presOf" srcId="{E5A9658F-38D8-44F4-8536-349DE105D08C}" destId="{D407F393-6C5F-46CA-92CD-9CA30C1329C9}" srcOrd="0" destOrd="0" presId="urn:microsoft.com/office/officeart/2005/8/layout/hierarchy1"/>
    <dgm:cxn modelId="{B49E1B88-07DE-4703-B9FD-087D1696A0FA}" srcId="{F009C274-B73E-46C6-A9AB-01D6CC85CAF5}" destId="{216C70E4-8434-4D77-82CC-B7D386AD97B4}" srcOrd="1" destOrd="0" parTransId="{6E9DAB24-E780-4A2A-8F02-52ACFD5FDC66}" sibTransId="{B1A7384D-3B17-41F1-B105-8AC56A6FD5F9}"/>
    <dgm:cxn modelId="{09E39EE4-8A62-481D-85D9-9E99C0C50168}" type="presOf" srcId="{E87D36C6-440E-4F3D-A782-47FF7319CD47}" destId="{DBC80003-3AC5-4509-954D-1CB988B13B0F}" srcOrd="0" destOrd="0" presId="urn:microsoft.com/office/officeart/2005/8/layout/hierarchy1"/>
    <dgm:cxn modelId="{8006F450-5C9F-4E40-A2CE-DA3B11C93F9F}" type="presOf" srcId="{FD7F6E9B-D899-4D79-8A9F-54CA15061EA5}" destId="{1E76E6E7-975E-489F-A2C6-1548EFCEE52E}" srcOrd="0" destOrd="0" presId="urn:microsoft.com/office/officeart/2005/8/layout/hierarchy1"/>
    <dgm:cxn modelId="{FA63C62A-D113-4C8F-8FA4-72FF0664FEBF}" type="presOf" srcId="{78231259-3FE0-453E-A8AE-2C33B10291AE}" destId="{AE155AA7-84D7-424F-9AE3-670A03E5FBD5}" srcOrd="0" destOrd="0" presId="urn:microsoft.com/office/officeart/2005/8/layout/hierarchy1"/>
    <dgm:cxn modelId="{797149CD-53CC-465C-8E69-D2BEEAFB9D47}" type="presOf" srcId="{6E9DAB24-E780-4A2A-8F02-52ACFD5FDC66}" destId="{A1FC8795-9B21-47FB-8168-A0A7ECF7461A}" srcOrd="0" destOrd="0" presId="urn:microsoft.com/office/officeart/2005/8/layout/hierarchy1"/>
    <dgm:cxn modelId="{132A356D-5132-4C90-B045-F1E87B9E2200}" type="presOf" srcId="{AB23F0A1-F8DC-42BA-9F92-11B838A443EB}" destId="{3809665B-9889-48A3-B3AE-8BB973DC5A5B}" srcOrd="0" destOrd="0" presId="urn:microsoft.com/office/officeart/2005/8/layout/hierarchy1"/>
    <dgm:cxn modelId="{A16A75E6-8A70-4897-83D1-6CBB4DCE9BBC}" srcId="{AB23F0A1-F8DC-42BA-9F92-11B838A443EB}" destId="{78231259-3FE0-453E-A8AE-2C33B10291AE}" srcOrd="0" destOrd="0" parTransId="{C3FE9281-DDFB-425B-8BCB-83A0A03721A1}" sibTransId="{4DA1B540-9C15-4E5D-9ECE-45170F47D8DB}"/>
    <dgm:cxn modelId="{8B47E83E-C9F8-44C1-8297-05485411FF91}" type="presParOf" srcId="{3809665B-9889-48A3-B3AE-8BB973DC5A5B}" destId="{092C75A5-BC40-4F94-8C1A-D247597EC07F}" srcOrd="0" destOrd="0" presId="urn:microsoft.com/office/officeart/2005/8/layout/hierarchy1"/>
    <dgm:cxn modelId="{CF15D92D-61FD-4FFD-A0DA-BB76F9BF44C1}" type="presParOf" srcId="{092C75A5-BC40-4F94-8C1A-D247597EC07F}" destId="{4DB88D16-E91E-4468-8729-74512CAA3AD2}" srcOrd="0" destOrd="0" presId="urn:microsoft.com/office/officeart/2005/8/layout/hierarchy1"/>
    <dgm:cxn modelId="{1201B438-E8B5-470F-904A-8A478E41AE1F}" type="presParOf" srcId="{4DB88D16-E91E-4468-8729-74512CAA3AD2}" destId="{C2214D84-D2CC-43DB-9A1B-C3DD40A96356}" srcOrd="0" destOrd="0" presId="urn:microsoft.com/office/officeart/2005/8/layout/hierarchy1"/>
    <dgm:cxn modelId="{6A0A7209-9D32-4702-829E-291B3AB82BC2}" type="presParOf" srcId="{4DB88D16-E91E-4468-8729-74512CAA3AD2}" destId="{AE155AA7-84D7-424F-9AE3-670A03E5FBD5}" srcOrd="1" destOrd="0" presId="urn:microsoft.com/office/officeart/2005/8/layout/hierarchy1"/>
    <dgm:cxn modelId="{CAE73080-4D98-4BFB-A0A9-D96901907A98}" type="presParOf" srcId="{092C75A5-BC40-4F94-8C1A-D247597EC07F}" destId="{0E1332A7-74C7-4AE8-8615-9F557FEFFF25}" srcOrd="1" destOrd="0" presId="urn:microsoft.com/office/officeart/2005/8/layout/hierarchy1"/>
    <dgm:cxn modelId="{5DCD7ACB-C0CF-43AF-B5BA-ACEB22501E90}" type="presParOf" srcId="{0E1332A7-74C7-4AE8-8615-9F557FEFFF25}" destId="{1E76E6E7-975E-489F-A2C6-1548EFCEE52E}" srcOrd="0" destOrd="0" presId="urn:microsoft.com/office/officeart/2005/8/layout/hierarchy1"/>
    <dgm:cxn modelId="{A5FFF52C-4750-4DEA-BFF7-9FEBB66CF892}" type="presParOf" srcId="{0E1332A7-74C7-4AE8-8615-9F557FEFFF25}" destId="{4DFC07B1-6C6A-4637-BB7C-394A54F3A5D5}" srcOrd="1" destOrd="0" presId="urn:microsoft.com/office/officeart/2005/8/layout/hierarchy1"/>
    <dgm:cxn modelId="{8E6AC340-9628-45D2-80A1-E60655122682}" type="presParOf" srcId="{4DFC07B1-6C6A-4637-BB7C-394A54F3A5D5}" destId="{CD9998F9-3AEF-4EF5-8169-AA0D3CE5E319}" srcOrd="0" destOrd="0" presId="urn:microsoft.com/office/officeart/2005/8/layout/hierarchy1"/>
    <dgm:cxn modelId="{7C034965-B392-4DFB-AA65-38C76C2B2701}" type="presParOf" srcId="{CD9998F9-3AEF-4EF5-8169-AA0D3CE5E319}" destId="{9E0DC7E2-62ED-4B8E-88C7-743C4507FF72}" srcOrd="0" destOrd="0" presId="urn:microsoft.com/office/officeart/2005/8/layout/hierarchy1"/>
    <dgm:cxn modelId="{D04327C0-4D32-40F0-A528-EB260F48754C}" type="presParOf" srcId="{CD9998F9-3AEF-4EF5-8169-AA0D3CE5E319}" destId="{A24BCD15-662B-40F8-8E0E-05FA1A519D0D}" srcOrd="1" destOrd="0" presId="urn:microsoft.com/office/officeart/2005/8/layout/hierarchy1"/>
    <dgm:cxn modelId="{5A3720F9-0F24-4700-A768-332048A4549B}" type="presParOf" srcId="{4DFC07B1-6C6A-4637-BB7C-394A54F3A5D5}" destId="{38A366FA-8C8E-4EA6-ABF6-356FDB9EFFF6}" srcOrd="1" destOrd="0" presId="urn:microsoft.com/office/officeart/2005/8/layout/hierarchy1"/>
    <dgm:cxn modelId="{FE53D559-2276-4804-8FC3-FC9DBBB98F90}" type="presParOf" srcId="{38A366FA-8C8E-4EA6-ABF6-356FDB9EFFF6}" destId="{EEFFD877-4231-469F-84F4-CB7297FB9B28}" srcOrd="0" destOrd="0" presId="urn:microsoft.com/office/officeart/2005/8/layout/hierarchy1"/>
    <dgm:cxn modelId="{2CE5DFB4-AC58-4B69-BBF2-2020E81E5ADE}" type="presParOf" srcId="{38A366FA-8C8E-4EA6-ABF6-356FDB9EFFF6}" destId="{DF4C803C-EE82-4193-BA0C-56464F25598E}" srcOrd="1" destOrd="0" presId="urn:microsoft.com/office/officeart/2005/8/layout/hierarchy1"/>
    <dgm:cxn modelId="{12F903F0-4A8D-4436-8E81-3CDEEED2E956}" type="presParOf" srcId="{DF4C803C-EE82-4193-BA0C-56464F25598E}" destId="{3CC38591-8F07-4964-AA16-0526141EF98F}" srcOrd="0" destOrd="0" presId="urn:microsoft.com/office/officeart/2005/8/layout/hierarchy1"/>
    <dgm:cxn modelId="{1B699248-D664-4755-8F4A-7C6B243B7712}" type="presParOf" srcId="{3CC38591-8F07-4964-AA16-0526141EF98F}" destId="{C3B3DFAF-7D95-46BC-80BF-DABE4834CA61}" srcOrd="0" destOrd="0" presId="urn:microsoft.com/office/officeart/2005/8/layout/hierarchy1"/>
    <dgm:cxn modelId="{0783D5AB-A15B-4CBD-8147-9F1313011068}" type="presParOf" srcId="{3CC38591-8F07-4964-AA16-0526141EF98F}" destId="{DBC80003-3AC5-4509-954D-1CB988B13B0F}" srcOrd="1" destOrd="0" presId="urn:microsoft.com/office/officeart/2005/8/layout/hierarchy1"/>
    <dgm:cxn modelId="{B0F4BFC1-A55D-416E-B881-9B60AE1B6367}" type="presParOf" srcId="{DF4C803C-EE82-4193-BA0C-56464F25598E}" destId="{F019C95D-D82A-42D5-8BA6-96035D2CCB9A}" srcOrd="1" destOrd="0" presId="urn:microsoft.com/office/officeart/2005/8/layout/hierarchy1"/>
    <dgm:cxn modelId="{FCEA7838-02B1-498C-B7C4-E3F287924167}" type="presParOf" srcId="{38A366FA-8C8E-4EA6-ABF6-356FDB9EFFF6}" destId="{A1FC8795-9B21-47FB-8168-A0A7ECF7461A}" srcOrd="2" destOrd="0" presId="urn:microsoft.com/office/officeart/2005/8/layout/hierarchy1"/>
    <dgm:cxn modelId="{127D8532-8855-4C2C-B295-C242BD1D31E4}" type="presParOf" srcId="{38A366FA-8C8E-4EA6-ABF6-356FDB9EFFF6}" destId="{84853395-6A84-4AFB-8274-80BF7B47B156}" srcOrd="3" destOrd="0" presId="urn:microsoft.com/office/officeart/2005/8/layout/hierarchy1"/>
    <dgm:cxn modelId="{AC82C7A5-E685-47BF-A8D9-A51E2277EF41}" type="presParOf" srcId="{84853395-6A84-4AFB-8274-80BF7B47B156}" destId="{E846C7DB-1EED-4312-98E0-11A41B429F1B}" srcOrd="0" destOrd="0" presId="urn:microsoft.com/office/officeart/2005/8/layout/hierarchy1"/>
    <dgm:cxn modelId="{6E38270B-EE94-4536-ACEC-85D33C604863}" type="presParOf" srcId="{E846C7DB-1EED-4312-98E0-11A41B429F1B}" destId="{F604E239-741A-4E4E-9DE3-9BF0CE6CC0CB}" srcOrd="0" destOrd="0" presId="urn:microsoft.com/office/officeart/2005/8/layout/hierarchy1"/>
    <dgm:cxn modelId="{C49CD4BC-F839-470F-A621-B177635038CA}" type="presParOf" srcId="{E846C7DB-1EED-4312-98E0-11A41B429F1B}" destId="{047D7179-F3A7-4FF0-AC1C-DEAD82C7E558}" srcOrd="1" destOrd="0" presId="urn:microsoft.com/office/officeart/2005/8/layout/hierarchy1"/>
    <dgm:cxn modelId="{B9C779E1-4741-4A17-8FBF-88F11F9B0FDB}" type="presParOf" srcId="{84853395-6A84-4AFB-8274-80BF7B47B156}" destId="{7C9060FB-38A4-4375-B52C-F628E6FC03D2}" srcOrd="1" destOrd="0" presId="urn:microsoft.com/office/officeart/2005/8/layout/hierarchy1"/>
    <dgm:cxn modelId="{60FD8D34-9D65-4CF2-AFD9-24D4F3E4BBB0}" type="presParOf" srcId="{38A366FA-8C8E-4EA6-ABF6-356FDB9EFFF6}" destId="{D407F393-6C5F-46CA-92CD-9CA30C1329C9}" srcOrd="4" destOrd="0" presId="urn:microsoft.com/office/officeart/2005/8/layout/hierarchy1"/>
    <dgm:cxn modelId="{4AD50CFA-2B1A-4E1A-8CAB-1FF440DAEF30}" type="presParOf" srcId="{38A366FA-8C8E-4EA6-ABF6-356FDB9EFFF6}" destId="{C02962C1-E269-4668-B919-E56D9063F762}" srcOrd="5" destOrd="0" presId="urn:microsoft.com/office/officeart/2005/8/layout/hierarchy1"/>
    <dgm:cxn modelId="{C30F9F94-389E-4AB3-BE75-92734AED8EC6}" type="presParOf" srcId="{C02962C1-E269-4668-B919-E56D9063F762}" destId="{A46824F4-8A54-491C-98C5-3D7960539152}" srcOrd="0" destOrd="0" presId="urn:microsoft.com/office/officeart/2005/8/layout/hierarchy1"/>
    <dgm:cxn modelId="{27D5A0CA-FEA3-4ADC-996C-0E3B2B19121D}" type="presParOf" srcId="{A46824F4-8A54-491C-98C5-3D7960539152}" destId="{22B79049-5F79-496E-A361-0580A4A87F83}" srcOrd="0" destOrd="0" presId="urn:microsoft.com/office/officeart/2005/8/layout/hierarchy1"/>
    <dgm:cxn modelId="{3B0EB89D-3218-4DDF-84A3-28B239CC92E2}" type="presParOf" srcId="{A46824F4-8A54-491C-98C5-3D7960539152}" destId="{77570254-1FBA-4669-B523-BA8B4CDBD75A}" srcOrd="1" destOrd="0" presId="urn:microsoft.com/office/officeart/2005/8/layout/hierarchy1"/>
    <dgm:cxn modelId="{7B35E02D-C6D7-4800-BA00-AF224B6D3538}" type="presParOf" srcId="{C02962C1-E269-4668-B919-E56D9063F762}" destId="{8185D003-D159-48D0-B9F4-C9F27CAD4D6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07F393-6C5F-46CA-92CD-9CA30C1329C9}">
      <dsp:nvSpPr>
        <dsp:cNvPr id="0" name=""/>
        <dsp:cNvSpPr/>
      </dsp:nvSpPr>
      <dsp:spPr>
        <a:xfrm>
          <a:off x="3020552" y="2772849"/>
          <a:ext cx="2115299" cy="334290"/>
        </a:xfrm>
        <a:custGeom>
          <a:avLst/>
          <a:gdLst/>
          <a:ahLst/>
          <a:cxnLst/>
          <a:rect l="0" t="0" r="0" b="0"/>
          <a:pathLst>
            <a:path>
              <a:moveTo>
                <a:pt x="0" y="0"/>
              </a:moveTo>
              <a:lnTo>
                <a:pt x="0" y="337680"/>
              </a:lnTo>
              <a:lnTo>
                <a:pt x="3135495" y="337680"/>
              </a:lnTo>
              <a:lnTo>
                <a:pt x="3135495" y="495517"/>
              </a:lnTo>
            </a:path>
          </a:pathLst>
        </a:custGeom>
        <a:noFill/>
        <a:ln w="25400" cap="flat" cmpd="sng" algn="ctr">
          <a:solidFill>
            <a:srgbClr val="FE8637">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A1FC8795-9B21-47FB-8168-A0A7ECF7461A}">
      <dsp:nvSpPr>
        <dsp:cNvPr id="0" name=""/>
        <dsp:cNvSpPr/>
      </dsp:nvSpPr>
      <dsp:spPr>
        <a:xfrm>
          <a:off x="2935843" y="2772849"/>
          <a:ext cx="91440" cy="334290"/>
        </a:xfrm>
        <a:custGeom>
          <a:avLst/>
          <a:gdLst/>
          <a:ahLst/>
          <a:cxnLst/>
          <a:rect l="0" t="0" r="0" b="0"/>
          <a:pathLst>
            <a:path>
              <a:moveTo>
                <a:pt x="103512" y="0"/>
              </a:moveTo>
              <a:lnTo>
                <a:pt x="103512" y="337680"/>
              </a:lnTo>
              <a:lnTo>
                <a:pt x="45720" y="337680"/>
              </a:lnTo>
              <a:lnTo>
                <a:pt x="45720" y="495517"/>
              </a:lnTo>
            </a:path>
          </a:pathLst>
        </a:custGeom>
        <a:noFill/>
        <a:ln w="25400" cap="flat" cmpd="sng" algn="ctr">
          <a:solidFill>
            <a:srgbClr val="FE8637">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EEFFD877-4231-469F-84F4-CB7297FB9B28}">
      <dsp:nvSpPr>
        <dsp:cNvPr id="0" name=""/>
        <dsp:cNvSpPr/>
      </dsp:nvSpPr>
      <dsp:spPr>
        <a:xfrm>
          <a:off x="866264" y="2772849"/>
          <a:ext cx="2154288" cy="334290"/>
        </a:xfrm>
        <a:custGeom>
          <a:avLst/>
          <a:gdLst/>
          <a:ahLst/>
          <a:cxnLst/>
          <a:rect l="0" t="0" r="0" b="0"/>
          <a:pathLst>
            <a:path>
              <a:moveTo>
                <a:pt x="3193287" y="0"/>
              </a:moveTo>
              <a:lnTo>
                <a:pt x="3193287" y="337680"/>
              </a:lnTo>
              <a:lnTo>
                <a:pt x="0" y="337680"/>
              </a:lnTo>
              <a:lnTo>
                <a:pt x="0" y="495517"/>
              </a:lnTo>
            </a:path>
          </a:pathLst>
        </a:custGeom>
        <a:noFill/>
        <a:ln w="25400" cap="flat" cmpd="sng" algn="ctr">
          <a:solidFill>
            <a:srgbClr val="FE8637">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1E76E6E7-975E-489F-A2C6-1548EFCEE52E}">
      <dsp:nvSpPr>
        <dsp:cNvPr id="0" name=""/>
        <dsp:cNvSpPr/>
      </dsp:nvSpPr>
      <dsp:spPr>
        <a:xfrm>
          <a:off x="2974832" y="1707207"/>
          <a:ext cx="91440" cy="335757"/>
        </a:xfrm>
        <a:custGeom>
          <a:avLst/>
          <a:gdLst/>
          <a:ahLst/>
          <a:cxnLst/>
          <a:rect l="0" t="0" r="0" b="0"/>
          <a:pathLst>
            <a:path>
              <a:moveTo>
                <a:pt x="45720" y="0"/>
              </a:moveTo>
              <a:lnTo>
                <a:pt x="45720" y="497691"/>
              </a:lnTo>
            </a:path>
          </a:pathLst>
        </a:custGeom>
        <a:noFill/>
        <a:ln w="25400" cap="flat" cmpd="sng" algn="ctr">
          <a:solidFill>
            <a:srgbClr val="FE8637">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C2214D84-D2CC-43DB-9A1B-C3DD40A96356}">
      <dsp:nvSpPr>
        <dsp:cNvPr id="0" name=""/>
        <dsp:cNvSpPr/>
      </dsp:nvSpPr>
      <dsp:spPr>
        <a:xfrm>
          <a:off x="1924455" y="977323"/>
          <a:ext cx="2192193" cy="729884"/>
        </a:xfrm>
        <a:prstGeom prst="roundRect">
          <a:avLst>
            <a:gd name="adj" fmla="val 10000"/>
          </a:avLst>
        </a:prstGeom>
        <a:solidFill>
          <a:srgbClr val="FE8637">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155AA7-84D7-424F-9AE3-670A03E5FBD5}">
      <dsp:nvSpPr>
        <dsp:cNvPr id="0" name=""/>
        <dsp:cNvSpPr/>
      </dsp:nvSpPr>
      <dsp:spPr>
        <a:xfrm>
          <a:off x="2052169" y="1098651"/>
          <a:ext cx="2192193" cy="729884"/>
        </a:xfrm>
        <a:prstGeom prst="roundRect">
          <a:avLst>
            <a:gd name="adj" fmla="val 10000"/>
          </a:avLst>
        </a:prstGeom>
        <a:solidFill>
          <a:srgbClr val="00B0F0">
            <a:alpha val="90000"/>
          </a:srgbClr>
        </a:solidFill>
        <a:ln w="25400" cap="flat" cmpd="sng" algn="ctr">
          <a:solidFill>
            <a:srgbClr val="FE8637">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a:solidFill>
                <a:srgbClr val="AEBAD5">
                  <a:lumMod val="10000"/>
                </a:srgbClr>
              </a:solidFill>
              <a:latin typeface="Century Gothic"/>
              <a:ea typeface="+mn-ea"/>
              <a:cs typeface="+mn-cs"/>
            </a:rPr>
            <a:t>Padişah</a:t>
          </a:r>
        </a:p>
      </dsp:txBody>
      <dsp:txXfrm>
        <a:off x="2073547" y="1120029"/>
        <a:ext cx="2149437" cy="687128"/>
      </dsp:txXfrm>
    </dsp:sp>
    <dsp:sp modelId="{9E0DC7E2-62ED-4B8E-88C7-743C4507FF72}">
      <dsp:nvSpPr>
        <dsp:cNvPr id="0" name=""/>
        <dsp:cNvSpPr/>
      </dsp:nvSpPr>
      <dsp:spPr>
        <a:xfrm>
          <a:off x="2009104" y="2042965"/>
          <a:ext cx="2022894" cy="729884"/>
        </a:xfrm>
        <a:prstGeom prst="roundRect">
          <a:avLst>
            <a:gd name="adj" fmla="val 10000"/>
          </a:avLst>
        </a:prstGeom>
        <a:solidFill>
          <a:srgbClr val="FE8637">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4BCD15-662B-40F8-8E0E-05FA1A519D0D}">
      <dsp:nvSpPr>
        <dsp:cNvPr id="0" name=""/>
        <dsp:cNvSpPr/>
      </dsp:nvSpPr>
      <dsp:spPr>
        <a:xfrm>
          <a:off x="2136818" y="2164293"/>
          <a:ext cx="2022894" cy="729884"/>
        </a:xfrm>
        <a:prstGeom prst="roundRect">
          <a:avLst>
            <a:gd name="adj" fmla="val 10000"/>
          </a:avLst>
        </a:prstGeom>
        <a:solidFill>
          <a:srgbClr val="FFC000">
            <a:alpha val="90000"/>
          </a:srgbClr>
        </a:solidFill>
        <a:ln w="25400" cap="flat" cmpd="sng" algn="ctr">
          <a:solidFill>
            <a:srgbClr val="FE8637">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b="1" kern="1200" dirty="0">
              <a:solidFill>
                <a:srgbClr val="777C84">
                  <a:lumMod val="50000"/>
                </a:srgbClr>
              </a:solidFill>
              <a:latin typeface="Century Gothic"/>
              <a:ea typeface="+mn-ea"/>
              <a:cs typeface="+mn-cs"/>
            </a:rPr>
            <a:t>DİVAN-I HÜMAYUN</a:t>
          </a:r>
        </a:p>
      </dsp:txBody>
      <dsp:txXfrm>
        <a:off x="2158196" y="2185671"/>
        <a:ext cx="1980138" cy="687128"/>
      </dsp:txXfrm>
    </dsp:sp>
    <dsp:sp modelId="{C3B3DFAF-7D95-46BC-80BF-DABE4834CA61}">
      <dsp:nvSpPr>
        <dsp:cNvPr id="0" name=""/>
        <dsp:cNvSpPr/>
      </dsp:nvSpPr>
      <dsp:spPr>
        <a:xfrm>
          <a:off x="2368" y="3107140"/>
          <a:ext cx="1727791" cy="805850"/>
        </a:xfrm>
        <a:prstGeom prst="roundRect">
          <a:avLst>
            <a:gd name="adj" fmla="val 10000"/>
          </a:avLst>
        </a:prstGeom>
        <a:solidFill>
          <a:srgbClr val="FE8637">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C80003-3AC5-4509-954D-1CB988B13B0F}">
      <dsp:nvSpPr>
        <dsp:cNvPr id="0" name=""/>
        <dsp:cNvSpPr/>
      </dsp:nvSpPr>
      <dsp:spPr>
        <a:xfrm>
          <a:off x="130082" y="3228468"/>
          <a:ext cx="1727791" cy="805850"/>
        </a:xfrm>
        <a:prstGeom prst="roundRect">
          <a:avLst>
            <a:gd name="adj" fmla="val 10000"/>
          </a:avLst>
        </a:prstGeom>
        <a:solidFill>
          <a:srgbClr val="FFCCCC">
            <a:alpha val="90000"/>
          </a:srgbClr>
        </a:solidFill>
        <a:ln w="25400" cap="flat" cmpd="sng" algn="ctr">
          <a:solidFill>
            <a:srgbClr val="FE8637">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b="1" kern="1200" dirty="0">
              <a:solidFill>
                <a:srgbClr val="C00000"/>
              </a:solidFill>
              <a:latin typeface="Century Gothic"/>
              <a:ea typeface="+mn-ea"/>
              <a:cs typeface="+mn-cs"/>
            </a:rPr>
            <a:t>Seyfiye</a:t>
          </a:r>
        </a:p>
        <a:p>
          <a:pPr lvl="0" algn="ctr" defTabSz="622300">
            <a:lnSpc>
              <a:spcPct val="90000"/>
            </a:lnSpc>
            <a:spcBef>
              <a:spcPct val="0"/>
            </a:spcBef>
            <a:spcAft>
              <a:spcPct val="35000"/>
            </a:spcAft>
          </a:pPr>
          <a:r>
            <a:rPr lang="tr-TR" sz="1100" b="1" kern="1200" dirty="0">
              <a:solidFill>
                <a:srgbClr val="08080C"/>
              </a:solidFill>
              <a:latin typeface="Century Gothic"/>
              <a:ea typeface="+mn-ea"/>
              <a:cs typeface="+mn-cs"/>
            </a:rPr>
            <a:t>-</a:t>
          </a:r>
          <a:r>
            <a:rPr lang="tr-TR" sz="1100" b="1" kern="1200" dirty="0" smtClean="0">
              <a:solidFill>
                <a:srgbClr val="08080C"/>
              </a:solidFill>
              <a:latin typeface="Century Gothic"/>
              <a:ea typeface="+mn-ea"/>
              <a:cs typeface="+mn-cs"/>
            </a:rPr>
            <a:t>Yönetim</a:t>
          </a:r>
          <a:endParaRPr lang="tr-TR" sz="1100" b="1" kern="1200" dirty="0">
            <a:solidFill>
              <a:srgbClr val="08080C"/>
            </a:solidFill>
            <a:latin typeface="Century Gothic"/>
            <a:ea typeface="+mn-ea"/>
            <a:cs typeface="+mn-cs"/>
          </a:endParaRPr>
        </a:p>
        <a:p>
          <a:pPr lvl="0" algn="ctr" defTabSz="622300">
            <a:lnSpc>
              <a:spcPct val="90000"/>
            </a:lnSpc>
            <a:spcBef>
              <a:spcPct val="0"/>
            </a:spcBef>
            <a:spcAft>
              <a:spcPct val="35000"/>
            </a:spcAft>
          </a:pPr>
          <a:r>
            <a:rPr lang="tr-TR" sz="1100" b="1" kern="1200" dirty="0">
              <a:solidFill>
                <a:srgbClr val="08080C"/>
              </a:solidFill>
              <a:latin typeface="Century Gothic"/>
              <a:ea typeface="+mn-ea"/>
              <a:cs typeface="+mn-cs"/>
            </a:rPr>
            <a:t>-Askerlik</a:t>
          </a:r>
        </a:p>
      </dsp:txBody>
      <dsp:txXfrm>
        <a:off x="153685" y="3252071"/>
        <a:ext cx="1680585" cy="758644"/>
      </dsp:txXfrm>
    </dsp:sp>
    <dsp:sp modelId="{F604E239-741A-4E4E-9DE3-9BF0CE6CC0CB}">
      <dsp:nvSpPr>
        <dsp:cNvPr id="0" name=""/>
        <dsp:cNvSpPr/>
      </dsp:nvSpPr>
      <dsp:spPr>
        <a:xfrm>
          <a:off x="1985587" y="3107140"/>
          <a:ext cx="1991952" cy="904107"/>
        </a:xfrm>
        <a:prstGeom prst="roundRect">
          <a:avLst>
            <a:gd name="adj" fmla="val 10000"/>
          </a:avLst>
        </a:prstGeom>
        <a:solidFill>
          <a:srgbClr val="FE8637">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7D7179-F3A7-4FF0-AC1C-DEAD82C7E558}">
      <dsp:nvSpPr>
        <dsp:cNvPr id="0" name=""/>
        <dsp:cNvSpPr/>
      </dsp:nvSpPr>
      <dsp:spPr>
        <a:xfrm>
          <a:off x="2113301" y="3228468"/>
          <a:ext cx="1991952" cy="904107"/>
        </a:xfrm>
        <a:prstGeom prst="roundRect">
          <a:avLst>
            <a:gd name="adj" fmla="val 10000"/>
          </a:avLst>
        </a:prstGeom>
        <a:solidFill>
          <a:srgbClr val="FFCCCC">
            <a:alpha val="90000"/>
          </a:srgbClr>
        </a:solidFill>
        <a:ln w="25400" cap="flat" cmpd="sng" algn="ctr">
          <a:solidFill>
            <a:srgbClr val="FE8637">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b="1" kern="1200" dirty="0">
              <a:solidFill>
                <a:srgbClr val="C00000"/>
              </a:solidFill>
              <a:latin typeface="Century Gothic"/>
              <a:ea typeface="+mn-ea"/>
              <a:cs typeface="+mn-cs"/>
            </a:rPr>
            <a:t>İlmiye</a:t>
          </a:r>
        </a:p>
        <a:p>
          <a:pPr lvl="0" algn="ctr" defTabSz="622300">
            <a:lnSpc>
              <a:spcPct val="90000"/>
            </a:lnSpc>
            <a:spcBef>
              <a:spcPct val="0"/>
            </a:spcBef>
            <a:spcAft>
              <a:spcPct val="35000"/>
            </a:spcAft>
          </a:pPr>
          <a:r>
            <a:rPr lang="tr-TR" sz="1100" b="1" kern="1200" dirty="0">
              <a:solidFill>
                <a:srgbClr val="08080C"/>
              </a:solidFill>
              <a:latin typeface="Century Gothic"/>
              <a:ea typeface="+mn-ea"/>
              <a:cs typeface="+mn-cs"/>
            </a:rPr>
            <a:t>-Fetva (</a:t>
          </a:r>
          <a:r>
            <a:rPr lang="tr-TR" sz="1100" b="1" kern="1200" dirty="0" err="1">
              <a:solidFill>
                <a:srgbClr val="08080C"/>
              </a:solidFill>
              <a:latin typeface="Century Gothic"/>
              <a:ea typeface="+mn-ea"/>
              <a:cs typeface="+mn-cs"/>
            </a:rPr>
            <a:t>İfta</a:t>
          </a:r>
          <a:r>
            <a:rPr lang="tr-TR" sz="1100" b="1" kern="1200" dirty="0">
              <a:solidFill>
                <a:srgbClr val="08080C"/>
              </a:solidFill>
              <a:latin typeface="Century Gothic"/>
              <a:ea typeface="+mn-ea"/>
              <a:cs typeface="+mn-cs"/>
            </a:rPr>
            <a:t>)</a:t>
          </a:r>
        </a:p>
        <a:p>
          <a:pPr lvl="0" algn="ctr" defTabSz="622300">
            <a:lnSpc>
              <a:spcPct val="90000"/>
            </a:lnSpc>
            <a:spcBef>
              <a:spcPct val="0"/>
            </a:spcBef>
            <a:spcAft>
              <a:spcPct val="35000"/>
            </a:spcAft>
          </a:pPr>
          <a:r>
            <a:rPr lang="tr-TR" sz="1100" b="1" kern="1200" dirty="0">
              <a:solidFill>
                <a:srgbClr val="08080C"/>
              </a:solidFill>
              <a:latin typeface="Century Gothic"/>
              <a:ea typeface="+mn-ea"/>
              <a:cs typeface="+mn-cs"/>
            </a:rPr>
            <a:t>-Kaza (Adalet)</a:t>
          </a:r>
        </a:p>
        <a:p>
          <a:pPr lvl="0" algn="ctr" defTabSz="622300">
            <a:lnSpc>
              <a:spcPct val="90000"/>
            </a:lnSpc>
            <a:spcBef>
              <a:spcPct val="0"/>
            </a:spcBef>
            <a:spcAft>
              <a:spcPct val="35000"/>
            </a:spcAft>
          </a:pPr>
          <a:r>
            <a:rPr lang="tr-TR" sz="1100" b="1" kern="1200" dirty="0">
              <a:solidFill>
                <a:srgbClr val="08080C"/>
              </a:solidFill>
              <a:latin typeface="Century Gothic"/>
              <a:ea typeface="+mn-ea"/>
              <a:cs typeface="+mn-cs"/>
            </a:rPr>
            <a:t>-Tedris (Eğitim)</a:t>
          </a:r>
        </a:p>
      </dsp:txBody>
      <dsp:txXfrm>
        <a:off x="2139781" y="3254948"/>
        <a:ext cx="1938992" cy="851147"/>
      </dsp:txXfrm>
    </dsp:sp>
    <dsp:sp modelId="{22B79049-5F79-496E-A361-0580A4A87F83}">
      <dsp:nvSpPr>
        <dsp:cNvPr id="0" name=""/>
        <dsp:cNvSpPr/>
      </dsp:nvSpPr>
      <dsp:spPr>
        <a:xfrm>
          <a:off x="4232967" y="3107140"/>
          <a:ext cx="1805768" cy="729884"/>
        </a:xfrm>
        <a:prstGeom prst="roundRect">
          <a:avLst>
            <a:gd name="adj" fmla="val 10000"/>
          </a:avLst>
        </a:prstGeom>
        <a:solidFill>
          <a:srgbClr val="FE8637">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570254-1FBA-4669-B523-BA8B4CDBD75A}">
      <dsp:nvSpPr>
        <dsp:cNvPr id="0" name=""/>
        <dsp:cNvSpPr/>
      </dsp:nvSpPr>
      <dsp:spPr>
        <a:xfrm>
          <a:off x="4360681" y="3228468"/>
          <a:ext cx="1805768" cy="729884"/>
        </a:xfrm>
        <a:prstGeom prst="roundRect">
          <a:avLst>
            <a:gd name="adj" fmla="val 10000"/>
          </a:avLst>
        </a:prstGeom>
        <a:solidFill>
          <a:srgbClr val="FFCCCC">
            <a:alpha val="90000"/>
          </a:srgbClr>
        </a:solidFill>
        <a:ln w="25400" cap="flat" cmpd="sng" algn="ctr">
          <a:solidFill>
            <a:srgbClr val="FE8637">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b="1" kern="1200" dirty="0" err="1">
              <a:solidFill>
                <a:srgbClr val="C00000"/>
              </a:solidFill>
              <a:latin typeface="Century Gothic"/>
              <a:ea typeface="+mn-ea"/>
              <a:cs typeface="+mn-cs"/>
            </a:rPr>
            <a:t>Kalemiye</a:t>
          </a:r>
          <a:endParaRPr lang="tr-TR" sz="1400" b="1" kern="1200" dirty="0">
            <a:solidFill>
              <a:srgbClr val="C00000"/>
            </a:solidFill>
            <a:latin typeface="Century Gothic"/>
            <a:ea typeface="+mn-ea"/>
            <a:cs typeface="+mn-cs"/>
          </a:endParaRPr>
        </a:p>
        <a:p>
          <a:pPr lvl="0" algn="ctr" defTabSz="622300">
            <a:lnSpc>
              <a:spcPct val="90000"/>
            </a:lnSpc>
            <a:spcBef>
              <a:spcPct val="0"/>
            </a:spcBef>
            <a:spcAft>
              <a:spcPct val="35000"/>
            </a:spcAft>
          </a:pPr>
          <a:r>
            <a:rPr lang="tr-TR" sz="1100" b="1" kern="1200" dirty="0">
              <a:solidFill>
                <a:srgbClr val="08080C"/>
              </a:solidFill>
              <a:latin typeface="Century Gothic"/>
              <a:ea typeface="+mn-ea"/>
              <a:cs typeface="+mn-cs"/>
            </a:rPr>
            <a:t>-Mali bürokrasi</a:t>
          </a:r>
        </a:p>
        <a:p>
          <a:pPr lvl="0" algn="ctr" defTabSz="622300">
            <a:lnSpc>
              <a:spcPct val="90000"/>
            </a:lnSpc>
            <a:spcBef>
              <a:spcPct val="0"/>
            </a:spcBef>
            <a:spcAft>
              <a:spcPct val="35000"/>
            </a:spcAft>
          </a:pPr>
          <a:r>
            <a:rPr lang="tr-TR" sz="1100" b="1" kern="1200" dirty="0">
              <a:solidFill>
                <a:srgbClr val="08080C"/>
              </a:solidFill>
              <a:latin typeface="Century Gothic"/>
              <a:ea typeface="+mn-ea"/>
              <a:cs typeface="+mn-cs"/>
            </a:rPr>
            <a:t>-İdari bürokrasi</a:t>
          </a:r>
        </a:p>
      </dsp:txBody>
      <dsp:txXfrm>
        <a:off x="4382059" y="3249846"/>
        <a:ext cx="1763012" cy="68712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4FF7418-E861-49D1-A8A9-78D56E67EAA6}" type="datetimeFigureOut">
              <a:rPr lang="tr-TR" smtClean="0"/>
              <a:t>27.03.2018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14ACA1-0FC9-4BA4-9E93-A72260110AB9}" type="slidenum">
              <a:rPr lang="tr-TR" smtClean="0"/>
              <a:t>‹#›</a:t>
            </a:fld>
            <a:endParaRPr lang="tr-TR"/>
          </a:p>
        </p:txBody>
      </p:sp>
    </p:spTree>
    <p:extLst>
      <p:ext uri="{BB962C8B-B14F-4D97-AF65-F5344CB8AC3E}">
        <p14:creationId xmlns:p14="http://schemas.microsoft.com/office/powerpoint/2010/main" val="1091743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FF7418-E861-49D1-A8A9-78D56E67EAA6}" type="datetimeFigureOut">
              <a:rPr lang="tr-TR" smtClean="0"/>
              <a:t>27.03.2018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14ACA1-0FC9-4BA4-9E93-A72260110AB9}" type="slidenum">
              <a:rPr lang="tr-TR" smtClean="0"/>
              <a:t>‹#›</a:t>
            </a:fld>
            <a:endParaRPr lang="tr-TR"/>
          </a:p>
        </p:txBody>
      </p:sp>
    </p:spTree>
    <p:extLst>
      <p:ext uri="{BB962C8B-B14F-4D97-AF65-F5344CB8AC3E}">
        <p14:creationId xmlns:p14="http://schemas.microsoft.com/office/powerpoint/2010/main" val="3871412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FF7418-E861-49D1-A8A9-78D56E67EAA6}" type="datetimeFigureOut">
              <a:rPr lang="tr-TR" smtClean="0"/>
              <a:t>27.03.2018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14ACA1-0FC9-4BA4-9E93-A72260110AB9}" type="slidenum">
              <a:rPr lang="tr-TR" smtClean="0"/>
              <a:t>‹#›</a:t>
            </a:fld>
            <a:endParaRPr lang="tr-TR"/>
          </a:p>
        </p:txBody>
      </p:sp>
    </p:spTree>
    <p:extLst>
      <p:ext uri="{BB962C8B-B14F-4D97-AF65-F5344CB8AC3E}">
        <p14:creationId xmlns:p14="http://schemas.microsoft.com/office/powerpoint/2010/main" val="232508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FF7418-E861-49D1-A8A9-78D56E67EAA6}" type="datetimeFigureOut">
              <a:rPr lang="tr-TR" smtClean="0"/>
              <a:t>27.03.2018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14ACA1-0FC9-4BA4-9E93-A72260110AB9}" type="slidenum">
              <a:rPr lang="tr-TR" smtClean="0"/>
              <a:t>‹#›</a:t>
            </a:fld>
            <a:endParaRPr lang="tr-TR"/>
          </a:p>
        </p:txBody>
      </p:sp>
    </p:spTree>
    <p:extLst>
      <p:ext uri="{BB962C8B-B14F-4D97-AF65-F5344CB8AC3E}">
        <p14:creationId xmlns:p14="http://schemas.microsoft.com/office/powerpoint/2010/main" val="322708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4FF7418-E861-49D1-A8A9-78D56E67EAA6}" type="datetimeFigureOut">
              <a:rPr lang="tr-TR" smtClean="0"/>
              <a:t>27.03.2018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14ACA1-0FC9-4BA4-9E93-A72260110AB9}" type="slidenum">
              <a:rPr lang="tr-TR" smtClean="0"/>
              <a:t>‹#›</a:t>
            </a:fld>
            <a:endParaRPr lang="tr-TR"/>
          </a:p>
        </p:txBody>
      </p:sp>
    </p:spTree>
    <p:extLst>
      <p:ext uri="{BB962C8B-B14F-4D97-AF65-F5344CB8AC3E}">
        <p14:creationId xmlns:p14="http://schemas.microsoft.com/office/powerpoint/2010/main" val="2345210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4FF7418-E861-49D1-A8A9-78D56E67EAA6}" type="datetimeFigureOut">
              <a:rPr lang="tr-TR" smtClean="0"/>
              <a:t>27.03.2018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14ACA1-0FC9-4BA4-9E93-A72260110AB9}" type="slidenum">
              <a:rPr lang="tr-TR" smtClean="0"/>
              <a:t>‹#›</a:t>
            </a:fld>
            <a:endParaRPr lang="tr-TR"/>
          </a:p>
        </p:txBody>
      </p:sp>
    </p:spTree>
    <p:extLst>
      <p:ext uri="{BB962C8B-B14F-4D97-AF65-F5344CB8AC3E}">
        <p14:creationId xmlns:p14="http://schemas.microsoft.com/office/powerpoint/2010/main" val="2083039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4FF7418-E861-49D1-A8A9-78D56E67EAA6}" type="datetimeFigureOut">
              <a:rPr lang="tr-TR" smtClean="0"/>
              <a:t>27.03.2018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114ACA1-0FC9-4BA4-9E93-A72260110AB9}" type="slidenum">
              <a:rPr lang="tr-TR" smtClean="0"/>
              <a:t>‹#›</a:t>
            </a:fld>
            <a:endParaRPr lang="tr-TR"/>
          </a:p>
        </p:txBody>
      </p:sp>
    </p:spTree>
    <p:extLst>
      <p:ext uri="{BB962C8B-B14F-4D97-AF65-F5344CB8AC3E}">
        <p14:creationId xmlns:p14="http://schemas.microsoft.com/office/powerpoint/2010/main" val="3649634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4FF7418-E861-49D1-A8A9-78D56E67EAA6}" type="datetimeFigureOut">
              <a:rPr lang="tr-TR" smtClean="0"/>
              <a:t>27.03.2018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114ACA1-0FC9-4BA4-9E93-A72260110AB9}" type="slidenum">
              <a:rPr lang="tr-TR" smtClean="0"/>
              <a:t>‹#›</a:t>
            </a:fld>
            <a:endParaRPr lang="tr-TR"/>
          </a:p>
        </p:txBody>
      </p:sp>
    </p:spTree>
    <p:extLst>
      <p:ext uri="{BB962C8B-B14F-4D97-AF65-F5344CB8AC3E}">
        <p14:creationId xmlns:p14="http://schemas.microsoft.com/office/powerpoint/2010/main" val="1043396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4FF7418-E861-49D1-A8A9-78D56E67EAA6}" type="datetimeFigureOut">
              <a:rPr lang="tr-TR" smtClean="0"/>
              <a:t>27.03.2018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114ACA1-0FC9-4BA4-9E93-A72260110AB9}" type="slidenum">
              <a:rPr lang="tr-TR" smtClean="0"/>
              <a:t>‹#›</a:t>
            </a:fld>
            <a:endParaRPr lang="tr-TR"/>
          </a:p>
        </p:txBody>
      </p:sp>
    </p:spTree>
    <p:extLst>
      <p:ext uri="{BB962C8B-B14F-4D97-AF65-F5344CB8AC3E}">
        <p14:creationId xmlns:p14="http://schemas.microsoft.com/office/powerpoint/2010/main" val="2659780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4FF7418-E861-49D1-A8A9-78D56E67EAA6}" type="datetimeFigureOut">
              <a:rPr lang="tr-TR" smtClean="0"/>
              <a:t>27.03.2018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14ACA1-0FC9-4BA4-9E93-A72260110AB9}" type="slidenum">
              <a:rPr lang="tr-TR" smtClean="0"/>
              <a:t>‹#›</a:t>
            </a:fld>
            <a:endParaRPr lang="tr-TR"/>
          </a:p>
        </p:txBody>
      </p:sp>
    </p:spTree>
    <p:extLst>
      <p:ext uri="{BB962C8B-B14F-4D97-AF65-F5344CB8AC3E}">
        <p14:creationId xmlns:p14="http://schemas.microsoft.com/office/powerpoint/2010/main" val="1359954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4FF7418-E861-49D1-A8A9-78D56E67EAA6}" type="datetimeFigureOut">
              <a:rPr lang="tr-TR" smtClean="0"/>
              <a:t>27.03.2018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14ACA1-0FC9-4BA4-9E93-A72260110AB9}" type="slidenum">
              <a:rPr lang="tr-TR" smtClean="0"/>
              <a:t>‹#›</a:t>
            </a:fld>
            <a:endParaRPr lang="tr-TR"/>
          </a:p>
        </p:txBody>
      </p:sp>
    </p:spTree>
    <p:extLst>
      <p:ext uri="{BB962C8B-B14F-4D97-AF65-F5344CB8AC3E}">
        <p14:creationId xmlns:p14="http://schemas.microsoft.com/office/powerpoint/2010/main" val="477538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FF7418-E861-49D1-A8A9-78D56E67EAA6}" type="datetimeFigureOut">
              <a:rPr lang="tr-TR" smtClean="0"/>
              <a:t>27.03.2018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14ACA1-0FC9-4BA4-9E93-A72260110AB9}" type="slidenum">
              <a:rPr lang="tr-TR" smtClean="0"/>
              <a:t>‹#›</a:t>
            </a:fld>
            <a:endParaRPr lang="tr-TR"/>
          </a:p>
        </p:txBody>
      </p:sp>
    </p:spTree>
    <p:extLst>
      <p:ext uri="{BB962C8B-B14F-4D97-AF65-F5344CB8AC3E}">
        <p14:creationId xmlns:p14="http://schemas.microsoft.com/office/powerpoint/2010/main" val="1828628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ariheglencesi.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hyperlink" Target="http://tr.wikipedia.org/wiki/Katolik" TargetMode="External"/><Relationship Id="rId2" Type="http://schemas.openxmlformats.org/officeDocument/2006/relationships/hyperlink" Target="http://tr.wikipedia.org/wiki/Protestan"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solidFill>
            <a:schemeClr val="accent4">
              <a:lumMod val="60000"/>
              <a:lumOff val="40000"/>
            </a:schemeClr>
          </a:solidFill>
        </p:spPr>
        <p:txBody>
          <a:bodyPr/>
          <a:lstStyle/>
          <a:p>
            <a:r>
              <a:rPr lang="tr-TR" dirty="0" smtClean="0"/>
              <a:t>ARİF ÖZBEYLİ</a:t>
            </a:r>
            <a:endParaRPr lang="tr-TR" dirty="0"/>
          </a:p>
          <a:p>
            <a:r>
              <a:rPr lang="tr-TR" dirty="0" smtClean="0">
                <a:hlinkClick r:id="rId2"/>
              </a:rPr>
              <a:t>Site: www.tariheglencesi.com</a:t>
            </a:r>
            <a:endParaRPr lang="tr-TR" dirty="0" smtClean="0"/>
          </a:p>
          <a:p>
            <a:r>
              <a:rPr lang="tr-TR" dirty="0" smtClean="0"/>
              <a:t>Youtube Kanalı: tariheglencesi</a:t>
            </a:r>
          </a:p>
          <a:p>
            <a:endParaRPr lang="tr-TR" dirty="0" smtClean="0"/>
          </a:p>
        </p:txBody>
      </p:sp>
      <p:sp>
        <p:nvSpPr>
          <p:cNvPr id="5" name="Alt Başlık 2"/>
          <p:cNvSpPr txBox="1">
            <a:spLocks/>
          </p:cNvSpPr>
          <p:nvPr/>
        </p:nvSpPr>
        <p:spPr>
          <a:xfrm>
            <a:off x="1524000" y="431688"/>
            <a:ext cx="9144000" cy="1655762"/>
          </a:xfrm>
          <a:prstGeom prst="rect">
            <a:avLst/>
          </a:prstGeom>
          <a:solidFill>
            <a:srgbClr val="002060"/>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b="1" dirty="0" smtClean="0">
              <a:solidFill>
                <a:srgbClr val="FFFF00"/>
              </a:solidFill>
            </a:endParaRPr>
          </a:p>
          <a:p>
            <a:r>
              <a:rPr lang="tr-TR" b="1" dirty="0" smtClean="0">
                <a:solidFill>
                  <a:srgbClr val="FFFF00"/>
                </a:solidFill>
              </a:rPr>
              <a:t>TARİH 10 İKİNCİ DÖNEM BİRİNCİ YAZILIYA HAZIRLIK </a:t>
            </a:r>
            <a:endParaRPr lang="tr-TR" b="1" dirty="0" smtClean="0">
              <a:solidFill>
                <a:srgbClr val="FFFF00"/>
              </a:solidFill>
            </a:endParaRPr>
          </a:p>
          <a:p>
            <a:r>
              <a:rPr lang="tr-TR" b="1" dirty="0" smtClean="0">
                <a:solidFill>
                  <a:srgbClr val="FFFF00"/>
                </a:solidFill>
              </a:rPr>
              <a:t>SORULARI VE CEVAPLARI</a:t>
            </a:r>
            <a:endParaRPr lang="tr-TR" b="1" dirty="0" smtClean="0">
              <a:solidFill>
                <a:srgbClr val="FFFF00"/>
              </a:solidFill>
            </a:endParaRPr>
          </a:p>
        </p:txBody>
      </p:sp>
    </p:spTree>
    <p:extLst>
      <p:ext uri="{BB962C8B-B14F-4D97-AF65-F5344CB8AC3E}">
        <p14:creationId xmlns:p14="http://schemas.microsoft.com/office/powerpoint/2010/main" val="1956489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pPr marL="0" indent="0">
              <a:buNone/>
            </a:pPr>
            <a:r>
              <a:rPr lang="tr-TR" sz="4000" b="1" dirty="0" smtClean="0"/>
              <a:t>Ankara Savaşı’nı Anadolu Türk siyasi birliği açısından değerlendiriniz.</a:t>
            </a:r>
          </a:p>
          <a:p>
            <a:pPr marL="0" indent="0">
              <a:buNone/>
            </a:pPr>
            <a:endParaRPr lang="tr-TR" sz="4000" dirty="0"/>
          </a:p>
          <a:p>
            <a:pPr marL="0" indent="0">
              <a:buNone/>
            </a:pPr>
            <a:r>
              <a:rPr lang="tr-TR" sz="4000" b="1" dirty="0" smtClean="0">
                <a:solidFill>
                  <a:srgbClr val="FFFF00"/>
                </a:solidFill>
              </a:rPr>
              <a:t>Cevap:</a:t>
            </a:r>
            <a:r>
              <a:rPr lang="tr-TR" sz="4000" dirty="0" smtClean="0"/>
              <a:t> Ankara Savaşı’ndan sonra beylikler yeniden kurulduğu için Anadolu Türk birliği dağılmıştır.</a:t>
            </a:r>
          </a:p>
          <a:p>
            <a:pPr marL="0" indent="0">
              <a:buNone/>
            </a:pPr>
            <a:endParaRPr lang="tr-TR" sz="4000" dirty="0"/>
          </a:p>
        </p:txBody>
      </p:sp>
      <p:pic>
        <p:nvPicPr>
          <p:cNvPr id="4" name="Resim 3"/>
          <p:cNvPicPr>
            <a:picLocks noChangeAspect="1"/>
          </p:cNvPicPr>
          <p:nvPr/>
        </p:nvPicPr>
        <p:blipFill>
          <a:blip r:embed="rId2"/>
          <a:stretch>
            <a:fillRect/>
          </a:stretch>
        </p:blipFill>
        <p:spPr>
          <a:xfrm>
            <a:off x="837744" y="258501"/>
            <a:ext cx="10516511" cy="1322947"/>
          </a:xfrm>
          <a:prstGeom prst="rect">
            <a:avLst/>
          </a:prstGeom>
        </p:spPr>
      </p:pic>
    </p:spTree>
    <p:extLst>
      <p:ext uri="{BB962C8B-B14F-4D97-AF65-F5344CB8AC3E}">
        <p14:creationId xmlns:p14="http://schemas.microsoft.com/office/powerpoint/2010/main" val="174111314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smtClean="0"/>
              <a:t>İkinci Viyana </a:t>
            </a:r>
            <a:r>
              <a:rPr lang="tr-TR" sz="3200" b="1" dirty="0"/>
              <a:t>Seferinin sebepleri nelerdir</a:t>
            </a:r>
            <a:r>
              <a:rPr lang="tr-TR" sz="3200" b="1" dirty="0" smtClean="0"/>
              <a:t>?</a:t>
            </a:r>
          </a:p>
          <a:p>
            <a:endParaRPr lang="tr-TR" sz="3200" dirty="0"/>
          </a:p>
          <a:p>
            <a:r>
              <a:rPr lang="tr-TR" sz="3200" b="1" dirty="0" smtClean="0">
                <a:solidFill>
                  <a:srgbClr val="FFFF00"/>
                </a:solidFill>
              </a:rPr>
              <a:t>Cevap:  </a:t>
            </a:r>
            <a:r>
              <a:rPr lang="tr-TR" sz="3200" dirty="0"/>
              <a:t>Orta Macaristan’da durumunu güçlendirmek isteyen Katolik Avusturya egemenliğinde bulunan Protestanlara baskı yapmaya başlamış; bunun üzerine Macarların lideri Tökeli İmre Osmanlılara sığınarak Osmanlılardan yardım istedi.</a:t>
            </a:r>
          </a:p>
          <a:p>
            <a:endParaRPr lang="tr-TR" sz="3200" dirty="0"/>
          </a:p>
          <a:p>
            <a:pPr marL="0" indent="0">
              <a:buNone/>
            </a:pPr>
            <a:endParaRPr lang="tr-TR" sz="3200" dirty="0"/>
          </a:p>
        </p:txBody>
      </p:sp>
      <p:pic>
        <p:nvPicPr>
          <p:cNvPr id="4" name="Resim 3"/>
          <p:cNvPicPr>
            <a:picLocks noChangeAspect="1"/>
          </p:cNvPicPr>
          <p:nvPr/>
        </p:nvPicPr>
        <p:blipFill>
          <a:blip r:embed="rId2"/>
          <a:stretch>
            <a:fillRect/>
          </a:stretch>
        </p:blipFill>
        <p:spPr>
          <a:xfrm>
            <a:off x="838200" y="158141"/>
            <a:ext cx="10516511" cy="1322947"/>
          </a:xfrm>
          <a:prstGeom prst="rect">
            <a:avLst/>
          </a:prstGeom>
        </p:spPr>
      </p:pic>
    </p:spTree>
    <p:extLst>
      <p:ext uri="{BB962C8B-B14F-4D97-AF65-F5344CB8AC3E}">
        <p14:creationId xmlns:p14="http://schemas.microsoft.com/office/powerpoint/2010/main" val="422293904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a:t>Karlofça Antlaşması’nın sonuçlarını yazınız</a:t>
            </a:r>
            <a:r>
              <a:rPr lang="tr-TR" sz="3200" b="1" dirty="0" smtClean="0"/>
              <a:t>.</a:t>
            </a:r>
          </a:p>
          <a:p>
            <a:endParaRPr lang="tr-TR" sz="3200" dirty="0"/>
          </a:p>
          <a:p>
            <a:r>
              <a:rPr lang="tr-TR" sz="3200" b="1" dirty="0" smtClean="0">
                <a:solidFill>
                  <a:srgbClr val="FFFF00"/>
                </a:solidFill>
              </a:rPr>
              <a:t>Cevap:</a:t>
            </a:r>
            <a:r>
              <a:rPr lang="tr-TR" sz="3200" b="1" dirty="0" smtClean="0"/>
              <a:t> </a:t>
            </a:r>
            <a:r>
              <a:rPr lang="tr-TR" sz="3200" dirty="0"/>
              <a:t>Karlofça Antlaşması ile Osmanlı Devleti’nin Orta Avrupa’daki hakimiyeti sona ermiştir. Osmanlı Devleti Avrupa’dan geri çekilmeye başladı. İlk defa geniş miktarda toprak kaybetti. Bu olay tarihçiler tarafından Osmanlı Devleti’nde Gerileme Devri’nin başlangıcı kabul edilir.</a:t>
            </a:r>
          </a:p>
          <a:p>
            <a:endParaRPr lang="tr-TR" sz="3200" dirty="0"/>
          </a:p>
          <a:p>
            <a:endParaRPr lang="tr-TR" sz="3200" dirty="0"/>
          </a:p>
        </p:txBody>
      </p:sp>
      <p:pic>
        <p:nvPicPr>
          <p:cNvPr id="4" name="Resim 3"/>
          <p:cNvPicPr>
            <a:picLocks noChangeAspect="1"/>
          </p:cNvPicPr>
          <p:nvPr/>
        </p:nvPicPr>
        <p:blipFill>
          <a:blip r:embed="rId2"/>
          <a:stretch>
            <a:fillRect/>
          </a:stretch>
        </p:blipFill>
        <p:spPr>
          <a:xfrm>
            <a:off x="838200" y="202746"/>
            <a:ext cx="10516511" cy="1322947"/>
          </a:xfrm>
          <a:prstGeom prst="rect">
            <a:avLst/>
          </a:prstGeom>
        </p:spPr>
      </p:pic>
    </p:spTree>
    <p:extLst>
      <p:ext uri="{BB962C8B-B14F-4D97-AF65-F5344CB8AC3E}">
        <p14:creationId xmlns:p14="http://schemas.microsoft.com/office/powerpoint/2010/main" val="111595317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8656" y="2399987"/>
            <a:ext cx="10515600" cy="2378075"/>
          </a:xfrm>
          <a:solidFill>
            <a:schemeClr val="accent6">
              <a:lumMod val="75000"/>
            </a:schemeClr>
          </a:solidFill>
        </p:spPr>
        <p:txBody>
          <a:bodyPr>
            <a:normAutofit/>
          </a:bodyPr>
          <a:lstStyle/>
          <a:p>
            <a:pPr algn="ctr"/>
            <a:r>
              <a:rPr lang="tr-TR" b="1" dirty="0" smtClean="0"/>
              <a:t>4. </a:t>
            </a:r>
            <a:r>
              <a:rPr lang="tr-TR" b="1" dirty="0"/>
              <a:t>ÜNİTE: </a:t>
            </a:r>
            <a:r>
              <a:rPr lang="tr-TR" b="1" dirty="0" smtClean="0"/>
              <a:t>AVRUPA VE OSMANLI DEVLETİ </a:t>
            </a:r>
            <a:br>
              <a:rPr lang="tr-TR" b="1" dirty="0" smtClean="0"/>
            </a:br>
            <a:r>
              <a:rPr lang="tr-TR" b="1" dirty="0" smtClean="0"/>
              <a:t>(XVIII. YÜZYIL)</a:t>
            </a:r>
            <a:r>
              <a:rPr lang="tr-TR" b="1" dirty="0"/>
              <a:t/>
            </a:r>
            <a:br>
              <a:rPr lang="tr-TR" b="1" dirty="0"/>
            </a:br>
            <a:endParaRPr lang="tr-TR" b="1" dirty="0"/>
          </a:p>
        </p:txBody>
      </p:sp>
    </p:spTree>
    <p:extLst>
      <p:ext uri="{BB962C8B-B14F-4D97-AF65-F5344CB8AC3E}">
        <p14:creationId xmlns:p14="http://schemas.microsoft.com/office/powerpoint/2010/main" val="276323410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600" b="1" dirty="0"/>
              <a:t>1718- Pasarofça Antlaşması ile Osmanlı Devleti Belgrad’ı Avusturya’ya bırakmak zorunda kalmıştır? Belgrad’ın elden çıkmasını Osmanlı Devleti açısından değerlendiriniz</a:t>
            </a:r>
            <a:r>
              <a:rPr lang="tr-TR" sz="3600" b="1" dirty="0" smtClean="0"/>
              <a:t>.</a:t>
            </a:r>
          </a:p>
          <a:p>
            <a:endParaRPr lang="tr-TR" sz="3600" dirty="0"/>
          </a:p>
          <a:p>
            <a:r>
              <a:rPr lang="tr-TR" sz="3600" b="1" dirty="0" smtClean="0">
                <a:solidFill>
                  <a:srgbClr val="FFFF00"/>
                </a:solidFill>
              </a:rPr>
              <a:t>Cevap:</a:t>
            </a:r>
            <a:r>
              <a:rPr lang="tr-TR" sz="3600" b="1" dirty="0" smtClean="0"/>
              <a:t> </a:t>
            </a:r>
            <a:r>
              <a:rPr lang="tr-TR" sz="3600" dirty="0" smtClean="0"/>
              <a:t>Osmanlı </a:t>
            </a:r>
            <a:r>
              <a:rPr lang="tr-TR" sz="3600" dirty="0"/>
              <a:t>Devleti’nin Avrupa’ya açılan kapısı konumundaki Belgrad’ın elden çıkmasıyla Balkanlar Avusturya tehlikesine karşı açık hale gelmiştir. </a:t>
            </a:r>
          </a:p>
          <a:p>
            <a:endParaRPr lang="tr-TR" sz="3600" dirty="0"/>
          </a:p>
        </p:txBody>
      </p:sp>
      <p:pic>
        <p:nvPicPr>
          <p:cNvPr id="4" name="Resim 3"/>
          <p:cNvPicPr>
            <a:picLocks noChangeAspect="1"/>
          </p:cNvPicPr>
          <p:nvPr/>
        </p:nvPicPr>
        <p:blipFill>
          <a:blip r:embed="rId2"/>
          <a:stretch>
            <a:fillRect/>
          </a:stretch>
        </p:blipFill>
        <p:spPr>
          <a:xfrm>
            <a:off x="838200" y="202746"/>
            <a:ext cx="10522608" cy="1322947"/>
          </a:xfrm>
          <a:prstGeom prst="rect">
            <a:avLst/>
          </a:prstGeom>
        </p:spPr>
      </p:pic>
    </p:spTree>
    <p:extLst>
      <p:ext uri="{BB962C8B-B14F-4D97-AF65-F5344CB8AC3E}">
        <p14:creationId xmlns:p14="http://schemas.microsoft.com/office/powerpoint/2010/main" val="85236963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b="1" dirty="0"/>
              <a:t>Lale Devri’nin özelliklerini yazınız</a:t>
            </a:r>
            <a:r>
              <a:rPr lang="tr-TR" b="1" dirty="0" smtClean="0"/>
              <a:t>.</a:t>
            </a:r>
          </a:p>
          <a:p>
            <a:endParaRPr lang="tr-TR" b="1" dirty="0"/>
          </a:p>
          <a:p>
            <a:r>
              <a:rPr lang="tr-TR" b="1" dirty="0" smtClean="0">
                <a:solidFill>
                  <a:srgbClr val="FFFF00"/>
                </a:solidFill>
              </a:rPr>
              <a:t>Cevap: </a:t>
            </a:r>
            <a:r>
              <a:rPr lang="tr-TR" dirty="0" smtClean="0"/>
              <a:t>Osmanlı </a:t>
            </a:r>
            <a:r>
              <a:rPr lang="tr-TR" dirty="0"/>
              <a:t>tarihinde </a:t>
            </a:r>
            <a:r>
              <a:rPr lang="tr-TR" b="1" dirty="0">
                <a:solidFill>
                  <a:srgbClr val="FFFF00"/>
                </a:solidFill>
              </a:rPr>
              <a:t>1718-1730</a:t>
            </a:r>
            <a:r>
              <a:rPr lang="tr-TR" dirty="0"/>
              <a:t> yılları arasına Lale Devri denir. Pasarofça Antlaşmasından sonra Osmanlı Devleti, batıda barış siyaseti izlemiştir. Bu amaçla ilk defa Avrupa’nın belli başlı merkezlerde geçici elçilikler kurmuşlardır. (Viyana, Paris, Londra v.b ).Bu dönemde Sait Efendi ve İbrahim Müteferrika’nın çalışmalarıyla matbaa kurulmuştur. İlk basılan eser Van Kulu lügatidir. Doğu klasikleri Türkçe’ye çevrilmiştir. İtfaiye bölüğü kurulmuştur. Kağıt ve kumaş fabrikası açılmıştır.</a:t>
            </a:r>
          </a:p>
          <a:p>
            <a:endParaRPr lang="tr-TR" dirty="0"/>
          </a:p>
        </p:txBody>
      </p:sp>
      <p:pic>
        <p:nvPicPr>
          <p:cNvPr id="4" name="Resim 3"/>
          <p:cNvPicPr>
            <a:picLocks noChangeAspect="1"/>
          </p:cNvPicPr>
          <p:nvPr/>
        </p:nvPicPr>
        <p:blipFill>
          <a:blip r:embed="rId2"/>
          <a:stretch>
            <a:fillRect/>
          </a:stretch>
        </p:blipFill>
        <p:spPr>
          <a:xfrm>
            <a:off x="831192" y="236199"/>
            <a:ext cx="10522608" cy="1322947"/>
          </a:xfrm>
          <a:prstGeom prst="rect">
            <a:avLst/>
          </a:prstGeom>
        </p:spPr>
      </p:pic>
    </p:spTree>
    <p:extLst>
      <p:ext uri="{BB962C8B-B14F-4D97-AF65-F5344CB8AC3E}">
        <p14:creationId xmlns:p14="http://schemas.microsoft.com/office/powerpoint/2010/main" val="24351213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600" b="1" dirty="0"/>
              <a:t>Rusya’nın izlediği politikaları yazınız</a:t>
            </a:r>
            <a:r>
              <a:rPr lang="tr-TR" sz="3600" b="1" dirty="0" smtClean="0"/>
              <a:t>.</a:t>
            </a:r>
          </a:p>
          <a:p>
            <a:endParaRPr lang="tr-TR" sz="3600" b="1" dirty="0"/>
          </a:p>
          <a:p>
            <a:r>
              <a:rPr lang="tr-TR" sz="3600" b="1" dirty="0" smtClean="0"/>
              <a:t>Cevap: </a:t>
            </a:r>
            <a:r>
              <a:rPr lang="tr-TR" sz="3600" dirty="0" smtClean="0"/>
              <a:t>Sıcak denizlere inme. Ortodoksları himaye. Fransız İhtilali’nden sonra Panislavizm ( Slavları bir araya getirme)</a:t>
            </a:r>
            <a:endParaRPr lang="tr-TR" sz="3600" dirty="0"/>
          </a:p>
          <a:p>
            <a:pPr marL="0" indent="0">
              <a:buNone/>
            </a:pPr>
            <a:endParaRPr lang="tr-TR" sz="3600" dirty="0"/>
          </a:p>
        </p:txBody>
      </p:sp>
      <p:pic>
        <p:nvPicPr>
          <p:cNvPr id="4" name="Resim 3"/>
          <p:cNvPicPr>
            <a:picLocks noChangeAspect="1"/>
          </p:cNvPicPr>
          <p:nvPr/>
        </p:nvPicPr>
        <p:blipFill>
          <a:blip r:embed="rId2"/>
          <a:stretch>
            <a:fillRect/>
          </a:stretch>
        </p:blipFill>
        <p:spPr>
          <a:xfrm>
            <a:off x="831192" y="225048"/>
            <a:ext cx="10522608" cy="1322947"/>
          </a:xfrm>
          <a:prstGeom prst="rect">
            <a:avLst/>
          </a:prstGeom>
        </p:spPr>
      </p:pic>
    </p:spTree>
    <p:extLst>
      <p:ext uri="{BB962C8B-B14F-4D97-AF65-F5344CB8AC3E}">
        <p14:creationId xmlns:p14="http://schemas.microsoft.com/office/powerpoint/2010/main" val="110704296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a:t>Sanayi inkılabının </a:t>
            </a:r>
            <a:r>
              <a:rPr lang="tr-TR" sz="3200" b="1" dirty="0" smtClean="0"/>
              <a:t>sonuçlarını yazınız.</a:t>
            </a:r>
          </a:p>
          <a:p>
            <a:endParaRPr lang="tr-TR" sz="3200" dirty="0"/>
          </a:p>
          <a:p>
            <a:r>
              <a:rPr lang="tr-TR" sz="3200" b="1" dirty="0" smtClean="0"/>
              <a:t>Cevap:</a:t>
            </a:r>
            <a:r>
              <a:rPr lang="tr-TR" sz="3200" dirty="0" smtClean="0"/>
              <a:t> </a:t>
            </a:r>
            <a:r>
              <a:rPr lang="tr-TR" sz="3200" dirty="0"/>
              <a:t>İlk defa İngiltere’de başladı. Üretim arttı, pazar ve hammadde sorunu ortaya çıktı. Sömürgecilik hız kazandı. İşçi sınıfı oluştu, şehirleşme arttı, ticaret gelişti. İmalathanelerin yerini fabrikalar aldı.</a:t>
            </a:r>
          </a:p>
        </p:txBody>
      </p:sp>
      <p:pic>
        <p:nvPicPr>
          <p:cNvPr id="4" name="Resim 3"/>
          <p:cNvPicPr>
            <a:picLocks noChangeAspect="1"/>
          </p:cNvPicPr>
          <p:nvPr/>
        </p:nvPicPr>
        <p:blipFill>
          <a:blip r:embed="rId2"/>
          <a:stretch>
            <a:fillRect/>
          </a:stretch>
        </p:blipFill>
        <p:spPr>
          <a:xfrm>
            <a:off x="834696" y="202745"/>
            <a:ext cx="10522608" cy="1322947"/>
          </a:xfrm>
          <a:prstGeom prst="rect">
            <a:avLst/>
          </a:prstGeom>
        </p:spPr>
      </p:pic>
    </p:spTree>
    <p:extLst>
      <p:ext uri="{BB962C8B-B14F-4D97-AF65-F5344CB8AC3E}">
        <p14:creationId xmlns:p14="http://schemas.microsoft.com/office/powerpoint/2010/main" val="393287892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a:t>Sanayi inkılabının Osmanlı’ya etkilerini açıklayınız</a:t>
            </a:r>
            <a:r>
              <a:rPr lang="tr-TR" sz="3200" b="1" dirty="0" smtClean="0"/>
              <a:t>.</a:t>
            </a:r>
          </a:p>
          <a:p>
            <a:endParaRPr lang="tr-TR" sz="3200" dirty="0"/>
          </a:p>
          <a:p>
            <a:r>
              <a:rPr lang="tr-TR" sz="3200" b="1" dirty="0" smtClean="0"/>
              <a:t>Cevap:</a:t>
            </a:r>
            <a:r>
              <a:rPr lang="tr-TR" sz="3200" dirty="0" smtClean="0"/>
              <a:t> </a:t>
            </a:r>
            <a:r>
              <a:rPr lang="tr-TR" sz="3200" dirty="0">
                <a:cs typeface="Times New Roman" pitchFamily="18" charset="0"/>
              </a:rPr>
              <a:t>Osmanlı Devleti kapitülasyonların da etkisiyle açık Pazar haline geldi. </a:t>
            </a:r>
            <a:r>
              <a:rPr lang="tr-TR" sz="3200" dirty="0" smtClean="0">
                <a:cs typeface="Times New Roman" pitchFamily="18" charset="0"/>
              </a:rPr>
              <a:t>Hammadde dışarıya kaçmaya başladı. Küçük imalathaneler kapanmak durumunda kaldı. </a:t>
            </a:r>
            <a:endParaRPr lang="tr-TR" sz="3200" dirty="0">
              <a:cs typeface="Times New Roman" pitchFamily="18" charset="0"/>
            </a:endParaRPr>
          </a:p>
          <a:p>
            <a:endParaRPr lang="tr-TR" sz="3200" dirty="0"/>
          </a:p>
          <a:p>
            <a:endParaRPr lang="tr-TR" sz="3200" dirty="0"/>
          </a:p>
        </p:txBody>
      </p:sp>
      <p:pic>
        <p:nvPicPr>
          <p:cNvPr id="4" name="Resim 3"/>
          <p:cNvPicPr>
            <a:picLocks noChangeAspect="1"/>
          </p:cNvPicPr>
          <p:nvPr/>
        </p:nvPicPr>
        <p:blipFill>
          <a:blip r:embed="rId2"/>
          <a:stretch>
            <a:fillRect/>
          </a:stretch>
        </p:blipFill>
        <p:spPr>
          <a:xfrm>
            <a:off x="834696" y="202745"/>
            <a:ext cx="10522608" cy="1322947"/>
          </a:xfrm>
          <a:prstGeom prst="rect">
            <a:avLst/>
          </a:prstGeom>
        </p:spPr>
      </p:pic>
    </p:spTree>
    <p:extLst>
      <p:ext uri="{BB962C8B-B14F-4D97-AF65-F5344CB8AC3E}">
        <p14:creationId xmlns:p14="http://schemas.microsoft.com/office/powerpoint/2010/main" val="380557568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a:t>Rusya Küçük Kaynarca Antlaşması ile Osmanlı Devleti’nin iç işlerine karışma fırsatı bulmuştur. Bunu nereden anlıyoruz</a:t>
            </a:r>
            <a:r>
              <a:rPr lang="tr-TR" sz="3200" b="1" dirty="0" smtClean="0"/>
              <a:t>.</a:t>
            </a:r>
          </a:p>
          <a:p>
            <a:endParaRPr lang="tr-TR" sz="3200" dirty="0"/>
          </a:p>
          <a:p>
            <a:endParaRPr lang="tr-TR" sz="3200" dirty="0"/>
          </a:p>
          <a:p>
            <a:r>
              <a:rPr lang="tr-TR" sz="3200" b="1" dirty="0" smtClean="0">
                <a:solidFill>
                  <a:srgbClr val="FFFF00"/>
                </a:solidFill>
              </a:rPr>
              <a:t>Cevap: </a:t>
            </a:r>
            <a:r>
              <a:rPr lang="tr-TR" sz="3200" dirty="0" smtClean="0"/>
              <a:t>Ortodoksların </a:t>
            </a:r>
            <a:r>
              <a:rPr lang="tr-TR" sz="3200" dirty="0"/>
              <a:t>himayesini alması Osmanlı Devleti’nin iç işlerine karışma fırsatı vermiştir.</a:t>
            </a:r>
          </a:p>
          <a:p>
            <a:endParaRPr lang="tr-TR" sz="3200" dirty="0"/>
          </a:p>
        </p:txBody>
      </p:sp>
      <p:pic>
        <p:nvPicPr>
          <p:cNvPr id="4" name="Resim 3"/>
          <p:cNvPicPr>
            <a:picLocks noChangeAspect="1"/>
          </p:cNvPicPr>
          <p:nvPr/>
        </p:nvPicPr>
        <p:blipFill>
          <a:blip r:embed="rId2"/>
          <a:stretch>
            <a:fillRect/>
          </a:stretch>
        </p:blipFill>
        <p:spPr>
          <a:xfrm>
            <a:off x="838200" y="291955"/>
            <a:ext cx="10522608" cy="1322947"/>
          </a:xfrm>
          <a:prstGeom prst="rect">
            <a:avLst/>
          </a:prstGeom>
        </p:spPr>
      </p:pic>
    </p:spTree>
    <p:extLst>
      <p:ext uri="{BB962C8B-B14F-4D97-AF65-F5344CB8AC3E}">
        <p14:creationId xmlns:p14="http://schemas.microsoft.com/office/powerpoint/2010/main" val="94254764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a:t>Rusya Küçük Kaynarca </a:t>
            </a:r>
            <a:r>
              <a:rPr lang="tr-TR" sz="3200" b="1" dirty="0" smtClean="0"/>
              <a:t>Antlaşmasının sonuçlarını yazınız.</a:t>
            </a:r>
            <a:endParaRPr lang="tr-TR" sz="3200" dirty="0"/>
          </a:p>
          <a:p>
            <a:endParaRPr lang="tr-TR" sz="3200" b="1" dirty="0" smtClean="0">
              <a:solidFill>
                <a:srgbClr val="FFFF00"/>
              </a:solidFill>
            </a:endParaRPr>
          </a:p>
          <a:p>
            <a:r>
              <a:rPr lang="tr-TR" sz="3200" b="1" dirty="0" smtClean="0">
                <a:solidFill>
                  <a:srgbClr val="FFFF00"/>
                </a:solidFill>
              </a:rPr>
              <a:t>Cevap: </a:t>
            </a:r>
            <a:r>
              <a:rPr lang="tr-TR" sz="3200" dirty="0"/>
              <a:t>Bu antlaşma ile Rusya’nın istediği yerde konsolosluk açabilmesi, Balkanları Rus tehlikesine karşı açık hale getirmiştir. Karadeniz’ deki Osmanlı hakimiyeti sona erdi. İlk defa bir Müslüman belde elden çıkmıştır. Ortodoksların himayesini alması Osmanlı Devleti’nin iç işlerine karışma fırsatı vermiştir.</a:t>
            </a:r>
          </a:p>
        </p:txBody>
      </p:sp>
      <p:pic>
        <p:nvPicPr>
          <p:cNvPr id="4" name="Resim 3"/>
          <p:cNvPicPr>
            <a:picLocks noChangeAspect="1"/>
          </p:cNvPicPr>
          <p:nvPr/>
        </p:nvPicPr>
        <p:blipFill>
          <a:blip r:embed="rId2"/>
          <a:stretch>
            <a:fillRect/>
          </a:stretch>
        </p:blipFill>
        <p:spPr>
          <a:xfrm>
            <a:off x="838200" y="291955"/>
            <a:ext cx="10522608" cy="1322947"/>
          </a:xfrm>
          <a:prstGeom prst="rect">
            <a:avLst/>
          </a:prstGeom>
        </p:spPr>
      </p:pic>
    </p:spTree>
    <p:extLst>
      <p:ext uri="{BB962C8B-B14F-4D97-AF65-F5344CB8AC3E}">
        <p14:creationId xmlns:p14="http://schemas.microsoft.com/office/powerpoint/2010/main" val="1325561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pPr marL="0" indent="0">
              <a:buNone/>
            </a:pPr>
            <a:r>
              <a:rPr lang="tr-TR" sz="4000" b="1" dirty="0" smtClean="0"/>
              <a:t>Birinci Mehmet’e Osmanlı Devleti’nin ikinci kurucusu denmesinin sebebi nedir? Açıklayınız.</a:t>
            </a:r>
          </a:p>
          <a:p>
            <a:pPr marL="0" indent="0">
              <a:buNone/>
            </a:pPr>
            <a:endParaRPr lang="tr-TR" sz="4000" dirty="0"/>
          </a:p>
          <a:p>
            <a:pPr marL="0" indent="0">
              <a:buNone/>
            </a:pPr>
            <a:r>
              <a:rPr lang="tr-TR" sz="4000" b="1" dirty="0" smtClean="0">
                <a:solidFill>
                  <a:srgbClr val="FFFF00"/>
                </a:solidFill>
              </a:rPr>
              <a:t>Cevap:</a:t>
            </a:r>
            <a:r>
              <a:rPr lang="tr-TR" sz="4000" dirty="0" smtClean="0"/>
              <a:t> Ankara Savaşından sonra meydana gelen kardeşler arasındaki taht kavgalarına (Fetret Devri-1402-1413) son vererek devleti yeniden derleyip toparlaması.</a:t>
            </a:r>
          </a:p>
          <a:p>
            <a:pPr marL="0" indent="0">
              <a:buNone/>
            </a:pPr>
            <a:endParaRPr lang="tr-TR" sz="4000" dirty="0"/>
          </a:p>
        </p:txBody>
      </p:sp>
      <p:pic>
        <p:nvPicPr>
          <p:cNvPr id="4" name="Resim 3"/>
          <p:cNvPicPr>
            <a:picLocks noChangeAspect="1"/>
          </p:cNvPicPr>
          <p:nvPr/>
        </p:nvPicPr>
        <p:blipFill>
          <a:blip r:embed="rId2"/>
          <a:stretch>
            <a:fillRect/>
          </a:stretch>
        </p:blipFill>
        <p:spPr>
          <a:xfrm>
            <a:off x="837744" y="258501"/>
            <a:ext cx="10516511" cy="1322947"/>
          </a:xfrm>
          <a:prstGeom prst="rect">
            <a:avLst/>
          </a:prstGeom>
        </p:spPr>
      </p:pic>
    </p:spTree>
    <p:extLst>
      <p:ext uri="{BB962C8B-B14F-4D97-AF65-F5344CB8AC3E}">
        <p14:creationId xmlns:p14="http://schemas.microsoft.com/office/powerpoint/2010/main" val="396786174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a:t>Fransız İhtilali’nin sebeplerini yazınız</a:t>
            </a:r>
            <a:r>
              <a:rPr lang="tr-TR" sz="3200" b="1" dirty="0" smtClean="0"/>
              <a:t>.</a:t>
            </a:r>
          </a:p>
          <a:p>
            <a:endParaRPr lang="tr-TR" sz="3200" dirty="0"/>
          </a:p>
          <a:p>
            <a:r>
              <a:rPr lang="tr-TR" sz="3200" b="1" dirty="0" smtClean="0">
                <a:solidFill>
                  <a:srgbClr val="FFFF00"/>
                </a:solidFill>
              </a:rPr>
              <a:t>Cevap: </a:t>
            </a:r>
            <a:r>
              <a:rPr lang="tr-TR" sz="3200" dirty="0"/>
              <a:t>Çeşitli</a:t>
            </a:r>
            <a:r>
              <a:rPr lang="tr-TR" sz="3200" b="1" dirty="0">
                <a:solidFill>
                  <a:srgbClr val="FFFF00"/>
                </a:solidFill>
              </a:rPr>
              <a:t> </a:t>
            </a:r>
            <a:r>
              <a:rPr lang="tr-TR" sz="3200" dirty="0"/>
              <a:t>sosyal sınıfların olması, vergilerin ağırlığı, Amerika bağımsızlık savaşlarının etkisi, Aydınların etkisi</a:t>
            </a:r>
          </a:p>
          <a:p>
            <a:pPr marL="0" indent="0">
              <a:buNone/>
            </a:pPr>
            <a:endParaRPr lang="tr-TR" sz="3200" dirty="0"/>
          </a:p>
        </p:txBody>
      </p:sp>
      <p:pic>
        <p:nvPicPr>
          <p:cNvPr id="4" name="Resim 3"/>
          <p:cNvPicPr>
            <a:picLocks noChangeAspect="1"/>
          </p:cNvPicPr>
          <p:nvPr/>
        </p:nvPicPr>
        <p:blipFill>
          <a:blip r:embed="rId2"/>
          <a:stretch>
            <a:fillRect/>
          </a:stretch>
        </p:blipFill>
        <p:spPr>
          <a:xfrm>
            <a:off x="838200" y="225048"/>
            <a:ext cx="10522608" cy="1322947"/>
          </a:xfrm>
          <a:prstGeom prst="rect">
            <a:avLst/>
          </a:prstGeom>
        </p:spPr>
      </p:pic>
    </p:spTree>
    <p:extLst>
      <p:ext uri="{BB962C8B-B14F-4D97-AF65-F5344CB8AC3E}">
        <p14:creationId xmlns:p14="http://schemas.microsoft.com/office/powerpoint/2010/main" val="364028715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smtClean="0"/>
              <a:t>Fransız </a:t>
            </a:r>
            <a:r>
              <a:rPr lang="tr-TR" sz="3200" b="1" dirty="0"/>
              <a:t>İhtilali’nin Osmanlı Devleti’ne etkilerini yazınız</a:t>
            </a:r>
            <a:r>
              <a:rPr lang="tr-TR" sz="3200" b="1" dirty="0" smtClean="0"/>
              <a:t>.</a:t>
            </a:r>
          </a:p>
          <a:p>
            <a:endParaRPr lang="tr-TR" sz="3200" b="1" dirty="0"/>
          </a:p>
          <a:p>
            <a:r>
              <a:rPr lang="tr-TR" sz="3200" b="1" dirty="0" smtClean="0"/>
              <a:t>Cevap: </a:t>
            </a:r>
            <a:r>
              <a:rPr lang="tr-TR" sz="3200" b="1" dirty="0"/>
              <a:t>-</a:t>
            </a:r>
            <a:r>
              <a:rPr lang="tr-TR" sz="3200" dirty="0"/>
              <a:t>Osmanlı Devleti’nde milliyetçilik isyanları başladı. Osmanlı Devleti dağılma sürecine girdi.</a:t>
            </a:r>
          </a:p>
          <a:p>
            <a:r>
              <a:rPr lang="tr-TR" sz="3200" dirty="0"/>
              <a:t>-Türkçülük denen fikir akımı gelişti.</a:t>
            </a:r>
          </a:p>
          <a:p>
            <a:r>
              <a:rPr lang="tr-TR" sz="3200" dirty="0"/>
              <a:t>-Osmanlı Devleti’nde demokrasi hareketleri ve meşruti yönetime geçiş çalışmaları başladı.</a:t>
            </a:r>
          </a:p>
          <a:p>
            <a:endParaRPr lang="tr-TR" sz="3200" b="1" dirty="0"/>
          </a:p>
          <a:p>
            <a:endParaRPr lang="tr-TR" sz="3200" dirty="0"/>
          </a:p>
        </p:txBody>
      </p:sp>
      <p:pic>
        <p:nvPicPr>
          <p:cNvPr id="4" name="Resim 3"/>
          <p:cNvPicPr>
            <a:picLocks noChangeAspect="1"/>
          </p:cNvPicPr>
          <p:nvPr/>
        </p:nvPicPr>
        <p:blipFill>
          <a:blip r:embed="rId2"/>
          <a:stretch>
            <a:fillRect/>
          </a:stretch>
        </p:blipFill>
        <p:spPr>
          <a:xfrm>
            <a:off x="831192" y="269653"/>
            <a:ext cx="10522608" cy="1322947"/>
          </a:xfrm>
          <a:prstGeom prst="rect">
            <a:avLst/>
          </a:prstGeom>
        </p:spPr>
      </p:pic>
    </p:spTree>
    <p:extLst>
      <p:ext uri="{BB962C8B-B14F-4D97-AF65-F5344CB8AC3E}">
        <p14:creationId xmlns:p14="http://schemas.microsoft.com/office/powerpoint/2010/main" val="176163074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smtClean="0"/>
              <a:t>Fransız </a:t>
            </a:r>
            <a:r>
              <a:rPr lang="tr-TR" sz="3200" b="1" dirty="0"/>
              <a:t>İhtilali’nin </a:t>
            </a:r>
            <a:r>
              <a:rPr lang="tr-TR" sz="3200" b="1" dirty="0" smtClean="0"/>
              <a:t>sonuçlarını yazınız.</a:t>
            </a:r>
          </a:p>
          <a:p>
            <a:endParaRPr lang="tr-TR" sz="3200" b="1" dirty="0"/>
          </a:p>
          <a:p>
            <a:r>
              <a:rPr lang="tr-TR" sz="3200" b="1" dirty="0" smtClean="0"/>
              <a:t>Cevap: </a:t>
            </a:r>
            <a:r>
              <a:rPr lang="tr-TR" sz="3200" dirty="0"/>
              <a:t>Bu olay sonucunda İnsan ve Vatandaş Hakları Bildirisi yayınlandı. Eşitlik, adalet, demokrasi, insan hakları, milliyetçilik, hürriyet gibi fikirler yayıldı. İmparatorluklar olumsuz yönde etkilendi. Osmanlı Devleti’nin de dağılması hızlandı. </a:t>
            </a:r>
          </a:p>
          <a:p>
            <a:endParaRPr lang="tr-TR" sz="3200" b="1" dirty="0"/>
          </a:p>
          <a:p>
            <a:endParaRPr lang="tr-TR" sz="3200" dirty="0"/>
          </a:p>
        </p:txBody>
      </p:sp>
      <p:pic>
        <p:nvPicPr>
          <p:cNvPr id="4" name="Resim 3"/>
          <p:cNvPicPr>
            <a:picLocks noChangeAspect="1"/>
          </p:cNvPicPr>
          <p:nvPr/>
        </p:nvPicPr>
        <p:blipFill>
          <a:blip r:embed="rId2"/>
          <a:stretch>
            <a:fillRect/>
          </a:stretch>
        </p:blipFill>
        <p:spPr>
          <a:xfrm>
            <a:off x="831192" y="269653"/>
            <a:ext cx="10522608" cy="1322947"/>
          </a:xfrm>
          <a:prstGeom prst="rect">
            <a:avLst/>
          </a:prstGeom>
        </p:spPr>
      </p:pic>
    </p:spTree>
    <p:extLst>
      <p:ext uri="{BB962C8B-B14F-4D97-AF65-F5344CB8AC3E}">
        <p14:creationId xmlns:p14="http://schemas.microsoft.com/office/powerpoint/2010/main" val="352013681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smtClean="0"/>
              <a:t>ABD’nin bağımsızlık savaşının sebepleri nelerdir?</a:t>
            </a:r>
          </a:p>
          <a:p>
            <a:endParaRPr lang="tr-TR" sz="3200" b="1" dirty="0"/>
          </a:p>
          <a:p>
            <a:r>
              <a:rPr lang="tr-TR" sz="3200" b="1" dirty="0" smtClean="0"/>
              <a:t>Cevap: </a:t>
            </a:r>
            <a:r>
              <a:rPr lang="tr-TR" sz="3200" b="1" dirty="0"/>
              <a:t> </a:t>
            </a:r>
            <a:r>
              <a:rPr lang="tr-TR" sz="3200" dirty="0"/>
              <a:t>Yedi Yıl Savaşları’ndan galip çıkmasına rağmen büyük kayıplara uğrayan İngiltere, yeni vergiler koydu. Koloniler buna tepki gösterdiler.</a:t>
            </a:r>
          </a:p>
          <a:p>
            <a:endParaRPr lang="tr-TR" sz="3200" b="1" dirty="0"/>
          </a:p>
        </p:txBody>
      </p:sp>
      <p:pic>
        <p:nvPicPr>
          <p:cNvPr id="4" name="Resim 3"/>
          <p:cNvPicPr>
            <a:picLocks noChangeAspect="1"/>
          </p:cNvPicPr>
          <p:nvPr/>
        </p:nvPicPr>
        <p:blipFill>
          <a:blip r:embed="rId2"/>
          <a:stretch>
            <a:fillRect/>
          </a:stretch>
        </p:blipFill>
        <p:spPr>
          <a:xfrm>
            <a:off x="834696" y="113536"/>
            <a:ext cx="10522608" cy="1322947"/>
          </a:xfrm>
          <a:prstGeom prst="rect">
            <a:avLst/>
          </a:prstGeom>
        </p:spPr>
      </p:pic>
    </p:spTree>
    <p:extLst>
      <p:ext uri="{BB962C8B-B14F-4D97-AF65-F5344CB8AC3E}">
        <p14:creationId xmlns:p14="http://schemas.microsoft.com/office/powerpoint/2010/main" val="307973935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smtClean="0"/>
              <a:t>Fransız İhtilali’nin çıkmasında ve ABD’nin bağımsızlık savaşına girmesinde Fransa ile İngiltere arasında meydana gelen hangi olayın sonuçları etkili olmuştur? Sebebi nedir?</a:t>
            </a:r>
          </a:p>
          <a:p>
            <a:endParaRPr lang="tr-TR" sz="3200" b="1" dirty="0" smtClean="0"/>
          </a:p>
          <a:p>
            <a:r>
              <a:rPr lang="tr-TR" sz="3200" b="1" dirty="0" smtClean="0"/>
              <a:t>Cevap: </a:t>
            </a:r>
            <a:r>
              <a:rPr lang="tr-TR" sz="3200" dirty="0" smtClean="0"/>
              <a:t>1756-1763 Yılları arasında İngiltere ve Fransa arasında meydana gelen </a:t>
            </a:r>
            <a:r>
              <a:rPr lang="tr-TR" sz="3200" b="1" dirty="0" smtClean="0">
                <a:solidFill>
                  <a:srgbClr val="FFFF00"/>
                </a:solidFill>
              </a:rPr>
              <a:t>Yedi </a:t>
            </a:r>
            <a:r>
              <a:rPr lang="tr-TR" sz="3200" b="1" dirty="0">
                <a:solidFill>
                  <a:srgbClr val="FFFF00"/>
                </a:solidFill>
              </a:rPr>
              <a:t>Y</a:t>
            </a:r>
            <a:r>
              <a:rPr lang="tr-TR" sz="3200" b="1" dirty="0" smtClean="0">
                <a:solidFill>
                  <a:srgbClr val="FFFF00"/>
                </a:solidFill>
              </a:rPr>
              <a:t>ıl </a:t>
            </a:r>
            <a:r>
              <a:rPr lang="tr-TR" sz="3200" b="1" dirty="0">
                <a:solidFill>
                  <a:srgbClr val="FFFF00"/>
                </a:solidFill>
              </a:rPr>
              <a:t>S</a:t>
            </a:r>
            <a:r>
              <a:rPr lang="tr-TR" sz="3200" b="1" dirty="0" smtClean="0">
                <a:solidFill>
                  <a:srgbClr val="FFFF00"/>
                </a:solidFill>
              </a:rPr>
              <a:t>avaşlarının </a:t>
            </a:r>
            <a:r>
              <a:rPr lang="tr-TR" sz="3200" dirty="0" smtClean="0"/>
              <a:t>etkisidir. Bu savaştan galip çıkan İngiltere sömürgelerde vergileri artırmış, mağlup olan Fransa’da halka yeni vergiler koymuştur.</a:t>
            </a:r>
            <a:endParaRPr lang="tr-TR" sz="3200" dirty="0"/>
          </a:p>
        </p:txBody>
      </p:sp>
      <p:pic>
        <p:nvPicPr>
          <p:cNvPr id="5" name="Resim 4"/>
          <p:cNvPicPr>
            <a:picLocks noChangeAspect="1"/>
          </p:cNvPicPr>
          <p:nvPr/>
        </p:nvPicPr>
        <p:blipFill>
          <a:blip r:embed="rId2"/>
          <a:stretch>
            <a:fillRect/>
          </a:stretch>
        </p:blipFill>
        <p:spPr>
          <a:xfrm>
            <a:off x="834696" y="314257"/>
            <a:ext cx="10522608" cy="1322947"/>
          </a:xfrm>
          <a:prstGeom prst="rect">
            <a:avLst/>
          </a:prstGeom>
        </p:spPr>
      </p:pic>
    </p:spTree>
    <p:extLst>
      <p:ext uri="{BB962C8B-B14F-4D97-AF65-F5344CB8AC3E}">
        <p14:creationId xmlns:p14="http://schemas.microsoft.com/office/powerpoint/2010/main" val="729401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lstStyle/>
          <a:p>
            <a:r>
              <a:rPr lang="tr-TR" b="1" dirty="0" smtClean="0"/>
              <a:t>Osmanlı Devleti’nin Balkanlarda uyguladığı iskan siyasetinin özelliklerini yazınız.</a:t>
            </a:r>
          </a:p>
          <a:p>
            <a:endParaRPr lang="tr-TR" dirty="0"/>
          </a:p>
          <a:p>
            <a:r>
              <a:rPr lang="tr-TR" b="1" dirty="0" smtClean="0">
                <a:solidFill>
                  <a:srgbClr val="FFFF00"/>
                </a:solidFill>
              </a:rPr>
              <a:t>Cevap:</a:t>
            </a:r>
            <a:r>
              <a:rPr lang="tr-TR" dirty="0"/>
              <a:t>- Konar-Göçerlerden olmasına dikkat edildi. Anlaşmazlık içerisinde olan boylar tercih edildi. Ekonomik düzenin iyi olduğu yerlerden iskan yapılmadı. Rumeli’ye geçenlerden bir süre vergi alınmadı. Göç edenlerin geri dönmesine izin verilmedi. Göç edenlerden belli bir süre vergi alınmadı.</a:t>
            </a:r>
          </a:p>
          <a:p>
            <a:endParaRPr lang="tr-TR" dirty="0"/>
          </a:p>
        </p:txBody>
      </p:sp>
      <p:pic>
        <p:nvPicPr>
          <p:cNvPr id="4" name="Resim 3"/>
          <p:cNvPicPr>
            <a:picLocks noChangeAspect="1"/>
          </p:cNvPicPr>
          <p:nvPr/>
        </p:nvPicPr>
        <p:blipFill>
          <a:blip r:embed="rId2"/>
          <a:stretch>
            <a:fillRect/>
          </a:stretch>
        </p:blipFill>
        <p:spPr>
          <a:xfrm>
            <a:off x="837289" y="247350"/>
            <a:ext cx="10516511" cy="1322947"/>
          </a:xfrm>
          <a:prstGeom prst="rect">
            <a:avLst/>
          </a:prstGeom>
        </p:spPr>
      </p:pic>
    </p:spTree>
    <p:extLst>
      <p:ext uri="{BB962C8B-B14F-4D97-AF65-F5344CB8AC3E}">
        <p14:creationId xmlns:p14="http://schemas.microsoft.com/office/powerpoint/2010/main" val="1452530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pPr marL="0" indent="0">
              <a:buNone/>
            </a:pPr>
            <a:r>
              <a:rPr lang="tr-TR" sz="4000" b="1" dirty="0" smtClean="0"/>
              <a:t>İkinci Murat’ın Macarlarla </a:t>
            </a:r>
            <a:r>
              <a:rPr lang="tr-TR" sz="4000" b="1" dirty="0"/>
              <a:t>Edirne-Segedin antlaşmasını </a:t>
            </a:r>
            <a:r>
              <a:rPr lang="tr-TR" sz="4000" b="1" dirty="0" smtClean="0"/>
              <a:t>imzalamasının </a:t>
            </a:r>
            <a:r>
              <a:rPr lang="tr-TR" sz="4000" b="1" dirty="0"/>
              <a:t>sebepleri nelerdir</a:t>
            </a:r>
            <a:r>
              <a:rPr lang="tr-TR" sz="4000" b="1" dirty="0" smtClean="0"/>
              <a:t>?</a:t>
            </a:r>
          </a:p>
          <a:p>
            <a:pPr marL="0" indent="0">
              <a:buNone/>
            </a:pPr>
            <a:endParaRPr lang="tr-TR" sz="4000" dirty="0"/>
          </a:p>
          <a:p>
            <a:pPr marL="0" indent="0">
              <a:buNone/>
            </a:pPr>
            <a:r>
              <a:rPr lang="tr-TR" sz="4000" b="1" dirty="0" smtClean="0">
                <a:solidFill>
                  <a:srgbClr val="FFFF00"/>
                </a:solidFill>
              </a:rPr>
              <a:t>Cevap: </a:t>
            </a:r>
            <a:r>
              <a:rPr lang="tr-TR" sz="4000" dirty="0"/>
              <a:t>Balkanlar da bazı yenilgiler alınması ve Anadolu’da Karamanoğullarının saldırıları dolayısıyla II. Murat Haçlılardan barış istedi.</a:t>
            </a:r>
          </a:p>
          <a:p>
            <a:pPr marL="0" indent="0">
              <a:buNone/>
            </a:pPr>
            <a:endParaRPr lang="tr-TR" sz="4000" dirty="0"/>
          </a:p>
          <a:p>
            <a:pPr marL="0" indent="0">
              <a:buNone/>
            </a:pPr>
            <a:endParaRPr lang="tr-TR" sz="4000" dirty="0"/>
          </a:p>
        </p:txBody>
      </p:sp>
      <p:pic>
        <p:nvPicPr>
          <p:cNvPr id="4" name="Resim 3"/>
          <p:cNvPicPr>
            <a:picLocks noChangeAspect="1"/>
          </p:cNvPicPr>
          <p:nvPr/>
        </p:nvPicPr>
        <p:blipFill>
          <a:blip r:embed="rId2"/>
          <a:stretch>
            <a:fillRect/>
          </a:stretch>
        </p:blipFill>
        <p:spPr>
          <a:xfrm>
            <a:off x="838200" y="280804"/>
            <a:ext cx="10516511" cy="1322947"/>
          </a:xfrm>
          <a:prstGeom prst="rect">
            <a:avLst/>
          </a:prstGeom>
        </p:spPr>
      </p:pic>
    </p:spTree>
    <p:extLst>
      <p:ext uri="{BB962C8B-B14F-4D97-AF65-F5344CB8AC3E}">
        <p14:creationId xmlns:p14="http://schemas.microsoft.com/office/powerpoint/2010/main" val="3712063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pPr marL="0" indent="0">
              <a:buNone/>
            </a:pPr>
            <a:r>
              <a:rPr lang="tr-TR" sz="4000" b="1" dirty="0" smtClean="0"/>
              <a:t>Haçlıların </a:t>
            </a:r>
            <a:r>
              <a:rPr lang="tr-TR" sz="4000" b="1" dirty="0"/>
              <a:t>Edirne-Segedin antlaşmasını bozmalarının sebepleri nelerdir</a:t>
            </a:r>
            <a:r>
              <a:rPr lang="tr-TR" sz="4000" b="1" dirty="0" smtClean="0"/>
              <a:t>?</a:t>
            </a:r>
          </a:p>
          <a:p>
            <a:pPr marL="0" indent="0">
              <a:buNone/>
            </a:pPr>
            <a:endParaRPr lang="tr-TR" sz="4000" dirty="0"/>
          </a:p>
          <a:p>
            <a:pPr marL="0" indent="0">
              <a:buNone/>
            </a:pPr>
            <a:r>
              <a:rPr lang="tr-TR" sz="4000" b="1" dirty="0" smtClean="0">
                <a:solidFill>
                  <a:srgbClr val="FFFF00"/>
                </a:solidFill>
              </a:rPr>
              <a:t>Cevap: </a:t>
            </a:r>
            <a:r>
              <a:rPr lang="tr-TR" sz="4000" dirty="0" smtClean="0"/>
              <a:t>Haçlıların İkinci Mehmet (Fatih)’in çocuk </a:t>
            </a:r>
            <a:r>
              <a:rPr lang="tr-TR" sz="4000" dirty="0"/>
              <a:t>yaşta tahta geçmesinden yararlanmak </a:t>
            </a:r>
            <a:r>
              <a:rPr lang="tr-TR" sz="4000" dirty="0" smtClean="0"/>
              <a:t>istemeleri.</a:t>
            </a:r>
            <a:endParaRPr lang="tr-TR" sz="4000" dirty="0"/>
          </a:p>
          <a:p>
            <a:pPr marL="0" indent="0">
              <a:buNone/>
            </a:pPr>
            <a:endParaRPr lang="tr-TR" sz="4000" dirty="0"/>
          </a:p>
        </p:txBody>
      </p:sp>
      <p:pic>
        <p:nvPicPr>
          <p:cNvPr id="4" name="Resim 3"/>
          <p:cNvPicPr>
            <a:picLocks noChangeAspect="1"/>
          </p:cNvPicPr>
          <p:nvPr/>
        </p:nvPicPr>
        <p:blipFill>
          <a:blip r:embed="rId2"/>
          <a:stretch>
            <a:fillRect/>
          </a:stretch>
        </p:blipFill>
        <p:spPr>
          <a:xfrm>
            <a:off x="838200" y="280804"/>
            <a:ext cx="10516511" cy="1322947"/>
          </a:xfrm>
          <a:prstGeom prst="rect">
            <a:avLst/>
          </a:prstGeom>
        </p:spPr>
      </p:pic>
    </p:spTree>
    <p:extLst>
      <p:ext uri="{BB962C8B-B14F-4D97-AF65-F5344CB8AC3E}">
        <p14:creationId xmlns:p14="http://schemas.microsoft.com/office/powerpoint/2010/main" val="40492866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pPr marL="0" indent="0">
              <a:buNone/>
            </a:pPr>
            <a:r>
              <a:rPr lang="tr-TR" sz="4000" b="1" dirty="0" smtClean="0"/>
              <a:t>İkinci Kosova Savaşı’nın sonuçlarını yazınız.</a:t>
            </a:r>
          </a:p>
          <a:p>
            <a:pPr marL="0" indent="0">
              <a:buNone/>
            </a:pPr>
            <a:endParaRPr lang="tr-TR" sz="4000" dirty="0"/>
          </a:p>
          <a:p>
            <a:r>
              <a:rPr lang="tr-TR" sz="4000" b="1" dirty="0" smtClean="0">
                <a:solidFill>
                  <a:srgbClr val="FFFF00"/>
                </a:solidFill>
              </a:rPr>
              <a:t>Cevap: </a:t>
            </a:r>
            <a:r>
              <a:rPr lang="tr-TR" sz="4000" dirty="0"/>
              <a:t>Varna ve II. Kosova savaşları Balkanlardaki Osmanlı hakimiyetini kesinleştirmiş,  Haçlıların Türkleri Balkanlardan atma umutları sona ermiştir. Türklerin Tuna’nın güneyindeki hakimiyeti güç kazanmıştır.</a:t>
            </a:r>
          </a:p>
        </p:txBody>
      </p:sp>
      <p:pic>
        <p:nvPicPr>
          <p:cNvPr id="4" name="Resim 3"/>
          <p:cNvPicPr>
            <a:picLocks noChangeAspect="1"/>
          </p:cNvPicPr>
          <p:nvPr/>
        </p:nvPicPr>
        <p:blipFill>
          <a:blip r:embed="rId2"/>
          <a:stretch>
            <a:fillRect/>
          </a:stretch>
        </p:blipFill>
        <p:spPr>
          <a:xfrm>
            <a:off x="838200" y="280804"/>
            <a:ext cx="10516511" cy="1322947"/>
          </a:xfrm>
          <a:prstGeom prst="rect">
            <a:avLst/>
          </a:prstGeom>
        </p:spPr>
      </p:pic>
    </p:spTree>
    <p:extLst>
      <p:ext uri="{BB962C8B-B14F-4D97-AF65-F5344CB8AC3E}">
        <p14:creationId xmlns:p14="http://schemas.microsoft.com/office/powerpoint/2010/main" val="22242899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8656" y="2399987"/>
            <a:ext cx="10515600" cy="2378075"/>
          </a:xfrm>
          <a:solidFill>
            <a:schemeClr val="accent6">
              <a:lumMod val="75000"/>
            </a:schemeClr>
          </a:solidFill>
        </p:spPr>
        <p:txBody>
          <a:bodyPr>
            <a:normAutofit fontScale="90000"/>
          </a:bodyPr>
          <a:lstStyle/>
          <a:p>
            <a:pPr algn="ctr"/>
            <a:r>
              <a:rPr lang="tr-TR" b="1" dirty="0"/>
              <a:t>I. ÜNİTE: BEYLİKTEN </a:t>
            </a:r>
            <a:r>
              <a:rPr lang="tr-TR" b="1" dirty="0" smtClean="0"/>
              <a:t>DEVLETE</a:t>
            </a:r>
            <a:br>
              <a:rPr lang="tr-TR" b="1" dirty="0" smtClean="0"/>
            </a:br>
            <a:r>
              <a:rPr lang="tr-TR" b="1" dirty="0"/>
              <a:t/>
            </a:r>
            <a:br>
              <a:rPr lang="tr-TR" b="1" dirty="0"/>
            </a:br>
            <a:r>
              <a:rPr lang="tr-TR" b="1" dirty="0" smtClean="0"/>
              <a:t>B. OSMANLI DEVLET YÖNETİMİNİN TEMEL ÖZELLİKLERİ</a:t>
            </a:r>
            <a:endParaRPr lang="tr-TR" b="1" dirty="0"/>
          </a:p>
        </p:txBody>
      </p:sp>
    </p:spTree>
    <p:extLst>
      <p:ext uri="{BB962C8B-B14F-4D97-AF65-F5344CB8AC3E}">
        <p14:creationId xmlns:p14="http://schemas.microsoft.com/office/powerpoint/2010/main" val="42094122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lnSpcReduction="10000"/>
          </a:bodyPr>
          <a:lstStyle/>
          <a:p>
            <a:r>
              <a:rPr lang="tr-TR" b="1" dirty="0" smtClean="0"/>
              <a:t>Türklerde hakimiyet anlayışı nasıldı? Ortaya çıkışı ve Osmanlı Devleti’nde ne gibi değişikliklere uğramıştır? Açıklayınız.</a:t>
            </a:r>
          </a:p>
          <a:p>
            <a:endParaRPr lang="tr-TR" dirty="0"/>
          </a:p>
          <a:p>
            <a:r>
              <a:rPr lang="tr-TR" b="1" dirty="0" smtClean="0">
                <a:solidFill>
                  <a:srgbClr val="FFFF00"/>
                </a:solidFill>
              </a:rPr>
              <a:t>Cevap:</a:t>
            </a:r>
            <a:r>
              <a:rPr lang="tr-TR" dirty="0" smtClean="0"/>
              <a:t> İslamiyet’ten önce Türklerde hakimiyetin Gök Tanrı tarafından verildiğine inanılırdı. Bun kut denilirdi. Hakimiyet verilen ailede kutsal kabul edilir, bu sebeple ülke hanedanın ortak malı sayılırdı. İslamiyet’in kabulünden sonra ise hakimiyetin Allah’ın takdiri, kısmeti olduğuna inanıldı. Ülke hanedanın ortak malıdır, anlayışı Birinci Murat’la birlikte ülke padişah ve oğullarınındır anlayışı gelmiş, Birinci Ahmet’le birlikte ise ekber ve erşed yani hanedanın en yaşlı ve olgun üyesinin tahta geçme usulü gelmiştir.</a:t>
            </a:r>
          </a:p>
          <a:p>
            <a:endParaRPr lang="tr-TR" dirty="0" smtClean="0"/>
          </a:p>
          <a:p>
            <a:endParaRPr lang="tr-TR" dirty="0"/>
          </a:p>
        </p:txBody>
      </p:sp>
      <p:pic>
        <p:nvPicPr>
          <p:cNvPr id="4" name="Resim 3"/>
          <p:cNvPicPr>
            <a:picLocks noChangeAspect="1"/>
          </p:cNvPicPr>
          <p:nvPr/>
        </p:nvPicPr>
        <p:blipFill>
          <a:blip r:embed="rId2"/>
          <a:stretch>
            <a:fillRect/>
          </a:stretch>
        </p:blipFill>
        <p:spPr>
          <a:xfrm>
            <a:off x="837289" y="258501"/>
            <a:ext cx="10516511" cy="1322947"/>
          </a:xfrm>
          <a:prstGeom prst="rect">
            <a:avLst/>
          </a:prstGeom>
        </p:spPr>
      </p:pic>
    </p:spTree>
    <p:extLst>
      <p:ext uri="{BB962C8B-B14F-4D97-AF65-F5344CB8AC3E}">
        <p14:creationId xmlns:p14="http://schemas.microsoft.com/office/powerpoint/2010/main" val="32481828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lstStyle/>
          <a:p>
            <a:r>
              <a:rPr lang="tr-TR" b="1" dirty="0" smtClean="0"/>
              <a:t>Osmanlı Devleti’nde padişahın görevleri nelerdir?</a:t>
            </a:r>
          </a:p>
          <a:p>
            <a:endParaRPr lang="tr-TR" dirty="0"/>
          </a:p>
          <a:p>
            <a:r>
              <a:rPr lang="tr-TR" b="1" dirty="0" smtClean="0">
                <a:solidFill>
                  <a:srgbClr val="FFFF00"/>
                </a:solidFill>
              </a:rPr>
              <a:t>Cevap: </a:t>
            </a:r>
            <a:r>
              <a:rPr lang="tr-TR" dirty="0" smtClean="0"/>
              <a:t>Devleti yönetmek, Fatih’e kadar Divan-ı Hümayun’a başkanlık etmek, orduya komuta etmek, örfe</a:t>
            </a:r>
            <a:r>
              <a:rPr lang="tr-TR" b="1" dirty="0" smtClean="0"/>
              <a:t> </a:t>
            </a:r>
            <a:r>
              <a:rPr lang="tr-TR" dirty="0"/>
              <a:t>dayanarak, toplum, ekonomi ve yönetim hayatının her alanıyla ilgili kural </a:t>
            </a:r>
            <a:r>
              <a:rPr lang="tr-TR" dirty="0" smtClean="0"/>
              <a:t>koymak, devletin iç ve dış politikasını belirlemek, elçileri kabul etmek gibi gibi görevleri vardır.</a:t>
            </a:r>
          </a:p>
          <a:p>
            <a:endParaRPr lang="tr-TR" dirty="0" smtClean="0"/>
          </a:p>
        </p:txBody>
      </p:sp>
      <p:pic>
        <p:nvPicPr>
          <p:cNvPr id="4" name="Resim 3"/>
          <p:cNvPicPr>
            <a:picLocks noChangeAspect="1"/>
          </p:cNvPicPr>
          <p:nvPr/>
        </p:nvPicPr>
        <p:blipFill>
          <a:blip r:embed="rId2"/>
          <a:stretch>
            <a:fillRect/>
          </a:stretch>
        </p:blipFill>
        <p:spPr>
          <a:xfrm>
            <a:off x="837289" y="258501"/>
            <a:ext cx="10516511" cy="1322947"/>
          </a:xfrm>
          <a:prstGeom prst="rect">
            <a:avLst/>
          </a:prstGeom>
        </p:spPr>
      </p:pic>
    </p:spTree>
    <p:extLst>
      <p:ext uri="{BB962C8B-B14F-4D97-AF65-F5344CB8AC3E}">
        <p14:creationId xmlns:p14="http://schemas.microsoft.com/office/powerpoint/2010/main" val="538512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smtClean="0"/>
              <a:t>Kuruluş Devrinde divan üyeleri kimlerden oluşmuştur?</a:t>
            </a:r>
          </a:p>
          <a:p>
            <a:endParaRPr lang="tr-TR" sz="3200" b="1" dirty="0"/>
          </a:p>
          <a:p>
            <a:r>
              <a:rPr lang="tr-TR" sz="3200" b="1" dirty="0" smtClean="0">
                <a:solidFill>
                  <a:srgbClr val="FFFF00"/>
                </a:solidFill>
              </a:rPr>
              <a:t>Cevap:</a:t>
            </a:r>
            <a:r>
              <a:rPr lang="tr-TR" sz="3200" b="1" dirty="0" smtClean="0"/>
              <a:t> </a:t>
            </a:r>
            <a:r>
              <a:rPr lang="tr-TR" sz="3200" dirty="0" smtClean="0"/>
              <a:t>Padişah başkanlık yapardı. Bunun dışında vezir, kazasker, nişancı ve defterdardan oluşurdu.</a:t>
            </a:r>
          </a:p>
          <a:p>
            <a:endParaRPr lang="tr-TR" sz="3200" dirty="0" smtClean="0"/>
          </a:p>
          <a:p>
            <a:endParaRPr lang="tr-TR" sz="3200" dirty="0"/>
          </a:p>
        </p:txBody>
      </p:sp>
      <p:pic>
        <p:nvPicPr>
          <p:cNvPr id="4" name="Resim 3"/>
          <p:cNvPicPr>
            <a:picLocks noChangeAspect="1"/>
          </p:cNvPicPr>
          <p:nvPr/>
        </p:nvPicPr>
        <p:blipFill>
          <a:blip r:embed="rId2"/>
          <a:stretch>
            <a:fillRect/>
          </a:stretch>
        </p:blipFill>
        <p:spPr>
          <a:xfrm>
            <a:off x="837289" y="258501"/>
            <a:ext cx="10516511" cy="1322947"/>
          </a:xfrm>
          <a:prstGeom prst="rect">
            <a:avLst/>
          </a:prstGeom>
        </p:spPr>
      </p:pic>
    </p:spTree>
    <p:extLst>
      <p:ext uri="{BB962C8B-B14F-4D97-AF65-F5344CB8AC3E}">
        <p14:creationId xmlns:p14="http://schemas.microsoft.com/office/powerpoint/2010/main" val="1421610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8656" y="2399987"/>
            <a:ext cx="10515600" cy="2107619"/>
          </a:xfrm>
          <a:solidFill>
            <a:schemeClr val="accent6">
              <a:lumMod val="75000"/>
            </a:schemeClr>
          </a:solidFill>
        </p:spPr>
        <p:txBody>
          <a:bodyPr>
            <a:normAutofit/>
          </a:bodyPr>
          <a:lstStyle/>
          <a:p>
            <a:pPr algn="ctr"/>
            <a:r>
              <a:rPr lang="tr-TR" b="1" dirty="0" smtClean="0"/>
              <a:t>I. ÜNİTE: BEYLİKTEN DEVLETE</a:t>
            </a:r>
            <a:br>
              <a:rPr lang="tr-TR" b="1" dirty="0" smtClean="0"/>
            </a:br>
            <a:r>
              <a:rPr lang="tr-TR" b="1" dirty="0" smtClean="0"/>
              <a:t/>
            </a:r>
            <a:br>
              <a:rPr lang="tr-TR" b="1" dirty="0" smtClean="0"/>
            </a:br>
            <a:r>
              <a:rPr lang="tr-TR" b="1" dirty="0" smtClean="0"/>
              <a:t>A. UÇ BEYLİĞİNDEN DEVLETE (1300-1453)</a:t>
            </a:r>
            <a:endParaRPr lang="tr-TR" b="1" dirty="0"/>
          </a:p>
        </p:txBody>
      </p:sp>
    </p:spTree>
    <p:extLst>
      <p:ext uri="{BB962C8B-B14F-4D97-AF65-F5344CB8AC3E}">
        <p14:creationId xmlns:p14="http://schemas.microsoft.com/office/powerpoint/2010/main" val="12125861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8656" y="2399987"/>
            <a:ext cx="10515600" cy="2378075"/>
          </a:xfrm>
          <a:solidFill>
            <a:schemeClr val="accent6">
              <a:lumMod val="75000"/>
            </a:schemeClr>
          </a:solidFill>
        </p:spPr>
        <p:txBody>
          <a:bodyPr>
            <a:normAutofit/>
          </a:bodyPr>
          <a:lstStyle/>
          <a:p>
            <a:pPr algn="ctr"/>
            <a:r>
              <a:rPr lang="tr-TR" b="1" dirty="0" smtClean="0"/>
              <a:t>II. </a:t>
            </a:r>
            <a:r>
              <a:rPr lang="tr-TR" b="1" dirty="0"/>
              <a:t>ÜNİTE: </a:t>
            </a:r>
            <a:r>
              <a:rPr lang="tr-TR" b="1" dirty="0" smtClean="0"/>
              <a:t>DÜNYA GÜCÜ OSMANLI DEVLETE</a:t>
            </a:r>
            <a:br>
              <a:rPr lang="tr-TR" b="1" dirty="0" smtClean="0"/>
            </a:br>
            <a:r>
              <a:rPr lang="tr-TR" b="1" dirty="0"/>
              <a:t/>
            </a:r>
            <a:br>
              <a:rPr lang="tr-TR" b="1" dirty="0"/>
            </a:br>
            <a:r>
              <a:rPr lang="tr-TR" b="1" dirty="0" smtClean="0"/>
              <a:t>A. FATİH VE FETİH</a:t>
            </a:r>
            <a:endParaRPr lang="tr-TR" b="1" dirty="0"/>
          </a:p>
        </p:txBody>
      </p:sp>
    </p:spTree>
    <p:extLst>
      <p:ext uri="{BB962C8B-B14F-4D97-AF65-F5344CB8AC3E}">
        <p14:creationId xmlns:p14="http://schemas.microsoft.com/office/powerpoint/2010/main" val="40307094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Autofit/>
          </a:bodyPr>
          <a:lstStyle/>
          <a:p>
            <a:r>
              <a:rPr lang="tr-TR" sz="3200" b="1" dirty="0"/>
              <a:t>İstanbul Fethi için Fatih Sultan Mehmet’in yaptığı hazırlıkları yazınız</a:t>
            </a:r>
            <a:r>
              <a:rPr lang="tr-TR" sz="3200" b="1" dirty="0" smtClean="0"/>
              <a:t>.</a:t>
            </a:r>
          </a:p>
          <a:p>
            <a:endParaRPr lang="tr-TR" sz="3200" dirty="0"/>
          </a:p>
          <a:p>
            <a:pPr marL="0" indent="0">
              <a:buNone/>
            </a:pPr>
            <a:r>
              <a:rPr lang="tr-TR" sz="3200" dirty="0" smtClean="0"/>
              <a:t>Cevap: 1-Anadolu </a:t>
            </a:r>
            <a:r>
              <a:rPr lang="tr-TR" sz="3200" dirty="0"/>
              <a:t>hisarının karşısına Rumeli Hisarı yapıldı. 2-Dört yüz parçalık bir donanma hazırlandı. 3-Edirne’de büyük toplar döktürüldü. 4-Avrupa’dan gelebilecek yardımlar için Balkanlara ordu gönderildi.5-Macaristan, Sırbistan, Eflak, Venedik ve Karamanoğulları ile antlaşma yapıldı. 6-Bizans’ın elindeki Saray ve Vize kaleleri alındı.</a:t>
            </a:r>
          </a:p>
          <a:p>
            <a:endParaRPr lang="tr-TR" sz="3200" dirty="0"/>
          </a:p>
        </p:txBody>
      </p:sp>
      <p:pic>
        <p:nvPicPr>
          <p:cNvPr id="4" name="Resim 3"/>
          <p:cNvPicPr>
            <a:picLocks noChangeAspect="1"/>
          </p:cNvPicPr>
          <p:nvPr/>
        </p:nvPicPr>
        <p:blipFill>
          <a:blip r:embed="rId2"/>
          <a:stretch>
            <a:fillRect/>
          </a:stretch>
        </p:blipFill>
        <p:spPr>
          <a:xfrm>
            <a:off x="838200" y="140236"/>
            <a:ext cx="10522608" cy="1322947"/>
          </a:xfrm>
          <a:prstGeom prst="rect">
            <a:avLst/>
          </a:prstGeom>
        </p:spPr>
      </p:pic>
    </p:spTree>
    <p:extLst>
      <p:ext uri="{BB962C8B-B14F-4D97-AF65-F5344CB8AC3E}">
        <p14:creationId xmlns:p14="http://schemas.microsoft.com/office/powerpoint/2010/main" val="16038683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lstStyle/>
          <a:p>
            <a:r>
              <a:rPr lang="tr-TR" b="1" dirty="0"/>
              <a:t>İstanbul Fethi’nin sebeplerini yazınız</a:t>
            </a:r>
            <a:r>
              <a:rPr lang="tr-TR" b="1" dirty="0" smtClean="0"/>
              <a:t>.</a:t>
            </a:r>
          </a:p>
          <a:p>
            <a:endParaRPr lang="tr-TR" dirty="0"/>
          </a:p>
          <a:p>
            <a:pPr marL="0" indent="0">
              <a:buNone/>
            </a:pPr>
            <a:r>
              <a:rPr lang="tr-TR" b="1" dirty="0" smtClean="0">
                <a:solidFill>
                  <a:srgbClr val="FFFF00"/>
                </a:solidFill>
              </a:rPr>
              <a:t>Cevap:</a:t>
            </a:r>
            <a:r>
              <a:rPr lang="tr-TR" dirty="0" smtClean="0"/>
              <a:t> 1-Bizans’ın </a:t>
            </a:r>
            <a:r>
              <a:rPr lang="tr-TR" dirty="0"/>
              <a:t>Osmanlı şehzadelerini kışkırtması ve isyan edenle-re yardım etmesi 2-Bizans’ın Avrupalıları Osmanlılara karşı kışkırtması 3-İstanbul’un önemli kara ve deniz ticaret yollarının üzerinde olması 4-İstanbul’un Osmanlıların </a:t>
            </a:r>
            <a:r>
              <a:rPr lang="tr-TR" dirty="0" smtClean="0"/>
              <a:t>Anadolu </a:t>
            </a:r>
            <a:r>
              <a:rPr lang="tr-TR" dirty="0"/>
              <a:t>ve Rumeli topraklarının bağlantısını kesmesi 5-Bizans’ın Hıristiyanlığın </a:t>
            </a:r>
            <a:r>
              <a:rPr lang="tr-TR" dirty="0" smtClean="0"/>
              <a:t>doğudaki </a:t>
            </a:r>
            <a:r>
              <a:rPr lang="tr-TR" dirty="0"/>
              <a:t>son kalesi olması 6-Peygamberimizin İstanbul’u fetih müjdesi</a:t>
            </a:r>
          </a:p>
        </p:txBody>
      </p:sp>
      <p:pic>
        <p:nvPicPr>
          <p:cNvPr id="4" name="Resim 3"/>
          <p:cNvPicPr>
            <a:picLocks noChangeAspect="1"/>
          </p:cNvPicPr>
          <p:nvPr/>
        </p:nvPicPr>
        <p:blipFill>
          <a:blip r:embed="rId2"/>
          <a:stretch>
            <a:fillRect/>
          </a:stretch>
        </p:blipFill>
        <p:spPr>
          <a:xfrm>
            <a:off x="837289" y="258502"/>
            <a:ext cx="10516511" cy="1322947"/>
          </a:xfrm>
          <a:prstGeom prst="rect">
            <a:avLst/>
          </a:prstGeom>
        </p:spPr>
      </p:pic>
    </p:spTree>
    <p:extLst>
      <p:ext uri="{BB962C8B-B14F-4D97-AF65-F5344CB8AC3E}">
        <p14:creationId xmlns:p14="http://schemas.microsoft.com/office/powerpoint/2010/main" val="39346455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600" b="1" dirty="0"/>
              <a:t>Bizans’ın </a:t>
            </a:r>
            <a:r>
              <a:rPr lang="tr-TR" sz="3600" b="1" dirty="0" smtClean="0"/>
              <a:t>İstanbul kuşatmasına </a:t>
            </a:r>
            <a:r>
              <a:rPr lang="tr-TR" sz="3600" b="1" dirty="0"/>
              <a:t>karşı aldığı önlemleri yazınız.</a:t>
            </a:r>
            <a:endParaRPr lang="tr-TR" sz="3600" dirty="0"/>
          </a:p>
          <a:p>
            <a:r>
              <a:rPr lang="tr-TR" sz="3600" dirty="0" smtClean="0"/>
              <a:t>Cevap: 1-Surlar </a:t>
            </a:r>
            <a:r>
              <a:rPr lang="tr-TR" sz="3600" dirty="0"/>
              <a:t>onarıldı 2-Haliç’in ağzı zincirle kapatıldı. 3-Katolik ve Ortodoks kiliselerinin birleştirilmesine çalışıldı. Böylece Papa’ dan destek sağlanmaya çalışıldı. 4-Cenevizliler askeri yardım yaptılar. 5-Grejuva(Rum ateşi)etkili şekilde kullanıldı.</a:t>
            </a:r>
          </a:p>
          <a:p>
            <a:endParaRPr lang="tr-TR" sz="3600" dirty="0"/>
          </a:p>
        </p:txBody>
      </p:sp>
      <p:pic>
        <p:nvPicPr>
          <p:cNvPr id="4" name="Resim 3"/>
          <p:cNvPicPr>
            <a:picLocks noChangeAspect="1"/>
          </p:cNvPicPr>
          <p:nvPr/>
        </p:nvPicPr>
        <p:blipFill>
          <a:blip r:embed="rId2"/>
          <a:stretch>
            <a:fillRect/>
          </a:stretch>
        </p:blipFill>
        <p:spPr>
          <a:xfrm>
            <a:off x="838200" y="140236"/>
            <a:ext cx="10522608" cy="1322947"/>
          </a:xfrm>
          <a:prstGeom prst="rect">
            <a:avLst/>
          </a:prstGeom>
        </p:spPr>
      </p:pic>
    </p:spTree>
    <p:extLst>
      <p:ext uri="{BB962C8B-B14F-4D97-AF65-F5344CB8AC3E}">
        <p14:creationId xmlns:p14="http://schemas.microsoft.com/office/powerpoint/2010/main" val="35352282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4000" b="1" dirty="0"/>
              <a:t>İstanbul fethinin Coğrafi Keşiflere etkisini açıklayınız.</a:t>
            </a:r>
          </a:p>
          <a:p>
            <a:endParaRPr lang="tr-TR" sz="4000" dirty="0" smtClean="0"/>
          </a:p>
          <a:p>
            <a:r>
              <a:rPr lang="tr-TR" sz="4000" dirty="0" smtClean="0"/>
              <a:t>Cevap: İstanbul’un fethiyle ticaret yolları Osmanlıların eline geçtiği için Avrupalılar yeni yollar aradılar ve böylece Coğrafi Keşifleri başlattılar. </a:t>
            </a:r>
            <a:endParaRPr lang="tr-TR" sz="4000" dirty="0"/>
          </a:p>
        </p:txBody>
      </p:sp>
      <p:pic>
        <p:nvPicPr>
          <p:cNvPr id="4" name="Resim 3"/>
          <p:cNvPicPr>
            <a:picLocks noChangeAspect="1"/>
          </p:cNvPicPr>
          <p:nvPr/>
        </p:nvPicPr>
        <p:blipFill>
          <a:blip r:embed="rId2"/>
          <a:stretch>
            <a:fillRect/>
          </a:stretch>
        </p:blipFill>
        <p:spPr>
          <a:xfrm>
            <a:off x="837289" y="258502"/>
            <a:ext cx="10516511" cy="1322947"/>
          </a:xfrm>
          <a:prstGeom prst="rect">
            <a:avLst/>
          </a:prstGeom>
        </p:spPr>
      </p:pic>
    </p:spTree>
    <p:extLst>
      <p:ext uri="{BB962C8B-B14F-4D97-AF65-F5344CB8AC3E}">
        <p14:creationId xmlns:p14="http://schemas.microsoft.com/office/powerpoint/2010/main" val="11104972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4000" b="1" dirty="0"/>
              <a:t>İstanbul fethinin </a:t>
            </a:r>
            <a:r>
              <a:rPr lang="tr-TR" sz="4000" b="1" dirty="0" smtClean="0"/>
              <a:t>Rönesans’a etkisini </a:t>
            </a:r>
            <a:r>
              <a:rPr lang="tr-TR" sz="4000" b="1" dirty="0"/>
              <a:t>açıklayınız.</a:t>
            </a:r>
          </a:p>
          <a:p>
            <a:endParaRPr lang="tr-TR" sz="4000" dirty="0" smtClean="0"/>
          </a:p>
          <a:p>
            <a:r>
              <a:rPr lang="tr-TR" sz="4000" b="1" dirty="0" smtClean="0">
                <a:solidFill>
                  <a:srgbClr val="FFFF00"/>
                </a:solidFill>
              </a:rPr>
              <a:t>Cevap:</a:t>
            </a:r>
            <a:r>
              <a:rPr lang="tr-TR" sz="4000" dirty="0" smtClean="0"/>
              <a:t> </a:t>
            </a:r>
            <a:r>
              <a:rPr lang="tr-TR" sz="4000" dirty="0"/>
              <a:t>İstanbul’dan İtalya’ya giden Bizanslı </a:t>
            </a:r>
            <a:r>
              <a:rPr lang="tr-TR" sz="4000" dirty="0" smtClean="0"/>
              <a:t>bilginlerin </a:t>
            </a:r>
            <a:r>
              <a:rPr lang="tr-TR" sz="4000" dirty="0"/>
              <a:t>burada </a:t>
            </a:r>
            <a:r>
              <a:rPr lang="tr-TR" sz="4000" dirty="0" smtClean="0"/>
              <a:t>eski Yunancayı öğretmeleri ve Yunan eserlerini tanıtmaları, Rönesans </a:t>
            </a:r>
            <a:r>
              <a:rPr lang="tr-TR" sz="4000" dirty="0"/>
              <a:t>hareketlerinin başlamasında etkili </a:t>
            </a:r>
            <a:r>
              <a:rPr lang="tr-TR" sz="4000" dirty="0" smtClean="0"/>
              <a:t>oldu.</a:t>
            </a:r>
            <a:endParaRPr lang="tr-TR" sz="4000" dirty="0"/>
          </a:p>
          <a:p>
            <a:endParaRPr lang="tr-TR" sz="4000" dirty="0"/>
          </a:p>
        </p:txBody>
      </p:sp>
      <p:pic>
        <p:nvPicPr>
          <p:cNvPr id="4" name="Resim 3"/>
          <p:cNvPicPr>
            <a:picLocks noChangeAspect="1"/>
          </p:cNvPicPr>
          <p:nvPr/>
        </p:nvPicPr>
        <p:blipFill>
          <a:blip r:embed="rId2"/>
          <a:stretch>
            <a:fillRect/>
          </a:stretch>
        </p:blipFill>
        <p:spPr>
          <a:xfrm>
            <a:off x="837289" y="258502"/>
            <a:ext cx="10516511" cy="1322947"/>
          </a:xfrm>
          <a:prstGeom prst="rect">
            <a:avLst/>
          </a:prstGeom>
        </p:spPr>
      </p:pic>
    </p:spTree>
    <p:extLst>
      <p:ext uri="{BB962C8B-B14F-4D97-AF65-F5344CB8AC3E}">
        <p14:creationId xmlns:p14="http://schemas.microsoft.com/office/powerpoint/2010/main" val="1407716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4000" b="1" dirty="0"/>
              <a:t>İstanbul fethinin </a:t>
            </a:r>
            <a:r>
              <a:rPr lang="tr-TR" sz="4000" b="1" dirty="0" smtClean="0"/>
              <a:t>Feodalite (Derebeylik)’e etkisini </a:t>
            </a:r>
            <a:r>
              <a:rPr lang="tr-TR" sz="4000" b="1" dirty="0"/>
              <a:t>açıklayınız.</a:t>
            </a:r>
          </a:p>
          <a:p>
            <a:endParaRPr lang="tr-TR" sz="4000" dirty="0" smtClean="0"/>
          </a:p>
          <a:p>
            <a:r>
              <a:rPr lang="tr-TR" sz="4000" b="1" dirty="0" smtClean="0">
                <a:solidFill>
                  <a:srgbClr val="FFFF00"/>
                </a:solidFill>
              </a:rPr>
              <a:t>Cevap:</a:t>
            </a:r>
            <a:r>
              <a:rPr lang="tr-TR" sz="4000" dirty="0" smtClean="0"/>
              <a:t> Ateşli silahlarla surların yıkılabileceği anlaşıldığından Avrupa’da </a:t>
            </a:r>
            <a:r>
              <a:rPr lang="tr-TR" sz="4000" dirty="0" smtClean="0"/>
              <a:t>derebeylerin </a:t>
            </a:r>
            <a:r>
              <a:rPr lang="tr-TR" sz="4000" dirty="0" smtClean="0"/>
              <a:t>şatoları yıkılarak derebeyliğe son verilmiştir.</a:t>
            </a:r>
            <a:endParaRPr lang="tr-TR" sz="4000" dirty="0"/>
          </a:p>
        </p:txBody>
      </p:sp>
      <p:pic>
        <p:nvPicPr>
          <p:cNvPr id="4" name="Resim 3"/>
          <p:cNvPicPr>
            <a:picLocks noChangeAspect="1"/>
          </p:cNvPicPr>
          <p:nvPr/>
        </p:nvPicPr>
        <p:blipFill>
          <a:blip r:embed="rId2"/>
          <a:stretch>
            <a:fillRect/>
          </a:stretch>
        </p:blipFill>
        <p:spPr>
          <a:xfrm>
            <a:off x="837289" y="258502"/>
            <a:ext cx="10516511" cy="1322947"/>
          </a:xfrm>
          <a:prstGeom prst="rect">
            <a:avLst/>
          </a:prstGeom>
        </p:spPr>
      </p:pic>
    </p:spTree>
    <p:extLst>
      <p:ext uri="{BB962C8B-B14F-4D97-AF65-F5344CB8AC3E}">
        <p14:creationId xmlns:p14="http://schemas.microsoft.com/office/powerpoint/2010/main" val="3759961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a:t>İstanbul fethinin Avrupa açısından sonuçlarını belirtiniz.</a:t>
            </a:r>
            <a:endParaRPr lang="tr-TR" sz="3200" dirty="0"/>
          </a:p>
          <a:p>
            <a:r>
              <a:rPr lang="tr-TR" sz="3200" b="1" dirty="0" smtClean="0"/>
              <a:t>Cevap: </a:t>
            </a:r>
            <a:r>
              <a:rPr lang="tr-TR" sz="3200" dirty="0" smtClean="0"/>
              <a:t>Karadeniz </a:t>
            </a:r>
            <a:r>
              <a:rPr lang="tr-TR" sz="3200" dirty="0"/>
              <a:t>ticaret yolunun Osmanlıların eline geçmesi ile, Avrupalılar yeni ticaret yolları aradılar, bu da Coğrafi Keşiflere yol açtı. İstanbul’dan İtalya’ya giden Bizanslı bilginler burada Rönesans hareketlerinin başlamasında etkili oldular. Surların toplarla yıkılacağı anlaşıldığından Avrupa’da Feodalite’nin yıkılması süreci başladı.</a:t>
            </a:r>
          </a:p>
          <a:p>
            <a:endParaRPr lang="tr-TR" sz="3200" dirty="0"/>
          </a:p>
        </p:txBody>
      </p:sp>
      <p:pic>
        <p:nvPicPr>
          <p:cNvPr id="4" name="Resim 3"/>
          <p:cNvPicPr>
            <a:picLocks noChangeAspect="1"/>
          </p:cNvPicPr>
          <p:nvPr/>
        </p:nvPicPr>
        <p:blipFill>
          <a:blip r:embed="rId2"/>
          <a:stretch>
            <a:fillRect/>
          </a:stretch>
        </p:blipFill>
        <p:spPr>
          <a:xfrm>
            <a:off x="837289" y="258502"/>
            <a:ext cx="10516511" cy="1322947"/>
          </a:xfrm>
          <a:prstGeom prst="rect">
            <a:avLst/>
          </a:prstGeom>
        </p:spPr>
      </p:pic>
    </p:spTree>
    <p:extLst>
      <p:ext uri="{BB962C8B-B14F-4D97-AF65-F5344CB8AC3E}">
        <p14:creationId xmlns:p14="http://schemas.microsoft.com/office/powerpoint/2010/main" val="35293693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lstStyle/>
          <a:p>
            <a:r>
              <a:rPr lang="tr-TR" b="1" dirty="0" smtClean="0"/>
              <a:t>Fatih zamanında Karadeniz’in bir Türk gölü olmasını sağlayan fetihleri yazınız.</a:t>
            </a:r>
          </a:p>
          <a:p>
            <a:r>
              <a:rPr lang="tr-TR" b="1" dirty="0" smtClean="0"/>
              <a:t>Cevap: </a:t>
            </a:r>
            <a:endParaRPr lang="tr-TR" b="1" dirty="0"/>
          </a:p>
          <a:p>
            <a:r>
              <a:rPr lang="tr-TR" dirty="0" smtClean="0"/>
              <a:t>Amasra’nın fethi</a:t>
            </a:r>
          </a:p>
          <a:p>
            <a:r>
              <a:rPr lang="tr-TR" dirty="0" smtClean="0"/>
              <a:t>Sinop’un fethi</a:t>
            </a:r>
          </a:p>
          <a:p>
            <a:r>
              <a:rPr lang="tr-TR" dirty="0" smtClean="0"/>
              <a:t>Trabzon’un fethi</a:t>
            </a:r>
          </a:p>
          <a:p>
            <a:r>
              <a:rPr lang="tr-TR" dirty="0" smtClean="0"/>
              <a:t>Kırım’ın fethi</a:t>
            </a:r>
            <a:endParaRPr lang="tr-TR" dirty="0"/>
          </a:p>
        </p:txBody>
      </p:sp>
      <p:pic>
        <p:nvPicPr>
          <p:cNvPr id="4" name="Resim 3"/>
          <p:cNvPicPr>
            <a:picLocks noChangeAspect="1"/>
          </p:cNvPicPr>
          <p:nvPr/>
        </p:nvPicPr>
        <p:blipFill>
          <a:blip r:embed="rId2"/>
          <a:stretch>
            <a:fillRect/>
          </a:stretch>
        </p:blipFill>
        <p:spPr>
          <a:xfrm>
            <a:off x="837289" y="258502"/>
            <a:ext cx="10516511" cy="1322947"/>
          </a:xfrm>
          <a:prstGeom prst="rect">
            <a:avLst/>
          </a:prstGeom>
        </p:spPr>
      </p:pic>
    </p:spTree>
    <p:extLst>
      <p:ext uri="{BB962C8B-B14F-4D97-AF65-F5344CB8AC3E}">
        <p14:creationId xmlns:p14="http://schemas.microsoft.com/office/powerpoint/2010/main" val="40109098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600" b="1" dirty="0"/>
              <a:t>Otlukbeli Savaşına yol açan gelişmeler nelerdir? Açıklayınız.</a:t>
            </a:r>
            <a:endParaRPr lang="tr-TR" sz="3600" dirty="0"/>
          </a:p>
          <a:p>
            <a:pPr marL="0" indent="0">
              <a:buNone/>
            </a:pPr>
            <a:r>
              <a:rPr lang="tr-TR" sz="3600" b="1" dirty="0" smtClean="0">
                <a:solidFill>
                  <a:srgbClr val="FFFF00"/>
                </a:solidFill>
              </a:rPr>
              <a:t>Cevap</a:t>
            </a:r>
            <a:r>
              <a:rPr lang="tr-TR" sz="3600" dirty="0" smtClean="0"/>
              <a:t>-Akkoyunluların </a:t>
            </a:r>
            <a:r>
              <a:rPr lang="tr-TR" sz="3600" dirty="0"/>
              <a:t>Karamanoğullarını himaye etmesi b-Uzun Hasan’ın Osmanlı topraklarına saldırması c-Akkoyunluların Osmanlı aleyhine Venediklilerle anlaşması d-Akkoyunluların Anadolu Türk birliğini tehdit etmesi.</a:t>
            </a:r>
          </a:p>
        </p:txBody>
      </p:sp>
      <p:pic>
        <p:nvPicPr>
          <p:cNvPr id="4" name="Resim 3"/>
          <p:cNvPicPr>
            <a:picLocks noChangeAspect="1"/>
          </p:cNvPicPr>
          <p:nvPr/>
        </p:nvPicPr>
        <p:blipFill>
          <a:blip r:embed="rId2"/>
          <a:stretch>
            <a:fillRect/>
          </a:stretch>
        </p:blipFill>
        <p:spPr>
          <a:xfrm>
            <a:off x="837289" y="258502"/>
            <a:ext cx="10516511" cy="1322947"/>
          </a:xfrm>
          <a:prstGeom prst="rect">
            <a:avLst/>
          </a:prstGeom>
        </p:spPr>
      </p:pic>
    </p:spTree>
    <p:extLst>
      <p:ext uri="{BB962C8B-B14F-4D97-AF65-F5344CB8AC3E}">
        <p14:creationId xmlns:p14="http://schemas.microsoft.com/office/powerpoint/2010/main" val="2602153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4000" b="1" dirty="0" smtClean="0"/>
              <a:t>Kayı </a:t>
            </a:r>
            <a:r>
              <a:rPr lang="tr-TR" sz="4000" b="1" dirty="0"/>
              <a:t>boyu hangi savaştan sonra Anadolu’ya gelmiş ve nerelere yerleşmiştir</a:t>
            </a:r>
            <a:r>
              <a:rPr lang="tr-TR" sz="4000" b="1" dirty="0" smtClean="0"/>
              <a:t>?</a:t>
            </a:r>
          </a:p>
          <a:p>
            <a:endParaRPr lang="tr-TR" sz="4000" dirty="0"/>
          </a:p>
          <a:p>
            <a:pPr marL="0" indent="0">
              <a:buNone/>
            </a:pPr>
            <a:r>
              <a:rPr lang="tr-TR" sz="4000" b="1" dirty="0" smtClean="0">
                <a:solidFill>
                  <a:srgbClr val="FFFF00"/>
                </a:solidFill>
              </a:rPr>
              <a:t>Cevap: </a:t>
            </a:r>
            <a:r>
              <a:rPr lang="tr-TR" sz="4000" dirty="0" smtClean="0"/>
              <a:t>Malazgirt </a:t>
            </a:r>
            <a:r>
              <a:rPr lang="tr-TR" sz="4000" dirty="0"/>
              <a:t>Savaşı’ndan sonra gelmişler, ilk önce Ankara’nın batısında Karacadağ’a, daha sonra Söğüt ve Domaniç’e yerleştirilmişlerdir.</a:t>
            </a:r>
          </a:p>
          <a:p>
            <a:endParaRPr lang="tr-TR" sz="4000" dirty="0"/>
          </a:p>
        </p:txBody>
      </p:sp>
      <p:pic>
        <p:nvPicPr>
          <p:cNvPr id="4" name="Resim 3"/>
          <p:cNvPicPr>
            <a:picLocks noChangeAspect="1"/>
          </p:cNvPicPr>
          <p:nvPr/>
        </p:nvPicPr>
        <p:blipFill>
          <a:blip r:embed="rId2"/>
          <a:stretch>
            <a:fillRect/>
          </a:stretch>
        </p:blipFill>
        <p:spPr>
          <a:xfrm>
            <a:off x="838200" y="294783"/>
            <a:ext cx="10516511" cy="1322947"/>
          </a:xfrm>
          <a:prstGeom prst="rect">
            <a:avLst/>
          </a:prstGeom>
        </p:spPr>
      </p:pic>
    </p:spTree>
    <p:extLst>
      <p:ext uri="{BB962C8B-B14F-4D97-AF65-F5344CB8AC3E}">
        <p14:creationId xmlns:p14="http://schemas.microsoft.com/office/powerpoint/2010/main" val="8303387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600" b="1" dirty="0"/>
              <a:t>Otlukbeli Savaşının sonuçlarını yazınız.</a:t>
            </a:r>
            <a:endParaRPr lang="tr-TR" sz="3600" dirty="0"/>
          </a:p>
          <a:p>
            <a:r>
              <a:rPr lang="tr-TR" sz="3600" b="1" dirty="0" smtClean="0">
                <a:solidFill>
                  <a:srgbClr val="FFFF00"/>
                </a:solidFill>
              </a:rPr>
              <a:t>Cevap:</a:t>
            </a:r>
            <a:r>
              <a:rPr lang="tr-TR" sz="3600" dirty="0" smtClean="0"/>
              <a:t> Bu </a:t>
            </a:r>
            <a:r>
              <a:rPr lang="tr-TR" sz="3600" dirty="0"/>
              <a:t>yenilgiden sonra Akkoyunlular yıkılma sürecine girmişler ve Haçlı ittifakından ayrılmışlardır. Doğu Anadolu Osmanlı egemenliği altına girmiş, Anadolu’da Türk birliğinin sağlanması açısından önemli bir adım atılmıştır.</a:t>
            </a:r>
          </a:p>
        </p:txBody>
      </p:sp>
      <p:pic>
        <p:nvPicPr>
          <p:cNvPr id="4" name="Resim 3"/>
          <p:cNvPicPr>
            <a:picLocks noChangeAspect="1"/>
          </p:cNvPicPr>
          <p:nvPr/>
        </p:nvPicPr>
        <p:blipFill>
          <a:blip r:embed="rId2"/>
          <a:stretch>
            <a:fillRect/>
          </a:stretch>
        </p:blipFill>
        <p:spPr>
          <a:xfrm>
            <a:off x="837289" y="258502"/>
            <a:ext cx="10516511" cy="1322947"/>
          </a:xfrm>
          <a:prstGeom prst="rect">
            <a:avLst/>
          </a:prstGeom>
        </p:spPr>
      </p:pic>
    </p:spTree>
    <p:extLst>
      <p:ext uri="{BB962C8B-B14F-4D97-AF65-F5344CB8AC3E}">
        <p14:creationId xmlns:p14="http://schemas.microsoft.com/office/powerpoint/2010/main" val="21850179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600" b="1" dirty="0"/>
              <a:t>Venedik-Osmanlı Savaşı’nın sebeplerini yazınız.</a:t>
            </a:r>
            <a:endParaRPr lang="tr-TR" sz="3600" dirty="0"/>
          </a:p>
          <a:p>
            <a:pPr marL="0" indent="0">
              <a:buNone/>
            </a:pPr>
            <a:r>
              <a:rPr lang="tr-TR" sz="3600" b="1" dirty="0" smtClean="0">
                <a:solidFill>
                  <a:srgbClr val="FFFF00"/>
                </a:solidFill>
              </a:rPr>
              <a:t>Cevap:</a:t>
            </a:r>
            <a:r>
              <a:rPr lang="tr-TR" sz="3600" dirty="0" smtClean="0"/>
              <a:t> Ege </a:t>
            </a:r>
            <a:r>
              <a:rPr lang="tr-TR" sz="3600" dirty="0"/>
              <a:t>adalarının alınması ve Bosna’nın fethiyle hem ekonomik hem de askeri açıdan zor duruma düşen Venedik Osmanlı Devleti’ne savaş açtı.</a:t>
            </a:r>
          </a:p>
          <a:p>
            <a:endParaRPr lang="tr-TR" sz="3600" dirty="0"/>
          </a:p>
        </p:txBody>
      </p:sp>
      <p:pic>
        <p:nvPicPr>
          <p:cNvPr id="4" name="Resim 3"/>
          <p:cNvPicPr>
            <a:picLocks noChangeAspect="1"/>
          </p:cNvPicPr>
          <p:nvPr/>
        </p:nvPicPr>
        <p:blipFill>
          <a:blip r:embed="rId2"/>
          <a:stretch>
            <a:fillRect/>
          </a:stretch>
        </p:blipFill>
        <p:spPr>
          <a:xfrm>
            <a:off x="837289" y="258502"/>
            <a:ext cx="10516511" cy="1322947"/>
          </a:xfrm>
          <a:prstGeom prst="rect">
            <a:avLst/>
          </a:prstGeom>
        </p:spPr>
      </p:pic>
    </p:spTree>
    <p:extLst>
      <p:ext uri="{BB962C8B-B14F-4D97-AF65-F5344CB8AC3E}">
        <p14:creationId xmlns:p14="http://schemas.microsoft.com/office/powerpoint/2010/main" val="13101437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600" b="1" dirty="0"/>
              <a:t>Kırım’ın fethini sonuçlarını yazınız.</a:t>
            </a:r>
            <a:endParaRPr lang="tr-TR" sz="3600" dirty="0"/>
          </a:p>
          <a:p>
            <a:pPr marL="0" indent="0">
              <a:buNone/>
            </a:pPr>
            <a:r>
              <a:rPr lang="tr-TR" sz="3600" b="1" dirty="0" smtClean="0">
                <a:solidFill>
                  <a:srgbClr val="FFFF00"/>
                </a:solidFill>
              </a:rPr>
              <a:t>Cevap: </a:t>
            </a:r>
            <a:r>
              <a:rPr lang="tr-TR" sz="3600" dirty="0" smtClean="0"/>
              <a:t>Cenevizlilere </a:t>
            </a:r>
            <a:r>
              <a:rPr lang="tr-TR" sz="3600" dirty="0"/>
              <a:t>ait olan Kefe, Azak ve </a:t>
            </a:r>
            <a:r>
              <a:rPr lang="tr-TR" sz="3600" dirty="0" err="1"/>
              <a:t>Menküp</a:t>
            </a:r>
            <a:r>
              <a:rPr lang="tr-TR" sz="3600" dirty="0"/>
              <a:t> kaleleri alındı. Kırım Hanlığı Osmanlılara bağlandı. Böylece Karadeniz bir Türk gölü haline geldiği gibi Doğu ticaret yolu da Osmanlıların eline geçmiştir.</a:t>
            </a:r>
          </a:p>
          <a:p>
            <a:endParaRPr lang="tr-TR" sz="3600" dirty="0"/>
          </a:p>
        </p:txBody>
      </p:sp>
      <p:pic>
        <p:nvPicPr>
          <p:cNvPr id="4" name="Resim 3"/>
          <p:cNvPicPr>
            <a:picLocks noChangeAspect="1"/>
          </p:cNvPicPr>
          <p:nvPr/>
        </p:nvPicPr>
        <p:blipFill>
          <a:blip r:embed="rId2"/>
          <a:stretch>
            <a:fillRect/>
          </a:stretch>
        </p:blipFill>
        <p:spPr>
          <a:xfrm>
            <a:off x="837289" y="258502"/>
            <a:ext cx="10516511" cy="1322947"/>
          </a:xfrm>
          <a:prstGeom prst="rect">
            <a:avLst/>
          </a:prstGeom>
        </p:spPr>
      </p:pic>
    </p:spTree>
    <p:extLst>
      <p:ext uri="{BB962C8B-B14F-4D97-AF65-F5344CB8AC3E}">
        <p14:creationId xmlns:p14="http://schemas.microsoft.com/office/powerpoint/2010/main" val="25224657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8656" y="2399987"/>
            <a:ext cx="10515600" cy="2378075"/>
          </a:xfrm>
          <a:solidFill>
            <a:schemeClr val="accent6">
              <a:lumMod val="75000"/>
            </a:schemeClr>
          </a:solidFill>
        </p:spPr>
        <p:txBody>
          <a:bodyPr>
            <a:normAutofit fontScale="90000"/>
          </a:bodyPr>
          <a:lstStyle/>
          <a:p>
            <a:pPr algn="ctr"/>
            <a:r>
              <a:rPr lang="tr-TR" b="1" dirty="0" smtClean="0"/>
              <a:t>II. </a:t>
            </a:r>
            <a:r>
              <a:rPr lang="tr-TR" b="1" dirty="0"/>
              <a:t>ÜNİTE: </a:t>
            </a:r>
            <a:r>
              <a:rPr lang="tr-TR" b="1" dirty="0" smtClean="0"/>
              <a:t>DÜNYA GÜCÜ OSMANLI DEVLETE</a:t>
            </a:r>
            <a:br>
              <a:rPr lang="tr-TR" b="1" dirty="0" smtClean="0"/>
            </a:br>
            <a:r>
              <a:rPr lang="tr-TR" b="1" dirty="0"/>
              <a:t/>
            </a:r>
            <a:br>
              <a:rPr lang="tr-TR" b="1" dirty="0"/>
            </a:br>
            <a:r>
              <a:rPr lang="tr-TR" b="1" dirty="0" smtClean="0"/>
              <a:t>B. OSMANLILARDA DEVLET YÖNETİMİ, ASKERİ TEŞKİLAT VE EĞİTİM</a:t>
            </a:r>
            <a:endParaRPr lang="tr-TR" b="1" dirty="0"/>
          </a:p>
        </p:txBody>
      </p:sp>
    </p:spTree>
    <p:extLst>
      <p:ext uri="{BB962C8B-B14F-4D97-AF65-F5344CB8AC3E}">
        <p14:creationId xmlns:p14="http://schemas.microsoft.com/office/powerpoint/2010/main" val="5178180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22772" y="1774109"/>
            <a:ext cx="5365124" cy="4910025"/>
          </a:xfrm>
          <a:solidFill>
            <a:schemeClr val="accent5">
              <a:lumMod val="60000"/>
              <a:lumOff val="40000"/>
            </a:schemeClr>
          </a:solidFill>
        </p:spPr>
        <p:txBody>
          <a:bodyPr/>
          <a:lstStyle/>
          <a:p>
            <a:r>
              <a:rPr lang="tr-TR" b="1" dirty="0" smtClean="0"/>
              <a:t>Divan-ı Hümayun’da hangi kolların temsilcileri vardı ve görevleri nelerdi? Açıklayınız.</a:t>
            </a:r>
          </a:p>
          <a:p>
            <a:endParaRPr lang="tr-TR" b="1" dirty="0"/>
          </a:p>
          <a:p>
            <a:r>
              <a:rPr lang="tr-TR" b="1" dirty="0" smtClean="0">
                <a:solidFill>
                  <a:srgbClr val="FFFF00"/>
                </a:solidFill>
              </a:rPr>
              <a:t>Cevap:</a:t>
            </a:r>
            <a:r>
              <a:rPr lang="tr-TR" b="1" dirty="0" smtClean="0"/>
              <a:t> </a:t>
            </a:r>
            <a:r>
              <a:rPr lang="tr-TR" dirty="0" smtClean="0"/>
              <a:t>Seyfiye, İlmiye ve Kalemiye. Seyfiye, yönetim ve askerlik, ilmiye, fetva(ifta), tedris (eğitim), kaza (adalet), kalemiye idari ve mali bürokrasi yani iç ve dış yazışmalar.</a:t>
            </a:r>
          </a:p>
          <a:p>
            <a:endParaRPr lang="tr-TR" dirty="0" smtClean="0"/>
          </a:p>
          <a:p>
            <a:endParaRPr lang="tr-TR" dirty="0"/>
          </a:p>
        </p:txBody>
      </p:sp>
      <p:pic>
        <p:nvPicPr>
          <p:cNvPr id="4" name="Resim 3"/>
          <p:cNvPicPr>
            <a:picLocks noChangeAspect="1"/>
          </p:cNvPicPr>
          <p:nvPr/>
        </p:nvPicPr>
        <p:blipFill>
          <a:blip r:embed="rId2"/>
          <a:stretch>
            <a:fillRect/>
          </a:stretch>
        </p:blipFill>
        <p:spPr>
          <a:xfrm>
            <a:off x="0" y="103954"/>
            <a:ext cx="12191999" cy="1322947"/>
          </a:xfrm>
          <a:prstGeom prst="rect">
            <a:avLst/>
          </a:prstGeom>
        </p:spPr>
      </p:pic>
      <p:graphicFrame>
        <p:nvGraphicFramePr>
          <p:cNvPr id="5" name="3 İçerik Yer Tutucusu"/>
          <p:cNvGraphicFramePr>
            <a:graphicFrameLocks/>
          </p:cNvGraphicFramePr>
          <p:nvPr>
            <p:extLst>
              <p:ext uri="{D42A27DB-BD31-4B8C-83A1-F6EECF244321}">
                <p14:modId xmlns:p14="http://schemas.microsoft.com/office/powerpoint/2010/main" val="1277157435"/>
              </p:ext>
            </p:extLst>
          </p:nvPr>
        </p:nvGraphicFramePr>
        <p:xfrm>
          <a:off x="360771" y="1572766"/>
          <a:ext cx="6168818" cy="51113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998395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dirty="0" smtClean="0"/>
              <a:t>Seyfiye </a:t>
            </a:r>
            <a:r>
              <a:rPr lang="tr-TR" sz="3200" dirty="0"/>
              <a:t>sınıfının görevleri nelerdir? Divan-ı Hümayun’daki temsilcileri kimlerdir</a:t>
            </a:r>
            <a:r>
              <a:rPr lang="tr-TR" sz="3200" dirty="0" smtClean="0"/>
              <a:t>?</a:t>
            </a:r>
          </a:p>
          <a:p>
            <a:pPr marL="0" lvl="0" indent="0">
              <a:buNone/>
            </a:pPr>
            <a:r>
              <a:rPr lang="tr-TR" sz="3200" b="1" dirty="0" smtClean="0"/>
              <a:t>Cevap: </a:t>
            </a:r>
            <a:r>
              <a:rPr lang="tr-TR" sz="3200" dirty="0" smtClean="0"/>
              <a:t>Seyfiye</a:t>
            </a:r>
            <a:endParaRPr lang="tr-TR" sz="3200" dirty="0"/>
          </a:p>
          <a:p>
            <a:pPr lvl="0"/>
            <a:r>
              <a:rPr lang="tr-TR" sz="3200" dirty="0"/>
              <a:t>-</a:t>
            </a:r>
            <a:r>
              <a:rPr lang="tr-TR" sz="3200" dirty="0" smtClean="0"/>
              <a:t>Yönetim</a:t>
            </a:r>
            <a:endParaRPr lang="tr-TR" sz="3200" dirty="0"/>
          </a:p>
          <a:p>
            <a:pPr lvl="0"/>
            <a:r>
              <a:rPr lang="tr-TR" sz="3200" dirty="0"/>
              <a:t>-</a:t>
            </a:r>
            <a:r>
              <a:rPr lang="tr-TR" sz="3200" dirty="0" smtClean="0"/>
              <a:t>Askerlik</a:t>
            </a:r>
          </a:p>
          <a:p>
            <a:pPr lvl="0"/>
            <a:r>
              <a:rPr lang="tr-TR" sz="3200" dirty="0" smtClean="0"/>
              <a:t>Vezir-i azam, Kubbealtı vezirleri, Kaptan-ı Derya.</a:t>
            </a:r>
            <a:endParaRPr lang="tr-TR" sz="3200" dirty="0"/>
          </a:p>
          <a:p>
            <a:endParaRPr lang="tr-TR" sz="3200" dirty="0"/>
          </a:p>
          <a:p>
            <a:endParaRPr lang="tr-TR" sz="3200" dirty="0"/>
          </a:p>
          <a:p>
            <a:endParaRPr lang="tr-TR" sz="3200" dirty="0"/>
          </a:p>
        </p:txBody>
      </p:sp>
      <p:pic>
        <p:nvPicPr>
          <p:cNvPr id="4" name="Resim 3"/>
          <p:cNvPicPr>
            <a:picLocks noChangeAspect="1"/>
          </p:cNvPicPr>
          <p:nvPr/>
        </p:nvPicPr>
        <p:blipFill>
          <a:blip r:embed="rId2"/>
          <a:stretch>
            <a:fillRect/>
          </a:stretch>
        </p:blipFill>
        <p:spPr>
          <a:xfrm>
            <a:off x="831192" y="202745"/>
            <a:ext cx="10522608" cy="1322947"/>
          </a:xfrm>
          <a:prstGeom prst="rect">
            <a:avLst/>
          </a:prstGeom>
        </p:spPr>
      </p:pic>
    </p:spTree>
    <p:extLst>
      <p:ext uri="{BB962C8B-B14F-4D97-AF65-F5344CB8AC3E}">
        <p14:creationId xmlns:p14="http://schemas.microsoft.com/office/powerpoint/2010/main" val="35145744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a:t>Kalemiye sınıfının görevleri nelerdir? Divan-ı Hümayun’daki temsilcilerini yazınız</a:t>
            </a:r>
            <a:r>
              <a:rPr lang="tr-TR" sz="3200" b="1" dirty="0" smtClean="0"/>
              <a:t>.</a:t>
            </a:r>
          </a:p>
          <a:p>
            <a:endParaRPr lang="tr-TR" sz="3200" b="1" dirty="0"/>
          </a:p>
          <a:p>
            <a:pPr marL="0" lvl="0" indent="0">
              <a:buNone/>
            </a:pPr>
            <a:r>
              <a:rPr lang="tr-TR" sz="3200" b="1" dirty="0" smtClean="0"/>
              <a:t>Cevap: </a:t>
            </a:r>
            <a:r>
              <a:rPr lang="tr-TR" sz="3200" dirty="0" smtClean="0"/>
              <a:t>Kalemiye</a:t>
            </a:r>
            <a:endParaRPr lang="tr-TR" sz="3200" dirty="0"/>
          </a:p>
          <a:p>
            <a:pPr lvl="0"/>
            <a:r>
              <a:rPr lang="tr-TR" sz="3200" dirty="0"/>
              <a:t>-Mali bürokrasi</a:t>
            </a:r>
          </a:p>
          <a:p>
            <a:pPr lvl="0"/>
            <a:r>
              <a:rPr lang="tr-TR" sz="3200" dirty="0"/>
              <a:t>-İdari </a:t>
            </a:r>
            <a:r>
              <a:rPr lang="tr-TR" sz="3200" dirty="0" smtClean="0"/>
              <a:t>bürokrasi</a:t>
            </a:r>
          </a:p>
          <a:p>
            <a:pPr lvl="0"/>
            <a:r>
              <a:rPr lang="tr-TR" sz="3200" dirty="0" smtClean="0"/>
              <a:t>Defterdar ve Nişancı.</a:t>
            </a:r>
            <a:endParaRPr lang="tr-TR" sz="3200" dirty="0"/>
          </a:p>
          <a:p>
            <a:endParaRPr lang="tr-TR" sz="3200" dirty="0"/>
          </a:p>
          <a:p>
            <a:endParaRPr lang="tr-TR" sz="3200" dirty="0"/>
          </a:p>
        </p:txBody>
      </p:sp>
      <p:pic>
        <p:nvPicPr>
          <p:cNvPr id="4" name="Resim 3"/>
          <p:cNvPicPr>
            <a:picLocks noChangeAspect="1"/>
          </p:cNvPicPr>
          <p:nvPr/>
        </p:nvPicPr>
        <p:blipFill>
          <a:blip r:embed="rId2"/>
          <a:stretch>
            <a:fillRect/>
          </a:stretch>
        </p:blipFill>
        <p:spPr>
          <a:xfrm>
            <a:off x="838200" y="258502"/>
            <a:ext cx="10522608" cy="1322947"/>
          </a:xfrm>
          <a:prstGeom prst="rect">
            <a:avLst/>
          </a:prstGeom>
        </p:spPr>
      </p:pic>
    </p:spTree>
    <p:extLst>
      <p:ext uri="{BB962C8B-B14F-4D97-AF65-F5344CB8AC3E}">
        <p14:creationId xmlns:p14="http://schemas.microsoft.com/office/powerpoint/2010/main" val="27002871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a:t>İlmiye sınıfının görevleri nelerdir? Divan-ı Hümayun’daki temsilcileri kimlerdir?</a:t>
            </a:r>
          </a:p>
          <a:p>
            <a:endParaRPr lang="tr-TR" sz="3200" dirty="0" smtClean="0"/>
          </a:p>
          <a:p>
            <a:pPr lvl="0"/>
            <a:r>
              <a:rPr lang="tr-TR" sz="3200" b="1" dirty="0" smtClean="0"/>
              <a:t>Cevap: </a:t>
            </a:r>
            <a:r>
              <a:rPr lang="tr-TR" sz="3200" dirty="0" smtClean="0"/>
              <a:t>Görevleri: </a:t>
            </a:r>
            <a:r>
              <a:rPr lang="tr-TR" sz="3200" b="1" dirty="0" smtClean="0"/>
              <a:t>Fetva </a:t>
            </a:r>
            <a:r>
              <a:rPr lang="tr-TR" sz="3200" b="1" dirty="0"/>
              <a:t>(</a:t>
            </a:r>
            <a:r>
              <a:rPr lang="tr-TR" sz="3200" b="1" dirty="0" err="1"/>
              <a:t>İfta</a:t>
            </a:r>
            <a:r>
              <a:rPr lang="tr-TR" sz="3200" b="1" dirty="0" smtClean="0"/>
              <a:t>), Kaza </a:t>
            </a:r>
            <a:r>
              <a:rPr lang="tr-TR" sz="3200" b="1" dirty="0"/>
              <a:t>(Adalet</a:t>
            </a:r>
            <a:r>
              <a:rPr lang="tr-TR" sz="3200" b="1" dirty="0" smtClean="0"/>
              <a:t>), Tedris </a:t>
            </a:r>
            <a:r>
              <a:rPr lang="tr-TR" sz="3200" b="1" dirty="0"/>
              <a:t>(Eğitim)</a:t>
            </a:r>
          </a:p>
          <a:p>
            <a:r>
              <a:rPr lang="tr-TR" sz="3200" dirty="0" smtClean="0"/>
              <a:t> Temsilcileri; Şeyhülislam ve Kazasker</a:t>
            </a:r>
            <a:endParaRPr lang="tr-TR" sz="3200" dirty="0"/>
          </a:p>
        </p:txBody>
      </p:sp>
      <p:pic>
        <p:nvPicPr>
          <p:cNvPr id="4" name="Resim 3"/>
          <p:cNvPicPr>
            <a:picLocks noChangeAspect="1"/>
          </p:cNvPicPr>
          <p:nvPr/>
        </p:nvPicPr>
        <p:blipFill>
          <a:blip r:embed="rId2"/>
          <a:stretch>
            <a:fillRect/>
          </a:stretch>
        </p:blipFill>
        <p:spPr>
          <a:xfrm>
            <a:off x="838200" y="291955"/>
            <a:ext cx="10522608" cy="1322947"/>
          </a:xfrm>
          <a:prstGeom prst="rect">
            <a:avLst/>
          </a:prstGeom>
        </p:spPr>
      </p:pic>
    </p:spTree>
    <p:extLst>
      <p:ext uri="{BB962C8B-B14F-4D97-AF65-F5344CB8AC3E}">
        <p14:creationId xmlns:p14="http://schemas.microsoft.com/office/powerpoint/2010/main" val="27284859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6671" y="1300766"/>
            <a:ext cx="10787129" cy="5422006"/>
          </a:xfrm>
          <a:solidFill>
            <a:schemeClr val="accent5">
              <a:lumMod val="60000"/>
              <a:lumOff val="40000"/>
            </a:schemeClr>
          </a:solidFill>
        </p:spPr>
        <p:txBody>
          <a:bodyPr>
            <a:normAutofit fontScale="70000" lnSpcReduction="20000"/>
          </a:bodyPr>
          <a:lstStyle/>
          <a:p>
            <a:pPr marL="0" indent="0">
              <a:buNone/>
            </a:pPr>
            <a:r>
              <a:rPr lang="tr-TR" b="1" dirty="0" smtClean="0"/>
              <a:t>Tekfur, Grejuva, Ulufe, Ehl-i Hibre, Derbent Teşkilatı, Mekkari Taifesi, Menzil Teşkilatı, Öşür, Haraç, Cizye  kavramlarını açıklayınız.</a:t>
            </a:r>
          </a:p>
          <a:p>
            <a:pPr marL="0" indent="0">
              <a:buNone/>
            </a:pPr>
            <a:endParaRPr lang="tr-TR" b="1" dirty="0" smtClean="0"/>
          </a:p>
          <a:p>
            <a:r>
              <a:rPr lang="tr-TR" b="1" dirty="0" smtClean="0"/>
              <a:t>Cevap: </a:t>
            </a:r>
            <a:r>
              <a:rPr lang="tr-TR" b="1" dirty="0"/>
              <a:t>Tekfur: </a:t>
            </a:r>
            <a:r>
              <a:rPr lang="tr-TR" dirty="0"/>
              <a:t>Anadolu ve Rumeli’deki Bizans vali ve beyleri.</a:t>
            </a:r>
          </a:p>
          <a:p>
            <a:r>
              <a:rPr lang="tr-TR" b="1" dirty="0"/>
              <a:t>Grejuva:</a:t>
            </a:r>
            <a:r>
              <a:rPr lang="tr-TR" dirty="0"/>
              <a:t> Hem karada hem de denizde yanan Rum ateşi</a:t>
            </a:r>
          </a:p>
          <a:p>
            <a:r>
              <a:rPr lang="tr-TR" b="1" dirty="0"/>
              <a:t>Ulufe</a:t>
            </a:r>
            <a:r>
              <a:rPr lang="tr-TR" dirty="0"/>
              <a:t>: Kapıkulu askerlerine üç ayda bir verilen maaş.</a:t>
            </a:r>
          </a:p>
          <a:p>
            <a:r>
              <a:rPr lang="tr-TR" b="1" dirty="0"/>
              <a:t>Ehl-i Hirfet:</a:t>
            </a:r>
            <a:r>
              <a:rPr lang="tr-TR" dirty="0"/>
              <a:t> Osmanlı’da üretim yapan </a:t>
            </a:r>
            <a:r>
              <a:rPr lang="tr-TR" dirty="0" err="1"/>
              <a:t>zanatkar</a:t>
            </a:r>
            <a:r>
              <a:rPr lang="tr-TR" dirty="0"/>
              <a:t>, esnaf.</a:t>
            </a:r>
          </a:p>
          <a:p>
            <a:r>
              <a:rPr lang="tr-TR" b="1" dirty="0"/>
              <a:t>Ehl-i Hibre:</a:t>
            </a:r>
            <a:r>
              <a:rPr lang="tr-TR" dirty="0"/>
              <a:t> Esnafın ürettiğin malın kalite kontrolünü yapan uzman</a:t>
            </a:r>
            <a:r>
              <a:rPr lang="tr-TR" dirty="0" smtClean="0"/>
              <a:t>.</a:t>
            </a:r>
          </a:p>
          <a:p>
            <a:r>
              <a:rPr lang="tr-TR" b="1" dirty="0" smtClean="0"/>
              <a:t>Derbent Teşkilatı: </a:t>
            </a:r>
            <a:r>
              <a:rPr lang="tr-TR" dirty="0" smtClean="0"/>
              <a:t>Önemli geçitlerde bilhassa ticaret kervanların ve yol güvenliğini sağlayan teşkilat.</a:t>
            </a:r>
            <a:endParaRPr lang="tr-TR" dirty="0"/>
          </a:p>
          <a:p>
            <a:r>
              <a:rPr lang="tr-TR" b="1" dirty="0"/>
              <a:t>Menzil Teşkilatı</a:t>
            </a:r>
            <a:r>
              <a:rPr lang="tr-TR" dirty="0"/>
              <a:t>: Osmanlıda haberleşmeyi sağlayan örgüt. Haberleşme TATAR denilen ulaklar tarafından yapılıyordu.</a:t>
            </a:r>
          </a:p>
          <a:p>
            <a:r>
              <a:rPr lang="tr-TR" b="1" dirty="0"/>
              <a:t>Mekkari taifesi:</a:t>
            </a:r>
            <a:r>
              <a:rPr lang="tr-TR" dirty="0"/>
              <a:t> </a:t>
            </a:r>
            <a:r>
              <a:rPr lang="tr-TR" b="1" dirty="0"/>
              <a:t>Yolcu ve mal taşıma işlerini meslek edinen esnaflara verilen ad</a:t>
            </a:r>
            <a:r>
              <a:rPr lang="tr-TR" b="1" dirty="0" smtClean="0"/>
              <a:t>.</a:t>
            </a:r>
          </a:p>
          <a:p>
            <a:r>
              <a:rPr lang="tr-TR" b="1" dirty="0" smtClean="0"/>
              <a:t>Öşür: Müslümanlardan alınan ürün vergisi.</a:t>
            </a:r>
          </a:p>
          <a:p>
            <a:r>
              <a:rPr lang="tr-TR" b="1" dirty="0" smtClean="0"/>
              <a:t>Haraç: Gayrimüslimlerden alınan ürün vergisi.</a:t>
            </a:r>
          </a:p>
          <a:p>
            <a:r>
              <a:rPr lang="tr-TR" b="1" dirty="0" smtClean="0"/>
              <a:t>Cizye: Gayrimüslimlerden alınan baş ya da sağlık vergisi. Sağlıklı her Hıristiyan erkekten alınan vergi.</a:t>
            </a:r>
            <a:endParaRPr lang="tr-TR" dirty="0"/>
          </a:p>
          <a:p>
            <a:pPr marL="0" indent="0">
              <a:buNone/>
            </a:pPr>
            <a:endParaRPr lang="tr-TR" b="1" dirty="0" smtClean="0"/>
          </a:p>
          <a:p>
            <a:endParaRPr lang="tr-TR" dirty="0"/>
          </a:p>
        </p:txBody>
      </p:sp>
      <p:pic>
        <p:nvPicPr>
          <p:cNvPr id="4" name="Resim 3"/>
          <p:cNvPicPr>
            <a:picLocks noChangeAspect="1"/>
          </p:cNvPicPr>
          <p:nvPr/>
        </p:nvPicPr>
        <p:blipFill>
          <a:blip r:embed="rId2"/>
          <a:stretch>
            <a:fillRect/>
          </a:stretch>
        </p:blipFill>
        <p:spPr>
          <a:xfrm>
            <a:off x="566671" y="146989"/>
            <a:ext cx="10787130" cy="999231"/>
          </a:xfrm>
          <a:prstGeom prst="rect">
            <a:avLst/>
          </a:prstGeom>
        </p:spPr>
      </p:pic>
    </p:spTree>
    <p:extLst>
      <p:ext uri="{BB962C8B-B14F-4D97-AF65-F5344CB8AC3E}">
        <p14:creationId xmlns:p14="http://schemas.microsoft.com/office/powerpoint/2010/main" val="40299017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00044" y="1825625"/>
            <a:ext cx="5228824" cy="4718954"/>
          </a:xfrm>
          <a:solidFill>
            <a:schemeClr val="accent5">
              <a:lumMod val="60000"/>
              <a:lumOff val="40000"/>
            </a:schemeClr>
          </a:solidFill>
        </p:spPr>
        <p:txBody>
          <a:bodyPr>
            <a:normAutofit fontScale="92500" lnSpcReduction="10000"/>
          </a:bodyPr>
          <a:lstStyle/>
          <a:p>
            <a:r>
              <a:rPr lang="tr-TR" sz="3200" b="1" dirty="0" smtClean="0"/>
              <a:t>Saray </a:t>
            </a:r>
            <a:r>
              <a:rPr lang="tr-TR" sz="3200" b="1" dirty="0"/>
              <a:t>okullarına öğrenci nasıl seçilirdi? Açıklayınız</a:t>
            </a:r>
            <a:r>
              <a:rPr lang="tr-TR" sz="3200" b="1" dirty="0" smtClean="0"/>
              <a:t>.</a:t>
            </a:r>
          </a:p>
          <a:p>
            <a:endParaRPr lang="tr-TR" sz="3200" dirty="0"/>
          </a:p>
          <a:p>
            <a:r>
              <a:rPr lang="tr-TR" sz="3200" b="1" dirty="0" smtClean="0">
                <a:solidFill>
                  <a:srgbClr val="FFFF00"/>
                </a:solidFill>
              </a:rPr>
              <a:t>Cevap:</a:t>
            </a:r>
            <a:r>
              <a:rPr lang="tr-TR" sz="3200" dirty="0" smtClean="0"/>
              <a:t> Devşirme olarak alınan çocuklar Türk-Müslüman ailelerin yanında eğitim aldıktan sonra içlerinden zeki olanlar iç oğlanı olarak saray okullarına gönderilirdi. Burada uygulamalı bir eğitim görürlerdi.</a:t>
            </a:r>
            <a:endParaRPr lang="tr-TR" sz="3200" dirty="0"/>
          </a:p>
          <a:p>
            <a:pPr marL="0" indent="0">
              <a:buNone/>
            </a:pPr>
            <a:endParaRPr lang="tr-TR" sz="3200" dirty="0"/>
          </a:p>
        </p:txBody>
      </p:sp>
      <p:pic>
        <p:nvPicPr>
          <p:cNvPr id="4" name="Resim 3"/>
          <p:cNvPicPr>
            <a:picLocks noChangeAspect="1"/>
          </p:cNvPicPr>
          <p:nvPr/>
        </p:nvPicPr>
        <p:blipFill>
          <a:blip r:embed="rId2"/>
          <a:stretch>
            <a:fillRect/>
          </a:stretch>
        </p:blipFill>
        <p:spPr>
          <a:xfrm>
            <a:off x="128788" y="247350"/>
            <a:ext cx="11900080" cy="1322947"/>
          </a:xfrm>
          <a:prstGeom prst="rect">
            <a:avLst/>
          </a:prstGeom>
        </p:spPr>
      </p:pic>
      <p:pic>
        <p:nvPicPr>
          <p:cNvPr id="2" name="Resim 1"/>
          <p:cNvPicPr>
            <a:picLocks noChangeAspect="1"/>
          </p:cNvPicPr>
          <p:nvPr/>
        </p:nvPicPr>
        <p:blipFill>
          <a:blip r:embed="rId3"/>
          <a:stretch>
            <a:fillRect/>
          </a:stretch>
        </p:blipFill>
        <p:spPr>
          <a:xfrm>
            <a:off x="128788" y="1825625"/>
            <a:ext cx="6308717" cy="4718954"/>
          </a:xfrm>
          <a:prstGeom prst="rect">
            <a:avLst/>
          </a:prstGeom>
        </p:spPr>
      </p:pic>
    </p:spTree>
    <p:extLst>
      <p:ext uri="{BB962C8B-B14F-4D97-AF65-F5344CB8AC3E}">
        <p14:creationId xmlns:p14="http://schemas.microsoft.com/office/powerpoint/2010/main" val="3199781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pPr marL="0" indent="0">
              <a:buNone/>
            </a:pPr>
            <a:r>
              <a:rPr lang="tr-TR" sz="4000" b="1" dirty="0" smtClean="0"/>
              <a:t>Palekanon </a:t>
            </a:r>
            <a:r>
              <a:rPr lang="tr-TR" sz="4000" b="1" dirty="0"/>
              <a:t>(Maltepe) Savaşı’nın sonuçlarını yazınız</a:t>
            </a:r>
            <a:r>
              <a:rPr lang="tr-TR" sz="4000" b="1" dirty="0" smtClean="0"/>
              <a:t>.</a:t>
            </a:r>
          </a:p>
          <a:p>
            <a:pPr marL="0" indent="0">
              <a:buNone/>
            </a:pPr>
            <a:endParaRPr lang="tr-TR" sz="4000" dirty="0"/>
          </a:p>
          <a:p>
            <a:pPr marL="0" indent="0">
              <a:buNone/>
            </a:pPr>
            <a:r>
              <a:rPr lang="tr-TR" sz="4000" b="1" dirty="0" smtClean="0">
                <a:solidFill>
                  <a:srgbClr val="FFFF00"/>
                </a:solidFill>
              </a:rPr>
              <a:t>Cevap:</a:t>
            </a:r>
            <a:r>
              <a:rPr lang="tr-TR" sz="4000" dirty="0" smtClean="0"/>
              <a:t> Bizans </a:t>
            </a:r>
            <a:r>
              <a:rPr lang="tr-TR" sz="4000" dirty="0"/>
              <a:t>kuvvetleri yenilgiye uğratılarak, İznik ve İzmit alınarak Kocaeli Yarımadasının fethi sağlandı.</a:t>
            </a:r>
          </a:p>
          <a:p>
            <a:endParaRPr lang="tr-TR" sz="4000" dirty="0"/>
          </a:p>
        </p:txBody>
      </p:sp>
      <p:pic>
        <p:nvPicPr>
          <p:cNvPr id="4" name="Resim 3"/>
          <p:cNvPicPr>
            <a:picLocks noChangeAspect="1"/>
          </p:cNvPicPr>
          <p:nvPr/>
        </p:nvPicPr>
        <p:blipFill>
          <a:blip r:embed="rId2"/>
          <a:stretch>
            <a:fillRect/>
          </a:stretch>
        </p:blipFill>
        <p:spPr>
          <a:xfrm>
            <a:off x="838200" y="294783"/>
            <a:ext cx="10516511" cy="1322947"/>
          </a:xfrm>
          <a:prstGeom prst="rect">
            <a:avLst/>
          </a:prstGeom>
        </p:spPr>
      </p:pic>
    </p:spTree>
    <p:extLst>
      <p:ext uri="{BB962C8B-B14F-4D97-AF65-F5344CB8AC3E}">
        <p14:creationId xmlns:p14="http://schemas.microsoft.com/office/powerpoint/2010/main" val="40693149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lstStyle/>
          <a:p>
            <a:pPr marL="0" indent="0">
              <a:buNone/>
            </a:pPr>
            <a:r>
              <a:rPr lang="tr-TR" b="1" dirty="0" smtClean="0"/>
              <a:t>Devşirme Sistemi nedir? Açıklayınız.</a:t>
            </a:r>
          </a:p>
          <a:p>
            <a:pPr marL="0" indent="0">
              <a:buNone/>
            </a:pPr>
            <a:endParaRPr lang="tr-TR" dirty="0"/>
          </a:p>
          <a:p>
            <a:pPr marL="0" indent="0">
              <a:buNone/>
            </a:pPr>
            <a:r>
              <a:rPr lang="tr-TR" b="1" dirty="0" smtClean="0"/>
              <a:t>Cevap: </a:t>
            </a:r>
            <a:r>
              <a:rPr lang="tr-TR" dirty="0" smtClean="0"/>
              <a:t>Osmanlı </a:t>
            </a:r>
            <a:r>
              <a:rPr lang="tr-TR" dirty="0"/>
              <a:t>Devleti Anadolu ve Rumeli’deki Hıristiyan ailelerden, her aileden bir erkek çocuk olmak üzere alınır, Müslüman ailelerin yanında bir süre kaldıktan sonra Acemi ocağına ya da iç oğlanı olarak saray okullarına gönderilirdi. Buna devşirme sistemi denilirdi. Devşirme ihtiyaç duyuldukça yapılırdı.</a:t>
            </a:r>
          </a:p>
          <a:p>
            <a:pPr marL="0" indent="0">
              <a:buNone/>
            </a:pPr>
            <a:endParaRPr lang="tr-TR" dirty="0" smtClean="0"/>
          </a:p>
          <a:p>
            <a:endParaRPr lang="tr-TR" dirty="0"/>
          </a:p>
        </p:txBody>
      </p:sp>
      <p:pic>
        <p:nvPicPr>
          <p:cNvPr id="4" name="Resim 3"/>
          <p:cNvPicPr>
            <a:picLocks noChangeAspect="1"/>
          </p:cNvPicPr>
          <p:nvPr/>
        </p:nvPicPr>
        <p:blipFill>
          <a:blip r:embed="rId2"/>
          <a:stretch>
            <a:fillRect/>
          </a:stretch>
        </p:blipFill>
        <p:spPr>
          <a:xfrm>
            <a:off x="837289" y="146989"/>
            <a:ext cx="10516511" cy="1322947"/>
          </a:xfrm>
          <a:prstGeom prst="rect">
            <a:avLst/>
          </a:prstGeom>
        </p:spPr>
      </p:pic>
    </p:spTree>
    <p:extLst>
      <p:ext uri="{BB962C8B-B14F-4D97-AF65-F5344CB8AC3E}">
        <p14:creationId xmlns:p14="http://schemas.microsoft.com/office/powerpoint/2010/main" val="12189261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4"/>
            <a:ext cx="10515600" cy="5032375"/>
          </a:xfrm>
          <a:solidFill>
            <a:schemeClr val="accent5">
              <a:lumMod val="60000"/>
              <a:lumOff val="40000"/>
            </a:schemeClr>
          </a:solidFill>
        </p:spPr>
        <p:txBody>
          <a:bodyPr>
            <a:normAutofit/>
          </a:bodyPr>
          <a:lstStyle/>
          <a:p>
            <a:r>
              <a:rPr lang="tr-TR" b="1" dirty="0" smtClean="0"/>
              <a:t>Osmanlı Yükselme Döneminde Osmanlı ordu sistemi ve özelliklerini yazınız</a:t>
            </a:r>
            <a:r>
              <a:rPr lang="tr-TR" b="1" dirty="0" smtClean="0"/>
              <a:t>.</a:t>
            </a:r>
          </a:p>
          <a:p>
            <a:endParaRPr lang="tr-TR" b="1" dirty="0"/>
          </a:p>
          <a:p>
            <a:endParaRPr lang="tr-TR" b="1" dirty="0" smtClean="0"/>
          </a:p>
          <a:p>
            <a:endParaRPr lang="tr-TR" b="1" dirty="0"/>
          </a:p>
          <a:p>
            <a:endParaRPr lang="tr-TR" b="1" dirty="0" smtClean="0"/>
          </a:p>
          <a:p>
            <a:endParaRPr lang="tr-TR" b="1" dirty="0"/>
          </a:p>
          <a:p>
            <a:endParaRPr lang="tr-TR" b="1" dirty="0" smtClean="0"/>
          </a:p>
          <a:p>
            <a:endParaRPr lang="tr-TR" b="1" dirty="0"/>
          </a:p>
          <a:p>
            <a:r>
              <a:rPr lang="tr-TR" b="1" dirty="0" smtClean="0"/>
              <a:t> Kırmızı renkliler Kuruluş Devri’nde ordunun bölümleridir.</a:t>
            </a:r>
            <a:endParaRPr lang="tr-TR" b="1" dirty="0" smtClean="0"/>
          </a:p>
          <a:p>
            <a:endParaRPr lang="tr-TR" dirty="0"/>
          </a:p>
        </p:txBody>
      </p:sp>
      <p:pic>
        <p:nvPicPr>
          <p:cNvPr id="4" name="Resim 3"/>
          <p:cNvPicPr>
            <a:picLocks noChangeAspect="1"/>
          </p:cNvPicPr>
          <p:nvPr/>
        </p:nvPicPr>
        <p:blipFill>
          <a:blip r:embed="rId2"/>
          <a:stretch>
            <a:fillRect/>
          </a:stretch>
        </p:blipFill>
        <p:spPr>
          <a:xfrm>
            <a:off x="837289" y="258501"/>
            <a:ext cx="10516511" cy="1322947"/>
          </a:xfrm>
          <a:prstGeom prst="rect">
            <a:avLst/>
          </a:prstGeom>
        </p:spPr>
      </p:pic>
      <p:pic>
        <p:nvPicPr>
          <p:cNvPr id="2" name="Resim 1"/>
          <p:cNvPicPr>
            <a:picLocks noChangeAspect="1"/>
          </p:cNvPicPr>
          <p:nvPr/>
        </p:nvPicPr>
        <p:blipFill rotWithShape="1">
          <a:blip r:embed="rId3"/>
          <a:srcRect b="27805"/>
          <a:stretch/>
        </p:blipFill>
        <p:spPr>
          <a:xfrm>
            <a:off x="1713053" y="2194260"/>
            <a:ext cx="9187468" cy="4129268"/>
          </a:xfrm>
          <a:prstGeom prst="rect">
            <a:avLst/>
          </a:prstGeom>
        </p:spPr>
      </p:pic>
    </p:spTree>
    <p:extLst>
      <p:ext uri="{BB962C8B-B14F-4D97-AF65-F5344CB8AC3E}">
        <p14:creationId xmlns:p14="http://schemas.microsoft.com/office/powerpoint/2010/main" val="41987638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01898" y="1581448"/>
            <a:ext cx="6078485" cy="5141323"/>
          </a:xfrm>
          <a:solidFill>
            <a:schemeClr val="accent5">
              <a:lumMod val="60000"/>
              <a:lumOff val="40000"/>
            </a:schemeClr>
          </a:solidFill>
        </p:spPr>
        <p:txBody>
          <a:bodyPr>
            <a:normAutofit fontScale="92500" lnSpcReduction="20000"/>
          </a:bodyPr>
          <a:lstStyle/>
          <a:p>
            <a:r>
              <a:rPr lang="tr-TR" b="1" dirty="0" smtClean="0"/>
              <a:t>Osmanlı Eyaletleri hangi bölümlere ayrılmıştır ve özellikleri nelerdir?</a:t>
            </a:r>
          </a:p>
          <a:p>
            <a:pPr marL="0" indent="0">
              <a:buNone/>
            </a:pPr>
            <a:endParaRPr lang="tr-TR" dirty="0"/>
          </a:p>
          <a:p>
            <a:r>
              <a:rPr lang="tr-TR" b="1" dirty="0" smtClean="0">
                <a:solidFill>
                  <a:srgbClr val="FFFF00"/>
                </a:solidFill>
              </a:rPr>
              <a:t>Cevap:</a:t>
            </a:r>
            <a:r>
              <a:rPr lang="tr-TR" dirty="0" smtClean="0"/>
              <a:t> Üç tip eyalet vardır. </a:t>
            </a:r>
            <a:r>
              <a:rPr lang="tr-TR" b="1" dirty="0" smtClean="0"/>
              <a:t>Salyaneli (yıllık), salyanesiz (yıllıksız), imtiyazlı (özerk) eyalet. </a:t>
            </a:r>
            <a:r>
              <a:rPr lang="tr-TR" dirty="0" smtClean="0"/>
              <a:t>Osmanlı merkezine uzak eyaletler yıllık vergi öderler buna salyaneli eyalet denir. Mısır, Tunus Cezayir, Bağdat vb. gibi. Merkeze yakın olan eyaletlerde ise büyük oranda tımar sistemi uygulanır buna salyanesiz eyalet denir. Erzurum, Van, Budin vb. Bir de kendi yerli beyleri tarafından idare edilen iç işlerinde serbest, dış işlerinde Osmanlı Devleti’ne bağlı imtiyazlı eyaletler. Eflak, Boğdan, Kırım, Erdel, Hicaz Emirliği bu eyaletlerdendir. </a:t>
            </a:r>
          </a:p>
          <a:p>
            <a:endParaRPr lang="tr-TR" dirty="0" smtClean="0"/>
          </a:p>
          <a:p>
            <a:endParaRPr lang="tr-TR" dirty="0"/>
          </a:p>
        </p:txBody>
      </p:sp>
      <p:pic>
        <p:nvPicPr>
          <p:cNvPr id="4" name="Resim 3"/>
          <p:cNvPicPr>
            <a:picLocks noChangeAspect="1"/>
          </p:cNvPicPr>
          <p:nvPr/>
        </p:nvPicPr>
        <p:blipFill>
          <a:blip r:embed="rId2"/>
          <a:stretch>
            <a:fillRect/>
          </a:stretch>
        </p:blipFill>
        <p:spPr>
          <a:xfrm>
            <a:off x="128789" y="258501"/>
            <a:ext cx="11951594" cy="1322947"/>
          </a:xfrm>
          <a:prstGeom prst="rect">
            <a:avLst/>
          </a:prstGeom>
        </p:spPr>
      </p:pic>
      <p:pic>
        <p:nvPicPr>
          <p:cNvPr id="2" name="Resim 1"/>
          <p:cNvPicPr>
            <a:picLocks noChangeAspect="1"/>
          </p:cNvPicPr>
          <p:nvPr/>
        </p:nvPicPr>
        <p:blipFill>
          <a:blip r:embed="rId3"/>
          <a:stretch>
            <a:fillRect/>
          </a:stretch>
        </p:blipFill>
        <p:spPr>
          <a:xfrm>
            <a:off x="128789" y="1722594"/>
            <a:ext cx="5743977" cy="5000177"/>
          </a:xfrm>
          <a:prstGeom prst="rect">
            <a:avLst/>
          </a:prstGeom>
        </p:spPr>
      </p:pic>
    </p:spTree>
    <p:extLst>
      <p:ext uri="{BB962C8B-B14F-4D97-AF65-F5344CB8AC3E}">
        <p14:creationId xmlns:p14="http://schemas.microsoft.com/office/powerpoint/2010/main" val="24713506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838200" y="1739138"/>
            <a:ext cx="10515600" cy="4524315"/>
          </a:xfrm>
          <a:prstGeom prst="rect">
            <a:avLst/>
          </a:prstGeom>
          <a:solidFill>
            <a:schemeClr val="accent5">
              <a:lumMod val="60000"/>
              <a:lumOff val="40000"/>
            </a:schemeClr>
          </a:solidFill>
          <a:ln>
            <a:noFill/>
          </a:ln>
          <a:effectLst/>
        </p:spPr>
        <p:txBody>
          <a:bodyPr vert="horz" wrap="square" lIns="91440" tIns="45720" rIns="91440" bIns="45720" numCol="1" anchor="ctr" anchorCtr="0" compatLnSpc="1">
            <a:prstTxWarp prst="textNoShape">
              <a:avLst/>
            </a:prstTxWarp>
            <a:spAutoFit/>
          </a:bodyPr>
          <a:lstStyle/>
          <a:p>
            <a:pPr marL="0" indent="0" algn="just" eaLnBrk="0" fontAlgn="base" hangingPunct="0">
              <a:lnSpc>
                <a:spcPct val="100000"/>
              </a:lnSpc>
              <a:spcBef>
                <a:spcPct val="0"/>
              </a:spcBef>
              <a:spcAft>
                <a:spcPct val="0"/>
              </a:spcAft>
              <a:buNone/>
            </a:pPr>
            <a:r>
              <a:rPr lang="tr-TR" sz="1600" b="1" dirty="0"/>
              <a:t>Osmanlı toprak sistemini açıklayınız.</a:t>
            </a:r>
            <a:endParaRPr lang="tr-TR" sz="1600" dirty="0"/>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222222"/>
              </a:solidFill>
              <a:effectLst/>
              <a:latin typeface="Tahoma" panose="020B0604030504040204" pitchFamily="34" charset="0"/>
              <a:cs typeface="Tahom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222222"/>
                </a:solidFill>
                <a:effectLst/>
                <a:latin typeface="Tahoma" panose="020B0604030504040204" pitchFamily="34" charset="0"/>
                <a:cs typeface="Tahoma" panose="020B0604030504040204" pitchFamily="34" charset="0"/>
              </a:rPr>
              <a:t>OSMANLILARDA TOPRAK SİSTEMİ</a:t>
            </a:r>
            <a:endParaRPr kumimoji="0" lang="tr-TR"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FFFF00"/>
                </a:solidFill>
                <a:effectLst/>
                <a:latin typeface="Tahoma" panose="020B0604030504040204" pitchFamily="34" charset="0"/>
                <a:cs typeface="Tahoma" panose="020B0604030504040204" pitchFamily="34" charset="0"/>
              </a:rPr>
              <a:t>A)- </a:t>
            </a:r>
            <a:r>
              <a:rPr kumimoji="0" lang="tr-TR" sz="1600" b="1" i="0" u="none" strike="noStrike" cap="none" normalizeH="0" baseline="0" dirty="0" err="1" smtClean="0">
                <a:ln>
                  <a:noFill/>
                </a:ln>
                <a:solidFill>
                  <a:srgbClr val="FFFF00"/>
                </a:solidFill>
                <a:effectLst/>
                <a:latin typeface="Tahoma" panose="020B0604030504040204" pitchFamily="34" charset="0"/>
                <a:cs typeface="Tahoma" panose="020B0604030504040204" pitchFamily="34" charset="0"/>
              </a:rPr>
              <a:t>MİRî</a:t>
            </a:r>
            <a:r>
              <a:rPr kumimoji="0" lang="tr-TR" sz="1600" b="1" i="0" u="none" strike="noStrike" cap="none" normalizeH="0" baseline="0" dirty="0" smtClean="0">
                <a:ln>
                  <a:noFill/>
                </a:ln>
                <a:solidFill>
                  <a:srgbClr val="FFFF00"/>
                </a:solidFill>
                <a:effectLst/>
                <a:latin typeface="Tahoma" panose="020B0604030504040204" pitchFamily="34" charset="0"/>
                <a:cs typeface="Tahoma" panose="020B0604030504040204" pitchFamily="34" charset="0"/>
              </a:rPr>
              <a:t> ARAZİ: </a:t>
            </a:r>
            <a:r>
              <a:rPr kumimoji="0" lang="tr-TR" sz="1600" b="0" i="0" u="none" strike="noStrike" cap="none" normalizeH="0" baseline="0" dirty="0" smtClean="0">
                <a:ln>
                  <a:noFill/>
                </a:ln>
                <a:solidFill>
                  <a:srgbClr val="222222"/>
                </a:solidFill>
                <a:effectLst/>
                <a:latin typeface="Tahoma" panose="020B0604030504040204" pitchFamily="34" charset="0"/>
                <a:cs typeface="Tahoma" panose="020B0604030504040204" pitchFamily="34" charset="0"/>
              </a:rPr>
              <a:t>Mülkiyeti devlete ait olan topraklardır. Mirî toprakların </a:t>
            </a:r>
            <a:r>
              <a:rPr kumimoji="0" lang="tr-TR" sz="1600" b="0" i="0" u="none" strike="noStrike" cap="none" normalizeH="0" baseline="0" dirty="0" err="1" smtClean="0">
                <a:ln>
                  <a:noFill/>
                </a:ln>
                <a:solidFill>
                  <a:srgbClr val="222222"/>
                </a:solidFill>
                <a:effectLst/>
                <a:latin typeface="Tahoma" panose="020B0604030504040204" pitchFamily="34" charset="0"/>
                <a:cs typeface="Tahoma" panose="020B0604030504040204" pitchFamily="34" charset="0"/>
              </a:rPr>
              <a:t>başlıcaları</a:t>
            </a:r>
            <a:r>
              <a:rPr kumimoji="0" lang="tr-TR" sz="1600" b="0" i="0" u="none" strike="noStrike" cap="none" normalizeH="0" baseline="0" dirty="0" smtClean="0">
                <a:ln>
                  <a:noFill/>
                </a:ln>
                <a:solidFill>
                  <a:srgbClr val="222222"/>
                </a:solidFill>
                <a:effectLst/>
                <a:latin typeface="Tahoma" panose="020B0604030504040204" pitchFamily="34" charset="0"/>
                <a:cs typeface="Tahoma" panose="020B0604030504040204" pitchFamily="34" charset="0"/>
              </a:rPr>
              <a:t> şunlardır:</a:t>
            </a:r>
            <a:endParaRPr kumimoji="0" lang="tr-TR"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222222"/>
                </a:solidFill>
                <a:effectLst/>
                <a:latin typeface="Tahoma" panose="020B0604030504040204" pitchFamily="34" charset="0"/>
                <a:cs typeface="Tahoma" panose="020B0604030504040204" pitchFamily="34" charset="0"/>
              </a:rPr>
              <a:t>1)- </a:t>
            </a:r>
            <a:r>
              <a:rPr kumimoji="0" lang="tr-TR" sz="1600" b="0" i="0" u="none" strike="noStrike" cap="none" normalizeH="0" baseline="0" dirty="0" err="1" smtClean="0">
                <a:ln>
                  <a:noFill/>
                </a:ln>
                <a:solidFill>
                  <a:srgbClr val="222222"/>
                </a:solidFill>
                <a:effectLst/>
                <a:latin typeface="Tahoma" panose="020B0604030504040204" pitchFamily="34" charset="0"/>
                <a:cs typeface="Tahoma" panose="020B0604030504040204" pitchFamily="34" charset="0"/>
              </a:rPr>
              <a:t>Havass</a:t>
            </a:r>
            <a:r>
              <a:rPr kumimoji="0" lang="tr-TR" sz="1600" b="0" i="0" u="none" strike="noStrike" cap="none" normalizeH="0" baseline="0" dirty="0" smtClean="0">
                <a:ln>
                  <a:noFill/>
                </a:ln>
                <a:solidFill>
                  <a:srgbClr val="222222"/>
                </a:solidFill>
                <a:effectLst/>
                <a:latin typeface="Tahoma" panose="020B0604030504040204" pitchFamily="34" charset="0"/>
                <a:cs typeface="Tahoma" panose="020B0604030504040204" pitchFamily="34" charset="0"/>
              </a:rPr>
              <a:t>-ı Hümayun Toprakları (Mukataa) : Gelirleri doğrudan doğruya devlet hazinesine giren topraklar olup, mukataa ve iltizam yoluyla yönetilirdi.</a:t>
            </a:r>
            <a:endParaRPr kumimoji="0" lang="tr-TR"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222222"/>
                </a:solidFill>
                <a:effectLst/>
                <a:latin typeface="Tahoma" panose="020B0604030504040204" pitchFamily="34" charset="0"/>
                <a:cs typeface="Tahoma" panose="020B0604030504040204" pitchFamily="34" charset="0"/>
              </a:rPr>
              <a:t>2)- Paşmaklık toprakları: Gelirleri padişah kızlarına ve ailelerin bırakılan topraklardı.</a:t>
            </a:r>
            <a:endParaRPr kumimoji="0" lang="tr-TR"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222222"/>
                </a:solidFill>
                <a:effectLst/>
                <a:latin typeface="Tahoma" panose="020B0604030504040204" pitchFamily="34" charset="0"/>
                <a:cs typeface="Tahoma" panose="020B0604030504040204" pitchFamily="34" charset="0"/>
              </a:rPr>
              <a:t>3)- Malikâne toprakları: Devlet adamlarına hizmetleri karşılığı mülk olarak verilen topraklardı.</a:t>
            </a:r>
            <a:endParaRPr kumimoji="0" lang="tr-TR"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222222"/>
                </a:solidFill>
                <a:effectLst/>
                <a:latin typeface="Tahoma" panose="020B0604030504040204" pitchFamily="34" charset="0"/>
                <a:cs typeface="Tahoma" panose="020B0604030504040204" pitchFamily="34" charset="0"/>
              </a:rPr>
              <a:t>4)- Yurtluk ve Ocaklık Toprakları: Fetih sırasında bazı kumandanlara, hizmetlerine karşılık</a:t>
            </a:r>
            <a:endParaRPr kumimoji="0" lang="tr-TR"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222222"/>
                </a:solidFill>
                <a:effectLst/>
                <a:latin typeface="Tahoma" panose="020B0604030504040204" pitchFamily="34" charset="0"/>
                <a:cs typeface="Tahoma" panose="020B0604030504040204" pitchFamily="34" charset="0"/>
              </a:rPr>
              <a:t>olmak üzere verilen topraklardır.</a:t>
            </a:r>
            <a:endParaRPr kumimoji="0" lang="tr-TR"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222222"/>
                </a:solidFill>
                <a:effectLst/>
                <a:latin typeface="Tahoma" panose="020B0604030504040204" pitchFamily="34" charset="0"/>
                <a:cs typeface="Tahoma" panose="020B0604030504040204" pitchFamily="34" charset="0"/>
              </a:rPr>
              <a:t>5)- Dirlik (Tımar)Toprakları: Vergi geliri, devlet adamlarına ve askerlere hizmet veya maaş karşılığı verilen topraklardır. Dirlik sahibi, toplanan verginin maaş olarak ayrılan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222222"/>
                </a:solidFill>
                <a:effectLst/>
                <a:latin typeface="Tahoma" panose="020B0604030504040204" pitchFamily="34" charset="0"/>
                <a:cs typeface="Tahoma" panose="020B0604030504040204" pitchFamily="34" charset="0"/>
              </a:rPr>
              <a:t>"Kılıç hakkı" olarak ayrılan bölümünden geriye kalanla CEBELÜ denilen tam teçhizatlı asker yetiştirirdi. Dirlik topraklar üçe ayrılırdı: a)-Has b)-Zeamet   c)- Tımar</a:t>
            </a:r>
            <a:endParaRPr kumimoji="0" lang="tr-TR"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FFFF00"/>
                </a:solidFill>
                <a:effectLst/>
                <a:latin typeface="Tahoma" panose="020B0604030504040204" pitchFamily="34" charset="0"/>
                <a:cs typeface="Tahoma" panose="020B0604030504040204" pitchFamily="34" charset="0"/>
              </a:rPr>
              <a:t>B)- MÜLK ARAZİ: </a:t>
            </a:r>
            <a:r>
              <a:rPr kumimoji="0" lang="tr-TR" sz="1600" b="0" i="0" u="none" strike="noStrike" cap="none" normalizeH="0" baseline="0" dirty="0" smtClean="0">
                <a:ln>
                  <a:noFill/>
                </a:ln>
                <a:solidFill>
                  <a:srgbClr val="222222"/>
                </a:solidFill>
                <a:effectLst/>
                <a:latin typeface="Tahoma" panose="020B0604030504040204" pitchFamily="34" charset="0"/>
                <a:cs typeface="Tahoma" panose="020B0604030504040204" pitchFamily="34" charset="0"/>
              </a:rPr>
              <a:t>Mülkiyeti kişilere ait topraklardır. İki bölümde incelenebilir:</a:t>
            </a:r>
            <a:endParaRPr kumimoji="0" lang="tr-TR"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222222"/>
                </a:solidFill>
                <a:effectLst/>
                <a:latin typeface="Tahoma" panose="020B0604030504040204" pitchFamily="34" charset="0"/>
                <a:cs typeface="Tahoma" panose="020B0604030504040204" pitchFamily="34" charset="0"/>
              </a:rPr>
              <a:t>1)- </a:t>
            </a:r>
            <a:r>
              <a:rPr kumimoji="0" lang="tr-TR" sz="1600" b="0" i="0" u="none" strike="noStrike" cap="none" normalizeH="0" baseline="0" dirty="0" err="1" smtClean="0">
                <a:ln>
                  <a:noFill/>
                </a:ln>
                <a:solidFill>
                  <a:srgbClr val="222222"/>
                </a:solidFill>
                <a:effectLst/>
                <a:latin typeface="Tahoma" panose="020B0604030504040204" pitchFamily="34" charset="0"/>
                <a:cs typeface="Tahoma" panose="020B0604030504040204" pitchFamily="34" charset="0"/>
              </a:rPr>
              <a:t>Öşriyye</a:t>
            </a:r>
            <a:r>
              <a:rPr kumimoji="0" lang="tr-TR" sz="1600" b="0" i="0" u="none" strike="noStrike" cap="none" normalizeH="0" baseline="0" dirty="0" smtClean="0">
                <a:ln>
                  <a:noFill/>
                </a:ln>
                <a:solidFill>
                  <a:srgbClr val="222222"/>
                </a:solidFill>
                <a:effectLst/>
                <a:latin typeface="Tahoma" panose="020B0604030504040204" pitchFamily="34" charset="0"/>
                <a:cs typeface="Tahoma" panose="020B0604030504040204" pitchFamily="34" charset="0"/>
              </a:rPr>
              <a:t> (öşür topraklar): Müslümanların elinde olan arazi.</a:t>
            </a:r>
            <a:endParaRPr kumimoji="0" lang="tr-TR"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222222"/>
                </a:solidFill>
                <a:effectLst/>
                <a:latin typeface="Tahoma" panose="020B0604030504040204" pitchFamily="34" charset="0"/>
                <a:cs typeface="Tahoma" panose="020B0604030504040204" pitchFamily="34" charset="0"/>
              </a:rPr>
              <a:t>2)- </a:t>
            </a:r>
            <a:r>
              <a:rPr kumimoji="0" lang="tr-TR" sz="1600" b="0" i="0" u="none" strike="noStrike" cap="none" normalizeH="0" baseline="0" dirty="0" err="1" smtClean="0">
                <a:ln>
                  <a:noFill/>
                </a:ln>
                <a:solidFill>
                  <a:srgbClr val="222222"/>
                </a:solidFill>
                <a:effectLst/>
                <a:latin typeface="Tahoma" panose="020B0604030504040204" pitchFamily="34" charset="0"/>
                <a:cs typeface="Tahoma" panose="020B0604030504040204" pitchFamily="34" charset="0"/>
              </a:rPr>
              <a:t>Haraciye</a:t>
            </a:r>
            <a:r>
              <a:rPr kumimoji="0" lang="tr-TR" sz="1600" b="0" i="0" u="none" strike="noStrike" cap="none" normalizeH="0" baseline="0" dirty="0" smtClean="0">
                <a:ln>
                  <a:noFill/>
                </a:ln>
                <a:solidFill>
                  <a:srgbClr val="222222"/>
                </a:solidFill>
                <a:effectLst/>
                <a:latin typeface="Tahoma" panose="020B0604030504040204" pitchFamily="34" charset="0"/>
                <a:cs typeface="Tahoma" panose="020B0604030504040204" pitchFamily="34" charset="0"/>
              </a:rPr>
              <a:t> (</a:t>
            </a:r>
            <a:r>
              <a:rPr kumimoji="0" lang="tr-TR" sz="1600" b="0" i="0" u="none" strike="noStrike" cap="none" normalizeH="0" baseline="0" dirty="0" err="1" smtClean="0">
                <a:ln>
                  <a:noFill/>
                </a:ln>
                <a:solidFill>
                  <a:srgbClr val="222222"/>
                </a:solidFill>
                <a:effectLst/>
                <a:latin typeface="Tahoma" panose="020B0604030504040204" pitchFamily="34" charset="0"/>
                <a:cs typeface="Tahoma" panose="020B0604030504040204" pitchFamily="34" charset="0"/>
              </a:rPr>
              <a:t>Haracî</a:t>
            </a:r>
            <a:r>
              <a:rPr kumimoji="0" lang="tr-TR" sz="1600" b="0" i="0" u="none" strike="noStrike" cap="none" normalizeH="0" baseline="0" dirty="0" smtClean="0">
                <a:ln>
                  <a:noFill/>
                </a:ln>
                <a:solidFill>
                  <a:srgbClr val="222222"/>
                </a:solidFill>
                <a:effectLst/>
                <a:latin typeface="Tahoma" panose="020B0604030504040204" pitchFamily="34" charset="0"/>
                <a:cs typeface="Tahoma" panose="020B0604030504040204" pitchFamily="34" charset="0"/>
              </a:rPr>
              <a:t> topraklar): Gayrimüslimlerin elinde olan arazi.</a:t>
            </a:r>
            <a:endParaRPr kumimoji="0" lang="tr-TR"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FFFF00"/>
                </a:solidFill>
                <a:effectLst/>
                <a:latin typeface="Tahoma" panose="020B0604030504040204" pitchFamily="34" charset="0"/>
                <a:cs typeface="Tahoma" panose="020B0604030504040204" pitchFamily="34" charset="0"/>
              </a:rPr>
              <a:t>C)- VAKIF ARAZİ: </a:t>
            </a:r>
            <a:r>
              <a:rPr kumimoji="0" lang="tr-TR" sz="1600" b="0" i="0" u="none" strike="noStrike" cap="none" normalizeH="0" baseline="0" dirty="0" smtClean="0">
                <a:ln>
                  <a:noFill/>
                </a:ln>
                <a:solidFill>
                  <a:srgbClr val="222222"/>
                </a:solidFill>
                <a:effectLst/>
                <a:latin typeface="Tahoma" panose="020B0604030504040204" pitchFamily="34" charset="0"/>
                <a:cs typeface="Tahoma" panose="020B0604030504040204" pitchFamily="34" charset="0"/>
              </a:rPr>
              <a:t>Gelirleri kişiler ya da devlet tarafından hayır kurumlarına bırakılan topraklardı.</a:t>
            </a:r>
            <a:endParaRPr kumimoji="0" lang="tr-TR" sz="1600" b="0" i="0" u="none" strike="noStrike" cap="none" normalizeH="0" baseline="0" dirty="0" smtClean="0">
              <a:ln>
                <a:noFill/>
              </a:ln>
              <a:solidFill>
                <a:schemeClr val="tx1"/>
              </a:solidFill>
              <a:effectLst/>
              <a:latin typeface="Arial" panose="020B0604020202020204" pitchFamily="34" charset="0"/>
            </a:endParaRPr>
          </a:p>
        </p:txBody>
      </p:sp>
      <p:pic>
        <p:nvPicPr>
          <p:cNvPr id="5" name="Resim 4"/>
          <p:cNvPicPr>
            <a:picLocks noChangeAspect="1"/>
          </p:cNvPicPr>
          <p:nvPr/>
        </p:nvPicPr>
        <p:blipFill>
          <a:blip r:embed="rId2"/>
          <a:stretch>
            <a:fillRect/>
          </a:stretch>
        </p:blipFill>
        <p:spPr>
          <a:xfrm>
            <a:off x="838200" y="294782"/>
            <a:ext cx="10522608" cy="1322947"/>
          </a:xfrm>
          <a:prstGeom prst="rect">
            <a:avLst/>
          </a:prstGeom>
        </p:spPr>
      </p:pic>
    </p:spTree>
    <p:extLst>
      <p:ext uri="{BB962C8B-B14F-4D97-AF65-F5344CB8AC3E}">
        <p14:creationId xmlns:p14="http://schemas.microsoft.com/office/powerpoint/2010/main" val="2548584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4000" b="1" dirty="0"/>
              <a:t>Mukataa araziyi açıklayınız</a:t>
            </a:r>
            <a:r>
              <a:rPr lang="tr-TR" sz="4000" b="1" dirty="0" smtClean="0"/>
              <a:t>.</a:t>
            </a:r>
          </a:p>
          <a:p>
            <a:endParaRPr lang="tr-TR" sz="4000" dirty="0"/>
          </a:p>
          <a:p>
            <a:pPr marL="0" indent="0">
              <a:buNone/>
            </a:pPr>
            <a:r>
              <a:rPr lang="tr-TR" sz="4000" b="1" dirty="0" smtClean="0">
                <a:solidFill>
                  <a:srgbClr val="FFFF00"/>
                </a:solidFill>
              </a:rPr>
              <a:t>Cevap:</a:t>
            </a:r>
            <a:r>
              <a:rPr lang="tr-TR" sz="4000" dirty="0" smtClean="0"/>
              <a:t> Gelirleri </a:t>
            </a:r>
            <a:r>
              <a:rPr lang="tr-TR" sz="4000" dirty="0"/>
              <a:t>doğrudan doğruya devlet hazinesine giren topraklar olup, iltizam yoluyla yönetilirdi.</a:t>
            </a:r>
          </a:p>
          <a:p>
            <a:endParaRPr lang="tr-TR" sz="4000" dirty="0"/>
          </a:p>
        </p:txBody>
      </p:sp>
      <p:pic>
        <p:nvPicPr>
          <p:cNvPr id="4" name="Resim 3"/>
          <p:cNvPicPr>
            <a:picLocks noChangeAspect="1"/>
          </p:cNvPicPr>
          <p:nvPr/>
        </p:nvPicPr>
        <p:blipFill>
          <a:blip r:embed="rId2"/>
          <a:stretch>
            <a:fillRect/>
          </a:stretch>
        </p:blipFill>
        <p:spPr>
          <a:xfrm>
            <a:off x="837289" y="247351"/>
            <a:ext cx="10516511" cy="1322947"/>
          </a:xfrm>
          <a:prstGeom prst="rect">
            <a:avLst/>
          </a:prstGeom>
        </p:spPr>
      </p:pic>
    </p:spTree>
    <p:extLst>
      <p:ext uri="{BB962C8B-B14F-4D97-AF65-F5344CB8AC3E}">
        <p14:creationId xmlns:p14="http://schemas.microsoft.com/office/powerpoint/2010/main" val="31784970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7730" y="1751526"/>
            <a:ext cx="11565228" cy="4765183"/>
          </a:xfrm>
          <a:solidFill>
            <a:schemeClr val="accent5">
              <a:lumMod val="60000"/>
              <a:lumOff val="40000"/>
            </a:schemeClr>
          </a:solidFill>
        </p:spPr>
        <p:txBody>
          <a:bodyPr>
            <a:normAutofit/>
          </a:bodyPr>
          <a:lstStyle/>
          <a:p>
            <a:r>
              <a:rPr lang="tr-TR" b="1" dirty="0" smtClean="0"/>
              <a:t>Osmanlı Devleti’nde uygulanan tımar ve iltizam sistemi nedir? Kısaca açıklayınız.</a:t>
            </a:r>
          </a:p>
          <a:p>
            <a:endParaRPr lang="tr-TR" dirty="0" smtClean="0"/>
          </a:p>
          <a:p>
            <a:r>
              <a:rPr lang="tr-TR" b="1" dirty="0" smtClean="0">
                <a:solidFill>
                  <a:srgbClr val="FFFF00"/>
                </a:solidFill>
              </a:rPr>
              <a:t>Cevap: </a:t>
            </a:r>
            <a:r>
              <a:rPr lang="tr-TR" b="1" dirty="0" smtClean="0"/>
              <a:t>Tımar </a:t>
            </a:r>
            <a:r>
              <a:rPr lang="tr-TR" b="1" dirty="0"/>
              <a:t>sistemi</a:t>
            </a:r>
            <a:r>
              <a:rPr lang="tr-TR" dirty="0"/>
              <a:t>, bir kısım asker ve devlet görevlilerine belirli bölgelerden vergi kaynaklarının tahsis edilmesi ve buna karşılık olarak onlardan devlet için hizmet beklenmesi usulü idi. </a:t>
            </a:r>
            <a:endParaRPr lang="tr-TR" dirty="0" smtClean="0"/>
          </a:p>
          <a:p>
            <a:r>
              <a:rPr lang="tr-TR" b="1" dirty="0" smtClean="0"/>
              <a:t>İltizam </a:t>
            </a:r>
            <a:r>
              <a:rPr lang="tr-TR" b="1" dirty="0"/>
              <a:t>usulü</a:t>
            </a:r>
            <a:r>
              <a:rPr lang="tr-TR" dirty="0"/>
              <a:t>, kanunların saptadığı vergileri, yükümlülerden toplama ve devlet hazinesine intikal ettirme görevinin, açık artırma yoluyla ve belli şartlarla havale edilmesi sistemidir. Bu sistemde vergi kaynağı olan araziye </a:t>
            </a:r>
            <a:r>
              <a:rPr lang="tr-TR" b="1" dirty="0"/>
              <a:t>mukataa </a:t>
            </a:r>
            <a:r>
              <a:rPr lang="tr-TR" dirty="0"/>
              <a:t>bu görevi üzerine alan kişiye </a:t>
            </a:r>
            <a:r>
              <a:rPr lang="tr-TR" b="1" dirty="0"/>
              <a:t>mültezim </a:t>
            </a:r>
            <a:r>
              <a:rPr lang="tr-TR" dirty="0"/>
              <a:t>denirdi. </a:t>
            </a:r>
          </a:p>
          <a:p>
            <a:endParaRPr lang="tr-TR" dirty="0"/>
          </a:p>
        </p:txBody>
      </p:sp>
      <p:pic>
        <p:nvPicPr>
          <p:cNvPr id="4" name="Resim 3"/>
          <p:cNvPicPr>
            <a:picLocks noChangeAspect="1"/>
          </p:cNvPicPr>
          <p:nvPr/>
        </p:nvPicPr>
        <p:blipFill>
          <a:blip r:embed="rId2"/>
          <a:stretch>
            <a:fillRect/>
          </a:stretch>
        </p:blipFill>
        <p:spPr>
          <a:xfrm>
            <a:off x="347730" y="258502"/>
            <a:ext cx="11565228" cy="1322947"/>
          </a:xfrm>
          <a:prstGeom prst="rect">
            <a:avLst/>
          </a:prstGeom>
        </p:spPr>
      </p:pic>
    </p:spTree>
    <p:extLst>
      <p:ext uri="{BB962C8B-B14F-4D97-AF65-F5344CB8AC3E}">
        <p14:creationId xmlns:p14="http://schemas.microsoft.com/office/powerpoint/2010/main" val="38892471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7730" y="1751526"/>
            <a:ext cx="11565228" cy="4765183"/>
          </a:xfrm>
          <a:solidFill>
            <a:schemeClr val="accent5">
              <a:lumMod val="60000"/>
              <a:lumOff val="40000"/>
            </a:schemeClr>
          </a:solidFill>
        </p:spPr>
        <p:txBody>
          <a:bodyPr>
            <a:normAutofit/>
          </a:bodyPr>
          <a:lstStyle/>
          <a:p>
            <a:r>
              <a:rPr lang="tr-TR" sz="3200" b="1" dirty="0" smtClean="0"/>
              <a:t>Osmanlı Devleti’nde uygulanan tımar sisteminin faydaları nelerdir</a:t>
            </a:r>
          </a:p>
          <a:p>
            <a:endParaRPr lang="tr-TR" sz="3200" dirty="0" smtClean="0"/>
          </a:p>
          <a:p>
            <a:r>
              <a:rPr lang="tr-TR" sz="3200" b="1" dirty="0" smtClean="0">
                <a:solidFill>
                  <a:srgbClr val="FFFF00"/>
                </a:solidFill>
              </a:rPr>
              <a:t>Cevap: </a:t>
            </a:r>
            <a:r>
              <a:rPr lang="tr-TR" sz="3200" dirty="0" smtClean="0"/>
              <a:t>Devlet </a:t>
            </a:r>
            <a:r>
              <a:rPr lang="tr-TR" sz="3200" dirty="0"/>
              <a:t>birçoğu ayni olarak alınmakta olan vergileri toplayıp merkezi hazineye aktarmak gibi ikinci bir işlemden kurtulmuş oluyor ve böylece vergileri kaynağında toplama işlemini görevlilere bırakıyordu. </a:t>
            </a:r>
            <a:r>
              <a:rPr lang="tr-TR" sz="3200" dirty="0" smtClean="0"/>
              <a:t>Ayrıca her savaşa hazır bir ordu oluşturmuş oluyor, sipahilerin güvenliği sağladığı ortamda üretimin devamı da sağlanıyordu.</a:t>
            </a:r>
            <a:endParaRPr lang="tr-TR" sz="3200" dirty="0"/>
          </a:p>
          <a:p>
            <a:endParaRPr lang="tr-TR" sz="3200" dirty="0"/>
          </a:p>
        </p:txBody>
      </p:sp>
      <p:pic>
        <p:nvPicPr>
          <p:cNvPr id="4" name="Resim 3"/>
          <p:cNvPicPr>
            <a:picLocks noChangeAspect="1"/>
          </p:cNvPicPr>
          <p:nvPr/>
        </p:nvPicPr>
        <p:blipFill>
          <a:blip r:embed="rId2"/>
          <a:stretch>
            <a:fillRect/>
          </a:stretch>
        </p:blipFill>
        <p:spPr>
          <a:xfrm>
            <a:off x="347730" y="258502"/>
            <a:ext cx="11565228" cy="1322947"/>
          </a:xfrm>
          <a:prstGeom prst="rect">
            <a:avLst/>
          </a:prstGeom>
        </p:spPr>
      </p:pic>
    </p:spTree>
    <p:extLst>
      <p:ext uri="{BB962C8B-B14F-4D97-AF65-F5344CB8AC3E}">
        <p14:creationId xmlns:p14="http://schemas.microsoft.com/office/powerpoint/2010/main" val="24480116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600" b="1" dirty="0" smtClean="0"/>
              <a:t>Osmanlı Devleti’ndeki belli başlı eğitim kurumları ve özelliklerini kısaca yazınız.</a:t>
            </a:r>
          </a:p>
          <a:p>
            <a:endParaRPr lang="tr-TR" sz="3600" dirty="0"/>
          </a:p>
          <a:p>
            <a:pPr marL="0" indent="0">
              <a:buNone/>
            </a:pPr>
            <a:r>
              <a:rPr lang="tr-TR" sz="3600" b="1" dirty="0" smtClean="0">
                <a:solidFill>
                  <a:srgbClr val="FFFF00"/>
                </a:solidFill>
              </a:rPr>
              <a:t>Cevap:</a:t>
            </a:r>
            <a:r>
              <a:rPr lang="tr-TR" sz="3600" dirty="0" smtClean="0">
                <a:solidFill>
                  <a:srgbClr val="FFFF00"/>
                </a:solidFill>
              </a:rPr>
              <a:t> </a:t>
            </a:r>
            <a:r>
              <a:rPr lang="tr-TR" sz="3600" dirty="0" smtClean="0"/>
              <a:t>İlkokul düzeyindeki Sıbyan Mektepleri, Orta ve yüksek öğretim düzeyindeki Medrese, Saray mektebi olan Enderun Mektebi, Mesleki eğitimin verildiği Lonca Teşkilatı. Askeri eğitimin verildiği kapıkulu ocakları.</a:t>
            </a:r>
            <a:endParaRPr lang="tr-TR" sz="3600" dirty="0"/>
          </a:p>
          <a:p>
            <a:endParaRPr lang="tr-TR" sz="3600" dirty="0"/>
          </a:p>
        </p:txBody>
      </p:sp>
      <p:pic>
        <p:nvPicPr>
          <p:cNvPr id="4" name="Resim 3"/>
          <p:cNvPicPr>
            <a:picLocks noChangeAspect="1"/>
          </p:cNvPicPr>
          <p:nvPr/>
        </p:nvPicPr>
        <p:blipFill>
          <a:blip r:embed="rId2"/>
          <a:stretch>
            <a:fillRect/>
          </a:stretch>
        </p:blipFill>
        <p:spPr>
          <a:xfrm>
            <a:off x="837744" y="303107"/>
            <a:ext cx="10516511" cy="1322947"/>
          </a:xfrm>
          <a:prstGeom prst="rect">
            <a:avLst/>
          </a:prstGeom>
        </p:spPr>
      </p:pic>
    </p:spTree>
    <p:extLst>
      <p:ext uri="{BB962C8B-B14F-4D97-AF65-F5344CB8AC3E}">
        <p14:creationId xmlns:p14="http://schemas.microsoft.com/office/powerpoint/2010/main" val="19734096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8656" y="2399987"/>
            <a:ext cx="10515600" cy="2378075"/>
          </a:xfrm>
          <a:solidFill>
            <a:schemeClr val="accent6">
              <a:lumMod val="75000"/>
            </a:schemeClr>
          </a:solidFill>
        </p:spPr>
        <p:txBody>
          <a:bodyPr>
            <a:normAutofit/>
          </a:bodyPr>
          <a:lstStyle/>
          <a:p>
            <a:pPr algn="ctr"/>
            <a:r>
              <a:rPr lang="tr-TR" b="1" dirty="0" smtClean="0"/>
              <a:t>II. </a:t>
            </a:r>
            <a:r>
              <a:rPr lang="tr-TR" b="1" dirty="0"/>
              <a:t>ÜNİTE: </a:t>
            </a:r>
            <a:r>
              <a:rPr lang="tr-TR" b="1" dirty="0" smtClean="0"/>
              <a:t>DÜNYA GÜCÜ OSMANLI DEVLETE</a:t>
            </a:r>
            <a:br>
              <a:rPr lang="tr-TR" b="1" dirty="0" smtClean="0"/>
            </a:br>
            <a:r>
              <a:rPr lang="tr-TR" b="1" dirty="0"/>
              <a:t/>
            </a:r>
            <a:br>
              <a:rPr lang="tr-TR" b="1" dirty="0"/>
            </a:br>
            <a:r>
              <a:rPr lang="tr-TR" b="1" dirty="0"/>
              <a:t>C</a:t>
            </a:r>
            <a:r>
              <a:rPr lang="tr-TR" b="1" dirty="0" smtClean="0"/>
              <a:t>. 15. YÜZYILDA AVRUPA’DA GELİŞMELER</a:t>
            </a:r>
            <a:endParaRPr lang="tr-TR" b="1" dirty="0"/>
          </a:p>
        </p:txBody>
      </p:sp>
    </p:spTree>
    <p:extLst>
      <p:ext uri="{BB962C8B-B14F-4D97-AF65-F5344CB8AC3E}">
        <p14:creationId xmlns:p14="http://schemas.microsoft.com/office/powerpoint/2010/main" val="24198889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pPr>
              <a:spcAft>
                <a:spcPts val="0"/>
              </a:spcAft>
            </a:pPr>
            <a:r>
              <a:rPr lang="tr-TR" b="1" dirty="0" smtClean="0">
                <a:effectLst/>
                <a:latin typeface="Times New Roman" panose="02020603050405020304" pitchFamily="18" charset="0"/>
                <a:ea typeface="Times New Roman" panose="02020603050405020304" pitchFamily="18" charset="0"/>
              </a:rPr>
              <a:t>Coğrafi Keşiflerin sebeplerini yazınız.</a:t>
            </a:r>
          </a:p>
          <a:p>
            <a:pPr marL="0" lvl="0" indent="0">
              <a:buNone/>
            </a:pPr>
            <a:endParaRPr lang="tr-TR" dirty="0">
              <a:solidFill>
                <a:srgbClr val="000000"/>
              </a:solidFill>
              <a:cs typeface="Times New Roman" pitchFamily="18" charset="0"/>
            </a:endParaRPr>
          </a:p>
          <a:p>
            <a:r>
              <a:rPr lang="tr-TR" b="1" dirty="0" smtClean="0">
                <a:solidFill>
                  <a:srgbClr val="FFFF00"/>
                </a:solidFill>
                <a:cs typeface="Times New Roman" pitchFamily="18" charset="0"/>
              </a:rPr>
              <a:t>Cevap: </a:t>
            </a:r>
            <a:r>
              <a:rPr lang="tr-TR" dirty="0" smtClean="0">
                <a:solidFill>
                  <a:srgbClr val="000000"/>
                </a:solidFill>
                <a:cs typeface="Times New Roman" pitchFamily="18" charset="0"/>
              </a:rPr>
              <a:t>Türklerin </a:t>
            </a:r>
            <a:r>
              <a:rPr lang="tr-TR" dirty="0">
                <a:solidFill>
                  <a:srgbClr val="000000"/>
                </a:solidFill>
                <a:cs typeface="Times New Roman" pitchFamily="18" charset="0"/>
              </a:rPr>
              <a:t>İpek Yoluna hakim olmaları Avrupalıları yeni yollar aramaya itmesi </a:t>
            </a:r>
            <a:r>
              <a:rPr lang="tr-TR" dirty="0" smtClean="0">
                <a:solidFill>
                  <a:srgbClr val="000000"/>
                </a:solidFill>
                <a:cs typeface="Times New Roman" pitchFamily="18" charset="0"/>
              </a:rPr>
              <a:t>.Hıristiyanlığı </a:t>
            </a:r>
            <a:r>
              <a:rPr lang="tr-TR" dirty="0">
                <a:solidFill>
                  <a:srgbClr val="000000"/>
                </a:solidFill>
                <a:cs typeface="Times New Roman" pitchFamily="18" charset="0"/>
              </a:rPr>
              <a:t>yayma </a:t>
            </a:r>
            <a:r>
              <a:rPr lang="tr-TR" dirty="0" smtClean="0">
                <a:solidFill>
                  <a:srgbClr val="000000"/>
                </a:solidFill>
                <a:cs typeface="Times New Roman" pitchFamily="18" charset="0"/>
              </a:rPr>
              <a:t>düşüncesi. Doğu </a:t>
            </a:r>
            <a:r>
              <a:rPr lang="tr-TR" dirty="0">
                <a:solidFill>
                  <a:srgbClr val="000000"/>
                </a:solidFill>
                <a:cs typeface="Times New Roman" pitchFamily="18" charset="0"/>
              </a:rPr>
              <a:t>ülkelerinin zenginliği ve Avrupalıların buralara ulaşmak </a:t>
            </a:r>
            <a:r>
              <a:rPr lang="tr-TR" dirty="0" smtClean="0">
                <a:solidFill>
                  <a:srgbClr val="000000"/>
                </a:solidFill>
                <a:cs typeface="Times New Roman" pitchFamily="18" charset="0"/>
              </a:rPr>
              <a:t>istemeleri. Avrupa’da </a:t>
            </a:r>
            <a:r>
              <a:rPr lang="tr-TR" dirty="0">
                <a:solidFill>
                  <a:srgbClr val="000000"/>
                </a:solidFill>
                <a:cs typeface="Times New Roman" pitchFamily="18" charset="0"/>
              </a:rPr>
              <a:t>değerli madenler sıkıntısı çekilmesi </a:t>
            </a:r>
            <a:r>
              <a:rPr lang="tr-TR" dirty="0" smtClean="0">
                <a:solidFill>
                  <a:srgbClr val="000000"/>
                </a:solidFill>
                <a:cs typeface="Times New Roman" pitchFamily="18" charset="0"/>
              </a:rPr>
              <a:t>. Doğudan </a:t>
            </a:r>
            <a:r>
              <a:rPr lang="tr-TR" dirty="0">
                <a:solidFill>
                  <a:srgbClr val="000000"/>
                </a:solidFill>
                <a:cs typeface="Times New Roman" pitchFamily="18" charset="0"/>
              </a:rPr>
              <a:t>Avrupa’ya gelen malların pahalıya mal </a:t>
            </a:r>
            <a:r>
              <a:rPr lang="tr-TR" dirty="0" smtClean="0">
                <a:solidFill>
                  <a:srgbClr val="000000"/>
                </a:solidFill>
                <a:cs typeface="Times New Roman" pitchFamily="18" charset="0"/>
              </a:rPr>
              <a:t>olması. Avrupa’da </a:t>
            </a:r>
            <a:r>
              <a:rPr lang="tr-TR" dirty="0">
                <a:solidFill>
                  <a:srgbClr val="000000"/>
                </a:solidFill>
                <a:cs typeface="Times New Roman" pitchFamily="18" charset="0"/>
              </a:rPr>
              <a:t>bazı kralların gemicileri desteklemesi </a:t>
            </a:r>
            <a:r>
              <a:rPr lang="tr-TR" dirty="0" smtClean="0">
                <a:solidFill>
                  <a:srgbClr val="000000"/>
                </a:solidFill>
                <a:cs typeface="Times New Roman" pitchFamily="18" charset="0"/>
              </a:rPr>
              <a:t>.</a:t>
            </a:r>
            <a:r>
              <a:rPr lang="tr-TR" b="1" dirty="0"/>
              <a:t> Barutun ateşli silahlarda </a:t>
            </a:r>
            <a:r>
              <a:rPr lang="tr-TR" b="1" dirty="0" smtClean="0"/>
              <a:t>kullanılması, Pusulanın </a:t>
            </a:r>
            <a:r>
              <a:rPr lang="tr-TR" b="1" dirty="0"/>
              <a:t>icadı </a:t>
            </a:r>
            <a:r>
              <a:rPr lang="tr-TR" b="1" dirty="0" smtClean="0"/>
              <a:t>Gemicilik </a:t>
            </a:r>
            <a:r>
              <a:rPr lang="tr-TR" b="1" dirty="0"/>
              <a:t>Sanatının </a:t>
            </a:r>
            <a:r>
              <a:rPr lang="tr-TR" b="1" dirty="0" smtClean="0"/>
              <a:t>İlerlemesi ve cesur gemicilerin yetişmesi de coğrafi keşifleri hazırlayan şartlardır.</a:t>
            </a:r>
            <a:endParaRPr lang="tr-TR" dirty="0">
              <a:solidFill>
                <a:srgbClr val="000000"/>
              </a:solidFill>
              <a:cs typeface="Times New Roman" pitchFamily="18" charset="0"/>
            </a:endParaRPr>
          </a:p>
          <a:p>
            <a:pPr>
              <a:spcAft>
                <a:spcPts val="0"/>
              </a:spcAft>
            </a:pPr>
            <a:endParaRPr lang="tr-TR" dirty="0">
              <a:latin typeface="Times New Roman" panose="02020603050405020304" pitchFamily="18" charset="0"/>
            </a:endParaRPr>
          </a:p>
          <a:p>
            <a:pPr>
              <a:spcAft>
                <a:spcPts val="0"/>
              </a:spcAft>
            </a:pPr>
            <a:endParaRPr lang="tr-TR" dirty="0"/>
          </a:p>
        </p:txBody>
      </p:sp>
      <p:pic>
        <p:nvPicPr>
          <p:cNvPr id="4" name="Resim 3"/>
          <p:cNvPicPr>
            <a:picLocks noChangeAspect="1"/>
          </p:cNvPicPr>
          <p:nvPr/>
        </p:nvPicPr>
        <p:blipFill>
          <a:blip r:embed="rId2"/>
          <a:stretch>
            <a:fillRect/>
          </a:stretch>
        </p:blipFill>
        <p:spPr>
          <a:xfrm>
            <a:off x="838200" y="258502"/>
            <a:ext cx="10516511" cy="1322947"/>
          </a:xfrm>
          <a:prstGeom prst="rect">
            <a:avLst/>
          </a:prstGeom>
        </p:spPr>
      </p:pic>
    </p:spTree>
    <p:extLst>
      <p:ext uri="{BB962C8B-B14F-4D97-AF65-F5344CB8AC3E}">
        <p14:creationId xmlns:p14="http://schemas.microsoft.com/office/powerpoint/2010/main" val="2520241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4000" b="1" dirty="0" smtClean="0"/>
              <a:t>Karesioğullarının </a:t>
            </a:r>
            <a:r>
              <a:rPr lang="tr-TR" sz="4000" b="1" dirty="0"/>
              <a:t>Osmanlı Devleti’ne bağlanmasının sonuçlarını belirtiniz.</a:t>
            </a:r>
            <a:endParaRPr lang="tr-TR" sz="4000" dirty="0"/>
          </a:p>
          <a:p>
            <a:pPr marL="0" indent="0">
              <a:buNone/>
            </a:pPr>
            <a:r>
              <a:rPr lang="tr-TR" sz="4000" b="1" dirty="0" smtClean="0">
                <a:solidFill>
                  <a:srgbClr val="FFFF00"/>
                </a:solidFill>
              </a:rPr>
              <a:t>Cevap: </a:t>
            </a:r>
            <a:r>
              <a:rPr lang="tr-TR" sz="4000" dirty="0" smtClean="0"/>
              <a:t>Rumeli’ye </a:t>
            </a:r>
            <a:r>
              <a:rPr lang="tr-TR" sz="4000" dirty="0"/>
              <a:t>geçiş kolaylaştı. Anadolu Türk siyasi birliği için ilk adım atılmış oldu. Osmanlı Devleti donanma sahibi oldu. Bazı tecrübeli devlet adamları Osmanlı hizmetine girdi.</a:t>
            </a:r>
          </a:p>
          <a:p>
            <a:endParaRPr lang="tr-TR" sz="4000" dirty="0"/>
          </a:p>
        </p:txBody>
      </p:sp>
      <p:pic>
        <p:nvPicPr>
          <p:cNvPr id="4" name="Resim 3"/>
          <p:cNvPicPr>
            <a:picLocks noChangeAspect="1"/>
          </p:cNvPicPr>
          <p:nvPr/>
        </p:nvPicPr>
        <p:blipFill>
          <a:blip r:embed="rId2"/>
          <a:stretch>
            <a:fillRect/>
          </a:stretch>
        </p:blipFill>
        <p:spPr>
          <a:xfrm>
            <a:off x="838200" y="165994"/>
            <a:ext cx="10516511" cy="1322947"/>
          </a:xfrm>
          <a:prstGeom prst="rect">
            <a:avLst/>
          </a:prstGeom>
        </p:spPr>
      </p:pic>
    </p:spTree>
    <p:extLst>
      <p:ext uri="{BB962C8B-B14F-4D97-AF65-F5344CB8AC3E}">
        <p14:creationId xmlns:p14="http://schemas.microsoft.com/office/powerpoint/2010/main" val="29097285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lstStyle/>
          <a:p>
            <a:pPr>
              <a:spcAft>
                <a:spcPts val="0"/>
              </a:spcAft>
            </a:pPr>
            <a:r>
              <a:rPr lang="tr-TR" sz="3600" b="1" dirty="0" smtClean="0">
                <a:effectLst/>
                <a:latin typeface="Times New Roman" panose="02020603050405020304" pitchFamily="18" charset="0"/>
                <a:ea typeface="Times New Roman" panose="02020603050405020304" pitchFamily="18" charset="0"/>
              </a:rPr>
              <a:t>Coğrafi Keşiflerin Osmanlı Devleti’ne etkilerini yazınız.</a:t>
            </a:r>
          </a:p>
          <a:p>
            <a:pPr marL="0" lvl="0" indent="0">
              <a:buNone/>
            </a:pPr>
            <a:r>
              <a:rPr lang="tr-TR" sz="4000" b="1" dirty="0" smtClean="0">
                <a:solidFill>
                  <a:srgbClr val="FFFF00"/>
                </a:solidFill>
                <a:cs typeface="Times New Roman" pitchFamily="18" charset="0"/>
              </a:rPr>
              <a:t>Cevap:</a:t>
            </a:r>
            <a:r>
              <a:rPr lang="tr-TR" sz="4000" b="1" dirty="0" smtClean="0">
                <a:solidFill>
                  <a:srgbClr val="000000"/>
                </a:solidFill>
                <a:cs typeface="Times New Roman" pitchFamily="18" charset="0"/>
              </a:rPr>
              <a:t> </a:t>
            </a:r>
            <a:r>
              <a:rPr lang="tr-TR" sz="3600" dirty="0" smtClean="0">
                <a:solidFill>
                  <a:srgbClr val="000000"/>
                </a:solidFill>
                <a:cs typeface="Times New Roman" pitchFamily="18" charset="0"/>
              </a:rPr>
              <a:t>Coğrafi </a:t>
            </a:r>
            <a:r>
              <a:rPr lang="tr-TR" sz="3600" dirty="0">
                <a:solidFill>
                  <a:srgbClr val="000000"/>
                </a:solidFill>
                <a:cs typeface="Times New Roman" pitchFamily="18" charset="0"/>
              </a:rPr>
              <a:t>keşifler sonucunda ticaret yolları değiştiği için Akdeniz limanları önemini kaybetmiş, bu da Osmanlı ticaretini zayıflatmış ve Osmanlının ekonomik kayba uğramasına yol açmıştır.</a:t>
            </a:r>
            <a:endParaRPr lang="tr-TR" sz="3600" dirty="0">
              <a:solidFill>
                <a:srgbClr val="000000"/>
              </a:solidFill>
            </a:endParaRPr>
          </a:p>
          <a:p>
            <a:pPr>
              <a:spcAft>
                <a:spcPts val="0"/>
              </a:spcAft>
            </a:pPr>
            <a:endParaRPr lang="tr-TR" sz="4000" dirty="0" smtClean="0">
              <a:effectLst/>
              <a:latin typeface="Times New Roman" panose="02020603050405020304" pitchFamily="18" charset="0"/>
              <a:ea typeface="Times New Roman" panose="02020603050405020304" pitchFamily="18" charset="0"/>
            </a:endParaRPr>
          </a:p>
          <a:p>
            <a:endParaRPr lang="tr-TR" dirty="0"/>
          </a:p>
        </p:txBody>
      </p:sp>
      <p:pic>
        <p:nvPicPr>
          <p:cNvPr id="4" name="Resim 3"/>
          <p:cNvPicPr>
            <a:picLocks noChangeAspect="1"/>
          </p:cNvPicPr>
          <p:nvPr/>
        </p:nvPicPr>
        <p:blipFill>
          <a:blip r:embed="rId2"/>
          <a:stretch>
            <a:fillRect/>
          </a:stretch>
        </p:blipFill>
        <p:spPr>
          <a:xfrm>
            <a:off x="838200" y="258502"/>
            <a:ext cx="10516511" cy="1322947"/>
          </a:xfrm>
          <a:prstGeom prst="rect">
            <a:avLst/>
          </a:prstGeom>
        </p:spPr>
      </p:pic>
    </p:spTree>
    <p:extLst>
      <p:ext uri="{BB962C8B-B14F-4D97-AF65-F5344CB8AC3E}">
        <p14:creationId xmlns:p14="http://schemas.microsoft.com/office/powerpoint/2010/main" val="32128063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fontScale="92500"/>
          </a:bodyPr>
          <a:lstStyle/>
          <a:p>
            <a:pPr>
              <a:spcAft>
                <a:spcPts val="0"/>
              </a:spcAft>
            </a:pPr>
            <a:r>
              <a:rPr lang="tr-TR" sz="3500" b="1" dirty="0" smtClean="0">
                <a:effectLst/>
                <a:latin typeface="Times New Roman" panose="02020603050405020304" pitchFamily="18" charset="0"/>
                <a:ea typeface="Times New Roman" panose="02020603050405020304" pitchFamily="18" charset="0"/>
              </a:rPr>
              <a:t>Coğrafi Keşiflerin Burjuvazi ve Soylular sınıfları üzerinde ne gibi etkileri olmuştur? Bunun Feodalite’nin çözülmesine etkileri nasıldır?</a:t>
            </a:r>
          </a:p>
          <a:p>
            <a:pPr>
              <a:spcAft>
                <a:spcPts val="0"/>
              </a:spcAft>
            </a:pPr>
            <a:endParaRPr lang="tr-TR" sz="3500" dirty="0" smtClean="0">
              <a:effectLst/>
              <a:latin typeface="Times New Roman" panose="02020603050405020304" pitchFamily="18" charset="0"/>
              <a:ea typeface="Times New Roman" panose="02020603050405020304" pitchFamily="18" charset="0"/>
            </a:endParaRPr>
          </a:p>
          <a:p>
            <a:pPr>
              <a:spcAft>
                <a:spcPts val="0"/>
              </a:spcAft>
            </a:pPr>
            <a:r>
              <a:rPr lang="tr-TR" sz="3500" b="1" dirty="0" smtClean="0">
                <a:solidFill>
                  <a:srgbClr val="FFFF00"/>
                </a:solidFill>
                <a:effectLst/>
                <a:latin typeface="Times New Roman" panose="02020603050405020304" pitchFamily="18" charset="0"/>
                <a:ea typeface="Times New Roman" panose="02020603050405020304" pitchFamily="18" charset="0"/>
              </a:rPr>
              <a:t>Cevap: </a:t>
            </a:r>
            <a:r>
              <a:rPr lang="tr-TR" sz="3500" dirty="0" smtClean="0">
                <a:effectLst/>
                <a:latin typeface="Times New Roman" panose="02020603050405020304" pitchFamily="18" charset="0"/>
                <a:ea typeface="Times New Roman" panose="02020603050405020304" pitchFamily="18" charset="0"/>
              </a:rPr>
              <a:t>Coğrafi Keşiflerle ticaretle uğraşan burjuvazi sınıfı güçlenmiş, toprağa dayalı ekonomiye dayanan soylular zayıflamıştır. Böylece burjuvaziler de haklar talep etmeye başlamış ve bu da feodalitenin zayıflamasına yol açmıştır. Zamanla toplumsal eşitsizlikler ortadan kalktı.</a:t>
            </a:r>
          </a:p>
          <a:p>
            <a:endParaRPr lang="tr-TR" dirty="0"/>
          </a:p>
        </p:txBody>
      </p:sp>
      <p:pic>
        <p:nvPicPr>
          <p:cNvPr id="4" name="Resim 3"/>
          <p:cNvPicPr>
            <a:picLocks noChangeAspect="1"/>
          </p:cNvPicPr>
          <p:nvPr/>
        </p:nvPicPr>
        <p:blipFill>
          <a:blip r:embed="rId2"/>
          <a:stretch>
            <a:fillRect/>
          </a:stretch>
        </p:blipFill>
        <p:spPr>
          <a:xfrm>
            <a:off x="838200" y="258502"/>
            <a:ext cx="10516511" cy="1322947"/>
          </a:xfrm>
          <a:prstGeom prst="rect">
            <a:avLst/>
          </a:prstGeom>
        </p:spPr>
      </p:pic>
    </p:spTree>
    <p:extLst>
      <p:ext uri="{BB962C8B-B14F-4D97-AF65-F5344CB8AC3E}">
        <p14:creationId xmlns:p14="http://schemas.microsoft.com/office/powerpoint/2010/main" val="33185841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pPr>
              <a:spcAft>
                <a:spcPts val="0"/>
              </a:spcAft>
            </a:pPr>
            <a:r>
              <a:rPr lang="tr-TR" sz="3200" b="1" dirty="0" smtClean="0">
                <a:effectLst/>
                <a:latin typeface="Times New Roman" panose="02020603050405020304" pitchFamily="18" charset="0"/>
                <a:ea typeface="Times New Roman" panose="02020603050405020304" pitchFamily="18" charset="0"/>
              </a:rPr>
              <a:t>Coğrafi Keşiflerden sonra </a:t>
            </a:r>
            <a:r>
              <a:rPr lang="tr-TR" sz="3200" b="1" dirty="0" smtClean="0">
                <a:latin typeface="Times New Roman" panose="02020603050405020304" pitchFamily="18" charset="0"/>
                <a:ea typeface="Times New Roman" panose="02020603050405020304" pitchFamily="18" charset="0"/>
              </a:rPr>
              <a:t>Atlas Okyanusu kıyısındaki Lizbon, Anvers, Roterdam ve Hamburg gibi limanların önem kazanmasının sebepleri nelerdir?</a:t>
            </a:r>
          </a:p>
          <a:p>
            <a:pPr marL="0" indent="0">
              <a:spcAft>
                <a:spcPts val="0"/>
              </a:spcAft>
              <a:buNone/>
            </a:pPr>
            <a:endParaRPr lang="tr-TR" sz="3200" dirty="0">
              <a:latin typeface="Times New Roman" panose="02020603050405020304" pitchFamily="18" charset="0"/>
              <a:ea typeface="Times New Roman" panose="02020603050405020304" pitchFamily="18" charset="0"/>
            </a:endParaRPr>
          </a:p>
          <a:p>
            <a:pPr>
              <a:spcAft>
                <a:spcPts val="0"/>
              </a:spcAft>
            </a:pPr>
            <a:r>
              <a:rPr lang="tr-TR" sz="3200" b="1" dirty="0" smtClean="0">
                <a:solidFill>
                  <a:srgbClr val="FFFF00"/>
                </a:solidFill>
                <a:latin typeface="Times New Roman" panose="02020603050405020304" pitchFamily="18" charset="0"/>
                <a:ea typeface="Times New Roman" panose="02020603050405020304" pitchFamily="18" charset="0"/>
              </a:rPr>
              <a:t>Cevap: </a:t>
            </a:r>
            <a:r>
              <a:rPr lang="tr-TR" sz="3200" dirty="0" smtClean="0">
                <a:latin typeface="Times New Roman" panose="02020603050405020304" pitchFamily="18" charset="0"/>
                <a:ea typeface="Times New Roman" panose="02020603050405020304" pitchFamily="18" charset="0"/>
              </a:rPr>
              <a:t>Coğrafi Keşiflerden sonra ticaret yolları değişmiş, Akdeniz limanları önemini kaybederken Atlas Okyanusu kıyısındaki limanlar önem kazanmıştır.  </a:t>
            </a:r>
            <a:endParaRPr lang="tr-TR" sz="3200" dirty="0"/>
          </a:p>
        </p:txBody>
      </p:sp>
      <p:pic>
        <p:nvPicPr>
          <p:cNvPr id="4" name="Resim 3"/>
          <p:cNvPicPr>
            <a:picLocks noChangeAspect="1"/>
          </p:cNvPicPr>
          <p:nvPr/>
        </p:nvPicPr>
        <p:blipFill>
          <a:blip r:embed="rId2"/>
          <a:stretch>
            <a:fillRect/>
          </a:stretch>
        </p:blipFill>
        <p:spPr>
          <a:xfrm>
            <a:off x="838200" y="258502"/>
            <a:ext cx="10516511" cy="1322947"/>
          </a:xfrm>
          <a:prstGeom prst="rect">
            <a:avLst/>
          </a:prstGeom>
        </p:spPr>
      </p:pic>
    </p:spTree>
    <p:extLst>
      <p:ext uri="{BB962C8B-B14F-4D97-AF65-F5344CB8AC3E}">
        <p14:creationId xmlns:p14="http://schemas.microsoft.com/office/powerpoint/2010/main" val="38389783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lstStyle/>
          <a:p>
            <a:pPr lvl="0"/>
            <a:r>
              <a:rPr lang="tr-TR" b="1" dirty="0" smtClean="0">
                <a:effectLst/>
                <a:latin typeface="Times New Roman" panose="02020603050405020304" pitchFamily="18" charset="0"/>
                <a:ea typeface="Times New Roman" panose="02020603050405020304" pitchFamily="18" charset="0"/>
              </a:rPr>
              <a:t>Coğrafi Keşiflerin sonuçlarını yazınız.</a:t>
            </a:r>
          </a:p>
          <a:p>
            <a:pPr lvl="0"/>
            <a:endParaRPr lang="tr-TR" dirty="0" smtClean="0">
              <a:effectLst/>
              <a:latin typeface="Times New Roman" panose="02020603050405020304" pitchFamily="18" charset="0"/>
              <a:ea typeface="Times New Roman" panose="02020603050405020304" pitchFamily="18" charset="0"/>
            </a:endParaRPr>
          </a:p>
          <a:p>
            <a:pPr marL="0" lvl="0" indent="0">
              <a:buNone/>
            </a:pPr>
            <a:r>
              <a:rPr lang="tr-TR" b="1" dirty="0" smtClean="0">
                <a:solidFill>
                  <a:srgbClr val="FFFF00"/>
                </a:solidFill>
                <a:cs typeface="Times New Roman" pitchFamily="18" charset="0"/>
              </a:rPr>
              <a:t>Cevap:</a:t>
            </a:r>
            <a:r>
              <a:rPr lang="tr-TR" b="1" dirty="0" smtClean="0">
                <a:solidFill>
                  <a:srgbClr val="000000"/>
                </a:solidFill>
                <a:cs typeface="Times New Roman" pitchFamily="18" charset="0"/>
              </a:rPr>
              <a:t> </a:t>
            </a:r>
            <a:r>
              <a:rPr lang="tr-TR" dirty="0" smtClean="0">
                <a:solidFill>
                  <a:srgbClr val="000000"/>
                </a:solidFill>
                <a:cs typeface="Times New Roman" pitchFamily="18" charset="0"/>
              </a:rPr>
              <a:t>Yeni </a:t>
            </a:r>
            <a:r>
              <a:rPr lang="tr-TR" dirty="0">
                <a:solidFill>
                  <a:srgbClr val="000000"/>
                </a:solidFill>
                <a:cs typeface="Times New Roman" pitchFamily="18" charset="0"/>
              </a:rPr>
              <a:t>bölgeler ve kıtalar bulundu ve tanındı. Hıristiyanlık yeni bölgelere yayıldı</a:t>
            </a:r>
            <a:r>
              <a:rPr lang="tr-TR" dirty="0" smtClean="0">
                <a:solidFill>
                  <a:srgbClr val="000000"/>
                </a:solidFill>
                <a:cs typeface="Times New Roman" pitchFamily="18" charset="0"/>
              </a:rPr>
              <a:t>. Rönesans </a:t>
            </a:r>
            <a:r>
              <a:rPr lang="tr-TR" dirty="0">
                <a:solidFill>
                  <a:srgbClr val="000000"/>
                </a:solidFill>
                <a:cs typeface="Times New Roman" pitchFamily="18" charset="0"/>
              </a:rPr>
              <a:t>ve Reform hareketlerine ortam hazırladı</a:t>
            </a:r>
            <a:r>
              <a:rPr lang="tr-TR" dirty="0" smtClean="0">
                <a:solidFill>
                  <a:srgbClr val="000000"/>
                </a:solidFill>
                <a:cs typeface="Times New Roman" pitchFamily="18" charset="0"/>
              </a:rPr>
              <a:t>. İnsanlarda </a:t>
            </a:r>
            <a:r>
              <a:rPr lang="tr-TR" dirty="0">
                <a:solidFill>
                  <a:srgbClr val="000000"/>
                </a:solidFill>
                <a:cs typeface="Times New Roman" pitchFamily="18" charset="0"/>
              </a:rPr>
              <a:t>merak ve araştırma duygusu uyandı. Yeni ırklar,</a:t>
            </a:r>
            <a:r>
              <a:rPr lang="tr-TR" dirty="0">
                <a:solidFill>
                  <a:srgbClr val="000000"/>
                </a:solidFill>
              </a:rPr>
              <a:t> </a:t>
            </a:r>
            <a:r>
              <a:rPr lang="tr-TR" dirty="0">
                <a:solidFill>
                  <a:srgbClr val="000000"/>
                </a:solidFill>
                <a:cs typeface="Times New Roman" pitchFamily="18" charset="0"/>
              </a:rPr>
              <a:t>hayvanlar,</a:t>
            </a:r>
            <a:r>
              <a:rPr lang="tr-TR" dirty="0">
                <a:solidFill>
                  <a:srgbClr val="000000"/>
                </a:solidFill>
              </a:rPr>
              <a:t> </a:t>
            </a:r>
            <a:r>
              <a:rPr lang="tr-TR" dirty="0">
                <a:solidFill>
                  <a:srgbClr val="000000"/>
                </a:solidFill>
                <a:cs typeface="Times New Roman" pitchFamily="18" charset="0"/>
              </a:rPr>
              <a:t>bitkiler</a:t>
            </a:r>
            <a:r>
              <a:rPr lang="tr-TR" dirty="0" smtClean="0">
                <a:solidFill>
                  <a:srgbClr val="000000"/>
                </a:solidFill>
                <a:cs typeface="Times New Roman" pitchFamily="18" charset="0"/>
              </a:rPr>
              <a:t>, kültürler </a:t>
            </a:r>
            <a:r>
              <a:rPr lang="tr-TR" dirty="0">
                <a:solidFill>
                  <a:srgbClr val="000000"/>
                </a:solidFill>
                <a:cs typeface="Times New Roman" pitchFamily="18" charset="0"/>
              </a:rPr>
              <a:t>tanındı</a:t>
            </a:r>
            <a:r>
              <a:rPr lang="tr-TR" dirty="0" smtClean="0">
                <a:solidFill>
                  <a:srgbClr val="000000"/>
                </a:solidFill>
                <a:cs typeface="Times New Roman" pitchFamily="18" charset="0"/>
              </a:rPr>
              <a:t>. Keşfedilen </a:t>
            </a:r>
            <a:r>
              <a:rPr lang="tr-TR" dirty="0">
                <a:solidFill>
                  <a:srgbClr val="000000"/>
                </a:solidFill>
                <a:cs typeface="Times New Roman" pitchFamily="18" charset="0"/>
              </a:rPr>
              <a:t>yerlerden değerli madenler Avrupa’ya taşındı. Yeni ticaret yolları bulundu.</a:t>
            </a:r>
            <a:r>
              <a:rPr lang="tr-TR" dirty="0">
                <a:solidFill>
                  <a:srgbClr val="000000"/>
                </a:solidFill>
              </a:rPr>
              <a:t> </a:t>
            </a:r>
            <a:r>
              <a:rPr lang="tr-TR" dirty="0">
                <a:solidFill>
                  <a:srgbClr val="000000"/>
                </a:solidFill>
                <a:cs typeface="Times New Roman" pitchFamily="18" charset="0"/>
              </a:rPr>
              <a:t>Akdeniz limanları önemini kaybederken Atlas okyanusundaki limanlar canlandı</a:t>
            </a:r>
            <a:r>
              <a:rPr lang="tr-TR" dirty="0" smtClean="0">
                <a:solidFill>
                  <a:srgbClr val="000000"/>
                </a:solidFill>
                <a:cs typeface="Times New Roman" pitchFamily="18" charset="0"/>
              </a:rPr>
              <a:t>. İspanyol </a:t>
            </a:r>
            <a:r>
              <a:rPr lang="tr-TR" dirty="0">
                <a:solidFill>
                  <a:srgbClr val="000000"/>
                </a:solidFill>
                <a:cs typeface="Times New Roman" pitchFamily="18" charset="0"/>
              </a:rPr>
              <a:t>ve Portekizliler geniş ülkeler elde ederek sömürge imparatorlukları kurdular</a:t>
            </a:r>
            <a:r>
              <a:rPr lang="tr-TR" dirty="0" smtClean="0">
                <a:solidFill>
                  <a:srgbClr val="000000"/>
                </a:solidFill>
                <a:cs typeface="Times New Roman" pitchFamily="18" charset="0"/>
              </a:rPr>
              <a:t>. Ticaretle </a:t>
            </a:r>
            <a:r>
              <a:rPr lang="tr-TR" dirty="0">
                <a:solidFill>
                  <a:srgbClr val="000000"/>
                </a:solidFill>
                <a:cs typeface="Times New Roman" pitchFamily="18" charset="0"/>
              </a:rPr>
              <a:t>uğraşan burjuvazi sınıfı güçlendi. </a:t>
            </a:r>
            <a:endParaRPr lang="tr-TR" dirty="0" smtClean="0">
              <a:effectLst/>
              <a:latin typeface="Times New Roman" panose="02020603050405020304" pitchFamily="18" charset="0"/>
              <a:ea typeface="Times New Roman" panose="02020603050405020304" pitchFamily="18" charset="0"/>
            </a:endParaRPr>
          </a:p>
          <a:p>
            <a:pPr>
              <a:spcAft>
                <a:spcPts val="0"/>
              </a:spcAft>
            </a:pPr>
            <a:endParaRPr lang="tr-TR" sz="4000" dirty="0" smtClean="0">
              <a:effectLst/>
              <a:latin typeface="Times New Roman" panose="02020603050405020304" pitchFamily="18" charset="0"/>
              <a:ea typeface="Times New Roman" panose="02020603050405020304" pitchFamily="18" charset="0"/>
            </a:endParaRPr>
          </a:p>
          <a:p>
            <a:endParaRPr lang="tr-TR" dirty="0"/>
          </a:p>
        </p:txBody>
      </p:sp>
      <p:pic>
        <p:nvPicPr>
          <p:cNvPr id="4" name="Resim 3"/>
          <p:cNvPicPr>
            <a:picLocks noChangeAspect="1"/>
          </p:cNvPicPr>
          <p:nvPr/>
        </p:nvPicPr>
        <p:blipFill>
          <a:blip r:embed="rId2"/>
          <a:stretch>
            <a:fillRect/>
          </a:stretch>
        </p:blipFill>
        <p:spPr>
          <a:xfrm>
            <a:off x="838200" y="258502"/>
            <a:ext cx="10516511" cy="1322947"/>
          </a:xfrm>
          <a:prstGeom prst="rect">
            <a:avLst/>
          </a:prstGeom>
        </p:spPr>
      </p:pic>
    </p:spTree>
    <p:extLst>
      <p:ext uri="{BB962C8B-B14F-4D97-AF65-F5344CB8AC3E}">
        <p14:creationId xmlns:p14="http://schemas.microsoft.com/office/powerpoint/2010/main" val="282771233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pPr>
              <a:spcAft>
                <a:spcPts val="0"/>
              </a:spcAft>
            </a:pPr>
            <a:r>
              <a:rPr lang="tr-TR" sz="3200" b="1" dirty="0" smtClean="0">
                <a:effectLst/>
                <a:latin typeface="Times New Roman" panose="02020603050405020304" pitchFamily="18" charset="0"/>
                <a:ea typeface="Times New Roman" panose="02020603050405020304" pitchFamily="18" charset="0"/>
              </a:rPr>
              <a:t>Skolastik Düşünce nedir? Nasıl ortaya çıkmıştır?</a:t>
            </a:r>
          </a:p>
          <a:p>
            <a:pPr>
              <a:spcAft>
                <a:spcPts val="0"/>
              </a:spcAft>
            </a:pPr>
            <a:endParaRPr lang="tr-TR" sz="3200" dirty="0">
              <a:latin typeface="Times New Roman" panose="02020603050405020304" pitchFamily="18" charset="0"/>
            </a:endParaRPr>
          </a:p>
          <a:p>
            <a:pPr>
              <a:spcAft>
                <a:spcPts val="0"/>
              </a:spcAft>
            </a:pPr>
            <a:r>
              <a:rPr lang="tr-TR" sz="3200" b="1" dirty="0" smtClean="0">
                <a:solidFill>
                  <a:srgbClr val="FFFF00"/>
                </a:solidFill>
                <a:latin typeface="Times New Roman" panose="02020603050405020304" pitchFamily="18" charset="0"/>
              </a:rPr>
              <a:t>Cevap:</a:t>
            </a:r>
            <a:r>
              <a:rPr lang="tr-TR" sz="3200" dirty="0" smtClean="0">
                <a:latin typeface="Times New Roman" panose="02020603050405020304" pitchFamily="18" charset="0"/>
              </a:rPr>
              <a:t> Aristo’nun eserlerinden alınıp Hıristiyan kilisesi anlayışına göre değiştirilmiş olan ve Orta Çağ boyunca Batı üniversitelerinde okutulan biçimi ve gelenekçi felsefe. Avrupa’da Kavimler Göçü’nden sonra kavimler arasında Hıristiyanlığın yayılması ve Katolik kilisenin güçlenmesi ile bu felsefe kilise tarafından benimsenmiş ve böylece kilise etkisinde tekelci bir düşünce tarzı oluşmuştur.</a:t>
            </a:r>
            <a:endParaRPr lang="tr-TR" sz="3200" dirty="0"/>
          </a:p>
        </p:txBody>
      </p:sp>
      <p:pic>
        <p:nvPicPr>
          <p:cNvPr id="4" name="Resim 3"/>
          <p:cNvPicPr>
            <a:picLocks noChangeAspect="1"/>
          </p:cNvPicPr>
          <p:nvPr/>
        </p:nvPicPr>
        <p:blipFill>
          <a:blip r:embed="rId2"/>
          <a:stretch>
            <a:fillRect/>
          </a:stretch>
        </p:blipFill>
        <p:spPr>
          <a:xfrm>
            <a:off x="838200" y="258502"/>
            <a:ext cx="10516511" cy="1322947"/>
          </a:xfrm>
          <a:prstGeom prst="rect">
            <a:avLst/>
          </a:prstGeom>
        </p:spPr>
      </p:pic>
    </p:spTree>
    <p:extLst>
      <p:ext uri="{BB962C8B-B14F-4D97-AF65-F5344CB8AC3E}">
        <p14:creationId xmlns:p14="http://schemas.microsoft.com/office/powerpoint/2010/main" val="35290532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515600" cy="4652448"/>
          </a:xfrm>
          <a:solidFill>
            <a:schemeClr val="accent5">
              <a:lumMod val="60000"/>
              <a:lumOff val="40000"/>
            </a:schemeClr>
          </a:solidFill>
        </p:spPr>
        <p:txBody>
          <a:bodyPr>
            <a:normAutofit fontScale="77500" lnSpcReduction="20000"/>
          </a:bodyPr>
          <a:lstStyle/>
          <a:p>
            <a:pPr>
              <a:spcAft>
                <a:spcPts val="0"/>
              </a:spcAft>
            </a:pPr>
            <a:r>
              <a:rPr lang="tr-TR" b="1" dirty="0" smtClean="0">
                <a:effectLst/>
                <a:latin typeface="Times New Roman" panose="02020603050405020304" pitchFamily="18" charset="0"/>
                <a:ea typeface="Times New Roman" panose="02020603050405020304" pitchFamily="18" charset="0"/>
              </a:rPr>
              <a:t>Rönesans’ın sebeplerini yazınız.</a:t>
            </a:r>
          </a:p>
          <a:p>
            <a:pPr>
              <a:spcAft>
                <a:spcPts val="0"/>
              </a:spcAft>
            </a:pPr>
            <a:endParaRPr lang="tr-TR" dirty="0">
              <a:latin typeface="Times New Roman" panose="02020603050405020304" pitchFamily="18" charset="0"/>
            </a:endParaRPr>
          </a:p>
          <a:p>
            <a:pPr marL="0" lvl="0" indent="0">
              <a:buNone/>
            </a:pPr>
            <a:r>
              <a:rPr lang="tr-TR" b="1" dirty="0" smtClean="0">
                <a:solidFill>
                  <a:srgbClr val="08080C"/>
                </a:solidFill>
                <a:cs typeface="Times New Roman" pitchFamily="18" charset="0"/>
              </a:rPr>
              <a:t> </a:t>
            </a:r>
            <a:r>
              <a:rPr lang="tr-TR" b="1" dirty="0" smtClean="0">
                <a:solidFill>
                  <a:srgbClr val="FFFF00"/>
                </a:solidFill>
                <a:cs typeface="Times New Roman" pitchFamily="18" charset="0"/>
              </a:rPr>
              <a:t>Cevap:</a:t>
            </a:r>
            <a:r>
              <a:rPr lang="tr-TR" dirty="0" smtClean="0">
                <a:solidFill>
                  <a:srgbClr val="FFFF00"/>
                </a:solidFill>
                <a:cs typeface="Times New Roman" pitchFamily="18" charset="0"/>
              </a:rPr>
              <a:t> </a:t>
            </a:r>
            <a:r>
              <a:rPr lang="tr-TR" dirty="0" smtClean="0">
                <a:solidFill>
                  <a:srgbClr val="08080C"/>
                </a:solidFill>
                <a:cs typeface="Times New Roman" pitchFamily="18" charset="0"/>
              </a:rPr>
              <a:t>Ortaçağ </a:t>
            </a:r>
            <a:r>
              <a:rPr lang="tr-TR" dirty="0">
                <a:solidFill>
                  <a:srgbClr val="08080C"/>
                </a:solidFill>
                <a:cs typeface="Times New Roman" pitchFamily="18" charset="0"/>
              </a:rPr>
              <a:t>sonlarına doğru kültür ve sanatta bir birikimin mevcudiyeti</a:t>
            </a:r>
          </a:p>
          <a:p>
            <a:pPr lvl="0"/>
            <a:r>
              <a:rPr lang="tr-TR" dirty="0">
                <a:solidFill>
                  <a:srgbClr val="08080C"/>
                </a:solidFill>
                <a:cs typeface="Times New Roman" pitchFamily="18" charset="0"/>
              </a:rPr>
              <a:t>Avrupa’nın İspanya’da Endülüs </a:t>
            </a:r>
            <a:r>
              <a:rPr lang="tr-TR" dirty="0" err="1">
                <a:solidFill>
                  <a:srgbClr val="08080C"/>
                </a:solidFill>
                <a:cs typeface="Times New Roman" pitchFamily="18" charset="0"/>
              </a:rPr>
              <a:t>Emevi</a:t>
            </a:r>
            <a:r>
              <a:rPr lang="tr-TR" dirty="0">
                <a:solidFill>
                  <a:srgbClr val="08080C"/>
                </a:solidFill>
                <a:cs typeface="Times New Roman" pitchFamily="18" charset="0"/>
              </a:rPr>
              <a:t> Devleti ve Sicilya aracılığıyla İslam Medeniyetini tanıması</a:t>
            </a:r>
          </a:p>
          <a:p>
            <a:pPr lvl="0"/>
            <a:r>
              <a:rPr lang="tr-TR" dirty="0">
                <a:solidFill>
                  <a:srgbClr val="08080C"/>
                </a:solidFill>
                <a:cs typeface="Times New Roman" pitchFamily="18" charset="0"/>
              </a:rPr>
              <a:t>Matbaanın geniş kullanım alanına girmesiyle yeni buluş ve düşüncelerin yayılması</a:t>
            </a:r>
          </a:p>
          <a:p>
            <a:pPr lvl="0"/>
            <a:r>
              <a:rPr lang="tr-TR" dirty="0">
                <a:solidFill>
                  <a:srgbClr val="08080C"/>
                </a:solidFill>
                <a:cs typeface="Times New Roman" pitchFamily="18" charset="0"/>
              </a:rPr>
              <a:t>Avrupa’da kültür ve sanat faaliyetlerini destekleyen,</a:t>
            </a:r>
          </a:p>
          <a:p>
            <a:pPr lvl="0"/>
            <a:r>
              <a:rPr lang="tr-TR" dirty="0">
                <a:solidFill>
                  <a:srgbClr val="08080C"/>
                </a:solidFill>
                <a:cs typeface="Times New Roman" pitchFamily="18" charset="0"/>
              </a:rPr>
              <a:t>bilim adamları ve sanatkarları himaye eden varlıklı kişilerin ortaya çıkması.</a:t>
            </a:r>
          </a:p>
          <a:p>
            <a:pPr lvl="0"/>
            <a:r>
              <a:rPr lang="tr-TR" dirty="0">
                <a:solidFill>
                  <a:srgbClr val="08080C"/>
                </a:solidFill>
                <a:cs typeface="Times New Roman" pitchFamily="18" charset="0"/>
              </a:rPr>
              <a:t>İstanbul’un fethinden sonra </a:t>
            </a:r>
          </a:p>
          <a:p>
            <a:pPr lvl="0"/>
            <a:r>
              <a:rPr lang="tr-TR" dirty="0">
                <a:solidFill>
                  <a:srgbClr val="08080C"/>
                </a:solidFill>
                <a:cs typeface="Times New Roman" pitchFamily="18" charset="0"/>
              </a:rPr>
              <a:t>Bizans’ta bulunan bazı bilginlerin İtalya’ya göç ederek,</a:t>
            </a:r>
          </a:p>
          <a:p>
            <a:pPr lvl="0"/>
            <a:r>
              <a:rPr lang="tr-TR" dirty="0">
                <a:solidFill>
                  <a:srgbClr val="08080C"/>
                </a:solidFill>
                <a:cs typeface="Times New Roman" pitchFamily="18" charset="0"/>
              </a:rPr>
              <a:t>eski Yunancayı öğretmeleri ve eski </a:t>
            </a:r>
            <a:r>
              <a:rPr lang="tr-TR" dirty="0">
                <a:solidFill>
                  <a:srgbClr val="08080C"/>
                </a:solidFill>
              </a:rPr>
              <a:t>e</a:t>
            </a:r>
            <a:r>
              <a:rPr lang="tr-TR" dirty="0">
                <a:solidFill>
                  <a:srgbClr val="08080C"/>
                </a:solidFill>
                <a:cs typeface="Times New Roman" pitchFamily="18" charset="0"/>
              </a:rPr>
              <a:t>serleri tanıtmaları</a:t>
            </a:r>
          </a:p>
          <a:p>
            <a:pPr lvl="0"/>
            <a:r>
              <a:rPr lang="tr-TR" dirty="0">
                <a:solidFill>
                  <a:srgbClr val="08080C"/>
                </a:solidFill>
                <a:cs typeface="Times New Roman" pitchFamily="18" charset="0"/>
              </a:rPr>
              <a:t>Büyük sanatkarların yetişmesi</a:t>
            </a:r>
          </a:p>
          <a:p>
            <a:pPr lvl="0"/>
            <a:r>
              <a:rPr lang="tr-TR" dirty="0">
                <a:solidFill>
                  <a:srgbClr val="08080C"/>
                </a:solidFill>
                <a:cs typeface="Times New Roman" pitchFamily="18" charset="0"/>
              </a:rPr>
              <a:t>Edebiyat ve sanattan zevk</a:t>
            </a:r>
            <a:r>
              <a:rPr lang="tr-TR" dirty="0">
                <a:solidFill>
                  <a:srgbClr val="08080C"/>
                </a:solidFill>
              </a:rPr>
              <a:t> </a:t>
            </a:r>
            <a:r>
              <a:rPr lang="tr-TR" dirty="0">
                <a:solidFill>
                  <a:srgbClr val="08080C"/>
                </a:solidFill>
                <a:cs typeface="Times New Roman" pitchFamily="18" charset="0"/>
              </a:rPr>
              <a:t>alan,</a:t>
            </a:r>
            <a:r>
              <a:rPr lang="tr-TR" dirty="0">
                <a:solidFill>
                  <a:srgbClr val="08080C"/>
                </a:solidFill>
              </a:rPr>
              <a:t>  </a:t>
            </a:r>
            <a:r>
              <a:rPr lang="tr-TR" dirty="0">
                <a:solidFill>
                  <a:srgbClr val="08080C"/>
                </a:solidFill>
                <a:cs typeface="Times New Roman" pitchFamily="18" charset="0"/>
              </a:rPr>
              <a:t>bunlarla uğraşan bir sınıfın meydana gelmesi</a:t>
            </a:r>
          </a:p>
          <a:p>
            <a:pPr>
              <a:spcAft>
                <a:spcPts val="0"/>
              </a:spcAft>
            </a:pPr>
            <a:endParaRPr lang="tr-TR" dirty="0"/>
          </a:p>
        </p:txBody>
      </p:sp>
      <p:pic>
        <p:nvPicPr>
          <p:cNvPr id="4" name="Resim 3"/>
          <p:cNvPicPr>
            <a:picLocks noChangeAspect="1"/>
          </p:cNvPicPr>
          <p:nvPr/>
        </p:nvPicPr>
        <p:blipFill>
          <a:blip r:embed="rId2"/>
          <a:stretch>
            <a:fillRect/>
          </a:stretch>
        </p:blipFill>
        <p:spPr>
          <a:xfrm>
            <a:off x="838200" y="258502"/>
            <a:ext cx="10516511" cy="1322947"/>
          </a:xfrm>
          <a:prstGeom prst="rect">
            <a:avLst/>
          </a:prstGeom>
        </p:spPr>
      </p:pic>
    </p:spTree>
    <p:extLst>
      <p:ext uri="{BB962C8B-B14F-4D97-AF65-F5344CB8AC3E}">
        <p14:creationId xmlns:p14="http://schemas.microsoft.com/office/powerpoint/2010/main" val="87659209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pPr>
              <a:spcAft>
                <a:spcPts val="0"/>
              </a:spcAft>
            </a:pPr>
            <a:r>
              <a:rPr lang="tr-TR" sz="3200" b="1" dirty="0" smtClean="0">
                <a:effectLst/>
                <a:latin typeface="Times New Roman" panose="02020603050405020304" pitchFamily="18" charset="0"/>
                <a:ea typeface="Times New Roman" panose="02020603050405020304" pitchFamily="18" charset="0"/>
              </a:rPr>
              <a:t>Rönesans’ın İtalya’da başlamasının sebeplerini yazınız.</a:t>
            </a:r>
          </a:p>
          <a:p>
            <a:pPr>
              <a:spcAft>
                <a:spcPts val="0"/>
              </a:spcAft>
            </a:pPr>
            <a:endParaRPr lang="tr-TR" sz="3200" dirty="0">
              <a:latin typeface="Times New Roman" panose="02020603050405020304" pitchFamily="18" charset="0"/>
            </a:endParaRPr>
          </a:p>
          <a:p>
            <a:pPr marL="0" indent="0">
              <a:spcAft>
                <a:spcPts val="0"/>
              </a:spcAft>
              <a:buNone/>
            </a:pPr>
            <a:r>
              <a:rPr lang="tr-TR" sz="3200" b="1" dirty="0" smtClean="0">
                <a:solidFill>
                  <a:srgbClr val="FFFF00"/>
                </a:solidFill>
              </a:rPr>
              <a:t>Cevap: </a:t>
            </a:r>
            <a:r>
              <a:rPr lang="tr-TR" sz="3200" dirty="0" smtClean="0"/>
              <a:t>İtalya’nın </a:t>
            </a:r>
            <a:r>
              <a:rPr lang="tr-TR" sz="3200" dirty="0"/>
              <a:t>coğrafi konumu dolayısıyla değişik kültür ve medeniyetlerle ve bilhassa İslam medeniyetiyle ilişki kurmasını sağlamıştır. İtalya’nın siyasi birlikten yoksun olması dolayısıyla geniş bir hürriyet ortamının bulunması tarihinin eski olması, ekonomik durumunun iyi olması, dini bir merkez olması</a:t>
            </a:r>
          </a:p>
        </p:txBody>
      </p:sp>
      <p:pic>
        <p:nvPicPr>
          <p:cNvPr id="4" name="Resim 3"/>
          <p:cNvPicPr>
            <a:picLocks noChangeAspect="1"/>
          </p:cNvPicPr>
          <p:nvPr/>
        </p:nvPicPr>
        <p:blipFill>
          <a:blip r:embed="rId2"/>
          <a:stretch>
            <a:fillRect/>
          </a:stretch>
        </p:blipFill>
        <p:spPr>
          <a:xfrm>
            <a:off x="838200" y="258502"/>
            <a:ext cx="10516511" cy="1322947"/>
          </a:xfrm>
          <a:prstGeom prst="rect">
            <a:avLst/>
          </a:prstGeom>
        </p:spPr>
      </p:pic>
    </p:spTree>
    <p:extLst>
      <p:ext uri="{BB962C8B-B14F-4D97-AF65-F5344CB8AC3E}">
        <p14:creationId xmlns:p14="http://schemas.microsoft.com/office/powerpoint/2010/main" val="234687175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fontScale="92500" lnSpcReduction="10000"/>
          </a:bodyPr>
          <a:lstStyle/>
          <a:p>
            <a:pPr>
              <a:spcAft>
                <a:spcPts val="0"/>
              </a:spcAft>
            </a:pPr>
            <a:r>
              <a:rPr lang="tr-TR" b="1" dirty="0" smtClean="0">
                <a:effectLst/>
                <a:latin typeface="Times New Roman" panose="02020603050405020304" pitchFamily="18" charset="0"/>
                <a:ea typeface="Times New Roman" panose="02020603050405020304" pitchFamily="18" charset="0"/>
              </a:rPr>
              <a:t>Hümanizm nedir? İslam medeniyeti ile ilişkisini açıklayınız.</a:t>
            </a:r>
          </a:p>
          <a:p>
            <a:pPr>
              <a:spcAft>
                <a:spcPts val="0"/>
              </a:spcAft>
            </a:pPr>
            <a:endParaRPr lang="tr-TR" dirty="0">
              <a:latin typeface="Times New Roman" panose="02020603050405020304" pitchFamily="18" charset="0"/>
            </a:endParaRPr>
          </a:p>
          <a:p>
            <a:pPr marL="0" indent="0">
              <a:spcAft>
                <a:spcPts val="0"/>
              </a:spcAft>
              <a:buNone/>
            </a:pPr>
            <a:r>
              <a:rPr lang="tr-TR" b="1" dirty="0" smtClean="0"/>
              <a:t>Cevap: </a:t>
            </a:r>
            <a:r>
              <a:rPr lang="tr-TR" dirty="0" smtClean="0"/>
              <a:t>Hümanizma</a:t>
            </a:r>
            <a:r>
              <a:rPr lang="tr-TR" dirty="0"/>
              <a:t>, Eski Yunan ve Latin kültürünü en yüksek kültür örneği olarak alan ve Ortaçağ’ın skolastik düşüncesine karşı Avrupa’da doğup gelişen felsefe, bilim ve sanat görüşü, insanlık sevgisini en yüce amaç ve olgunluk sayan bir doktrindir</a:t>
            </a:r>
            <a:r>
              <a:rPr lang="tr-TR" dirty="0" smtClean="0"/>
              <a:t>.</a:t>
            </a:r>
          </a:p>
          <a:p>
            <a:pPr marL="0" indent="0">
              <a:spcAft>
                <a:spcPts val="0"/>
              </a:spcAft>
              <a:buNone/>
            </a:pPr>
            <a:r>
              <a:rPr lang="tr-TR" dirty="0" smtClean="0"/>
              <a:t>Hümanizmin ortaya çıkmasında İspanya’da kurulan Endülüs </a:t>
            </a:r>
            <a:r>
              <a:rPr lang="tr-TR" dirty="0" err="1" smtClean="0"/>
              <a:t>Emevi</a:t>
            </a:r>
            <a:r>
              <a:rPr lang="tr-TR" dirty="0" smtClean="0"/>
              <a:t> Devleti’nin önemli katkısı olmuştur. Avrupalılar, İslam bilginlerinin okuyup yorumladıkları Aristo ve Eflatun gibi İlkçağ Yunan filozoflarını Endülüs Müslümanları aracılığıyla tanıdılar. İspanya’daki tercüme Akademisinde Arapçadan batı dillerine çevrilmiş eserleri okuyarak bu filozofların fikirlerini öğrenme fırsatı buldular.</a:t>
            </a:r>
            <a:endParaRPr lang="tr-TR" dirty="0"/>
          </a:p>
        </p:txBody>
      </p:sp>
      <p:pic>
        <p:nvPicPr>
          <p:cNvPr id="4" name="Resim 3"/>
          <p:cNvPicPr>
            <a:picLocks noChangeAspect="1"/>
          </p:cNvPicPr>
          <p:nvPr/>
        </p:nvPicPr>
        <p:blipFill>
          <a:blip r:embed="rId2"/>
          <a:stretch>
            <a:fillRect/>
          </a:stretch>
        </p:blipFill>
        <p:spPr>
          <a:xfrm>
            <a:off x="838200" y="258502"/>
            <a:ext cx="10516511" cy="1322947"/>
          </a:xfrm>
          <a:prstGeom prst="rect">
            <a:avLst/>
          </a:prstGeom>
        </p:spPr>
      </p:pic>
    </p:spTree>
    <p:extLst>
      <p:ext uri="{BB962C8B-B14F-4D97-AF65-F5344CB8AC3E}">
        <p14:creationId xmlns:p14="http://schemas.microsoft.com/office/powerpoint/2010/main" val="173493416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515600" cy="4472144"/>
          </a:xfrm>
          <a:solidFill>
            <a:schemeClr val="accent5">
              <a:lumMod val="60000"/>
              <a:lumOff val="40000"/>
            </a:schemeClr>
          </a:solidFill>
        </p:spPr>
        <p:txBody>
          <a:bodyPr/>
          <a:lstStyle/>
          <a:p>
            <a:pPr>
              <a:spcAft>
                <a:spcPts val="0"/>
              </a:spcAft>
            </a:pPr>
            <a:r>
              <a:rPr lang="tr-TR" b="1" dirty="0" smtClean="0">
                <a:effectLst/>
                <a:latin typeface="Times New Roman" panose="02020603050405020304" pitchFamily="18" charset="0"/>
                <a:ea typeface="Times New Roman" panose="02020603050405020304" pitchFamily="18" charset="0"/>
              </a:rPr>
              <a:t>Rönesans’ın sonuçlarını yazınız.</a:t>
            </a:r>
          </a:p>
          <a:p>
            <a:pPr>
              <a:spcAft>
                <a:spcPts val="0"/>
              </a:spcAft>
            </a:pPr>
            <a:endParaRPr lang="tr-TR" dirty="0" smtClean="0">
              <a:effectLst/>
              <a:latin typeface="Times New Roman" panose="02020603050405020304" pitchFamily="18" charset="0"/>
              <a:ea typeface="Times New Roman" panose="02020603050405020304" pitchFamily="18" charset="0"/>
            </a:endParaRPr>
          </a:p>
          <a:p>
            <a:pPr marL="0" lvl="0" indent="0">
              <a:buNone/>
            </a:pPr>
            <a:r>
              <a:rPr lang="tr-TR" b="1" dirty="0" smtClean="0">
                <a:solidFill>
                  <a:srgbClr val="FFFF00"/>
                </a:solidFill>
                <a:cs typeface="Times New Roman" pitchFamily="18" charset="0"/>
              </a:rPr>
              <a:t>Cevap: </a:t>
            </a:r>
            <a:r>
              <a:rPr lang="tr-TR" dirty="0" smtClean="0">
                <a:solidFill>
                  <a:srgbClr val="08080C"/>
                </a:solidFill>
                <a:cs typeface="Times New Roman" pitchFamily="18" charset="0"/>
              </a:rPr>
              <a:t>Kilise </a:t>
            </a:r>
            <a:r>
              <a:rPr lang="tr-TR" dirty="0">
                <a:solidFill>
                  <a:srgbClr val="08080C"/>
                </a:solidFill>
                <a:cs typeface="Times New Roman" pitchFamily="18" charset="0"/>
              </a:rPr>
              <a:t>zayıfladı. Bu durum Reform hareketlerini başlattı.</a:t>
            </a:r>
          </a:p>
          <a:p>
            <a:pPr lvl="0"/>
            <a:r>
              <a:rPr lang="tr-TR" dirty="0">
                <a:solidFill>
                  <a:srgbClr val="08080C"/>
                </a:solidFill>
                <a:cs typeface="Times New Roman" pitchFamily="18" charset="0"/>
              </a:rPr>
              <a:t>Deney ve gözleme dayanan pozitif düşünce ortaya çıktı.</a:t>
            </a:r>
          </a:p>
          <a:p>
            <a:pPr lvl="0"/>
            <a:r>
              <a:rPr lang="tr-TR" dirty="0">
                <a:solidFill>
                  <a:srgbClr val="08080C"/>
                </a:solidFill>
                <a:cs typeface="Times New Roman" pitchFamily="18" charset="0"/>
              </a:rPr>
              <a:t>Skolastik düşünce yıkıldı. Düşüncede serbest bir ortam meydana geldi.</a:t>
            </a:r>
          </a:p>
          <a:p>
            <a:pPr lvl="0"/>
            <a:r>
              <a:rPr lang="tr-TR" dirty="0">
                <a:solidFill>
                  <a:srgbClr val="08080C"/>
                </a:solidFill>
                <a:cs typeface="Times New Roman" pitchFamily="18" charset="0"/>
              </a:rPr>
              <a:t>Avrupa ülkelerinde bilim,</a:t>
            </a:r>
            <a:r>
              <a:rPr lang="tr-TR" dirty="0">
                <a:solidFill>
                  <a:srgbClr val="08080C"/>
                </a:solidFill>
              </a:rPr>
              <a:t> </a:t>
            </a:r>
            <a:r>
              <a:rPr lang="tr-TR" dirty="0">
                <a:solidFill>
                  <a:srgbClr val="08080C"/>
                </a:solidFill>
                <a:cs typeface="Times New Roman" pitchFamily="18" charset="0"/>
              </a:rPr>
              <a:t>sanat,</a:t>
            </a:r>
            <a:r>
              <a:rPr lang="tr-TR" dirty="0">
                <a:solidFill>
                  <a:srgbClr val="08080C"/>
                </a:solidFill>
              </a:rPr>
              <a:t> </a:t>
            </a:r>
            <a:r>
              <a:rPr lang="tr-TR" dirty="0">
                <a:solidFill>
                  <a:srgbClr val="08080C"/>
                </a:solidFill>
                <a:cs typeface="Times New Roman" pitchFamily="18" charset="0"/>
              </a:rPr>
              <a:t>edebiyat alanlarında yeni bir dünya görüşü ortaya çıktı.</a:t>
            </a:r>
          </a:p>
          <a:p>
            <a:pPr lvl="0"/>
            <a:r>
              <a:rPr lang="tr-TR" dirty="0">
                <a:solidFill>
                  <a:srgbClr val="08080C"/>
                </a:solidFill>
                <a:cs typeface="Times New Roman" pitchFamily="18" charset="0"/>
              </a:rPr>
              <a:t>İlimdeki gelişmeler teknik gelişmeye ortam hazırladı. </a:t>
            </a:r>
            <a:endParaRPr lang="tr-TR" dirty="0"/>
          </a:p>
          <a:p>
            <a:pPr>
              <a:spcAft>
                <a:spcPts val="0"/>
              </a:spcAft>
            </a:pPr>
            <a:endParaRPr lang="tr-TR" dirty="0"/>
          </a:p>
        </p:txBody>
      </p:sp>
      <p:pic>
        <p:nvPicPr>
          <p:cNvPr id="4" name="Resim 3"/>
          <p:cNvPicPr>
            <a:picLocks noChangeAspect="1"/>
          </p:cNvPicPr>
          <p:nvPr/>
        </p:nvPicPr>
        <p:blipFill>
          <a:blip r:embed="rId2"/>
          <a:stretch>
            <a:fillRect/>
          </a:stretch>
        </p:blipFill>
        <p:spPr>
          <a:xfrm>
            <a:off x="838200" y="258502"/>
            <a:ext cx="10516511" cy="1322947"/>
          </a:xfrm>
          <a:prstGeom prst="rect">
            <a:avLst/>
          </a:prstGeom>
        </p:spPr>
      </p:pic>
    </p:spTree>
    <p:extLst>
      <p:ext uri="{BB962C8B-B14F-4D97-AF65-F5344CB8AC3E}">
        <p14:creationId xmlns:p14="http://schemas.microsoft.com/office/powerpoint/2010/main" val="261283121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8656" y="2399987"/>
            <a:ext cx="10515600" cy="2378075"/>
          </a:xfrm>
          <a:solidFill>
            <a:schemeClr val="accent6">
              <a:lumMod val="75000"/>
            </a:schemeClr>
          </a:solidFill>
        </p:spPr>
        <p:txBody>
          <a:bodyPr>
            <a:normAutofit/>
          </a:bodyPr>
          <a:lstStyle/>
          <a:p>
            <a:pPr algn="ctr"/>
            <a:r>
              <a:rPr lang="tr-TR" b="1" dirty="0" smtClean="0"/>
              <a:t>II. </a:t>
            </a:r>
            <a:r>
              <a:rPr lang="tr-TR" b="1" dirty="0"/>
              <a:t>ÜNİTE: </a:t>
            </a:r>
            <a:r>
              <a:rPr lang="tr-TR" b="1" dirty="0" smtClean="0"/>
              <a:t>DÜNYA GÜCÜ OSMANLI DEVLETE</a:t>
            </a:r>
            <a:br>
              <a:rPr lang="tr-TR" b="1" dirty="0" smtClean="0"/>
            </a:br>
            <a:r>
              <a:rPr lang="tr-TR" b="1" dirty="0"/>
              <a:t/>
            </a:r>
            <a:br>
              <a:rPr lang="tr-TR" b="1" dirty="0"/>
            </a:br>
            <a:r>
              <a:rPr lang="tr-TR" b="1" dirty="0" smtClean="0"/>
              <a:t>Ç. I.SELİM (YAVUZ) DÖNEMİ (1512-1520)</a:t>
            </a:r>
            <a:endParaRPr lang="tr-TR" b="1" dirty="0"/>
          </a:p>
        </p:txBody>
      </p:sp>
    </p:spTree>
    <p:extLst>
      <p:ext uri="{BB962C8B-B14F-4D97-AF65-F5344CB8AC3E}">
        <p14:creationId xmlns:p14="http://schemas.microsoft.com/office/powerpoint/2010/main" val="1351332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lnSpcReduction="10000"/>
          </a:bodyPr>
          <a:lstStyle/>
          <a:p>
            <a:r>
              <a:rPr lang="tr-TR" sz="4000" b="1" dirty="0" smtClean="0"/>
              <a:t>Türklerin Rumeli’ye geçişini kolaylaştıran etkenler nelerdir?</a:t>
            </a:r>
          </a:p>
          <a:p>
            <a:endParaRPr lang="tr-TR" sz="4000" dirty="0"/>
          </a:p>
          <a:p>
            <a:r>
              <a:rPr lang="tr-TR" sz="4000" b="1" dirty="0" smtClean="0">
                <a:solidFill>
                  <a:srgbClr val="FFFF00"/>
                </a:solidFill>
              </a:rPr>
              <a:t>Cevap</a:t>
            </a:r>
            <a:r>
              <a:rPr lang="tr-TR" sz="4000" b="1" dirty="0" smtClean="0"/>
              <a:t>: </a:t>
            </a:r>
            <a:r>
              <a:rPr lang="tr-TR" sz="4000" dirty="0"/>
              <a:t>Bizans’ta yaşanan taht kavgaları ve Osmanlı Devleti’nin bu kavgaya karışarak </a:t>
            </a:r>
            <a:r>
              <a:rPr lang="tr-TR" sz="4000" dirty="0" err="1"/>
              <a:t>Çimpe</a:t>
            </a:r>
            <a:r>
              <a:rPr lang="tr-TR" sz="4000" dirty="0"/>
              <a:t> kalesine yerleşmesi. Çanakkale ve Balıkesir çevresinde kurulan </a:t>
            </a:r>
            <a:r>
              <a:rPr lang="tr-TR" sz="4000" dirty="0" err="1"/>
              <a:t>Karesioğulları</a:t>
            </a:r>
            <a:r>
              <a:rPr lang="tr-TR" sz="4000" dirty="0"/>
              <a:t> Beyliği’nin ele geçirilmesi ve donanma sahibi olunması.</a:t>
            </a:r>
          </a:p>
        </p:txBody>
      </p:sp>
      <p:pic>
        <p:nvPicPr>
          <p:cNvPr id="4" name="Resim 3"/>
          <p:cNvPicPr>
            <a:picLocks noChangeAspect="1"/>
          </p:cNvPicPr>
          <p:nvPr/>
        </p:nvPicPr>
        <p:blipFill>
          <a:blip r:embed="rId2"/>
          <a:stretch>
            <a:fillRect/>
          </a:stretch>
        </p:blipFill>
        <p:spPr>
          <a:xfrm>
            <a:off x="838200" y="258502"/>
            <a:ext cx="10516511" cy="1322947"/>
          </a:xfrm>
          <a:prstGeom prst="rect">
            <a:avLst/>
          </a:prstGeom>
        </p:spPr>
      </p:pic>
    </p:spTree>
    <p:extLst>
      <p:ext uri="{BB962C8B-B14F-4D97-AF65-F5344CB8AC3E}">
        <p14:creationId xmlns:p14="http://schemas.microsoft.com/office/powerpoint/2010/main" val="330680746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pPr marL="0" indent="0">
              <a:buNone/>
            </a:pPr>
            <a:r>
              <a:rPr lang="tr-TR" sz="3600" b="1" dirty="0" smtClean="0"/>
              <a:t>İran seferinin sebeplerini yazınız.</a:t>
            </a:r>
          </a:p>
          <a:p>
            <a:pPr marL="0" indent="0">
              <a:buNone/>
            </a:pPr>
            <a:endParaRPr lang="tr-TR" sz="3600" dirty="0" smtClean="0"/>
          </a:p>
          <a:p>
            <a:pPr marL="0" indent="0">
              <a:buNone/>
            </a:pPr>
            <a:r>
              <a:rPr lang="tr-TR" sz="3600" dirty="0" smtClean="0">
                <a:solidFill>
                  <a:srgbClr val="FFFF00"/>
                </a:solidFill>
              </a:rPr>
              <a:t>Cevap:</a:t>
            </a:r>
            <a:r>
              <a:rPr lang="tr-TR" sz="3600" dirty="0" smtClean="0"/>
              <a:t> Şah </a:t>
            </a:r>
            <a:r>
              <a:rPr lang="tr-TR" sz="3600" dirty="0"/>
              <a:t>İsmail’in </a:t>
            </a:r>
            <a:r>
              <a:rPr lang="tr-TR" sz="3600" dirty="0"/>
              <a:t>Ş</a:t>
            </a:r>
            <a:r>
              <a:rPr lang="tr-TR" sz="3600" dirty="0" smtClean="0"/>
              <a:t>ii </a:t>
            </a:r>
            <a:r>
              <a:rPr lang="tr-TR" sz="3600" dirty="0"/>
              <a:t>propagandası yaptırarak Anadolu’yu ele geçirmek istemesi</a:t>
            </a:r>
          </a:p>
          <a:p>
            <a:endParaRPr lang="tr-TR" sz="3600" dirty="0"/>
          </a:p>
        </p:txBody>
      </p:sp>
      <p:pic>
        <p:nvPicPr>
          <p:cNvPr id="4" name="Resim 3"/>
          <p:cNvPicPr>
            <a:picLocks noChangeAspect="1"/>
          </p:cNvPicPr>
          <p:nvPr/>
        </p:nvPicPr>
        <p:blipFill>
          <a:blip r:embed="rId2"/>
          <a:stretch>
            <a:fillRect/>
          </a:stretch>
        </p:blipFill>
        <p:spPr>
          <a:xfrm>
            <a:off x="837289" y="247351"/>
            <a:ext cx="10516511" cy="1322947"/>
          </a:xfrm>
          <a:prstGeom prst="rect">
            <a:avLst/>
          </a:prstGeom>
        </p:spPr>
      </p:pic>
    </p:spTree>
    <p:extLst>
      <p:ext uri="{BB962C8B-B14F-4D97-AF65-F5344CB8AC3E}">
        <p14:creationId xmlns:p14="http://schemas.microsoft.com/office/powerpoint/2010/main" val="315610363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lstStyle/>
          <a:p>
            <a:pPr marL="0" indent="0">
              <a:buNone/>
            </a:pPr>
            <a:r>
              <a:rPr lang="tr-TR" b="1" dirty="0" smtClean="0"/>
              <a:t>İran seferinin sonuçlarını yazınız.</a:t>
            </a:r>
          </a:p>
          <a:p>
            <a:pPr marL="0" indent="0">
              <a:buNone/>
            </a:pPr>
            <a:endParaRPr lang="tr-TR" dirty="0"/>
          </a:p>
          <a:p>
            <a:pPr marL="0" indent="0">
              <a:buNone/>
            </a:pPr>
            <a:r>
              <a:rPr lang="tr-TR" b="1" dirty="0" smtClean="0">
                <a:solidFill>
                  <a:srgbClr val="FFFF00"/>
                </a:solidFill>
              </a:rPr>
              <a:t>Cevap: </a:t>
            </a:r>
            <a:r>
              <a:rPr lang="tr-TR" dirty="0" smtClean="0"/>
              <a:t>a- </a:t>
            </a:r>
            <a:r>
              <a:rPr lang="tr-TR" dirty="0"/>
              <a:t>Doğu ve Güneydoğu Anadolu Osmanlı egemenliği altına girdi. b- Safevi tehlikesi önlendi</a:t>
            </a:r>
            <a:r>
              <a:rPr lang="tr-TR" dirty="0" smtClean="0"/>
              <a:t>. c-Tebriz-Halep </a:t>
            </a:r>
            <a:r>
              <a:rPr lang="tr-TR" dirty="0"/>
              <a:t>ve Tebriz-Bursa İpek Yolu Osmanlı denetimine girdi. d- İdris-i </a:t>
            </a:r>
            <a:r>
              <a:rPr lang="tr-TR" dirty="0" err="1"/>
              <a:t>Bitlisi’nin</a:t>
            </a:r>
            <a:r>
              <a:rPr lang="tr-TR" dirty="0"/>
              <a:t> gayretleriyle Diyarbakır, Bitlis ve Mardin alındı ve Diyarbakır eyalet merkezi oldu.</a:t>
            </a:r>
          </a:p>
        </p:txBody>
      </p:sp>
      <p:pic>
        <p:nvPicPr>
          <p:cNvPr id="4" name="Resim 3"/>
          <p:cNvPicPr>
            <a:picLocks noChangeAspect="1"/>
          </p:cNvPicPr>
          <p:nvPr/>
        </p:nvPicPr>
        <p:blipFill>
          <a:blip r:embed="rId2"/>
          <a:stretch>
            <a:fillRect/>
          </a:stretch>
        </p:blipFill>
        <p:spPr>
          <a:xfrm>
            <a:off x="837289" y="247351"/>
            <a:ext cx="10516511" cy="1322947"/>
          </a:xfrm>
          <a:prstGeom prst="rect">
            <a:avLst/>
          </a:prstGeom>
        </p:spPr>
      </p:pic>
    </p:spTree>
    <p:extLst>
      <p:ext uri="{BB962C8B-B14F-4D97-AF65-F5344CB8AC3E}">
        <p14:creationId xmlns:p14="http://schemas.microsoft.com/office/powerpoint/2010/main" val="4789941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lstStyle/>
          <a:p>
            <a:pPr marL="0" indent="0">
              <a:buNone/>
            </a:pPr>
            <a:r>
              <a:rPr lang="tr-TR" b="1" dirty="0" smtClean="0"/>
              <a:t>Mısır seferinin sebeplerini yazınız.</a:t>
            </a:r>
          </a:p>
          <a:p>
            <a:pPr marL="0" indent="0">
              <a:buNone/>
            </a:pPr>
            <a:endParaRPr lang="tr-TR" b="1" dirty="0"/>
          </a:p>
          <a:p>
            <a:pPr marL="0" indent="0">
              <a:buNone/>
            </a:pPr>
            <a:endParaRPr lang="tr-TR" dirty="0" smtClean="0"/>
          </a:p>
          <a:p>
            <a:pPr marL="0" indent="0">
              <a:buNone/>
            </a:pPr>
            <a:r>
              <a:rPr lang="tr-TR" b="1" dirty="0" smtClean="0"/>
              <a:t>Cevap: </a:t>
            </a:r>
            <a:r>
              <a:rPr lang="tr-TR" dirty="0" smtClean="0"/>
              <a:t>a-Yavuz’un </a:t>
            </a:r>
            <a:r>
              <a:rPr lang="tr-TR" dirty="0"/>
              <a:t>İslam dünyasını birleştirmek istemesi b-Memluklerin </a:t>
            </a:r>
            <a:r>
              <a:rPr lang="tr-TR" dirty="0" err="1"/>
              <a:t>Safevilerle</a:t>
            </a:r>
            <a:r>
              <a:rPr lang="tr-TR" dirty="0"/>
              <a:t> anlaşmaları c-</a:t>
            </a:r>
            <a:r>
              <a:rPr lang="tr-TR" dirty="0" err="1"/>
              <a:t>Dulkadiroğulları</a:t>
            </a:r>
            <a:r>
              <a:rPr lang="tr-TR" dirty="0"/>
              <a:t> topraklarının Osmanlının eline geçmesine Memluklerin tepki göstermesi  d-Baharat  Yolu dolayısıyla Mısır’ın zengin bir bölge olması e-Portekiz’in Hint Okyanusu’nda etkili olması f-Daha önceki padişahlar dönemindeki problemler</a:t>
            </a:r>
          </a:p>
          <a:p>
            <a:endParaRPr lang="tr-TR" dirty="0"/>
          </a:p>
        </p:txBody>
      </p:sp>
      <p:pic>
        <p:nvPicPr>
          <p:cNvPr id="4" name="Resim 3"/>
          <p:cNvPicPr>
            <a:picLocks noChangeAspect="1"/>
          </p:cNvPicPr>
          <p:nvPr/>
        </p:nvPicPr>
        <p:blipFill>
          <a:blip r:embed="rId2"/>
          <a:stretch>
            <a:fillRect/>
          </a:stretch>
        </p:blipFill>
        <p:spPr>
          <a:xfrm>
            <a:off x="837289" y="247351"/>
            <a:ext cx="10516511" cy="1322947"/>
          </a:xfrm>
          <a:prstGeom prst="rect">
            <a:avLst/>
          </a:prstGeom>
        </p:spPr>
      </p:pic>
    </p:spTree>
    <p:extLst>
      <p:ext uri="{BB962C8B-B14F-4D97-AF65-F5344CB8AC3E}">
        <p14:creationId xmlns:p14="http://schemas.microsoft.com/office/powerpoint/2010/main" val="238073918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lstStyle/>
          <a:p>
            <a:pPr marL="0" indent="0">
              <a:buNone/>
            </a:pPr>
            <a:r>
              <a:rPr lang="tr-TR" b="1" dirty="0" smtClean="0"/>
              <a:t>Mısır seferinin sonuçlarını yazınız.</a:t>
            </a:r>
          </a:p>
          <a:p>
            <a:pPr marL="0" indent="0">
              <a:buNone/>
            </a:pPr>
            <a:endParaRPr lang="tr-TR" dirty="0"/>
          </a:p>
          <a:p>
            <a:pPr marL="0" indent="0">
              <a:buNone/>
            </a:pPr>
            <a:r>
              <a:rPr lang="tr-TR" b="1" dirty="0" smtClean="0">
                <a:solidFill>
                  <a:srgbClr val="FFFF00"/>
                </a:solidFill>
              </a:rPr>
              <a:t>Cevap:</a:t>
            </a:r>
            <a:r>
              <a:rPr lang="tr-TR" dirty="0" smtClean="0"/>
              <a:t> a-Suriye</a:t>
            </a:r>
            <a:r>
              <a:rPr lang="tr-TR" dirty="0"/>
              <a:t>, Filistin, Lübnan ve Mısır ele geçirildi. b-Hicaz Osmanlılara bağlandı c-Halifelik Osmanlılara geçti. d-Osmanlı Devleti İslam dünyasının lideri durumuna geldi. e-Baharat Yolu Osmanlılara geçti. Fakat Ümit Burnu Yolu’nun bulunması önemini azalttı. f- Venedik, Kıbrıs adası için ödediği vergiyi Osmanlılara ödemeye başladı. g-Kuzey Afrika için bir üs elde edilmiş oldu. h-Doğu Akdeniz Osmanlı egemenliğine girdi. ı-Kutsal Emanetler İstanbul’a getirildi.</a:t>
            </a:r>
          </a:p>
          <a:p>
            <a:pPr marL="0" indent="0">
              <a:buNone/>
            </a:pPr>
            <a:endParaRPr lang="tr-TR" dirty="0" smtClean="0"/>
          </a:p>
          <a:p>
            <a:endParaRPr lang="tr-TR" dirty="0"/>
          </a:p>
        </p:txBody>
      </p:sp>
      <p:pic>
        <p:nvPicPr>
          <p:cNvPr id="4" name="Resim 3"/>
          <p:cNvPicPr>
            <a:picLocks noChangeAspect="1"/>
          </p:cNvPicPr>
          <p:nvPr/>
        </p:nvPicPr>
        <p:blipFill>
          <a:blip r:embed="rId2"/>
          <a:stretch>
            <a:fillRect/>
          </a:stretch>
        </p:blipFill>
        <p:spPr>
          <a:xfrm>
            <a:off x="837289" y="247351"/>
            <a:ext cx="10516511" cy="1322947"/>
          </a:xfrm>
          <a:prstGeom prst="rect">
            <a:avLst/>
          </a:prstGeom>
        </p:spPr>
      </p:pic>
    </p:spTree>
    <p:extLst>
      <p:ext uri="{BB962C8B-B14F-4D97-AF65-F5344CB8AC3E}">
        <p14:creationId xmlns:p14="http://schemas.microsoft.com/office/powerpoint/2010/main" val="396895188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8656" y="2399987"/>
            <a:ext cx="10515600" cy="2378075"/>
          </a:xfrm>
          <a:solidFill>
            <a:schemeClr val="accent6">
              <a:lumMod val="75000"/>
            </a:schemeClr>
          </a:solidFill>
        </p:spPr>
        <p:txBody>
          <a:bodyPr>
            <a:normAutofit fontScale="90000"/>
          </a:bodyPr>
          <a:lstStyle/>
          <a:p>
            <a:pPr algn="ctr"/>
            <a:r>
              <a:rPr lang="tr-TR" b="1" dirty="0" smtClean="0"/>
              <a:t>II. </a:t>
            </a:r>
            <a:r>
              <a:rPr lang="tr-TR" b="1" dirty="0"/>
              <a:t>ÜNİTE: </a:t>
            </a:r>
            <a:r>
              <a:rPr lang="tr-TR" b="1" dirty="0" smtClean="0"/>
              <a:t>DÜNYA GÜCÜ OSMANLI DEVLETE</a:t>
            </a:r>
            <a:br>
              <a:rPr lang="tr-TR" b="1" dirty="0" smtClean="0"/>
            </a:br>
            <a:r>
              <a:rPr lang="tr-TR" b="1" dirty="0"/>
              <a:t/>
            </a:r>
            <a:br>
              <a:rPr lang="tr-TR" b="1" dirty="0"/>
            </a:br>
            <a:r>
              <a:rPr lang="tr-TR" b="1" dirty="0" smtClean="0"/>
              <a:t>D. OSMANLI DEVLETİ’NDE EKONOMİK GELİŞMELER VE TOPLUM YAPISI</a:t>
            </a:r>
            <a:endParaRPr lang="tr-TR" b="1" dirty="0"/>
          </a:p>
        </p:txBody>
      </p:sp>
    </p:spTree>
    <p:extLst>
      <p:ext uri="{BB962C8B-B14F-4D97-AF65-F5344CB8AC3E}">
        <p14:creationId xmlns:p14="http://schemas.microsoft.com/office/powerpoint/2010/main" val="351011095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smtClean="0"/>
              <a:t>Osmanlı devletinde vergiler hangi bölümler ayrılmıştır? </a:t>
            </a:r>
          </a:p>
          <a:p>
            <a:endParaRPr lang="tr-TR" sz="3200" dirty="0"/>
          </a:p>
          <a:p>
            <a:r>
              <a:rPr lang="tr-TR" sz="3200" b="1" dirty="0" smtClean="0">
                <a:solidFill>
                  <a:srgbClr val="FFFF00"/>
                </a:solidFill>
              </a:rPr>
              <a:t>Cevap: </a:t>
            </a:r>
            <a:r>
              <a:rPr lang="tr-TR" sz="3200" b="1" dirty="0" smtClean="0"/>
              <a:t>Şer’i, örfi ve avarız </a:t>
            </a:r>
            <a:r>
              <a:rPr lang="tr-TR" sz="3200" dirty="0" smtClean="0"/>
              <a:t>vergileri olmak üzere üçe ayrılırdı. </a:t>
            </a:r>
          </a:p>
          <a:p>
            <a:r>
              <a:rPr lang="tr-TR" sz="3200" dirty="0" smtClean="0"/>
              <a:t>Şer’i vergiler öşür, haraç ve cizye idi. Bunların dışında kalan vergiler örfi vergilerdi</a:t>
            </a:r>
            <a:r>
              <a:rPr lang="tr-TR" sz="3200" dirty="0" smtClean="0"/>
              <a:t>. Avarız vergisi olağanüstü zamanlarda bilhassa savaş zamanlarda alınan vergiydi. Kişisel bir vergi değildi. Mahalle veya köy avarız akçası vakfı kurar bu vakıf aracılığıyla bu vergiyi öderdi.</a:t>
            </a:r>
            <a:endParaRPr lang="tr-TR" sz="3200" dirty="0"/>
          </a:p>
        </p:txBody>
      </p:sp>
      <p:pic>
        <p:nvPicPr>
          <p:cNvPr id="4" name="Resim 3"/>
          <p:cNvPicPr>
            <a:picLocks noChangeAspect="1"/>
          </p:cNvPicPr>
          <p:nvPr/>
        </p:nvPicPr>
        <p:blipFill>
          <a:blip r:embed="rId2"/>
          <a:stretch>
            <a:fillRect/>
          </a:stretch>
        </p:blipFill>
        <p:spPr>
          <a:xfrm>
            <a:off x="837744" y="303107"/>
            <a:ext cx="10516511" cy="1322947"/>
          </a:xfrm>
          <a:prstGeom prst="rect">
            <a:avLst/>
          </a:prstGeom>
        </p:spPr>
      </p:pic>
    </p:spTree>
    <p:extLst>
      <p:ext uri="{BB962C8B-B14F-4D97-AF65-F5344CB8AC3E}">
        <p14:creationId xmlns:p14="http://schemas.microsoft.com/office/powerpoint/2010/main" val="126782178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smtClean="0"/>
              <a:t>Osmanlı toplumu hangi bölümlerden meydana gelmiştir?</a:t>
            </a:r>
          </a:p>
          <a:p>
            <a:endParaRPr lang="tr-TR" sz="3200" dirty="0"/>
          </a:p>
          <a:p>
            <a:r>
              <a:rPr lang="tr-TR" sz="3200" b="1" dirty="0" smtClean="0">
                <a:solidFill>
                  <a:srgbClr val="FFFF00"/>
                </a:solidFill>
              </a:rPr>
              <a:t>Cevap: </a:t>
            </a:r>
            <a:r>
              <a:rPr lang="tr-TR" sz="3200" dirty="0" smtClean="0"/>
              <a:t>Devletin resmi tasnifine göre Yönetenler (Askeri sınıf), Yönetilenler (Reaya) şeklinde ikiye ayrılırdı. Askeri sınıfta seyfiye, ilmiye ve kalemiye bölümler ayrılırdı, Yerleşim durumlarına göre de şehirli, köylü ve konar-göçer diye bölümlere ayrılırdı.</a:t>
            </a:r>
            <a:endParaRPr lang="tr-TR" sz="3200" dirty="0"/>
          </a:p>
        </p:txBody>
      </p:sp>
      <p:pic>
        <p:nvPicPr>
          <p:cNvPr id="4" name="Resim 3"/>
          <p:cNvPicPr>
            <a:picLocks noChangeAspect="1"/>
          </p:cNvPicPr>
          <p:nvPr/>
        </p:nvPicPr>
        <p:blipFill>
          <a:blip r:embed="rId2"/>
          <a:stretch>
            <a:fillRect/>
          </a:stretch>
        </p:blipFill>
        <p:spPr>
          <a:xfrm>
            <a:off x="837744" y="303107"/>
            <a:ext cx="10516511" cy="1322947"/>
          </a:xfrm>
          <a:prstGeom prst="rect">
            <a:avLst/>
          </a:prstGeom>
        </p:spPr>
      </p:pic>
    </p:spTree>
    <p:extLst>
      <p:ext uri="{BB962C8B-B14F-4D97-AF65-F5344CB8AC3E}">
        <p14:creationId xmlns:p14="http://schemas.microsoft.com/office/powerpoint/2010/main" val="170825112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lnSpcReduction="10000"/>
          </a:bodyPr>
          <a:lstStyle/>
          <a:p>
            <a:r>
              <a:rPr lang="tr-TR" sz="3200" b="1" dirty="0" smtClean="0"/>
              <a:t>Vakıf Sisteminin Osmanlı Devleti açısından önemini yazınız.</a:t>
            </a:r>
          </a:p>
          <a:p>
            <a:endParaRPr lang="tr-TR" sz="3200" dirty="0"/>
          </a:p>
          <a:p>
            <a:r>
              <a:rPr lang="tr-TR" sz="3200" b="1" dirty="0" smtClean="0">
                <a:solidFill>
                  <a:srgbClr val="FFFF00"/>
                </a:solidFill>
              </a:rPr>
              <a:t>Cevap:  </a:t>
            </a:r>
            <a:r>
              <a:rPr lang="tr-TR" sz="3200" b="1" dirty="0" smtClean="0"/>
              <a:t>Vakıf,</a:t>
            </a:r>
            <a:r>
              <a:rPr lang="tr-TR" sz="3200" b="1" dirty="0" smtClean="0">
                <a:solidFill>
                  <a:srgbClr val="FFFF00"/>
                </a:solidFill>
              </a:rPr>
              <a:t> </a:t>
            </a:r>
            <a:r>
              <a:rPr lang="tr-TR" sz="3200" dirty="0" smtClean="0"/>
              <a:t>kısaca kişinin alın teri ile kazandığı kazancı halk yararına bağışlamasıdır. Ayrıca devlette bazı toprakların vergi gelirlerini vakıf mallarına tahsis etmiştir. Vakıf toprakları bu türden topraklardır. Osmanlı Devleti birçok sosyal tesisi vakıflar yoluyla yapmış ve hazinden ayrıca para harcamak zorunda kalmamıştır. Böylece şehirler imar edilmiş, köprülerle ulaşım kolaylaşmış, bu durum ticareti de geliştirmiştir.</a:t>
            </a:r>
            <a:endParaRPr lang="tr-TR" sz="3200" dirty="0"/>
          </a:p>
          <a:p>
            <a:endParaRPr lang="tr-TR" sz="3200" dirty="0"/>
          </a:p>
        </p:txBody>
      </p:sp>
      <p:pic>
        <p:nvPicPr>
          <p:cNvPr id="4" name="Resim 3"/>
          <p:cNvPicPr>
            <a:picLocks noChangeAspect="1"/>
          </p:cNvPicPr>
          <p:nvPr/>
        </p:nvPicPr>
        <p:blipFill>
          <a:blip r:embed="rId2"/>
          <a:stretch>
            <a:fillRect/>
          </a:stretch>
        </p:blipFill>
        <p:spPr>
          <a:xfrm>
            <a:off x="837744" y="303107"/>
            <a:ext cx="10516511" cy="1322947"/>
          </a:xfrm>
          <a:prstGeom prst="rect">
            <a:avLst/>
          </a:prstGeom>
        </p:spPr>
      </p:pic>
    </p:spTree>
    <p:extLst>
      <p:ext uri="{BB962C8B-B14F-4D97-AF65-F5344CB8AC3E}">
        <p14:creationId xmlns:p14="http://schemas.microsoft.com/office/powerpoint/2010/main" val="101785875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8656" y="2399987"/>
            <a:ext cx="10515600" cy="2378075"/>
          </a:xfrm>
          <a:solidFill>
            <a:schemeClr val="accent6">
              <a:lumMod val="75000"/>
            </a:schemeClr>
          </a:solidFill>
        </p:spPr>
        <p:txBody>
          <a:bodyPr>
            <a:normAutofit/>
          </a:bodyPr>
          <a:lstStyle/>
          <a:p>
            <a:pPr algn="ctr"/>
            <a:r>
              <a:rPr lang="tr-TR" b="1" dirty="0" smtClean="0"/>
              <a:t>II. </a:t>
            </a:r>
            <a:r>
              <a:rPr lang="tr-TR" b="1" dirty="0"/>
              <a:t>ÜNİTE: </a:t>
            </a:r>
            <a:r>
              <a:rPr lang="tr-TR" b="1" dirty="0" smtClean="0"/>
              <a:t>DÜNYA GÜCÜ OSMANLI DEVLETE</a:t>
            </a:r>
            <a:br>
              <a:rPr lang="tr-TR" b="1" dirty="0" smtClean="0"/>
            </a:br>
            <a:r>
              <a:rPr lang="tr-TR" b="1" dirty="0"/>
              <a:t/>
            </a:r>
            <a:br>
              <a:rPr lang="tr-TR" b="1" dirty="0"/>
            </a:br>
            <a:r>
              <a:rPr lang="tr-TR" b="1" dirty="0"/>
              <a:t>E</a:t>
            </a:r>
            <a:r>
              <a:rPr lang="tr-TR" b="1" dirty="0" smtClean="0"/>
              <a:t>. KANUNİ DÖNEMİ (1520-1566)</a:t>
            </a:r>
            <a:endParaRPr lang="tr-TR" b="1" dirty="0"/>
          </a:p>
        </p:txBody>
      </p:sp>
    </p:spTree>
    <p:extLst>
      <p:ext uri="{BB962C8B-B14F-4D97-AF65-F5344CB8AC3E}">
        <p14:creationId xmlns:p14="http://schemas.microsoft.com/office/powerpoint/2010/main" val="27133254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600" b="1" dirty="0"/>
              <a:t>Kanuni Sultan Süleyman Avrupa Hıristiyan birliğini parçalamak için hangi politikaları </a:t>
            </a:r>
            <a:r>
              <a:rPr lang="tr-TR" sz="3600" b="1" dirty="0" smtClean="0"/>
              <a:t>izlemiştir</a:t>
            </a:r>
            <a:r>
              <a:rPr lang="tr-TR" sz="3600" b="1" dirty="0"/>
              <a:t>?</a:t>
            </a:r>
            <a:endParaRPr lang="tr-TR" sz="3600" b="1" dirty="0" smtClean="0"/>
          </a:p>
          <a:p>
            <a:endParaRPr lang="tr-TR" sz="3600" dirty="0"/>
          </a:p>
          <a:p>
            <a:pPr marL="0" indent="0">
              <a:buNone/>
            </a:pPr>
            <a:r>
              <a:rPr lang="tr-TR" sz="3600" b="1" dirty="0" smtClean="0"/>
              <a:t>Cevap: </a:t>
            </a:r>
            <a:r>
              <a:rPr lang="tr-TR" sz="3600" dirty="0" smtClean="0"/>
              <a:t>Almanya’ya karşı Fransa’yı desteklemesi ve Fransa’ya kapitülasyonlar tanıması.</a:t>
            </a:r>
            <a:endParaRPr lang="tr-TR" sz="3600" dirty="0"/>
          </a:p>
          <a:p>
            <a:endParaRPr lang="tr-TR" sz="3600" dirty="0"/>
          </a:p>
        </p:txBody>
      </p:sp>
      <p:pic>
        <p:nvPicPr>
          <p:cNvPr id="4" name="Resim 3"/>
          <p:cNvPicPr>
            <a:picLocks noChangeAspect="1"/>
          </p:cNvPicPr>
          <p:nvPr/>
        </p:nvPicPr>
        <p:blipFill>
          <a:blip r:embed="rId2"/>
          <a:stretch>
            <a:fillRect/>
          </a:stretch>
        </p:blipFill>
        <p:spPr>
          <a:xfrm>
            <a:off x="837289" y="314257"/>
            <a:ext cx="10516511" cy="1322947"/>
          </a:xfrm>
          <a:prstGeom prst="rect">
            <a:avLst/>
          </a:prstGeom>
        </p:spPr>
      </p:pic>
    </p:spTree>
    <p:extLst>
      <p:ext uri="{BB962C8B-B14F-4D97-AF65-F5344CB8AC3E}">
        <p14:creationId xmlns:p14="http://schemas.microsoft.com/office/powerpoint/2010/main" val="346330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4000" b="1" dirty="0"/>
              <a:t>Niğbolu Savaşı’nın sonuçlarını yazınız.</a:t>
            </a:r>
            <a:endParaRPr lang="tr-TR" sz="4000" dirty="0"/>
          </a:p>
          <a:p>
            <a:r>
              <a:rPr lang="tr-TR" sz="4000" dirty="0" smtClean="0">
                <a:solidFill>
                  <a:srgbClr val="FFFF00"/>
                </a:solidFill>
              </a:rPr>
              <a:t>Cevap: </a:t>
            </a:r>
            <a:r>
              <a:rPr lang="tr-TR" sz="4000" dirty="0" smtClean="0"/>
              <a:t>Bu </a:t>
            </a:r>
            <a:r>
              <a:rPr lang="tr-TR" sz="4000" dirty="0"/>
              <a:t>zaferle Bulgaristan hakimiyeti tamamen Osmanlıların eline geçti. Macarların ve Haçlıların direnci kırıldı. Anadolu Beylikleri üzerindeki etkinliğini ve saygınlığını artırdı. Osmanlı devletinin Balkanlardaki hakimiyeti pekişti.</a:t>
            </a:r>
          </a:p>
          <a:p>
            <a:endParaRPr lang="tr-TR" sz="4000" dirty="0"/>
          </a:p>
        </p:txBody>
      </p:sp>
      <p:pic>
        <p:nvPicPr>
          <p:cNvPr id="4" name="Resim 3"/>
          <p:cNvPicPr>
            <a:picLocks noChangeAspect="1"/>
          </p:cNvPicPr>
          <p:nvPr/>
        </p:nvPicPr>
        <p:blipFill>
          <a:blip r:embed="rId2"/>
          <a:stretch>
            <a:fillRect/>
          </a:stretch>
        </p:blipFill>
        <p:spPr>
          <a:xfrm>
            <a:off x="838200" y="204630"/>
            <a:ext cx="10522608" cy="1322947"/>
          </a:xfrm>
          <a:prstGeom prst="rect">
            <a:avLst/>
          </a:prstGeom>
        </p:spPr>
      </p:pic>
    </p:spTree>
    <p:extLst>
      <p:ext uri="{BB962C8B-B14F-4D97-AF65-F5344CB8AC3E}">
        <p14:creationId xmlns:p14="http://schemas.microsoft.com/office/powerpoint/2010/main" val="178471664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4400" b="1" dirty="0" smtClean="0"/>
              <a:t>Belgrad </a:t>
            </a:r>
            <a:r>
              <a:rPr lang="tr-TR" sz="4400" b="1" dirty="0"/>
              <a:t>fethinin Osmanlı Devleti açısından önemini yazınız</a:t>
            </a:r>
            <a:r>
              <a:rPr lang="tr-TR" sz="4400" b="1" dirty="0" smtClean="0"/>
              <a:t>.</a:t>
            </a:r>
          </a:p>
          <a:p>
            <a:r>
              <a:rPr lang="tr-TR" sz="4400" b="1" dirty="0" smtClean="0">
                <a:solidFill>
                  <a:srgbClr val="FFFF00"/>
                </a:solidFill>
              </a:rPr>
              <a:t>Cevap: </a:t>
            </a:r>
            <a:r>
              <a:rPr lang="tr-TR" sz="4400" dirty="0"/>
              <a:t>Osmanlı Devleti, Avrupa’ya yapacağı seferler için bir üs elde ettiği gibi, Macaristan yolu da açıldı.</a:t>
            </a:r>
          </a:p>
          <a:p>
            <a:endParaRPr lang="tr-TR" sz="4400" b="1" dirty="0"/>
          </a:p>
          <a:p>
            <a:pPr marL="0" indent="0" algn="ctr">
              <a:buNone/>
            </a:pPr>
            <a:endParaRPr lang="tr-TR" sz="4400" b="1" dirty="0"/>
          </a:p>
        </p:txBody>
      </p:sp>
      <p:pic>
        <p:nvPicPr>
          <p:cNvPr id="4" name="Resim 3"/>
          <p:cNvPicPr>
            <a:picLocks noChangeAspect="1"/>
          </p:cNvPicPr>
          <p:nvPr/>
        </p:nvPicPr>
        <p:blipFill>
          <a:blip r:embed="rId2"/>
          <a:stretch>
            <a:fillRect/>
          </a:stretch>
        </p:blipFill>
        <p:spPr>
          <a:xfrm>
            <a:off x="838200" y="347711"/>
            <a:ext cx="10516511" cy="1322947"/>
          </a:xfrm>
          <a:prstGeom prst="rect">
            <a:avLst/>
          </a:prstGeom>
        </p:spPr>
      </p:pic>
      <p:sp>
        <p:nvSpPr>
          <p:cNvPr id="5" name="Unvan 1"/>
          <p:cNvSpPr>
            <a:spLocks noGrp="1"/>
          </p:cNvSpPr>
          <p:nvPr>
            <p:ph type="title"/>
          </p:nvPr>
        </p:nvSpPr>
        <p:spPr>
          <a:xfrm>
            <a:off x="838200" y="399701"/>
            <a:ext cx="10515600" cy="1325563"/>
          </a:xfrm>
          <a:solidFill>
            <a:schemeClr val="accent2"/>
          </a:solidFill>
        </p:spPr>
        <p:txBody>
          <a:bodyPr>
            <a:normAutofit/>
          </a:bodyPr>
          <a:lstStyle/>
          <a:p>
            <a:pPr algn="ctr"/>
            <a:r>
              <a:rPr lang="tr-TR" sz="2000" b="1" dirty="0" smtClean="0">
                <a:latin typeface="Arial Black" panose="020B0A04020102020204" pitchFamily="34" charset="0"/>
              </a:rPr>
              <a:t>TARİH 10 İKİNCİ DÖNEM BİRİNCİ YAZILI SORULARI</a:t>
            </a:r>
            <a:endParaRPr lang="tr-TR" sz="2000" b="1" dirty="0">
              <a:latin typeface="Arial Black" panose="020B0A04020102020204" pitchFamily="34" charset="0"/>
            </a:endParaRPr>
          </a:p>
        </p:txBody>
      </p:sp>
    </p:spTree>
    <p:extLst>
      <p:ext uri="{BB962C8B-B14F-4D97-AF65-F5344CB8AC3E}">
        <p14:creationId xmlns:p14="http://schemas.microsoft.com/office/powerpoint/2010/main" val="44606421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a:t>Osmanlı Devleti, 1533 İstanbul Antlaşması ile Avusturya’ya üstünlüğünü kabul ettirmiştir? Bunu nereden anlıyoruz. Açıklayınız</a:t>
            </a:r>
            <a:r>
              <a:rPr lang="tr-TR" sz="3200" b="1" dirty="0" smtClean="0"/>
              <a:t>.</a:t>
            </a:r>
          </a:p>
          <a:p>
            <a:endParaRPr lang="tr-TR" sz="3200" b="1" dirty="0"/>
          </a:p>
          <a:p>
            <a:r>
              <a:rPr lang="tr-TR" sz="3200" b="1" dirty="0" smtClean="0">
                <a:solidFill>
                  <a:srgbClr val="FFFF00"/>
                </a:solidFill>
              </a:rPr>
              <a:t>Cevap: </a:t>
            </a:r>
            <a:r>
              <a:rPr lang="tr-TR" sz="3200" dirty="0" smtClean="0"/>
              <a:t>Avusturya Arşidükünün protokolde </a:t>
            </a:r>
            <a:r>
              <a:rPr lang="tr-TR" sz="3200" dirty="0"/>
              <a:t>Osmanlı sadrazamına eşit </a:t>
            </a:r>
            <a:r>
              <a:rPr lang="tr-TR" sz="3200" dirty="0" smtClean="0"/>
              <a:t>sayılması ve elinde </a:t>
            </a:r>
            <a:r>
              <a:rPr lang="tr-TR" sz="3200" dirty="0"/>
              <a:t>bulundurduğu Macar toprakları için 30.000 altın vergi </a:t>
            </a:r>
            <a:r>
              <a:rPr lang="tr-TR" sz="3200" dirty="0" smtClean="0"/>
              <a:t>ödemesi.</a:t>
            </a:r>
            <a:endParaRPr lang="tr-TR" sz="3200" dirty="0"/>
          </a:p>
          <a:p>
            <a:endParaRPr lang="tr-TR" sz="3200" dirty="0"/>
          </a:p>
          <a:p>
            <a:endParaRPr lang="tr-TR" sz="3200" dirty="0"/>
          </a:p>
        </p:txBody>
      </p:sp>
      <p:pic>
        <p:nvPicPr>
          <p:cNvPr id="4" name="Resim 3"/>
          <p:cNvPicPr>
            <a:picLocks noChangeAspect="1"/>
          </p:cNvPicPr>
          <p:nvPr/>
        </p:nvPicPr>
        <p:blipFill>
          <a:blip r:embed="rId2"/>
          <a:stretch>
            <a:fillRect/>
          </a:stretch>
        </p:blipFill>
        <p:spPr>
          <a:xfrm>
            <a:off x="837289" y="180443"/>
            <a:ext cx="10516511" cy="1322947"/>
          </a:xfrm>
          <a:prstGeom prst="rect">
            <a:avLst/>
          </a:prstGeom>
        </p:spPr>
      </p:pic>
    </p:spTree>
    <p:extLst>
      <p:ext uri="{BB962C8B-B14F-4D97-AF65-F5344CB8AC3E}">
        <p14:creationId xmlns:p14="http://schemas.microsoft.com/office/powerpoint/2010/main" val="252010043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600" b="1" dirty="0"/>
              <a:t>Kanuni’nin Fransızlara kapitülasyonlar vermesinin sebepleri  </a:t>
            </a:r>
            <a:r>
              <a:rPr lang="tr-TR" sz="3600" b="1" dirty="0" smtClean="0"/>
              <a:t>nelerdir?</a:t>
            </a:r>
          </a:p>
          <a:p>
            <a:endParaRPr lang="tr-TR" sz="3600" dirty="0"/>
          </a:p>
          <a:p>
            <a:r>
              <a:rPr lang="tr-TR" sz="3600" b="1" dirty="0" smtClean="0"/>
              <a:t>Cevap: </a:t>
            </a:r>
            <a:r>
              <a:rPr lang="tr-TR" sz="3600" dirty="0" smtClean="0"/>
              <a:t>Avrupa Hıristiyan birliğini parçalamak ve Coğrafi Keşiflerle durgunluk yaşayan Akdeniz ticaretini canlandırmak.</a:t>
            </a:r>
            <a:endParaRPr lang="tr-TR" sz="3600" dirty="0"/>
          </a:p>
          <a:p>
            <a:endParaRPr lang="tr-TR" sz="3600" dirty="0"/>
          </a:p>
        </p:txBody>
      </p:sp>
      <p:pic>
        <p:nvPicPr>
          <p:cNvPr id="4" name="Resim 3"/>
          <p:cNvPicPr>
            <a:picLocks noChangeAspect="1"/>
          </p:cNvPicPr>
          <p:nvPr/>
        </p:nvPicPr>
        <p:blipFill>
          <a:blip r:embed="rId2"/>
          <a:stretch>
            <a:fillRect/>
          </a:stretch>
        </p:blipFill>
        <p:spPr>
          <a:xfrm>
            <a:off x="838200" y="303107"/>
            <a:ext cx="10516511" cy="1322947"/>
          </a:xfrm>
          <a:prstGeom prst="rect">
            <a:avLst/>
          </a:prstGeom>
        </p:spPr>
      </p:pic>
    </p:spTree>
    <p:extLst>
      <p:ext uri="{BB962C8B-B14F-4D97-AF65-F5344CB8AC3E}">
        <p14:creationId xmlns:p14="http://schemas.microsoft.com/office/powerpoint/2010/main" val="365115596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Autofit/>
          </a:bodyPr>
          <a:lstStyle/>
          <a:p>
            <a:r>
              <a:rPr lang="tr-TR" sz="3600" b="1" dirty="0"/>
              <a:t>1533-İstanbul Antlaşması’nı Osmanlı Devleti açısından değerlendiriniz</a:t>
            </a:r>
            <a:r>
              <a:rPr lang="tr-TR" sz="3600" b="1" dirty="0" smtClean="0"/>
              <a:t>.</a:t>
            </a:r>
          </a:p>
          <a:p>
            <a:pPr marL="0" indent="0">
              <a:buNone/>
            </a:pPr>
            <a:endParaRPr lang="tr-TR" sz="3600" dirty="0" smtClean="0"/>
          </a:p>
          <a:p>
            <a:pPr marL="0" indent="0">
              <a:buNone/>
            </a:pPr>
            <a:r>
              <a:rPr lang="tr-TR" sz="3600" b="1" dirty="0" smtClean="0">
                <a:solidFill>
                  <a:srgbClr val="FFFF00"/>
                </a:solidFill>
              </a:rPr>
              <a:t>Cevap: </a:t>
            </a:r>
            <a:r>
              <a:rPr lang="tr-TR" sz="3600" dirty="0" smtClean="0"/>
              <a:t>İstanbul Antlaşması ile Avusturya Arşidükü (hükümdar) Osmanlı sadrazamına eşit sayıldığı  ve Osmanlı Devleti’ne vergi ödediği için Avusturya Osmanlı üstünlüğünü kabul etmiştir.</a:t>
            </a:r>
            <a:endParaRPr lang="tr-TR" sz="3600" dirty="0"/>
          </a:p>
          <a:p>
            <a:endParaRPr lang="tr-TR" sz="3600" dirty="0"/>
          </a:p>
        </p:txBody>
      </p:sp>
      <p:pic>
        <p:nvPicPr>
          <p:cNvPr id="4" name="Resim 3"/>
          <p:cNvPicPr>
            <a:picLocks noChangeAspect="1"/>
          </p:cNvPicPr>
          <p:nvPr/>
        </p:nvPicPr>
        <p:blipFill>
          <a:blip r:embed="rId2"/>
          <a:stretch>
            <a:fillRect/>
          </a:stretch>
        </p:blipFill>
        <p:spPr>
          <a:xfrm>
            <a:off x="838200" y="202745"/>
            <a:ext cx="10516511" cy="1322947"/>
          </a:xfrm>
          <a:prstGeom prst="rect">
            <a:avLst/>
          </a:prstGeom>
        </p:spPr>
      </p:pic>
    </p:spTree>
    <p:extLst>
      <p:ext uri="{BB962C8B-B14F-4D97-AF65-F5344CB8AC3E}">
        <p14:creationId xmlns:p14="http://schemas.microsoft.com/office/powerpoint/2010/main" val="341764194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7137" y="1825625"/>
            <a:ext cx="10606663" cy="4351338"/>
          </a:xfrm>
          <a:solidFill>
            <a:schemeClr val="accent5">
              <a:lumMod val="60000"/>
              <a:lumOff val="40000"/>
            </a:schemeClr>
          </a:solidFill>
        </p:spPr>
        <p:txBody>
          <a:bodyPr/>
          <a:lstStyle/>
          <a:p>
            <a:r>
              <a:rPr lang="tr-TR" b="1" dirty="0" smtClean="0"/>
              <a:t>1526 Macar Seferi’nin sebebi ve </a:t>
            </a:r>
            <a:r>
              <a:rPr lang="tr-TR" b="1" dirty="0" err="1" smtClean="0"/>
              <a:t>Mohaç</a:t>
            </a:r>
            <a:r>
              <a:rPr lang="tr-TR" b="1" dirty="0" smtClean="0"/>
              <a:t> Meydan Muharebesi’nin sonuçlarını yazınız.</a:t>
            </a:r>
          </a:p>
          <a:p>
            <a:r>
              <a:rPr lang="tr-TR" b="1" dirty="0"/>
              <a:t>Sebepleri: </a:t>
            </a:r>
            <a:r>
              <a:rPr lang="tr-TR" dirty="0"/>
              <a:t>Belgrad’ın fethiyle Osmanlı Macar ilişkileri bozulmuştu. Ayrıca Macar kralı akrabası olan Şarlken’e güvenerek düşmanca hareket ediyordu. Bu sırada Şarlken’e esir düşen Fransa kralı </a:t>
            </a:r>
            <a:r>
              <a:rPr lang="tr-TR" dirty="0" err="1"/>
              <a:t>Fransuva</a:t>
            </a:r>
            <a:r>
              <a:rPr lang="tr-TR" dirty="0"/>
              <a:t> da yardım istemişti</a:t>
            </a:r>
            <a:r>
              <a:rPr lang="tr-TR" dirty="0" smtClean="0"/>
              <a:t>.</a:t>
            </a:r>
          </a:p>
          <a:p>
            <a:r>
              <a:rPr lang="tr-TR" b="1" dirty="0"/>
              <a:t>Sonuçları:</a:t>
            </a:r>
            <a:r>
              <a:rPr lang="tr-TR" dirty="0"/>
              <a:t>1- Macaristan’ın fethiyle birlikte Orta Avrupa da Osmanlı egemenliğine girdi.2-Macaristan Osmanlı Devleti’ne bağlı bir krallık haline getirildi.3-Osmanlı Devleti Avusturya ile karşı karşıya geldi.</a:t>
            </a:r>
          </a:p>
          <a:p>
            <a:endParaRPr lang="tr-TR" dirty="0"/>
          </a:p>
          <a:p>
            <a:endParaRPr lang="tr-TR" b="1" dirty="0"/>
          </a:p>
        </p:txBody>
      </p:sp>
      <p:pic>
        <p:nvPicPr>
          <p:cNvPr id="4" name="Resim 3"/>
          <p:cNvPicPr>
            <a:picLocks noChangeAspect="1"/>
          </p:cNvPicPr>
          <p:nvPr/>
        </p:nvPicPr>
        <p:blipFill>
          <a:blip r:embed="rId2"/>
          <a:stretch>
            <a:fillRect/>
          </a:stretch>
        </p:blipFill>
        <p:spPr>
          <a:xfrm>
            <a:off x="747137" y="346298"/>
            <a:ext cx="10606663" cy="1322947"/>
          </a:xfrm>
          <a:prstGeom prst="rect">
            <a:avLst/>
          </a:prstGeom>
        </p:spPr>
      </p:pic>
    </p:spTree>
    <p:extLst>
      <p:ext uri="{BB962C8B-B14F-4D97-AF65-F5344CB8AC3E}">
        <p14:creationId xmlns:p14="http://schemas.microsoft.com/office/powerpoint/2010/main" val="37577426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lstStyle/>
          <a:p>
            <a:r>
              <a:rPr lang="tr-TR" b="1" dirty="0" err="1" smtClean="0"/>
              <a:t>Preveze</a:t>
            </a:r>
            <a:r>
              <a:rPr lang="tr-TR" b="1" dirty="0" smtClean="0"/>
              <a:t> Deniz Savaşı’nın sebeplerini ve sonuçlarını yazınız.</a:t>
            </a:r>
          </a:p>
          <a:p>
            <a:endParaRPr lang="tr-TR" b="1" dirty="0"/>
          </a:p>
          <a:p>
            <a:r>
              <a:rPr lang="tr-TR" b="1" dirty="0"/>
              <a:t>Sebepleri: </a:t>
            </a:r>
            <a:r>
              <a:rPr lang="tr-TR" dirty="0"/>
              <a:t>a-Osmanlı Devleti ile Avusturya ve Roma-Germen imparatorluğu arasındaki rekabet b-Ege’de Venedik hakimiyetine son verilmesi, İspanya ve İtalya kıyılarının vurulması c-Akdeniz’de Osmanlı etkisinin giderek </a:t>
            </a:r>
            <a:r>
              <a:rPr lang="tr-TR" dirty="0" smtClean="0"/>
              <a:t>artması</a:t>
            </a:r>
          </a:p>
          <a:p>
            <a:r>
              <a:rPr lang="tr-TR" b="1" dirty="0"/>
              <a:t>Sonuçları:</a:t>
            </a:r>
            <a:r>
              <a:rPr lang="tr-TR" dirty="0"/>
              <a:t> a-Akdeniz bir Türk gölü haline geldi b-Venedikliler Osmanlı Devleti ile tazminat ödeyerek barış yaptılar c-Venedikliler, </a:t>
            </a:r>
            <a:r>
              <a:rPr lang="tr-TR" dirty="0" err="1"/>
              <a:t>Dalmaçya</a:t>
            </a:r>
            <a:r>
              <a:rPr lang="tr-TR" dirty="0"/>
              <a:t> kıyılarında ve Mora’da bazı adaları Osmanlılara bıraktılar.</a:t>
            </a:r>
          </a:p>
          <a:p>
            <a:endParaRPr lang="tr-TR" b="1" dirty="0"/>
          </a:p>
        </p:txBody>
      </p:sp>
      <p:pic>
        <p:nvPicPr>
          <p:cNvPr id="4" name="Resim 3"/>
          <p:cNvPicPr>
            <a:picLocks noChangeAspect="1"/>
          </p:cNvPicPr>
          <p:nvPr/>
        </p:nvPicPr>
        <p:blipFill>
          <a:blip r:embed="rId2"/>
          <a:stretch>
            <a:fillRect/>
          </a:stretch>
        </p:blipFill>
        <p:spPr>
          <a:xfrm>
            <a:off x="838200" y="384935"/>
            <a:ext cx="10516511" cy="1322947"/>
          </a:xfrm>
          <a:prstGeom prst="rect">
            <a:avLst/>
          </a:prstGeom>
        </p:spPr>
      </p:pic>
    </p:spTree>
    <p:extLst>
      <p:ext uri="{BB962C8B-B14F-4D97-AF65-F5344CB8AC3E}">
        <p14:creationId xmlns:p14="http://schemas.microsoft.com/office/powerpoint/2010/main" val="10301702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solidFill>
            <a:schemeClr val="accent5">
              <a:lumMod val="60000"/>
              <a:lumOff val="40000"/>
            </a:schemeClr>
          </a:solidFill>
        </p:spPr>
        <p:txBody>
          <a:bodyPr/>
          <a:lstStyle/>
          <a:p>
            <a:r>
              <a:rPr lang="tr-TR" b="1" dirty="0" smtClean="0"/>
              <a:t>Kıbrıs Fethi’nin sonuçlarını yazınız.</a:t>
            </a:r>
          </a:p>
          <a:p>
            <a:endParaRPr lang="tr-TR" b="1" dirty="0"/>
          </a:p>
          <a:p>
            <a:r>
              <a:rPr lang="tr-TR" b="1" dirty="0"/>
              <a:t>Sonuçları: </a:t>
            </a:r>
            <a:r>
              <a:rPr lang="tr-TR" dirty="0"/>
              <a:t>a-Doğu Akdeniz tamamen Osmanlı egemenliğine girdi b-Mısır ve Suriye yolunun güvenliği sağlandı.</a:t>
            </a:r>
          </a:p>
          <a:p>
            <a:r>
              <a:rPr lang="tr-TR" dirty="0"/>
              <a:t>c-Venedikliler Doğu Akdeniz’den çıkarıldı. d-</a:t>
            </a:r>
            <a:r>
              <a:rPr lang="tr-TR" dirty="0" err="1"/>
              <a:t>İnebahtı</a:t>
            </a:r>
            <a:r>
              <a:rPr lang="tr-TR" dirty="0"/>
              <a:t> Deniz savaşına ortam hazırladı.</a:t>
            </a:r>
          </a:p>
          <a:p>
            <a:r>
              <a:rPr lang="tr-TR" b="1" dirty="0"/>
              <a:t>Not:</a:t>
            </a:r>
            <a:r>
              <a:rPr lang="tr-TR" dirty="0"/>
              <a:t> Akdeniz kıyılarındaki Alanya, Silifke, Tarsus ve Sis(Kozan)sancakları bağlanarak Kıbrıs bir eyalet haline getirildi.</a:t>
            </a:r>
          </a:p>
          <a:p>
            <a:endParaRPr lang="tr-TR" b="1" dirty="0"/>
          </a:p>
        </p:txBody>
      </p:sp>
      <p:pic>
        <p:nvPicPr>
          <p:cNvPr id="4" name="Resim 3"/>
          <p:cNvPicPr>
            <a:picLocks noChangeAspect="1"/>
          </p:cNvPicPr>
          <p:nvPr/>
        </p:nvPicPr>
        <p:blipFill>
          <a:blip r:embed="rId2"/>
          <a:stretch>
            <a:fillRect/>
          </a:stretch>
        </p:blipFill>
        <p:spPr>
          <a:xfrm>
            <a:off x="838200" y="384935"/>
            <a:ext cx="10516511" cy="1322947"/>
          </a:xfrm>
          <a:prstGeom prst="rect">
            <a:avLst/>
          </a:prstGeom>
        </p:spPr>
      </p:pic>
    </p:spTree>
    <p:extLst>
      <p:ext uri="{BB962C8B-B14F-4D97-AF65-F5344CB8AC3E}">
        <p14:creationId xmlns:p14="http://schemas.microsoft.com/office/powerpoint/2010/main" val="42463859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lnSpcReduction="10000"/>
          </a:bodyPr>
          <a:lstStyle/>
          <a:p>
            <a:r>
              <a:rPr lang="tr-TR" b="1" dirty="0" err="1" smtClean="0"/>
              <a:t>İnebahtı</a:t>
            </a:r>
            <a:r>
              <a:rPr lang="tr-TR" b="1" dirty="0" smtClean="0"/>
              <a:t> Deniz Savaşı’nın sebepleri ve sonuçlarını yazınız.</a:t>
            </a:r>
          </a:p>
          <a:p>
            <a:endParaRPr lang="tr-TR" b="1" dirty="0"/>
          </a:p>
          <a:p>
            <a:r>
              <a:rPr lang="tr-TR" dirty="0"/>
              <a:t>Kıbrıs’ın fethi üzerine Avrupa devletleri Papa’nın kışkırtmasıyla Osmanlılar aleyhinde birleştiler. </a:t>
            </a:r>
            <a:endParaRPr lang="tr-TR" dirty="0" smtClean="0"/>
          </a:p>
          <a:p>
            <a:r>
              <a:rPr lang="tr-TR" dirty="0"/>
              <a:t>Haçlı donanması </a:t>
            </a:r>
            <a:r>
              <a:rPr lang="tr-TR" dirty="0" err="1"/>
              <a:t>İnebahtı</a:t>
            </a:r>
            <a:r>
              <a:rPr lang="tr-TR" dirty="0"/>
              <a:t> Körfezi’nde Osmanlı donanmasını yaktı. Fakat yıkılan donanma altı ay içerisinde yenilendi. Venedik barış istemek zorunda kaldı.</a:t>
            </a:r>
          </a:p>
          <a:p>
            <a:endParaRPr lang="tr-TR" dirty="0" smtClean="0"/>
          </a:p>
          <a:p>
            <a:r>
              <a:rPr lang="tr-TR" b="1" dirty="0"/>
              <a:t>Not: </a:t>
            </a:r>
            <a:r>
              <a:rPr lang="tr-TR" dirty="0"/>
              <a:t>Bu savaşta Osmanlı denizci kaynağı ölümler dolayısıyla kurumuştur. Daha sonraki başarısızlıklarda bunun büyük payı vardır.</a:t>
            </a:r>
          </a:p>
          <a:p>
            <a:endParaRPr lang="tr-TR" b="1" dirty="0"/>
          </a:p>
        </p:txBody>
      </p:sp>
      <p:pic>
        <p:nvPicPr>
          <p:cNvPr id="4" name="Resim 3"/>
          <p:cNvPicPr>
            <a:picLocks noChangeAspect="1"/>
          </p:cNvPicPr>
          <p:nvPr/>
        </p:nvPicPr>
        <p:blipFill>
          <a:blip r:embed="rId2"/>
          <a:stretch>
            <a:fillRect/>
          </a:stretch>
        </p:blipFill>
        <p:spPr>
          <a:xfrm>
            <a:off x="837289" y="243266"/>
            <a:ext cx="10516511" cy="1322947"/>
          </a:xfrm>
          <a:prstGeom prst="rect">
            <a:avLst/>
          </a:prstGeom>
        </p:spPr>
      </p:pic>
    </p:spTree>
    <p:extLst>
      <p:ext uri="{BB962C8B-B14F-4D97-AF65-F5344CB8AC3E}">
        <p14:creationId xmlns:p14="http://schemas.microsoft.com/office/powerpoint/2010/main" val="25741260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lstStyle/>
          <a:p>
            <a:r>
              <a:rPr lang="tr-TR" b="1" dirty="0"/>
              <a:t>Kanuni’yi </a:t>
            </a:r>
            <a:r>
              <a:rPr lang="tr-TR" b="1" dirty="0" smtClean="0"/>
              <a:t>Portekiz’e karşı Hint </a:t>
            </a:r>
            <a:r>
              <a:rPr lang="tr-TR" b="1" dirty="0"/>
              <a:t>Deniz Seferlerini düzenlemeye iten gelişmeler </a:t>
            </a:r>
            <a:r>
              <a:rPr lang="tr-TR" b="1" dirty="0" smtClean="0"/>
              <a:t>ve  sonuçları nelerdir?</a:t>
            </a:r>
          </a:p>
          <a:p>
            <a:endParaRPr lang="tr-TR" b="1" dirty="0" smtClean="0"/>
          </a:p>
          <a:p>
            <a:r>
              <a:rPr lang="tr-TR" b="1" dirty="0" smtClean="0">
                <a:solidFill>
                  <a:srgbClr val="FFFF00"/>
                </a:solidFill>
              </a:rPr>
              <a:t>Cevap:</a:t>
            </a:r>
            <a:r>
              <a:rPr lang="tr-TR" b="1" dirty="0" smtClean="0"/>
              <a:t> </a:t>
            </a:r>
            <a:r>
              <a:rPr lang="tr-TR" dirty="0" smtClean="0"/>
              <a:t>Coğrafi Keşiflerle Portekizler Ümit Burnu Yolu’nu bulmuşlar, Baharat Yolu’nu kontrol almışlar ve bu durum Mısır’a ulaşan ticaret yolunun öneminin azalmasına yol açmıştı. Portekiz bölgedeki Müslüman devletleri de baskı altına almıştı. Bu sebeplerle Kanuni Hint Deniz seferlerini düzenletmiştir. Seferler amacına ulaşamamışsa da, </a:t>
            </a:r>
            <a:r>
              <a:rPr lang="tr-TR" dirty="0"/>
              <a:t>Yemen, Eritre ve Sudan sahilleri ile Habeşistan’ın bir kısmı Osmanlı topraklarına katıldı. </a:t>
            </a:r>
            <a:r>
              <a:rPr lang="tr-TR" dirty="0" smtClean="0"/>
              <a:t>Kızıldeniz </a:t>
            </a:r>
            <a:r>
              <a:rPr lang="tr-TR" dirty="0"/>
              <a:t>Osmanlı denetimine girdi.</a:t>
            </a:r>
          </a:p>
          <a:p>
            <a:endParaRPr lang="tr-TR" dirty="0"/>
          </a:p>
        </p:txBody>
      </p:sp>
      <p:pic>
        <p:nvPicPr>
          <p:cNvPr id="4" name="Resim 3"/>
          <p:cNvPicPr>
            <a:picLocks noChangeAspect="1"/>
          </p:cNvPicPr>
          <p:nvPr/>
        </p:nvPicPr>
        <p:blipFill>
          <a:blip r:embed="rId2"/>
          <a:stretch>
            <a:fillRect/>
          </a:stretch>
        </p:blipFill>
        <p:spPr>
          <a:xfrm>
            <a:off x="838200" y="202745"/>
            <a:ext cx="10516511" cy="1322947"/>
          </a:xfrm>
          <a:prstGeom prst="rect">
            <a:avLst/>
          </a:prstGeom>
        </p:spPr>
      </p:pic>
    </p:spTree>
    <p:extLst>
      <p:ext uri="{BB962C8B-B14F-4D97-AF65-F5344CB8AC3E}">
        <p14:creationId xmlns:p14="http://schemas.microsoft.com/office/powerpoint/2010/main" val="55271275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smtClean="0"/>
              <a:t>Hint </a:t>
            </a:r>
            <a:r>
              <a:rPr lang="tr-TR" sz="3200" b="1" dirty="0"/>
              <a:t>Deniz </a:t>
            </a:r>
            <a:r>
              <a:rPr lang="tr-TR" sz="3200" b="1" dirty="0" smtClean="0"/>
              <a:t>Seferlerinin başarılı olamamasının sebepleri nelerdir?</a:t>
            </a:r>
          </a:p>
          <a:p>
            <a:endParaRPr lang="tr-TR" sz="3200" b="1" dirty="0" smtClean="0"/>
          </a:p>
          <a:p>
            <a:r>
              <a:rPr lang="tr-TR" sz="3200" b="1" dirty="0" smtClean="0">
                <a:solidFill>
                  <a:srgbClr val="FFFF00"/>
                </a:solidFill>
              </a:rPr>
              <a:t>Cevap:</a:t>
            </a:r>
            <a:r>
              <a:rPr lang="tr-TR" sz="3200" b="1" dirty="0" smtClean="0"/>
              <a:t> </a:t>
            </a:r>
            <a:r>
              <a:rPr lang="tr-TR" sz="3200" dirty="0"/>
              <a:t>a-Hindistan’daki Müslüman devletlerin Osmanlılara yardım etmemeleri b-Osmanlı gemilerinin okyanus şartlarına dayanıklı olmamaları c-Seferlerin daha çok yardım amacıyla yapılması, askeri ve siyasi amaç güdülmemesi d-Osmanlı devlet adamlarının bu seferlerin ekonomik önemini kavrayamamaları.</a:t>
            </a:r>
          </a:p>
          <a:p>
            <a:endParaRPr lang="tr-TR" sz="3200" dirty="0"/>
          </a:p>
        </p:txBody>
      </p:sp>
      <p:pic>
        <p:nvPicPr>
          <p:cNvPr id="4" name="Resim 3"/>
          <p:cNvPicPr>
            <a:picLocks noChangeAspect="1"/>
          </p:cNvPicPr>
          <p:nvPr/>
        </p:nvPicPr>
        <p:blipFill>
          <a:blip r:embed="rId2"/>
          <a:stretch>
            <a:fillRect/>
          </a:stretch>
        </p:blipFill>
        <p:spPr>
          <a:xfrm>
            <a:off x="838200" y="202745"/>
            <a:ext cx="10516511" cy="1322947"/>
          </a:xfrm>
          <a:prstGeom prst="rect">
            <a:avLst/>
          </a:prstGeom>
        </p:spPr>
      </p:pic>
    </p:spTree>
    <p:extLst>
      <p:ext uri="{BB962C8B-B14F-4D97-AF65-F5344CB8AC3E}">
        <p14:creationId xmlns:p14="http://schemas.microsoft.com/office/powerpoint/2010/main" val="3468696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lnSpcReduction="10000"/>
          </a:bodyPr>
          <a:lstStyle/>
          <a:p>
            <a:r>
              <a:rPr lang="tr-TR" sz="4000" b="1" dirty="0"/>
              <a:t>Ankara Savaşı’nın </a:t>
            </a:r>
            <a:r>
              <a:rPr lang="tr-TR" sz="4000" b="1" dirty="0" smtClean="0"/>
              <a:t>sebeplerini </a:t>
            </a:r>
            <a:r>
              <a:rPr lang="tr-TR" sz="4000" b="1" dirty="0"/>
              <a:t>yazınız.</a:t>
            </a:r>
            <a:endParaRPr lang="tr-TR" sz="4000" dirty="0"/>
          </a:p>
          <a:p>
            <a:pPr marL="0" indent="0">
              <a:buNone/>
            </a:pPr>
            <a:r>
              <a:rPr lang="tr-TR" sz="4000" b="1" dirty="0" smtClean="0">
                <a:solidFill>
                  <a:srgbClr val="FFFF00"/>
                </a:solidFill>
              </a:rPr>
              <a:t>Cevap: </a:t>
            </a:r>
            <a:r>
              <a:rPr lang="tr-TR" sz="4000" dirty="0" smtClean="0"/>
              <a:t>Anadolu’dan </a:t>
            </a:r>
            <a:r>
              <a:rPr lang="tr-TR" sz="4000" dirty="0"/>
              <a:t>kaçan beyliklerin kışkırtmaları, Timur’u istediği Karakoyunlu hükümdarı Kara Yusuf ile Ahmet Celayir’in verilmemesi, sert mektuplaşmaların olması, Çin seferine çıkacak olan Timur’un arkasında güçlü bir devlet bırakmak istememesi ve özellikle de her iki hükümdar da bulunan cihan hakimiyeti</a:t>
            </a:r>
          </a:p>
        </p:txBody>
      </p:sp>
      <p:pic>
        <p:nvPicPr>
          <p:cNvPr id="4" name="Resim 3"/>
          <p:cNvPicPr>
            <a:picLocks noChangeAspect="1"/>
          </p:cNvPicPr>
          <p:nvPr/>
        </p:nvPicPr>
        <p:blipFill>
          <a:blip r:embed="rId2"/>
          <a:stretch>
            <a:fillRect/>
          </a:stretch>
        </p:blipFill>
        <p:spPr>
          <a:xfrm>
            <a:off x="837744" y="258501"/>
            <a:ext cx="10516511" cy="1322947"/>
          </a:xfrm>
          <a:prstGeom prst="rect">
            <a:avLst/>
          </a:prstGeom>
        </p:spPr>
      </p:pic>
    </p:spTree>
    <p:extLst>
      <p:ext uri="{BB962C8B-B14F-4D97-AF65-F5344CB8AC3E}">
        <p14:creationId xmlns:p14="http://schemas.microsoft.com/office/powerpoint/2010/main" val="186047311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lstStyle/>
          <a:p>
            <a:r>
              <a:rPr lang="tr-TR" b="1" dirty="0" smtClean="0"/>
              <a:t>Sokollu Mehmet Paşa Döneminde uygulamaya konulan Don-Volga ve Süveyş projelerinin amaçlarını yazınız.</a:t>
            </a:r>
          </a:p>
          <a:p>
            <a:r>
              <a:rPr lang="tr-TR" b="1" dirty="0" smtClean="0">
                <a:solidFill>
                  <a:srgbClr val="FFFF00"/>
                </a:solidFill>
              </a:rPr>
              <a:t>Cevap: </a:t>
            </a:r>
            <a:r>
              <a:rPr lang="tr-TR" dirty="0" smtClean="0"/>
              <a:t>Don-Volga Projesi; a-Orta </a:t>
            </a:r>
            <a:r>
              <a:rPr lang="tr-TR" dirty="0"/>
              <a:t>Asya Türkleri ile ilişki kurmak b-Rusya’nın güneye inmesini ve büyümesini önlemek c-Hazar denizine geçerek İran savaşlarında donanmadan yararlanmak d-İpek Yolu’nu </a:t>
            </a:r>
            <a:r>
              <a:rPr lang="tr-TR" dirty="0" smtClean="0"/>
              <a:t>canlandırmak</a:t>
            </a:r>
          </a:p>
          <a:p>
            <a:r>
              <a:rPr lang="tr-TR" dirty="0"/>
              <a:t>Süveyş Kanalı projesinin amaçları: a-Akdeniz ticaretini canlandırmak b-Güney Asya’daki Müslümanlar üzerinki Avrupalı baskısını kaldırmak c-Portekiz’in Hint Okyanusu’ndaki faaliyetlerini önlemek</a:t>
            </a:r>
          </a:p>
          <a:p>
            <a:endParaRPr lang="tr-TR" dirty="0"/>
          </a:p>
          <a:p>
            <a:endParaRPr lang="tr-TR" dirty="0"/>
          </a:p>
          <a:p>
            <a:endParaRPr lang="tr-TR" dirty="0"/>
          </a:p>
        </p:txBody>
      </p:sp>
      <p:pic>
        <p:nvPicPr>
          <p:cNvPr id="4" name="Resim 3"/>
          <p:cNvPicPr>
            <a:picLocks noChangeAspect="1"/>
          </p:cNvPicPr>
          <p:nvPr/>
        </p:nvPicPr>
        <p:blipFill>
          <a:blip r:embed="rId2"/>
          <a:stretch>
            <a:fillRect/>
          </a:stretch>
        </p:blipFill>
        <p:spPr>
          <a:xfrm>
            <a:off x="838200" y="202745"/>
            <a:ext cx="10516511" cy="1322947"/>
          </a:xfrm>
          <a:prstGeom prst="rect">
            <a:avLst/>
          </a:prstGeom>
        </p:spPr>
      </p:pic>
    </p:spTree>
    <p:extLst>
      <p:ext uri="{BB962C8B-B14F-4D97-AF65-F5344CB8AC3E}">
        <p14:creationId xmlns:p14="http://schemas.microsoft.com/office/powerpoint/2010/main" val="408556245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9111" y="1899005"/>
            <a:ext cx="10515600" cy="4540432"/>
          </a:xfrm>
          <a:solidFill>
            <a:schemeClr val="accent5">
              <a:lumMod val="60000"/>
              <a:lumOff val="40000"/>
            </a:schemeClr>
          </a:solidFill>
        </p:spPr>
        <p:txBody>
          <a:bodyPr>
            <a:normAutofit fontScale="92500" lnSpcReduction="10000"/>
          </a:bodyPr>
          <a:lstStyle/>
          <a:p>
            <a:r>
              <a:rPr lang="tr-TR" sz="2600" b="1" dirty="0" smtClean="0"/>
              <a:t>Kutsal Emanetler, Ortodoks , Katolik, Voyvoda, İskan, Reaya</a:t>
            </a:r>
            <a:r>
              <a:rPr lang="tr-TR" sz="2600" b="1" dirty="0"/>
              <a:t>, Kayı, Ulufe, </a:t>
            </a:r>
            <a:r>
              <a:rPr lang="tr-TR" sz="2600" b="1" dirty="0" smtClean="0"/>
              <a:t>İskan</a:t>
            </a:r>
            <a:r>
              <a:rPr lang="tr-TR" sz="2600" b="1" dirty="0"/>
              <a:t>, </a:t>
            </a:r>
            <a:r>
              <a:rPr lang="tr-TR" sz="2600" b="1" dirty="0" smtClean="0"/>
              <a:t>Tekfur, Enderun Mektebi </a:t>
            </a:r>
            <a:r>
              <a:rPr lang="tr-TR" sz="2000" dirty="0" smtClean="0"/>
              <a:t>birer </a:t>
            </a:r>
            <a:r>
              <a:rPr lang="tr-TR" sz="2000" dirty="0"/>
              <a:t>cümle ile açıklayınız</a:t>
            </a:r>
            <a:r>
              <a:rPr lang="tr-TR" sz="2000" dirty="0" smtClean="0"/>
              <a:t>.</a:t>
            </a:r>
          </a:p>
          <a:p>
            <a:r>
              <a:rPr lang="tr-TR" sz="2000" b="1" dirty="0" smtClean="0"/>
              <a:t>Kutsal Emanetler: </a:t>
            </a:r>
            <a:r>
              <a:rPr lang="tr-TR" sz="2000" dirty="0" smtClean="0"/>
              <a:t>Mısır seferi sonrası İstanbul’a getirilen Peygamberimize ve halifelere ait eşyalar</a:t>
            </a:r>
          </a:p>
          <a:p>
            <a:r>
              <a:rPr lang="tr-TR" sz="2000" b="1" dirty="0" smtClean="0"/>
              <a:t>Ortodoks: </a:t>
            </a:r>
            <a:r>
              <a:rPr lang="tr-TR" sz="2000" dirty="0" smtClean="0"/>
              <a:t>Özellikle Balkanlar, Anadolu ve Rusya’da etkin olan Hıristiyan mezhebi.</a:t>
            </a:r>
          </a:p>
          <a:p>
            <a:r>
              <a:rPr lang="tr-TR" sz="2000" b="1" dirty="0" smtClean="0"/>
              <a:t>Katolik: </a:t>
            </a:r>
            <a:r>
              <a:rPr lang="tr-TR" sz="2000" dirty="0" smtClean="0"/>
              <a:t>Özellikle Batı Avrupa’da etkin olan Hıristiyan mezhebi</a:t>
            </a:r>
          </a:p>
          <a:p>
            <a:r>
              <a:rPr lang="tr-TR" sz="2000" b="1" dirty="0" smtClean="0"/>
              <a:t>Voyvoda:</a:t>
            </a:r>
            <a:r>
              <a:rPr lang="tr-TR" sz="2000" dirty="0" smtClean="0"/>
              <a:t> Eflak ve Boğdan yöneticilerine verilen ad </a:t>
            </a:r>
          </a:p>
          <a:p>
            <a:r>
              <a:rPr lang="tr-TR" sz="2000" b="1" dirty="0" smtClean="0"/>
              <a:t>İskan:</a:t>
            </a:r>
            <a:r>
              <a:rPr lang="tr-TR" sz="2000" dirty="0" smtClean="0"/>
              <a:t> Yerleştirme. Osmanlı Devleti konar göçerleri Rumeli’de iskan etmiştir.</a:t>
            </a:r>
          </a:p>
          <a:p>
            <a:r>
              <a:rPr lang="tr-TR" sz="2000" b="1" dirty="0" smtClean="0"/>
              <a:t>Reaya:</a:t>
            </a:r>
            <a:r>
              <a:rPr lang="tr-TR" sz="2000" dirty="0" smtClean="0"/>
              <a:t> Osmanlı Devleti’nde üretici sınıf, halk.</a:t>
            </a:r>
          </a:p>
          <a:p>
            <a:r>
              <a:rPr lang="tr-TR" sz="2000" b="1" dirty="0" smtClean="0"/>
              <a:t>Kayı: </a:t>
            </a:r>
            <a:r>
              <a:rPr lang="tr-TR" sz="2000" dirty="0" smtClean="0"/>
              <a:t>Osmanlı Devleti’ni kuran Oğuz boyu.</a:t>
            </a:r>
          </a:p>
          <a:p>
            <a:r>
              <a:rPr lang="tr-TR" sz="2000" b="1" dirty="0" smtClean="0"/>
              <a:t>Ulufe: </a:t>
            </a:r>
            <a:r>
              <a:rPr lang="tr-TR" sz="2000" dirty="0" smtClean="0"/>
              <a:t>Kapıkulu askerlerinin üç ayda bir aldığı maaş.</a:t>
            </a:r>
          </a:p>
          <a:p>
            <a:r>
              <a:rPr lang="tr-TR" sz="2000" b="1" dirty="0" smtClean="0"/>
              <a:t>Tekfur:</a:t>
            </a:r>
            <a:r>
              <a:rPr lang="tr-TR" sz="2000" dirty="0" smtClean="0"/>
              <a:t> Anadolu’daki Bizans valilerine verilen isim.</a:t>
            </a:r>
          </a:p>
          <a:p>
            <a:r>
              <a:rPr lang="tr-TR" sz="2000" b="1" dirty="0" smtClean="0"/>
              <a:t>Enderun Mektebi: </a:t>
            </a:r>
            <a:r>
              <a:rPr lang="tr-TR" sz="2000" dirty="0" smtClean="0"/>
              <a:t>Osmanlı Devleti’nde öğrencileri devşirmelerden oluşturulan saray mektebi.</a:t>
            </a:r>
            <a:endParaRPr lang="tr-TR" sz="2000" dirty="0"/>
          </a:p>
          <a:p>
            <a:endParaRPr lang="tr-TR" sz="2000" dirty="0" smtClean="0"/>
          </a:p>
          <a:p>
            <a:endParaRPr lang="tr-TR" sz="2000" dirty="0"/>
          </a:p>
          <a:p>
            <a:endParaRPr lang="tr-TR" sz="2000" dirty="0"/>
          </a:p>
        </p:txBody>
      </p:sp>
      <p:pic>
        <p:nvPicPr>
          <p:cNvPr id="4" name="Resim 3"/>
          <p:cNvPicPr>
            <a:picLocks noChangeAspect="1"/>
          </p:cNvPicPr>
          <p:nvPr/>
        </p:nvPicPr>
        <p:blipFill>
          <a:blip r:embed="rId2"/>
          <a:stretch>
            <a:fillRect/>
          </a:stretch>
        </p:blipFill>
        <p:spPr>
          <a:xfrm>
            <a:off x="838200" y="316282"/>
            <a:ext cx="10516511" cy="1322947"/>
          </a:xfrm>
          <a:prstGeom prst="rect">
            <a:avLst/>
          </a:prstGeom>
        </p:spPr>
      </p:pic>
    </p:spTree>
    <p:extLst>
      <p:ext uri="{BB962C8B-B14F-4D97-AF65-F5344CB8AC3E}">
        <p14:creationId xmlns:p14="http://schemas.microsoft.com/office/powerpoint/2010/main" val="30607286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8656" y="2399987"/>
            <a:ext cx="10515600" cy="2378075"/>
          </a:xfrm>
          <a:solidFill>
            <a:schemeClr val="accent6">
              <a:lumMod val="75000"/>
            </a:schemeClr>
          </a:solidFill>
        </p:spPr>
        <p:txBody>
          <a:bodyPr>
            <a:normAutofit fontScale="90000"/>
          </a:bodyPr>
          <a:lstStyle/>
          <a:p>
            <a:pPr algn="ctr"/>
            <a:r>
              <a:rPr lang="tr-TR" b="1" dirty="0" smtClean="0"/>
              <a:t>II. </a:t>
            </a:r>
            <a:r>
              <a:rPr lang="tr-TR" b="1" dirty="0"/>
              <a:t>ÜNİTE: </a:t>
            </a:r>
            <a:r>
              <a:rPr lang="tr-TR" b="1" dirty="0" smtClean="0"/>
              <a:t>DÜNYA GÜCÜ OSMANLI DEVLETE</a:t>
            </a:r>
            <a:br>
              <a:rPr lang="tr-TR" b="1" dirty="0" smtClean="0"/>
            </a:br>
            <a:r>
              <a:rPr lang="tr-TR" b="1" dirty="0"/>
              <a:t/>
            </a:r>
            <a:br>
              <a:rPr lang="tr-TR" b="1" dirty="0"/>
            </a:br>
            <a:r>
              <a:rPr lang="tr-TR" b="1" dirty="0"/>
              <a:t>F</a:t>
            </a:r>
            <a:r>
              <a:rPr lang="tr-TR" b="1" dirty="0" smtClean="0"/>
              <a:t>. OSMANLI DEVLETİ’NDE HUKUK, BİLİM, TEKNOLOJİ VE SANAT ALANINDAKİ GELİŞMELER</a:t>
            </a:r>
            <a:endParaRPr lang="tr-TR" b="1" dirty="0"/>
          </a:p>
        </p:txBody>
      </p:sp>
    </p:spTree>
    <p:extLst>
      <p:ext uri="{BB962C8B-B14F-4D97-AF65-F5344CB8AC3E}">
        <p14:creationId xmlns:p14="http://schemas.microsoft.com/office/powerpoint/2010/main" val="138447305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600" b="1" dirty="0" smtClean="0"/>
              <a:t>Osmanlı Devleti’nde hukukun kaynakları nelerdir?</a:t>
            </a:r>
          </a:p>
          <a:p>
            <a:endParaRPr lang="tr-TR" sz="3600" dirty="0"/>
          </a:p>
          <a:p>
            <a:r>
              <a:rPr lang="tr-TR" sz="3600" b="1" dirty="0" smtClean="0">
                <a:solidFill>
                  <a:srgbClr val="FFFF00"/>
                </a:solidFill>
              </a:rPr>
              <a:t>Cevap:</a:t>
            </a:r>
            <a:r>
              <a:rPr lang="tr-TR" sz="3600" dirty="0" smtClean="0"/>
              <a:t> Şer’i hukukun kaynakları: Kur’an-ı Kerim, Sünnet, İcma-ı Ümmet ve Kıyas-ı Fukaha.</a:t>
            </a:r>
          </a:p>
          <a:p>
            <a:r>
              <a:rPr lang="tr-TR" sz="3600" dirty="0" smtClean="0"/>
              <a:t>Örfi hukuk: Örf, adet, gelenek, görenek.</a:t>
            </a:r>
            <a:endParaRPr lang="tr-TR" sz="3600" dirty="0"/>
          </a:p>
          <a:p>
            <a:endParaRPr lang="tr-TR" sz="3600" dirty="0"/>
          </a:p>
        </p:txBody>
      </p:sp>
      <p:pic>
        <p:nvPicPr>
          <p:cNvPr id="4" name="Resim 3"/>
          <p:cNvPicPr>
            <a:picLocks noChangeAspect="1"/>
          </p:cNvPicPr>
          <p:nvPr/>
        </p:nvPicPr>
        <p:blipFill>
          <a:blip r:embed="rId2"/>
          <a:stretch>
            <a:fillRect/>
          </a:stretch>
        </p:blipFill>
        <p:spPr>
          <a:xfrm>
            <a:off x="837744" y="303107"/>
            <a:ext cx="10516511" cy="1322947"/>
          </a:xfrm>
          <a:prstGeom prst="rect">
            <a:avLst/>
          </a:prstGeom>
        </p:spPr>
      </p:pic>
    </p:spTree>
    <p:extLst>
      <p:ext uri="{BB962C8B-B14F-4D97-AF65-F5344CB8AC3E}">
        <p14:creationId xmlns:p14="http://schemas.microsoft.com/office/powerpoint/2010/main" val="24179903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lstStyle/>
          <a:p>
            <a:r>
              <a:rPr lang="tr-TR" b="1" dirty="0" smtClean="0"/>
              <a:t>Osmanlı Devleti’nde kadının görevleri nelerdir?</a:t>
            </a:r>
          </a:p>
          <a:p>
            <a:endParaRPr lang="tr-TR" dirty="0"/>
          </a:p>
          <a:p>
            <a:r>
              <a:rPr lang="tr-TR" b="1" dirty="0" smtClean="0">
                <a:solidFill>
                  <a:srgbClr val="FFFF00"/>
                </a:solidFill>
              </a:rPr>
              <a:t>Cevap:</a:t>
            </a:r>
            <a:r>
              <a:rPr lang="tr-TR" b="1" dirty="0" smtClean="0"/>
              <a:t> </a:t>
            </a:r>
            <a:r>
              <a:rPr lang="tr-TR" dirty="0" smtClean="0"/>
              <a:t>Kadının en önemli görevi davalara bakmaktı. Ayrıca bir yönetim birimi olan kazayı yönetmekti. Kadıların </a:t>
            </a:r>
            <a:r>
              <a:rPr lang="tr-TR" dirty="0"/>
              <a:t>yönetim açısından görevleri şunlardı: Miras, ticaret ve nikah işlemlerini karara bağlarlardı. Yönetici olarak kadının kendi hüküm bölgesinde bütün görevliler üzerinde denetim yetkisi vardı. Hükümdardan gelen emirleri halka duyururdu. Vergilerin toplanmasında etkiliydi.</a:t>
            </a:r>
          </a:p>
          <a:p>
            <a:endParaRPr lang="tr-TR" dirty="0"/>
          </a:p>
          <a:p>
            <a:endParaRPr lang="tr-TR" dirty="0"/>
          </a:p>
        </p:txBody>
      </p:sp>
      <p:pic>
        <p:nvPicPr>
          <p:cNvPr id="4" name="Resim 3"/>
          <p:cNvPicPr>
            <a:picLocks noChangeAspect="1"/>
          </p:cNvPicPr>
          <p:nvPr/>
        </p:nvPicPr>
        <p:blipFill>
          <a:blip r:embed="rId2"/>
          <a:stretch>
            <a:fillRect/>
          </a:stretch>
        </p:blipFill>
        <p:spPr>
          <a:xfrm>
            <a:off x="837744" y="303107"/>
            <a:ext cx="10516511" cy="1322947"/>
          </a:xfrm>
          <a:prstGeom prst="rect">
            <a:avLst/>
          </a:prstGeom>
        </p:spPr>
      </p:pic>
    </p:spTree>
    <p:extLst>
      <p:ext uri="{BB962C8B-B14F-4D97-AF65-F5344CB8AC3E}">
        <p14:creationId xmlns:p14="http://schemas.microsoft.com/office/powerpoint/2010/main" val="131892586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8656" y="2399987"/>
            <a:ext cx="10515600" cy="2378075"/>
          </a:xfrm>
          <a:solidFill>
            <a:schemeClr val="accent6">
              <a:lumMod val="75000"/>
            </a:schemeClr>
          </a:solidFill>
        </p:spPr>
        <p:txBody>
          <a:bodyPr>
            <a:normAutofit/>
          </a:bodyPr>
          <a:lstStyle/>
          <a:p>
            <a:pPr algn="ctr"/>
            <a:r>
              <a:rPr lang="tr-TR" b="1" dirty="0" smtClean="0"/>
              <a:t>II. </a:t>
            </a:r>
            <a:r>
              <a:rPr lang="tr-TR" b="1" dirty="0"/>
              <a:t>ÜNİTE: </a:t>
            </a:r>
            <a:r>
              <a:rPr lang="tr-TR" b="1" dirty="0" smtClean="0"/>
              <a:t>DÜNYA GÜCÜ OSMANLI DEVLETE</a:t>
            </a:r>
            <a:br>
              <a:rPr lang="tr-TR" b="1" dirty="0" smtClean="0"/>
            </a:br>
            <a:r>
              <a:rPr lang="tr-TR" b="1" dirty="0"/>
              <a:t/>
            </a:r>
            <a:br>
              <a:rPr lang="tr-TR" b="1" dirty="0"/>
            </a:br>
            <a:r>
              <a:rPr lang="tr-TR" b="1" dirty="0" smtClean="0"/>
              <a:t>G. REFORM HAREKETLERİ</a:t>
            </a:r>
            <a:endParaRPr lang="tr-TR" b="1" dirty="0"/>
          </a:p>
        </p:txBody>
      </p:sp>
    </p:spTree>
    <p:extLst>
      <p:ext uri="{BB962C8B-B14F-4D97-AF65-F5344CB8AC3E}">
        <p14:creationId xmlns:p14="http://schemas.microsoft.com/office/powerpoint/2010/main" val="23233335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515600" cy="4768358"/>
          </a:xfrm>
          <a:solidFill>
            <a:schemeClr val="accent5">
              <a:lumMod val="60000"/>
              <a:lumOff val="40000"/>
            </a:schemeClr>
          </a:solidFill>
        </p:spPr>
        <p:txBody>
          <a:bodyPr>
            <a:noAutofit/>
          </a:bodyPr>
          <a:lstStyle/>
          <a:p>
            <a:r>
              <a:rPr lang="tr-TR" sz="3200" b="1" dirty="0"/>
              <a:t>Reform </a:t>
            </a:r>
            <a:r>
              <a:rPr lang="tr-TR" sz="3200" b="1" dirty="0" smtClean="0"/>
              <a:t>hareketlerinin sebeplerini yazınız.</a:t>
            </a:r>
            <a:endParaRPr lang="tr-TR" sz="3200" dirty="0"/>
          </a:p>
          <a:p>
            <a:pPr lvl="0"/>
            <a:r>
              <a:rPr lang="tr-TR" sz="3200" b="1" dirty="0" smtClean="0">
                <a:solidFill>
                  <a:srgbClr val="FFFF00"/>
                </a:solidFill>
              </a:rPr>
              <a:t>Cevap: </a:t>
            </a:r>
            <a:r>
              <a:rPr lang="tr-TR" sz="3200" dirty="0" smtClean="0"/>
              <a:t>Endüljans </a:t>
            </a:r>
            <a:r>
              <a:rPr lang="tr-TR" sz="3200" dirty="0"/>
              <a:t>kağıdı satışının (Günahlardan kurtulma belgesi) yaygınlaşması</a:t>
            </a:r>
            <a:r>
              <a:rPr lang="tr-TR" sz="3200" dirty="0" smtClean="0"/>
              <a:t>.</a:t>
            </a:r>
            <a:r>
              <a:rPr lang="tr-TR" sz="3200" dirty="0">
                <a:cs typeface="Times New Roman" pitchFamily="18" charset="0"/>
              </a:rPr>
              <a:t> Kilisenin elinde çok miktarda toprak olması</a:t>
            </a:r>
            <a:r>
              <a:rPr lang="tr-TR" sz="3200" dirty="0" smtClean="0">
                <a:cs typeface="Times New Roman" pitchFamily="18" charset="0"/>
              </a:rPr>
              <a:t>, bunlara </a:t>
            </a:r>
            <a:r>
              <a:rPr lang="tr-TR" sz="3200" dirty="0">
                <a:cs typeface="Times New Roman" pitchFamily="18" charset="0"/>
              </a:rPr>
              <a:t>halkın ve preslerin göz </a:t>
            </a:r>
            <a:r>
              <a:rPr lang="tr-TR" sz="3200" dirty="0" smtClean="0">
                <a:cs typeface="Times New Roman" pitchFamily="18" charset="0"/>
              </a:rPr>
              <a:t>dikmesi. </a:t>
            </a:r>
            <a:r>
              <a:rPr lang="tr-TR" sz="3200" dirty="0">
                <a:cs typeface="Times New Roman" pitchFamily="18" charset="0"/>
              </a:rPr>
              <a:t>Matbaa sayesinde iletişimin </a:t>
            </a:r>
            <a:r>
              <a:rPr lang="tr-TR" sz="3200" dirty="0" smtClean="0">
                <a:cs typeface="Times New Roman" pitchFamily="18" charset="0"/>
              </a:rPr>
              <a:t>gelişmesi.</a:t>
            </a:r>
            <a:r>
              <a:rPr lang="tr-TR" sz="3200" dirty="0">
                <a:cs typeface="Times New Roman" pitchFamily="18" charset="0"/>
              </a:rPr>
              <a:t> Kilisenin bozulması ve ıslahat fikrinin </a:t>
            </a:r>
            <a:r>
              <a:rPr lang="tr-TR" sz="3200" dirty="0" smtClean="0">
                <a:cs typeface="Times New Roman" pitchFamily="18" charset="0"/>
              </a:rPr>
              <a:t>yayılması. </a:t>
            </a:r>
            <a:r>
              <a:rPr lang="tr-TR" sz="3200" dirty="0">
                <a:cs typeface="Times New Roman" pitchFamily="18" charset="0"/>
              </a:rPr>
              <a:t>Hümanizm sayesinde </a:t>
            </a:r>
            <a:r>
              <a:rPr lang="tr-TR" sz="3200" dirty="0" smtClean="0">
                <a:cs typeface="Times New Roman" pitchFamily="18" charset="0"/>
              </a:rPr>
              <a:t>Hıristiyanlığın </a:t>
            </a:r>
            <a:r>
              <a:rPr lang="tr-TR" sz="3200" dirty="0">
                <a:cs typeface="Times New Roman" pitchFamily="18" charset="0"/>
              </a:rPr>
              <a:t>asıl kaynaklarına inilmesi ve temel prensiplerinin ortaya çıkması</a:t>
            </a:r>
            <a:endParaRPr lang="tr-TR" sz="3200" dirty="0"/>
          </a:p>
          <a:p>
            <a:endParaRPr lang="tr-TR" sz="3200" dirty="0">
              <a:cs typeface="Times New Roman" pitchFamily="18" charset="0"/>
            </a:endParaRPr>
          </a:p>
          <a:p>
            <a:pPr marL="0" lvl="0" indent="0">
              <a:buNone/>
            </a:pPr>
            <a:r>
              <a:rPr lang="tr-TR" sz="3200" b="1" dirty="0" smtClean="0">
                <a:cs typeface="Times New Roman" pitchFamily="18" charset="0"/>
              </a:rPr>
              <a:t> </a:t>
            </a:r>
            <a:endParaRPr lang="tr-TR" sz="3200" dirty="0">
              <a:cs typeface="Times New Roman" pitchFamily="18" charset="0"/>
            </a:endParaRPr>
          </a:p>
          <a:p>
            <a:endParaRPr lang="tr-TR" sz="3200" dirty="0">
              <a:cs typeface="Times New Roman" pitchFamily="18" charset="0"/>
            </a:endParaRPr>
          </a:p>
          <a:p>
            <a:pPr lvl="0"/>
            <a:endParaRPr lang="tr-TR" sz="3200" b="1" dirty="0"/>
          </a:p>
          <a:p>
            <a:endParaRPr lang="tr-TR" sz="3200" dirty="0"/>
          </a:p>
        </p:txBody>
      </p:sp>
      <p:pic>
        <p:nvPicPr>
          <p:cNvPr id="4" name="Resim 3"/>
          <p:cNvPicPr>
            <a:picLocks noChangeAspect="1"/>
          </p:cNvPicPr>
          <p:nvPr/>
        </p:nvPicPr>
        <p:blipFill>
          <a:blip r:embed="rId2"/>
          <a:stretch>
            <a:fillRect/>
          </a:stretch>
        </p:blipFill>
        <p:spPr>
          <a:xfrm>
            <a:off x="837289" y="169292"/>
            <a:ext cx="10516511" cy="1322947"/>
          </a:xfrm>
          <a:prstGeom prst="rect">
            <a:avLst/>
          </a:prstGeom>
        </p:spPr>
      </p:pic>
    </p:spTree>
    <p:extLst>
      <p:ext uri="{BB962C8B-B14F-4D97-AF65-F5344CB8AC3E}">
        <p14:creationId xmlns:p14="http://schemas.microsoft.com/office/powerpoint/2010/main" val="68287003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515600" cy="4768358"/>
          </a:xfrm>
          <a:solidFill>
            <a:schemeClr val="accent5">
              <a:lumMod val="60000"/>
              <a:lumOff val="40000"/>
            </a:schemeClr>
          </a:solidFill>
        </p:spPr>
        <p:txBody>
          <a:bodyPr>
            <a:noAutofit/>
          </a:bodyPr>
          <a:lstStyle/>
          <a:p>
            <a:r>
              <a:rPr lang="tr-TR" sz="3200" b="1" dirty="0"/>
              <a:t>Reform hareketlerini Osmanlı açısından değerlendiriniz</a:t>
            </a:r>
            <a:r>
              <a:rPr lang="tr-TR" sz="3200" b="1" dirty="0" smtClean="0"/>
              <a:t>.</a:t>
            </a:r>
          </a:p>
          <a:p>
            <a:endParaRPr lang="tr-TR" sz="3200" dirty="0"/>
          </a:p>
          <a:p>
            <a:r>
              <a:rPr lang="tr-TR" sz="3200" b="1" dirty="0" smtClean="0">
                <a:solidFill>
                  <a:srgbClr val="FFFF00"/>
                </a:solidFill>
              </a:rPr>
              <a:t>Cevap: </a:t>
            </a:r>
            <a:r>
              <a:rPr lang="tr-TR" sz="3200" dirty="0" smtClean="0"/>
              <a:t>Osmanlı </a:t>
            </a:r>
            <a:r>
              <a:rPr lang="tr-TR" sz="3200" dirty="0"/>
              <a:t>ülkesinde yaşayan halk inanç ve din konularında serbest oldukları ve Osmanlı Devleti’nin halkı kilisenin suistimallerinden koruduğu için Reform hareketlerinden etkilenmemiştir. Kaldı ki Osmanlı egemenliğinde yaşayan Hristiyanlar Ortodoks idi. Reform hareketleri Katolik kilisesinde </a:t>
            </a:r>
            <a:r>
              <a:rPr lang="tr-TR" sz="3200" dirty="0" smtClean="0"/>
              <a:t>oluşmuştur. Reform Hareketlerinin olduğu süreçte Osmanlı Devleti’nin batı seferleri kolaylaşmıştır.</a:t>
            </a:r>
            <a:endParaRPr lang="tr-TR" sz="3200" dirty="0"/>
          </a:p>
          <a:p>
            <a:endParaRPr lang="tr-TR" sz="3200" dirty="0"/>
          </a:p>
        </p:txBody>
      </p:sp>
      <p:pic>
        <p:nvPicPr>
          <p:cNvPr id="4" name="Resim 3"/>
          <p:cNvPicPr>
            <a:picLocks noChangeAspect="1"/>
          </p:cNvPicPr>
          <p:nvPr/>
        </p:nvPicPr>
        <p:blipFill>
          <a:blip r:embed="rId2"/>
          <a:stretch>
            <a:fillRect/>
          </a:stretch>
        </p:blipFill>
        <p:spPr>
          <a:xfrm>
            <a:off x="837289" y="169292"/>
            <a:ext cx="10516511" cy="1322947"/>
          </a:xfrm>
          <a:prstGeom prst="rect">
            <a:avLst/>
          </a:prstGeom>
        </p:spPr>
      </p:pic>
    </p:spTree>
    <p:extLst>
      <p:ext uri="{BB962C8B-B14F-4D97-AF65-F5344CB8AC3E}">
        <p14:creationId xmlns:p14="http://schemas.microsoft.com/office/powerpoint/2010/main" val="26984890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600" b="1" dirty="0"/>
              <a:t>Augsburg </a:t>
            </a:r>
            <a:r>
              <a:rPr lang="tr-TR" sz="3600" b="1" dirty="0" smtClean="0"/>
              <a:t>Antlaşması ve Nant Fermanı’nın Avrupa </a:t>
            </a:r>
            <a:r>
              <a:rPr lang="tr-TR" sz="3600" b="1" dirty="0"/>
              <a:t>Tarihi açısından önemini yazınız</a:t>
            </a:r>
            <a:r>
              <a:rPr lang="tr-TR" sz="3600" b="1" dirty="0" smtClean="0"/>
              <a:t>.</a:t>
            </a:r>
          </a:p>
          <a:p>
            <a:endParaRPr lang="tr-TR" sz="3600" b="1" dirty="0"/>
          </a:p>
          <a:p>
            <a:r>
              <a:rPr lang="tr-TR" sz="3600" b="1" dirty="0" smtClean="0">
                <a:solidFill>
                  <a:srgbClr val="FFFF00"/>
                </a:solidFill>
              </a:rPr>
              <a:t>Cevap: </a:t>
            </a:r>
            <a:r>
              <a:rPr lang="tr-TR" sz="3600" dirty="0" smtClean="0"/>
              <a:t>Augsburg Antlaşması ile Protestanlık Almanya’da, Nant Fermanı ile de Kalvenizm Fransa’da serbest bırakılmıştır.</a:t>
            </a:r>
            <a:endParaRPr lang="tr-TR" sz="3600" dirty="0"/>
          </a:p>
        </p:txBody>
      </p:sp>
      <p:pic>
        <p:nvPicPr>
          <p:cNvPr id="4" name="Resim 3"/>
          <p:cNvPicPr>
            <a:picLocks noChangeAspect="1"/>
          </p:cNvPicPr>
          <p:nvPr/>
        </p:nvPicPr>
        <p:blipFill>
          <a:blip r:embed="rId2"/>
          <a:stretch>
            <a:fillRect/>
          </a:stretch>
        </p:blipFill>
        <p:spPr>
          <a:xfrm>
            <a:off x="938105" y="314258"/>
            <a:ext cx="10516511" cy="1322947"/>
          </a:xfrm>
          <a:prstGeom prst="rect">
            <a:avLst/>
          </a:prstGeom>
        </p:spPr>
      </p:pic>
    </p:spTree>
    <p:extLst>
      <p:ext uri="{BB962C8B-B14F-4D97-AF65-F5344CB8AC3E}">
        <p14:creationId xmlns:p14="http://schemas.microsoft.com/office/powerpoint/2010/main" val="279711065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515600" cy="4768358"/>
          </a:xfrm>
          <a:solidFill>
            <a:schemeClr val="accent5">
              <a:lumMod val="60000"/>
              <a:lumOff val="40000"/>
            </a:schemeClr>
          </a:solidFill>
        </p:spPr>
        <p:txBody>
          <a:bodyPr>
            <a:noAutofit/>
          </a:bodyPr>
          <a:lstStyle/>
          <a:p>
            <a:r>
              <a:rPr lang="tr-TR" sz="3200" b="1" dirty="0"/>
              <a:t>Reform </a:t>
            </a:r>
            <a:r>
              <a:rPr lang="tr-TR" sz="3200" b="1" dirty="0" smtClean="0"/>
              <a:t>hareketlerinin sonuçlarını yazınız.</a:t>
            </a:r>
            <a:endParaRPr lang="tr-TR" sz="3200" dirty="0"/>
          </a:p>
          <a:p>
            <a:r>
              <a:rPr lang="tr-TR" sz="3200" b="1" dirty="0">
                <a:solidFill>
                  <a:srgbClr val="FFFF00"/>
                </a:solidFill>
              </a:rPr>
              <a:t>Cevap</a:t>
            </a:r>
            <a:r>
              <a:rPr lang="tr-TR" sz="3200" b="1" dirty="0" smtClean="0">
                <a:solidFill>
                  <a:srgbClr val="FFFF00"/>
                </a:solidFill>
              </a:rPr>
              <a:t>: </a:t>
            </a:r>
            <a:r>
              <a:rPr lang="tr-TR" sz="3200" dirty="0" smtClean="0"/>
              <a:t>Kilise </a:t>
            </a:r>
            <a:r>
              <a:rPr lang="tr-TR" sz="3200" dirty="0"/>
              <a:t>dışında laik eğitim kurumları ortaya çıkmaya </a:t>
            </a:r>
            <a:r>
              <a:rPr lang="tr-TR" sz="3200" dirty="0" smtClean="0"/>
              <a:t>başladı.</a:t>
            </a:r>
            <a:r>
              <a:rPr lang="tr-TR" sz="3200" dirty="0"/>
              <a:t>	Katolik kilisesi yeni mezheplerle mücadele etmek için Engizisyon mahkemelerini </a:t>
            </a:r>
            <a:r>
              <a:rPr lang="tr-TR" sz="3200" dirty="0" smtClean="0"/>
              <a:t>kurdu. Papanın </a:t>
            </a:r>
            <a:r>
              <a:rPr lang="tr-TR" sz="3200" dirty="0"/>
              <a:t>nüfuzu </a:t>
            </a:r>
            <a:r>
              <a:rPr lang="tr-TR" sz="3200" dirty="0" smtClean="0"/>
              <a:t>azaldı. Avrupa’daki </a:t>
            </a:r>
            <a:r>
              <a:rPr lang="tr-TR" sz="3200" dirty="0"/>
              <a:t>mezhep </a:t>
            </a:r>
            <a:r>
              <a:rPr lang="tr-TR" sz="3200" dirty="0" smtClean="0"/>
              <a:t>mücadeleleri </a:t>
            </a:r>
            <a:r>
              <a:rPr lang="tr-TR" sz="3200" dirty="0"/>
              <a:t>Osmanlıların batıdaki ilerleyişini </a:t>
            </a:r>
            <a:r>
              <a:rPr lang="tr-TR" sz="3200" dirty="0" smtClean="0"/>
              <a:t>kolaylaştırdı. Kilise </a:t>
            </a:r>
            <a:r>
              <a:rPr lang="tr-TR" sz="3200" dirty="0"/>
              <a:t>malları yağmalanarak güçlü prenslikler ortaya </a:t>
            </a:r>
            <a:r>
              <a:rPr lang="tr-TR" sz="3200" dirty="0" smtClean="0"/>
              <a:t>çıktı. Protestan </a:t>
            </a:r>
            <a:r>
              <a:rPr lang="tr-TR" sz="3200" dirty="0"/>
              <a:t>kral ve prensler din işlerinin mutlak hakimi oldular</a:t>
            </a:r>
            <a:r>
              <a:rPr lang="tr-TR" sz="3200" dirty="0" smtClean="0"/>
              <a:t>.</a:t>
            </a:r>
            <a:r>
              <a:rPr lang="tr-TR" sz="3200" dirty="0"/>
              <a:t>	Avrupa’da yeni mezhepler ortaya çıktı. Böylece mezhep birliği bozuldu.</a:t>
            </a:r>
          </a:p>
          <a:p>
            <a:endParaRPr lang="tr-TR" sz="3200" dirty="0"/>
          </a:p>
        </p:txBody>
      </p:sp>
      <p:pic>
        <p:nvPicPr>
          <p:cNvPr id="4" name="Resim 3"/>
          <p:cNvPicPr>
            <a:picLocks noChangeAspect="1"/>
          </p:cNvPicPr>
          <p:nvPr/>
        </p:nvPicPr>
        <p:blipFill>
          <a:blip r:embed="rId2"/>
          <a:stretch>
            <a:fillRect/>
          </a:stretch>
        </p:blipFill>
        <p:spPr>
          <a:xfrm>
            <a:off x="837289" y="169292"/>
            <a:ext cx="10516511" cy="1322947"/>
          </a:xfrm>
          <a:prstGeom prst="rect">
            <a:avLst/>
          </a:prstGeom>
        </p:spPr>
      </p:pic>
    </p:spTree>
    <p:extLst>
      <p:ext uri="{BB962C8B-B14F-4D97-AF65-F5344CB8AC3E}">
        <p14:creationId xmlns:p14="http://schemas.microsoft.com/office/powerpoint/2010/main" val="2726490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4000" b="1" dirty="0"/>
              <a:t>Ankara Savaşı’nın sonuçlarını yazınız.</a:t>
            </a:r>
            <a:endParaRPr lang="tr-TR" sz="4000" dirty="0"/>
          </a:p>
          <a:p>
            <a:r>
              <a:rPr lang="tr-TR" sz="4000" dirty="0"/>
              <a:t>Bunun sonucunda beylikler yeniden kuruldu ve Anadolu Türk birliği bozuldu. İstanbul’un alınması gecikti ve Rumeli’deki ilerleyiş durdu. Fetret devri başladı. Doğuda güçlenen Akkoyunlular Osmanlı’ya rakip oldular.</a:t>
            </a:r>
          </a:p>
          <a:p>
            <a:endParaRPr lang="tr-TR" sz="4000" dirty="0"/>
          </a:p>
        </p:txBody>
      </p:sp>
      <p:pic>
        <p:nvPicPr>
          <p:cNvPr id="4" name="Resim 3"/>
          <p:cNvPicPr>
            <a:picLocks noChangeAspect="1"/>
          </p:cNvPicPr>
          <p:nvPr/>
        </p:nvPicPr>
        <p:blipFill>
          <a:blip r:embed="rId2"/>
          <a:stretch>
            <a:fillRect/>
          </a:stretch>
        </p:blipFill>
        <p:spPr>
          <a:xfrm>
            <a:off x="837744" y="258501"/>
            <a:ext cx="10516511" cy="1322947"/>
          </a:xfrm>
          <a:prstGeom prst="rect">
            <a:avLst/>
          </a:prstGeom>
        </p:spPr>
      </p:pic>
    </p:spTree>
    <p:extLst>
      <p:ext uri="{BB962C8B-B14F-4D97-AF65-F5344CB8AC3E}">
        <p14:creationId xmlns:p14="http://schemas.microsoft.com/office/powerpoint/2010/main" val="131179182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8656" y="2399987"/>
            <a:ext cx="10515600" cy="2378075"/>
          </a:xfrm>
          <a:solidFill>
            <a:schemeClr val="accent6">
              <a:lumMod val="75000"/>
            </a:schemeClr>
          </a:solidFill>
        </p:spPr>
        <p:txBody>
          <a:bodyPr>
            <a:normAutofit fontScale="90000"/>
          </a:bodyPr>
          <a:lstStyle/>
          <a:p>
            <a:pPr algn="ctr"/>
            <a:r>
              <a:rPr lang="tr-TR" b="1" dirty="0"/>
              <a:t>3</a:t>
            </a:r>
            <a:r>
              <a:rPr lang="tr-TR" b="1" dirty="0" smtClean="0"/>
              <a:t>. </a:t>
            </a:r>
            <a:r>
              <a:rPr lang="tr-TR" b="1" dirty="0"/>
              <a:t>ÜNİTE: </a:t>
            </a:r>
            <a:r>
              <a:rPr lang="tr-TR" b="1" dirty="0" smtClean="0"/>
              <a:t>ARAYIŞ YILLARI (XVII.YÜZYIL)</a:t>
            </a:r>
            <a:br>
              <a:rPr lang="tr-TR" b="1" dirty="0" smtClean="0"/>
            </a:br>
            <a:r>
              <a:rPr lang="tr-TR" b="1" dirty="0"/>
              <a:t/>
            </a:r>
            <a:br>
              <a:rPr lang="tr-TR" b="1" dirty="0"/>
            </a:br>
            <a:r>
              <a:rPr lang="tr-TR" b="1" dirty="0" smtClean="0"/>
              <a:t>A. 17. YÜZYILDA ASYA VE AVRUPA DEVLETLERİ İLE OSMANLI DEVLETİ’NİN GENEL DURUMU</a:t>
            </a:r>
            <a:endParaRPr lang="tr-TR" b="1" dirty="0"/>
          </a:p>
        </p:txBody>
      </p:sp>
    </p:spTree>
    <p:extLst>
      <p:ext uri="{BB962C8B-B14F-4D97-AF65-F5344CB8AC3E}">
        <p14:creationId xmlns:p14="http://schemas.microsoft.com/office/powerpoint/2010/main" val="379109329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smtClean="0"/>
              <a:t>Osmanlı Devleti, 1606 Zitvatorok  Antlaşması ile Avusturya’ya karşı elde ettiği üstünlüğünü kaybetmiştir. Bunu nereden anlıyoruz? Açıklayınız. </a:t>
            </a:r>
          </a:p>
          <a:p>
            <a:endParaRPr lang="tr-TR" sz="3200" b="1" dirty="0"/>
          </a:p>
          <a:p>
            <a:pPr marL="0" indent="0">
              <a:buNone/>
            </a:pPr>
            <a:r>
              <a:rPr lang="tr-TR" sz="3200" b="1" dirty="0" smtClean="0">
                <a:solidFill>
                  <a:srgbClr val="FFFF00"/>
                </a:solidFill>
              </a:rPr>
              <a:t>Cevap: </a:t>
            </a:r>
            <a:r>
              <a:rPr lang="tr-TR" sz="3200" dirty="0" smtClean="0"/>
              <a:t>Zitvatorok Antlaşması ile Avusturya hükümdarı ile Osmanlı hükümdarı eşit hale gelmiş ve her yıl ödenen vergi kaldırılmıştır. Böylece İstanbul Antlaşması ile edilen üstünlük yitirilmiştir.</a:t>
            </a:r>
          </a:p>
          <a:p>
            <a:pPr marL="0" indent="0">
              <a:buNone/>
            </a:pPr>
            <a:endParaRPr lang="tr-TR" sz="3200" dirty="0"/>
          </a:p>
        </p:txBody>
      </p:sp>
      <p:pic>
        <p:nvPicPr>
          <p:cNvPr id="4" name="Resim 3"/>
          <p:cNvPicPr>
            <a:picLocks noChangeAspect="1"/>
          </p:cNvPicPr>
          <p:nvPr/>
        </p:nvPicPr>
        <p:blipFill>
          <a:blip r:embed="rId2"/>
          <a:stretch>
            <a:fillRect/>
          </a:stretch>
        </p:blipFill>
        <p:spPr>
          <a:xfrm>
            <a:off x="838200" y="269653"/>
            <a:ext cx="10516511" cy="1322947"/>
          </a:xfrm>
          <a:prstGeom prst="rect">
            <a:avLst/>
          </a:prstGeom>
        </p:spPr>
      </p:pic>
    </p:spTree>
    <p:extLst>
      <p:ext uri="{BB962C8B-B14F-4D97-AF65-F5344CB8AC3E}">
        <p14:creationId xmlns:p14="http://schemas.microsoft.com/office/powerpoint/2010/main" val="203037075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Autofit/>
          </a:bodyPr>
          <a:lstStyle/>
          <a:p>
            <a:r>
              <a:rPr lang="tr-TR" sz="3600" b="1" dirty="0"/>
              <a:t>Merkantilizm nedir? Avrupa’ya etkileri nelerdir</a:t>
            </a:r>
            <a:r>
              <a:rPr lang="tr-TR" sz="3600" b="1" dirty="0" smtClean="0"/>
              <a:t>?</a:t>
            </a:r>
          </a:p>
          <a:p>
            <a:endParaRPr lang="tr-TR" sz="3600" dirty="0"/>
          </a:p>
          <a:p>
            <a:r>
              <a:rPr lang="tr-TR" sz="3600" b="1" dirty="0" smtClean="0">
                <a:solidFill>
                  <a:srgbClr val="FFFF00"/>
                </a:solidFill>
              </a:rPr>
              <a:t>Cevap: </a:t>
            </a:r>
            <a:r>
              <a:rPr lang="tr-TR" sz="3600" dirty="0" smtClean="0"/>
              <a:t>Bu </a:t>
            </a:r>
            <a:r>
              <a:rPr lang="tr-TR" sz="3600" dirty="0"/>
              <a:t>yeni ekonomik anlayışa göre ülkeler ne kadar çok madene ve paraya hakimse o kadar zengindir. Zengin statüsünde olmak isteyen Avrupalılar iç ve dış ticarete önem verdiler. Bu durum hammadde ve Pazar arayışına yol açmış bu da sömürgeciliği doğurmuştur. </a:t>
            </a:r>
          </a:p>
          <a:p>
            <a:endParaRPr lang="tr-TR" sz="3600" dirty="0"/>
          </a:p>
        </p:txBody>
      </p:sp>
      <p:pic>
        <p:nvPicPr>
          <p:cNvPr id="4" name="Resim 3"/>
          <p:cNvPicPr>
            <a:picLocks noChangeAspect="1"/>
          </p:cNvPicPr>
          <p:nvPr/>
        </p:nvPicPr>
        <p:blipFill>
          <a:blip r:embed="rId2"/>
          <a:stretch>
            <a:fillRect/>
          </a:stretch>
        </p:blipFill>
        <p:spPr>
          <a:xfrm>
            <a:off x="837289" y="225048"/>
            <a:ext cx="10516511" cy="1322947"/>
          </a:xfrm>
          <a:prstGeom prst="rect">
            <a:avLst/>
          </a:prstGeom>
        </p:spPr>
      </p:pic>
    </p:spTree>
    <p:extLst>
      <p:ext uri="{BB962C8B-B14F-4D97-AF65-F5344CB8AC3E}">
        <p14:creationId xmlns:p14="http://schemas.microsoft.com/office/powerpoint/2010/main" val="132549035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a:t>Tımar sisteminin bozulmasının ne gibi sonuçları olmuştur</a:t>
            </a:r>
            <a:r>
              <a:rPr lang="tr-TR" sz="3200" b="1" dirty="0" smtClean="0"/>
              <a:t>?</a:t>
            </a:r>
          </a:p>
          <a:p>
            <a:endParaRPr lang="tr-TR" sz="3200" dirty="0"/>
          </a:p>
          <a:p>
            <a:r>
              <a:rPr lang="tr-TR" sz="3200" b="1" dirty="0" smtClean="0"/>
              <a:t>Cevap: </a:t>
            </a:r>
            <a:r>
              <a:rPr lang="tr-TR" sz="3200" dirty="0" smtClean="0"/>
              <a:t>Böylece </a:t>
            </a:r>
            <a:r>
              <a:rPr lang="tr-TR" sz="3200" dirty="0"/>
              <a:t>dirlikler, devlete hizmetle elde edilen ve askeri, siyasi, sosyal, ekonomik faydalar sağlayan gelir kaynakları olmaktan çıkarak nüfuzlu kimselerin elinde para ile alınıp satılabilen birer kar aracı haline geldi. </a:t>
            </a:r>
            <a:r>
              <a:rPr lang="tr-TR" sz="3200" dirty="0" smtClean="0"/>
              <a:t>Çiftçi toprağını terk etti ve şehirler göç etti. Tımar sistemi bozulduğu için Kapıkulu askerlerinin sayısı arttı. Bu da hazineden daha fazla para çıkmasına ve nakit sıkıntısı çekilmesine yol açtı.</a:t>
            </a:r>
            <a:endParaRPr lang="tr-TR" sz="3200" dirty="0"/>
          </a:p>
          <a:p>
            <a:endParaRPr lang="tr-TR" sz="3200" dirty="0"/>
          </a:p>
          <a:p>
            <a:endParaRPr lang="tr-TR" sz="3200" dirty="0"/>
          </a:p>
        </p:txBody>
      </p:sp>
      <p:pic>
        <p:nvPicPr>
          <p:cNvPr id="4" name="Resim 3"/>
          <p:cNvPicPr>
            <a:picLocks noChangeAspect="1"/>
          </p:cNvPicPr>
          <p:nvPr/>
        </p:nvPicPr>
        <p:blipFill>
          <a:blip r:embed="rId2"/>
          <a:stretch>
            <a:fillRect/>
          </a:stretch>
        </p:blipFill>
        <p:spPr>
          <a:xfrm>
            <a:off x="837744" y="303107"/>
            <a:ext cx="10516511" cy="1322947"/>
          </a:xfrm>
          <a:prstGeom prst="rect">
            <a:avLst/>
          </a:prstGeom>
        </p:spPr>
      </p:pic>
    </p:spTree>
    <p:extLst>
      <p:ext uri="{BB962C8B-B14F-4D97-AF65-F5344CB8AC3E}">
        <p14:creationId xmlns:p14="http://schemas.microsoft.com/office/powerpoint/2010/main" val="289506775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a:t>Yönetim kadrolarında en önemli değişiklik Seyfiye sınıfının yerini yavaş yavaş kalemiye sınıfının almasıdır. Bunun sebebi nedir? Açıklayınız</a:t>
            </a:r>
            <a:r>
              <a:rPr lang="tr-TR" sz="3200" b="1" dirty="0" smtClean="0"/>
              <a:t>.</a:t>
            </a:r>
          </a:p>
          <a:p>
            <a:endParaRPr lang="tr-TR" sz="3200" dirty="0"/>
          </a:p>
          <a:p>
            <a:r>
              <a:rPr lang="tr-TR" sz="3200" b="1" dirty="0" smtClean="0">
                <a:solidFill>
                  <a:srgbClr val="FFFF00"/>
                </a:solidFill>
              </a:rPr>
              <a:t>Cevap: </a:t>
            </a:r>
            <a:r>
              <a:rPr lang="tr-TR" sz="3200" dirty="0" smtClean="0"/>
              <a:t>Devletlerarası ilişkilerde diplomasinin önem kazanmasıyla kalemiye sınıfı önem kazanmış ve Reisülküttap (katiplerin reisi) zamanla dış işleri bakanlığına bağlanmıştır.</a:t>
            </a:r>
            <a:endParaRPr lang="tr-TR" sz="3200" dirty="0"/>
          </a:p>
          <a:p>
            <a:endParaRPr lang="tr-TR" sz="3200" dirty="0"/>
          </a:p>
        </p:txBody>
      </p:sp>
      <p:pic>
        <p:nvPicPr>
          <p:cNvPr id="4" name="Resim 3"/>
          <p:cNvPicPr>
            <a:picLocks noChangeAspect="1"/>
          </p:cNvPicPr>
          <p:nvPr/>
        </p:nvPicPr>
        <p:blipFill>
          <a:blip r:embed="rId2"/>
          <a:stretch>
            <a:fillRect/>
          </a:stretch>
        </p:blipFill>
        <p:spPr>
          <a:xfrm>
            <a:off x="838200" y="247350"/>
            <a:ext cx="10522608" cy="1322947"/>
          </a:xfrm>
          <a:prstGeom prst="rect">
            <a:avLst/>
          </a:prstGeom>
        </p:spPr>
      </p:pic>
    </p:spTree>
    <p:extLst>
      <p:ext uri="{BB962C8B-B14F-4D97-AF65-F5344CB8AC3E}">
        <p14:creationId xmlns:p14="http://schemas.microsoft.com/office/powerpoint/2010/main" val="100578135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545465"/>
            <a:ext cx="10515600" cy="4868214"/>
          </a:xfrm>
          <a:solidFill>
            <a:schemeClr val="accent5">
              <a:lumMod val="60000"/>
              <a:lumOff val="40000"/>
            </a:schemeClr>
          </a:solidFill>
        </p:spPr>
        <p:txBody>
          <a:bodyPr>
            <a:normAutofit lnSpcReduction="10000"/>
          </a:bodyPr>
          <a:lstStyle/>
          <a:p>
            <a:r>
              <a:rPr lang="tr-TR" sz="2400" b="1" dirty="0"/>
              <a:t>Otuz Yıl Savaşları kimler arasında olmuştur? Hangi antlaşma ile sona ermiş ve Avrupa’yı nasıl etkilemiştir</a:t>
            </a:r>
            <a:r>
              <a:rPr lang="tr-TR" sz="2400" b="1" dirty="0" smtClean="0"/>
              <a:t>?</a:t>
            </a:r>
          </a:p>
          <a:p>
            <a:endParaRPr lang="tr-TR" sz="2400" dirty="0"/>
          </a:p>
          <a:p>
            <a:r>
              <a:rPr lang="tr-TR" sz="2400" b="1" dirty="0" smtClean="0"/>
              <a:t>Cevap: </a:t>
            </a:r>
            <a:r>
              <a:rPr lang="tr-TR" sz="2400" dirty="0"/>
              <a:t>Temelinde, bir </a:t>
            </a:r>
            <a:r>
              <a:rPr lang="tr-TR" sz="2400" u="sng" dirty="0">
                <a:hlinkClick r:id="rId2"/>
              </a:rPr>
              <a:t>Protestan</a:t>
            </a:r>
            <a:r>
              <a:rPr lang="tr-TR" sz="2400" dirty="0"/>
              <a:t>-</a:t>
            </a:r>
            <a:r>
              <a:rPr lang="tr-TR" sz="2400" u="sng" dirty="0">
                <a:hlinkClick r:id="rId3"/>
              </a:rPr>
              <a:t>Katolik</a:t>
            </a:r>
            <a:r>
              <a:rPr lang="tr-TR" sz="2400" dirty="0"/>
              <a:t> mücadelesi olsa da, savaşan devletlerin çoğu dinsel değil siyasi amaçlar için savaşmıştır. Bu savaş Alman İmparatoru II. Ferdinand’ın ülkesinde mezhep birliğini sağlamak amacıyla Protestanlığı ortadan kaldırmak istemesi üzerine çıktı. Almanya’nın tek yönetim altında birleşerek güçlenmesinden çekinen </a:t>
            </a:r>
            <a:r>
              <a:rPr lang="tr-TR" sz="2400" b="1" dirty="0"/>
              <a:t>Fransa, Katolik olmasına rağmen İsveç ve Hollanda</a:t>
            </a:r>
            <a:r>
              <a:rPr lang="tr-TR" sz="2400" dirty="0"/>
              <a:t> ile ittifak kurarak Protestanların yanında savaşa girdi. Bundan sonra Protestanların lehine gelişen savaş Almanya’nın yenilgisiyle sonuçlandı</a:t>
            </a:r>
            <a:r>
              <a:rPr lang="tr-TR" sz="2400" dirty="0" smtClean="0"/>
              <a:t>.</a:t>
            </a:r>
            <a:r>
              <a:rPr lang="tr-TR" sz="2400" dirty="0"/>
              <a:t> </a:t>
            </a:r>
            <a:endParaRPr lang="tr-TR" sz="2400" dirty="0" smtClean="0"/>
          </a:p>
          <a:p>
            <a:r>
              <a:rPr lang="tr-TR" sz="2400" dirty="0" smtClean="0"/>
              <a:t>Otuz </a:t>
            </a:r>
            <a:r>
              <a:rPr lang="tr-TR" sz="2400" dirty="0"/>
              <a:t>Yıl Savaşı'nı bitiren bir dizi antlaşma </a:t>
            </a:r>
            <a:r>
              <a:rPr lang="tr-TR" sz="2400" b="1" dirty="0"/>
              <a:t>Vestfalya Barışı </a:t>
            </a:r>
            <a:r>
              <a:rPr lang="tr-TR" sz="2400" dirty="0"/>
              <a:t>olarak bilinir</a:t>
            </a:r>
            <a:r>
              <a:rPr lang="tr-TR" sz="2400" dirty="0" smtClean="0"/>
              <a:t>.</a:t>
            </a:r>
          </a:p>
          <a:p>
            <a:r>
              <a:rPr lang="tr-TR" sz="2400" dirty="0" smtClean="0"/>
              <a:t>Kutsal Roma Germen İmparatorluğu dağılmış, bazı devletler bağımsız olmuş, bazı devletler güçlenmiş, Protestanlık mezhebi rahatlamış ve güç kazanmıştır. Diplomasi önem kazanmıştır.</a:t>
            </a:r>
            <a:endParaRPr lang="tr-TR" sz="2400" dirty="0"/>
          </a:p>
          <a:p>
            <a:endParaRPr lang="tr-TR" sz="2400" dirty="0"/>
          </a:p>
        </p:txBody>
      </p:sp>
      <p:pic>
        <p:nvPicPr>
          <p:cNvPr id="4" name="Resim 3"/>
          <p:cNvPicPr>
            <a:picLocks noChangeAspect="1"/>
          </p:cNvPicPr>
          <p:nvPr/>
        </p:nvPicPr>
        <p:blipFill>
          <a:blip r:embed="rId4"/>
          <a:stretch>
            <a:fillRect/>
          </a:stretch>
        </p:blipFill>
        <p:spPr>
          <a:xfrm>
            <a:off x="837289" y="102384"/>
            <a:ext cx="10516511" cy="1322947"/>
          </a:xfrm>
          <a:prstGeom prst="rect">
            <a:avLst/>
          </a:prstGeom>
        </p:spPr>
      </p:pic>
    </p:spTree>
    <p:extLst>
      <p:ext uri="{BB962C8B-B14F-4D97-AF65-F5344CB8AC3E}">
        <p14:creationId xmlns:p14="http://schemas.microsoft.com/office/powerpoint/2010/main" val="282627293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smtClean="0"/>
              <a:t>Osmanlı Devleti’nde iç isyanların sebepleri nelerdir?</a:t>
            </a:r>
          </a:p>
          <a:p>
            <a:r>
              <a:rPr lang="tr-TR" sz="3200" b="1" dirty="0" smtClean="0">
                <a:solidFill>
                  <a:srgbClr val="FFFF00"/>
                </a:solidFill>
              </a:rPr>
              <a:t>Cevap:</a:t>
            </a:r>
            <a:r>
              <a:rPr lang="tr-TR" sz="3200" dirty="0" smtClean="0"/>
              <a:t> Merkezi otoritenin ve ekonominin bozulması genel sebepleri. </a:t>
            </a:r>
            <a:endParaRPr lang="tr-TR" sz="3200" dirty="0"/>
          </a:p>
          <a:p>
            <a:pPr lvl="0"/>
            <a:r>
              <a:rPr lang="tr-TR" sz="3200" dirty="0"/>
              <a:t>Rüşvet ve Adam Kayırmanın </a:t>
            </a:r>
            <a:r>
              <a:rPr lang="tr-TR" sz="3200" dirty="0" smtClean="0"/>
              <a:t>Artması, yönetimde saray adamları kadınlarının etkili olması, Yeniçeri Ocağı’nın bozulması, veraset sistemindeki değişiklikler, savaşları uzun sürmesi ve masrafların artması, tımar sisteminin bozulması ve kapıkulu asker sayısını artması, ordunun bozulması, tarımsal üretimin azalması ve halktan ağır vergiler alınması.</a:t>
            </a:r>
            <a:endParaRPr lang="tr-TR" sz="3200" dirty="0"/>
          </a:p>
          <a:p>
            <a:endParaRPr lang="tr-TR" sz="3200" dirty="0"/>
          </a:p>
          <a:p>
            <a:endParaRPr lang="tr-TR" sz="3200" dirty="0"/>
          </a:p>
        </p:txBody>
      </p:sp>
      <p:pic>
        <p:nvPicPr>
          <p:cNvPr id="4" name="Resim 3"/>
          <p:cNvPicPr>
            <a:picLocks noChangeAspect="1"/>
          </p:cNvPicPr>
          <p:nvPr/>
        </p:nvPicPr>
        <p:blipFill>
          <a:blip r:embed="rId2"/>
          <a:stretch>
            <a:fillRect/>
          </a:stretch>
        </p:blipFill>
        <p:spPr>
          <a:xfrm>
            <a:off x="838200" y="191595"/>
            <a:ext cx="10516511" cy="1322947"/>
          </a:xfrm>
          <a:prstGeom prst="rect">
            <a:avLst/>
          </a:prstGeom>
        </p:spPr>
      </p:pic>
    </p:spTree>
    <p:extLst>
      <p:ext uri="{BB962C8B-B14F-4D97-AF65-F5344CB8AC3E}">
        <p14:creationId xmlns:p14="http://schemas.microsoft.com/office/powerpoint/2010/main" val="379007041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fontScale="92500" lnSpcReduction="20000"/>
          </a:bodyPr>
          <a:lstStyle/>
          <a:p>
            <a:r>
              <a:rPr lang="tr-TR" b="1" dirty="0"/>
              <a:t>XVII</a:t>
            </a:r>
            <a:r>
              <a:rPr lang="tr-TR" b="1" dirty="0" smtClean="0"/>
              <a:t>. yüzyıl </a:t>
            </a:r>
            <a:r>
              <a:rPr lang="tr-TR" b="1" dirty="0"/>
              <a:t>ıslahatlarının genel özelliklerini yazınız</a:t>
            </a:r>
            <a:r>
              <a:rPr lang="tr-TR" b="1" dirty="0" smtClean="0"/>
              <a:t>.</a:t>
            </a:r>
          </a:p>
          <a:p>
            <a:pPr marL="0" indent="0">
              <a:buNone/>
            </a:pPr>
            <a:endParaRPr lang="tr-TR" b="1" dirty="0"/>
          </a:p>
          <a:p>
            <a:pPr lvl="0"/>
            <a:r>
              <a:rPr lang="tr-TR" b="1" dirty="0" smtClean="0">
                <a:solidFill>
                  <a:srgbClr val="FFFF00"/>
                </a:solidFill>
              </a:rPr>
              <a:t>Cevap:</a:t>
            </a:r>
            <a:r>
              <a:rPr lang="tr-TR" dirty="0" smtClean="0"/>
              <a:t> Kişilere </a:t>
            </a:r>
            <a:r>
              <a:rPr lang="tr-TR" dirty="0"/>
              <a:t>bağlı kalmıştır.</a:t>
            </a:r>
          </a:p>
          <a:p>
            <a:pPr lvl="0"/>
            <a:r>
              <a:rPr lang="tr-TR" dirty="0"/>
              <a:t>Nedenleri araştırılmadan sorunlara çözüm arandığı için kalıcı çözümler bulunamamıştır.</a:t>
            </a:r>
          </a:p>
          <a:p>
            <a:pPr lvl="0"/>
            <a:r>
              <a:rPr lang="tr-TR" dirty="0"/>
              <a:t>Avrupa’daki gelişmeler takip edilememiştir.</a:t>
            </a:r>
          </a:p>
          <a:p>
            <a:pPr lvl="0"/>
            <a:r>
              <a:rPr lang="tr-TR" dirty="0"/>
              <a:t>Yapılan ıslahatlar daha çok askeri alanda yapılmıştır.</a:t>
            </a:r>
          </a:p>
          <a:p>
            <a:pPr lvl="0"/>
            <a:r>
              <a:rPr lang="tr-TR" dirty="0"/>
              <a:t>Islahatlara yeniçeriler, devlet adamları, saray kadınları ve ulema engel olmaya çalışmıştır.</a:t>
            </a:r>
          </a:p>
          <a:p>
            <a:pPr lvl="0"/>
            <a:r>
              <a:rPr lang="tr-TR" dirty="0"/>
              <a:t>Baskı ve şiddet yolu ile devlet otoritesi sağlanmak istenmiştir. Ancak bu yol, ıslahatların halk tarafından benimsenmesine engel olmuştur. </a:t>
            </a:r>
          </a:p>
          <a:p>
            <a:endParaRPr lang="tr-TR" dirty="0"/>
          </a:p>
          <a:p>
            <a:endParaRPr lang="tr-TR" dirty="0"/>
          </a:p>
        </p:txBody>
      </p:sp>
      <p:pic>
        <p:nvPicPr>
          <p:cNvPr id="4" name="Resim 3"/>
          <p:cNvPicPr>
            <a:picLocks noChangeAspect="1"/>
          </p:cNvPicPr>
          <p:nvPr/>
        </p:nvPicPr>
        <p:blipFill>
          <a:blip r:embed="rId2"/>
          <a:stretch>
            <a:fillRect/>
          </a:stretch>
        </p:blipFill>
        <p:spPr>
          <a:xfrm>
            <a:off x="834696" y="213896"/>
            <a:ext cx="10522608" cy="1322947"/>
          </a:xfrm>
          <a:prstGeom prst="rect">
            <a:avLst/>
          </a:prstGeom>
        </p:spPr>
      </p:pic>
    </p:spTree>
    <p:extLst>
      <p:ext uri="{BB962C8B-B14F-4D97-AF65-F5344CB8AC3E}">
        <p14:creationId xmlns:p14="http://schemas.microsoft.com/office/powerpoint/2010/main" val="376638014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99701"/>
            <a:ext cx="10515600" cy="1325563"/>
          </a:xfrm>
          <a:solidFill>
            <a:schemeClr val="accent2"/>
          </a:solidFill>
        </p:spPr>
        <p:txBody>
          <a:bodyPr>
            <a:normAutofit/>
          </a:bodyPr>
          <a:lstStyle/>
          <a:p>
            <a:pPr algn="ctr"/>
            <a:r>
              <a:rPr lang="tr-TR" sz="2000" b="1" dirty="0" smtClean="0">
                <a:latin typeface="Arial Black" panose="020B0A04020102020204" pitchFamily="34" charset="0"/>
              </a:rPr>
              <a:t>TARİH 10 İKİNCİ DÖNEM BİRİNCİ YAZILI SORULARI</a:t>
            </a:r>
            <a:endParaRPr lang="tr-TR" sz="2000" b="1" dirty="0">
              <a:latin typeface="Arial Black" panose="020B0A04020102020204" pitchFamily="34" charset="0"/>
            </a:endParaRPr>
          </a:p>
        </p:txBody>
      </p:sp>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4000" b="1" dirty="0" smtClean="0"/>
              <a:t>1639 </a:t>
            </a:r>
            <a:r>
              <a:rPr lang="tr-TR" sz="4000" b="1" dirty="0"/>
              <a:t>Kasr-ı Şirin Antlaşmasının önemini yazınız</a:t>
            </a:r>
            <a:r>
              <a:rPr lang="tr-TR" sz="4000" b="1" dirty="0" smtClean="0"/>
              <a:t>.</a:t>
            </a:r>
          </a:p>
          <a:p>
            <a:endParaRPr lang="tr-TR" sz="4000" b="1" dirty="0" smtClean="0"/>
          </a:p>
          <a:p>
            <a:r>
              <a:rPr lang="tr-TR" sz="4000" b="1" dirty="0" smtClean="0">
                <a:solidFill>
                  <a:srgbClr val="FFFF00"/>
                </a:solidFill>
              </a:rPr>
              <a:t>Cevap:</a:t>
            </a:r>
            <a:r>
              <a:rPr lang="tr-TR" sz="4000" b="1" dirty="0" smtClean="0"/>
              <a:t> </a:t>
            </a:r>
            <a:r>
              <a:rPr lang="tr-TR" sz="4000" dirty="0"/>
              <a:t>Kasr-ı Şirin Antlaşması bugünkü Türk-İran sınırını büyük oranda belirlemiştir. Zağros Dağları sınır oldu.</a:t>
            </a:r>
          </a:p>
          <a:p>
            <a:pPr algn="ctr"/>
            <a:endParaRPr lang="tr-TR" sz="4000" dirty="0"/>
          </a:p>
        </p:txBody>
      </p:sp>
    </p:spTree>
    <p:extLst>
      <p:ext uri="{BB962C8B-B14F-4D97-AF65-F5344CB8AC3E}">
        <p14:creationId xmlns:p14="http://schemas.microsoft.com/office/powerpoint/2010/main" val="428189003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5">
              <a:lumMod val="60000"/>
              <a:lumOff val="40000"/>
            </a:schemeClr>
          </a:solidFill>
        </p:spPr>
        <p:txBody>
          <a:bodyPr>
            <a:normAutofit/>
          </a:bodyPr>
          <a:lstStyle/>
          <a:p>
            <a:r>
              <a:rPr lang="tr-TR" sz="3200" b="1" dirty="0"/>
              <a:t>Bucaş </a:t>
            </a:r>
            <a:r>
              <a:rPr lang="tr-TR" sz="3200" b="1" dirty="0" smtClean="0"/>
              <a:t>hangi ülke ile </a:t>
            </a:r>
            <a:r>
              <a:rPr lang="tr-TR" sz="3200" b="1" dirty="0"/>
              <a:t>yapılmıştır? </a:t>
            </a:r>
            <a:r>
              <a:rPr lang="tr-TR" sz="3200" b="1" dirty="0" smtClean="0"/>
              <a:t>Önemi </a:t>
            </a:r>
            <a:r>
              <a:rPr lang="tr-TR" sz="3200" b="1" dirty="0"/>
              <a:t>nedir</a:t>
            </a:r>
            <a:r>
              <a:rPr lang="tr-TR" sz="3200" b="1" dirty="0" smtClean="0"/>
              <a:t>?</a:t>
            </a:r>
          </a:p>
          <a:p>
            <a:endParaRPr lang="tr-TR" sz="3200" dirty="0"/>
          </a:p>
          <a:p>
            <a:r>
              <a:rPr lang="tr-TR" sz="3200" b="1" dirty="0" smtClean="0">
                <a:solidFill>
                  <a:srgbClr val="FFFF00"/>
                </a:solidFill>
              </a:rPr>
              <a:t>Cevap: </a:t>
            </a:r>
            <a:r>
              <a:rPr lang="tr-TR" sz="3200" dirty="0" smtClean="0"/>
              <a:t>Lehistan’la yapılmıştır. Bucaş </a:t>
            </a:r>
            <a:r>
              <a:rPr lang="tr-TR" sz="3200" dirty="0"/>
              <a:t>Osmanlı Devleti’nin toprak kazandığı son antlaşmadır. Batıda en geniş topraklara ulaşılmıştır. </a:t>
            </a:r>
          </a:p>
          <a:p>
            <a:endParaRPr lang="tr-TR" sz="3200" dirty="0"/>
          </a:p>
          <a:p>
            <a:endParaRPr lang="tr-TR" sz="3200" dirty="0"/>
          </a:p>
        </p:txBody>
      </p:sp>
      <p:pic>
        <p:nvPicPr>
          <p:cNvPr id="4" name="Resim 3"/>
          <p:cNvPicPr>
            <a:picLocks noChangeAspect="1"/>
          </p:cNvPicPr>
          <p:nvPr/>
        </p:nvPicPr>
        <p:blipFill>
          <a:blip r:embed="rId2"/>
          <a:stretch>
            <a:fillRect/>
          </a:stretch>
        </p:blipFill>
        <p:spPr>
          <a:xfrm>
            <a:off x="837289" y="269652"/>
            <a:ext cx="10516511" cy="1322947"/>
          </a:xfrm>
          <a:prstGeom prst="rect">
            <a:avLst/>
          </a:prstGeom>
        </p:spPr>
      </p:pic>
    </p:spTree>
    <p:extLst>
      <p:ext uri="{BB962C8B-B14F-4D97-AF65-F5344CB8AC3E}">
        <p14:creationId xmlns:p14="http://schemas.microsoft.com/office/powerpoint/2010/main" val="57449210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986</TotalTime>
  <Words>4965</Words>
  <Application>Microsoft Office PowerPoint</Application>
  <PresentationFormat>Geniş ekran</PresentationFormat>
  <Paragraphs>406</Paragraphs>
  <Slides>114</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114</vt:i4>
      </vt:variant>
    </vt:vector>
  </HeadingPairs>
  <TitlesOfParts>
    <vt:vector size="122" baseType="lpstr">
      <vt:lpstr>Arial</vt:lpstr>
      <vt:lpstr>Arial Black</vt:lpstr>
      <vt:lpstr>Calibri</vt:lpstr>
      <vt:lpstr>Calibri Light</vt:lpstr>
      <vt:lpstr>Century Gothic</vt:lpstr>
      <vt:lpstr>Tahoma</vt:lpstr>
      <vt:lpstr>Times New Roman</vt:lpstr>
      <vt:lpstr>Office Teması</vt:lpstr>
      <vt:lpstr>PowerPoint Sunusu</vt:lpstr>
      <vt:lpstr>I. ÜNİTE: BEYLİKTEN DEVLETE  A. UÇ BEYLİĞİNDEN DEVLETE (1300-1453)</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 ÜNİTE: BEYLİKTEN DEVLETE  B. OSMANLI DEVLET YÖNETİMİNİN TEMEL ÖZELLİKLERİ</vt:lpstr>
      <vt:lpstr>PowerPoint Sunusu</vt:lpstr>
      <vt:lpstr>PowerPoint Sunusu</vt:lpstr>
      <vt:lpstr>PowerPoint Sunusu</vt:lpstr>
      <vt:lpstr>II. ÜNİTE: DÜNYA GÜCÜ OSMANLI DEVLETE  A. FATİH VE FETİH</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II. ÜNİTE: DÜNYA GÜCÜ OSMANLI DEVLETE  B. OSMANLILARDA DEVLET YÖNETİMİ, ASKERİ TEŞKİLAT VE EĞİTİM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II. ÜNİTE: DÜNYA GÜCÜ OSMANLI DEVLETE  C. 15. YÜZYILDA AVRUPA’DA GELİŞMELER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II. ÜNİTE: DÜNYA GÜCÜ OSMANLI DEVLETE  Ç. I.SELİM (YAVUZ) DÖNEMİ (1512-1520)</vt:lpstr>
      <vt:lpstr>PowerPoint Sunusu</vt:lpstr>
      <vt:lpstr>PowerPoint Sunusu</vt:lpstr>
      <vt:lpstr>PowerPoint Sunusu</vt:lpstr>
      <vt:lpstr>PowerPoint Sunusu</vt:lpstr>
      <vt:lpstr>II. ÜNİTE: DÜNYA GÜCÜ OSMANLI DEVLETE  D. OSMANLI DEVLETİ’NDE EKONOMİK GELİŞMELER VE TOPLUM YAPISI</vt:lpstr>
      <vt:lpstr>PowerPoint Sunusu</vt:lpstr>
      <vt:lpstr>PowerPoint Sunusu</vt:lpstr>
      <vt:lpstr>PowerPoint Sunusu</vt:lpstr>
      <vt:lpstr>II. ÜNİTE: DÜNYA GÜCÜ OSMANLI DEVLETE  E. KANUNİ DÖNEMİ (1520-1566)</vt:lpstr>
      <vt:lpstr>PowerPoint Sunusu</vt:lpstr>
      <vt:lpstr>TARİH 10 İKİNCİ DÖNEM BİRİNCİ YAZILI SORULARI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II. ÜNİTE: DÜNYA GÜCÜ OSMANLI DEVLETE  F. OSMANLI DEVLETİ’NDE HUKUK, BİLİM, TEKNOLOJİ VE SANAT ALANINDAKİ GELİŞMELER</vt:lpstr>
      <vt:lpstr>PowerPoint Sunusu</vt:lpstr>
      <vt:lpstr>PowerPoint Sunusu</vt:lpstr>
      <vt:lpstr>II. ÜNİTE: DÜNYA GÜCÜ OSMANLI DEVLETE  G. REFORM HAREKETLERİ</vt:lpstr>
      <vt:lpstr>PowerPoint Sunusu</vt:lpstr>
      <vt:lpstr>PowerPoint Sunusu</vt:lpstr>
      <vt:lpstr>PowerPoint Sunusu</vt:lpstr>
      <vt:lpstr>PowerPoint Sunusu</vt:lpstr>
      <vt:lpstr>3. ÜNİTE: ARAYIŞ YILLARI (XVII.YÜZYIL)  A. 17. YÜZYILDA ASYA VE AVRUPA DEVLETLERİ İLE OSMANLI DEVLETİ’NİN GENEL DURUMU</vt:lpstr>
      <vt:lpstr>PowerPoint Sunusu</vt:lpstr>
      <vt:lpstr>PowerPoint Sunusu</vt:lpstr>
      <vt:lpstr>PowerPoint Sunusu</vt:lpstr>
      <vt:lpstr>PowerPoint Sunusu</vt:lpstr>
      <vt:lpstr>PowerPoint Sunusu</vt:lpstr>
      <vt:lpstr>PowerPoint Sunusu</vt:lpstr>
      <vt:lpstr>PowerPoint Sunusu</vt:lpstr>
      <vt:lpstr>TARİH 10 İKİNCİ DÖNEM BİRİNCİ YAZILI SORULARI</vt:lpstr>
      <vt:lpstr>PowerPoint Sunusu</vt:lpstr>
      <vt:lpstr>PowerPoint Sunusu</vt:lpstr>
      <vt:lpstr>PowerPoint Sunusu</vt:lpstr>
      <vt:lpstr>4. ÜNİTE: AVRUPA VE OSMANLI DEVLETİ  (XVIII. YÜZYIL)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toshiba</dc:creator>
  <cp:lastModifiedBy>toshiba</cp:lastModifiedBy>
  <cp:revision>131</cp:revision>
  <dcterms:created xsi:type="dcterms:W3CDTF">2018-03-23T10:44:44Z</dcterms:created>
  <dcterms:modified xsi:type="dcterms:W3CDTF">2018-03-27T10:55:03Z</dcterms:modified>
</cp:coreProperties>
</file>