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73" r:id="rId14"/>
    <p:sldId id="267" r:id="rId15"/>
    <p:sldId id="274" r:id="rId16"/>
    <p:sldId id="275" r:id="rId17"/>
    <p:sldId id="268" r:id="rId18"/>
    <p:sldId id="276" r:id="rId19"/>
    <p:sldId id="277" r:id="rId20"/>
    <p:sldId id="269" r:id="rId21"/>
    <p:sldId id="278" r:id="rId22"/>
    <p:sldId id="279" r:id="rId23"/>
    <p:sldId id="270" r:id="rId24"/>
    <p:sldId id="280" r:id="rId25"/>
    <p:sldId id="281" r:id="rId26"/>
    <p:sldId id="271" r:id="rId27"/>
    <p:sldId id="282" r:id="rId28"/>
    <p:sldId id="283" r:id="rId29"/>
    <p:sldId id="284" r:id="rId30"/>
    <p:sldId id="299" r:id="rId31"/>
    <p:sldId id="300" r:id="rId32"/>
    <p:sldId id="285" r:id="rId33"/>
    <p:sldId id="301" r:id="rId34"/>
    <p:sldId id="302" r:id="rId35"/>
    <p:sldId id="286" r:id="rId36"/>
    <p:sldId id="303" r:id="rId37"/>
    <p:sldId id="304" r:id="rId38"/>
    <p:sldId id="287" r:id="rId39"/>
    <p:sldId id="305" r:id="rId40"/>
    <p:sldId id="306" r:id="rId41"/>
    <p:sldId id="288" r:id="rId42"/>
    <p:sldId id="307" r:id="rId43"/>
    <p:sldId id="308" r:id="rId44"/>
    <p:sldId id="289" r:id="rId45"/>
    <p:sldId id="309" r:id="rId46"/>
    <p:sldId id="310" r:id="rId47"/>
    <p:sldId id="290" r:id="rId48"/>
    <p:sldId id="311" r:id="rId49"/>
    <p:sldId id="312" r:id="rId50"/>
    <p:sldId id="291" r:id="rId51"/>
    <p:sldId id="313" r:id="rId52"/>
    <p:sldId id="314" r:id="rId53"/>
    <p:sldId id="292" r:id="rId54"/>
    <p:sldId id="315" r:id="rId55"/>
    <p:sldId id="316" r:id="rId56"/>
    <p:sldId id="293" r:id="rId5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04.11.2014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04.11.2014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04.11.2014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04.11.2014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04.11.2014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04.11.2014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04.11.2014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04.11.2014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04.11.2014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04.11.2014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04.11.2014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0491770-B55D-4E44-B119-D009FEA295A0}" type="datetimeFigureOut">
              <a:rPr lang="tr-TR" smtClean="0"/>
              <a:t>04.11.2014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tr-TR" dirty="0" smtClean="0"/>
              <a:t>Tarih 1 </a:t>
            </a:r>
            <a:r>
              <a:rPr lang="tr-TR" dirty="0" err="1" smtClean="0"/>
              <a:t>sorularI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TARİHE YARDIMCI BİLİMLER-TARİHİ ÇAĞLARA GİRİŞ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334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024107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tr-TR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Efsane, destan, efsane  hangi kaynak türüne örnektir?</a:t>
            </a:r>
          </a:p>
          <a:p>
            <a:endParaRPr lang="tr-TR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A)Yazılı kaynak</a:t>
            </a:r>
            <a:endParaRPr lang="tr-TR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 action="ppaction://hlinksldjump"/>
              </a:rPr>
              <a:t>B)Sözlü kaynak</a:t>
            </a:r>
            <a:endParaRPr lang="tr-TR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C)Yazısız kaynak</a:t>
            </a:r>
            <a:endParaRPr lang="tr-TR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D) Sesli ve görüntülü kaynak</a:t>
            </a:r>
            <a:endParaRPr lang="tr-TR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r-TR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r-TR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27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800" dirty="0" smtClean="0">
                <a:hlinkClick r:id="rId2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476672"/>
            <a:ext cx="7925504" cy="4536504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800" dirty="0" smtClean="0">
                <a:solidFill>
                  <a:schemeClr val="bg1"/>
                </a:solidFill>
              </a:rPr>
              <a:t>Kitaplar, fermanlar, antlaşma metinleri, mahkeme kararları hangi kaynak türüne örnektir?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tr-TR" sz="28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800" dirty="0">
                <a:solidFill>
                  <a:schemeClr val="bg1"/>
                </a:solidFill>
                <a:hlinkClick r:id="rId2" action="ppaction://hlinksldjump"/>
              </a:rPr>
              <a:t>A</a:t>
            </a:r>
            <a:r>
              <a:rPr lang="tr-TR" sz="2800" dirty="0" smtClean="0">
                <a:solidFill>
                  <a:schemeClr val="bg1"/>
                </a:solidFill>
                <a:hlinkClick r:id="rId2" action="ppaction://hlinksldjump"/>
              </a:rPr>
              <a:t>) Yazılı </a:t>
            </a:r>
            <a:r>
              <a:rPr lang="tr-TR" sz="2800" dirty="0">
                <a:solidFill>
                  <a:schemeClr val="bg1"/>
                </a:solidFill>
                <a:hlinkClick r:id="rId2" action="ppaction://hlinksldjump"/>
              </a:rPr>
              <a:t>kaynak</a:t>
            </a:r>
            <a:endParaRPr lang="tr-TR" sz="2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800" dirty="0">
                <a:solidFill>
                  <a:schemeClr val="bg1"/>
                </a:solidFill>
                <a:hlinkClick r:id="rId3" action="ppaction://hlinksldjump"/>
              </a:rPr>
              <a:t>B</a:t>
            </a:r>
            <a:r>
              <a:rPr lang="tr-TR" sz="2800" dirty="0" smtClean="0">
                <a:solidFill>
                  <a:schemeClr val="bg1"/>
                </a:solidFill>
                <a:hlinkClick r:id="rId3" action="ppaction://hlinksldjump"/>
              </a:rPr>
              <a:t>) Sözlü </a:t>
            </a:r>
            <a:r>
              <a:rPr lang="tr-TR" sz="2800" dirty="0">
                <a:solidFill>
                  <a:schemeClr val="bg1"/>
                </a:solidFill>
                <a:hlinkClick r:id="rId3" action="ppaction://hlinksldjump"/>
              </a:rPr>
              <a:t>kaynak</a:t>
            </a:r>
            <a:endParaRPr lang="tr-TR" sz="2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800" dirty="0" smtClean="0">
                <a:solidFill>
                  <a:schemeClr val="bg1"/>
                </a:solidFill>
                <a:hlinkClick r:id="rId3" action="ppaction://hlinksldjump"/>
              </a:rPr>
              <a:t>C) Yazısız </a:t>
            </a:r>
            <a:r>
              <a:rPr lang="tr-TR" sz="2800" dirty="0">
                <a:solidFill>
                  <a:schemeClr val="bg1"/>
                </a:solidFill>
                <a:hlinkClick r:id="rId3" action="ppaction://hlinksldjump"/>
              </a:rPr>
              <a:t>kaynak</a:t>
            </a:r>
            <a:endParaRPr lang="tr-TR" sz="2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800" dirty="0">
                <a:solidFill>
                  <a:schemeClr val="bg1"/>
                </a:solidFill>
                <a:hlinkClick r:id="rId3" action="ppaction://hlinksldjump"/>
              </a:rPr>
              <a:t>D) Sesli ve görüntülü kaynak</a:t>
            </a:r>
            <a:endParaRPr lang="tr-TR" sz="2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45371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332656"/>
            <a:ext cx="7520940" cy="4752528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bg1"/>
                </a:solidFill>
              </a:rPr>
              <a:t>Toprak, taş, madenden ve kemikten yapılmış eşyalar hangi kaynak türüne örnektir?</a:t>
            </a:r>
          </a:p>
          <a:p>
            <a:endParaRPr lang="tr-TR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hlinkClick r:id="rId2" action="ppaction://hlinksldjump"/>
              </a:rPr>
              <a:t>A)Yazılı kaynak</a:t>
            </a:r>
            <a:endParaRPr lang="tr-TR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hlinkClick r:id="rId2" action="ppaction://hlinksldjump"/>
              </a:rPr>
              <a:t>B)Sözlü kaynak</a:t>
            </a:r>
            <a:endParaRPr lang="tr-TR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hlinkClick r:id="rId3" action="ppaction://hlinksldjump"/>
              </a:rPr>
              <a:t>C)Yazısız kaynak</a:t>
            </a:r>
            <a:endParaRPr lang="tr-TR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hlinkClick r:id="rId2" action="ppaction://hlinksldjump"/>
              </a:rPr>
              <a:t>D) Sesli ve görüntülü kaynak</a:t>
            </a:r>
            <a:endParaRPr lang="tr-TR" sz="2400" dirty="0">
              <a:solidFill>
                <a:schemeClr val="bg1"/>
              </a:solidFill>
            </a:endParaRP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6988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056564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Aşağıdakilerden hangisi olgudur?</a:t>
            </a:r>
          </a:p>
          <a:p>
            <a:endParaRPr lang="tr-TR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A) Malazgirt Savaşı</a:t>
            </a:r>
            <a:endParaRPr lang="tr-TR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r-TR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B) Karabük Demir Çelik Fabrikasının açılması</a:t>
            </a:r>
            <a:endParaRPr lang="tr-TR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r-TR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 action="ppaction://hlinksldjump"/>
              </a:rPr>
              <a:t>C) Sanayileşme</a:t>
            </a:r>
            <a:endParaRPr lang="tr-TR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r-TR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D) TBMM’nin açılması</a:t>
            </a:r>
            <a:endParaRPr lang="tr-TR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r-TR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E)  Sivas Kongresi</a:t>
            </a:r>
            <a:endParaRPr lang="tr-TR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39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260648"/>
            <a:ext cx="7520940" cy="4419829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bg1"/>
                </a:solidFill>
              </a:rPr>
              <a:t>Doğrudan doğruya olayı gören, yaşayan veya olayın yaşadığı zaman da bulunan kişilerin yazmış olduğu eserlerdir?</a:t>
            </a:r>
          </a:p>
          <a:p>
            <a:endParaRPr lang="tr-TR" sz="2400" dirty="0">
              <a:solidFill>
                <a:schemeClr val="bg1"/>
              </a:solidFill>
            </a:endParaRPr>
          </a:p>
          <a:p>
            <a:pPr marL="457200" indent="-457200">
              <a:buAutoNum type="alphaUcParenR"/>
            </a:pPr>
            <a:r>
              <a:rPr lang="tr-TR" sz="2400" dirty="0" smtClean="0">
                <a:solidFill>
                  <a:schemeClr val="bg1"/>
                </a:solidFill>
                <a:hlinkClick r:id="rId2" action="ppaction://hlinksldjump"/>
              </a:rPr>
              <a:t>Birinci elden kaynak</a:t>
            </a:r>
            <a:endParaRPr lang="tr-TR" sz="2400" dirty="0" smtClean="0">
              <a:solidFill>
                <a:schemeClr val="bg1"/>
              </a:solidFill>
            </a:endParaRPr>
          </a:p>
          <a:p>
            <a:pPr marL="0" indent="0"/>
            <a:endParaRPr lang="tr-TR" sz="2400" dirty="0">
              <a:solidFill>
                <a:schemeClr val="bg1"/>
              </a:solidFill>
            </a:endParaRPr>
          </a:p>
          <a:p>
            <a:pPr marL="0" indent="0"/>
            <a:r>
              <a:rPr lang="tr-TR" sz="2400" dirty="0" smtClean="0">
                <a:solidFill>
                  <a:schemeClr val="bg1"/>
                </a:solidFill>
              </a:rPr>
              <a:t>B)   </a:t>
            </a:r>
            <a:r>
              <a:rPr lang="tr-TR" sz="2400" dirty="0" smtClean="0">
                <a:solidFill>
                  <a:schemeClr val="bg1"/>
                </a:solidFill>
                <a:hlinkClick r:id="rId3" action="ppaction://hlinksldjump"/>
              </a:rPr>
              <a:t>İkinci elden kaynak</a:t>
            </a:r>
            <a:endParaRPr lang="tr-T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92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88640"/>
            <a:ext cx="8208912" cy="482453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bg1"/>
                </a:solidFill>
              </a:rPr>
              <a:t>Aşağıdakilerden hangisi Türklerin kullandıkları takvimler arasında aşağıdakilerden hangisi yoktur?</a:t>
            </a:r>
          </a:p>
          <a:p>
            <a:endParaRPr lang="tr-TR" sz="24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tr-TR" sz="2400" dirty="0" smtClean="0">
                <a:solidFill>
                  <a:schemeClr val="bg1"/>
                </a:solidFill>
                <a:hlinkClick r:id="rId2" action="ppaction://hlinksldjump"/>
              </a:rPr>
              <a:t>Oniki Hayvanlı Türk Takvimi</a:t>
            </a:r>
            <a:endParaRPr lang="tr-TR" sz="2400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AutoNum type="alphaUcParenR" startAt="2"/>
            </a:pPr>
            <a:r>
              <a:rPr lang="tr-TR" sz="2400" dirty="0" smtClean="0">
                <a:solidFill>
                  <a:schemeClr val="bg1"/>
                </a:solidFill>
                <a:hlinkClick r:id="rId2" action="ppaction://hlinksldjump"/>
              </a:rPr>
              <a:t>Hicri Takvimi</a:t>
            </a:r>
            <a:endParaRPr lang="tr-TR" sz="2400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AutoNum type="alphaUcParenR" startAt="2"/>
            </a:pPr>
            <a:r>
              <a:rPr lang="tr-TR" sz="2400" dirty="0" smtClean="0">
                <a:solidFill>
                  <a:schemeClr val="bg1"/>
                </a:solidFill>
                <a:hlinkClick r:id="rId2" action="ppaction://hlinksldjump"/>
              </a:rPr>
              <a:t>Rumi Takvimi</a:t>
            </a:r>
            <a:endParaRPr lang="tr-TR" sz="2400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AutoNum type="alphaUcParenR" startAt="2"/>
            </a:pPr>
            <a:r>
              <a:rPr lang="tr-TR" sz="2400" dirty="0" smtClean="0">
                <a:solidFill>
                  <a:schemeClr val="bg1"/>
                </a:solidFill>
                <a:hlinkClick r:id="rId2" action="ppaction://hlinksldjump"/>
              </a:rPr>
              <a:t>Celali Takvimi</a:t>
            </a:r>
            <a:endParaRPr lang="tr-TR" sz="2400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AutoNum type="alphaUcParenR" startAt="2"/>
            </a:pPr>
            <a:r>
              <a:rPr lang="tr-TR" sz="2400" dirty="0" smtClean="0">
                <a:solidFill>
                  <a:schemeClr val="bg1"/>
                </a:solidFill>
                <a:hlinkClick r:id="rId3" action="ppaction://hlinksldjump"/>
              </a:rPr>
              <a:t>Jülyen Takvimi</a:t>
            </a:r>
            <a:endParaRPr lang="tr-T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92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404664"/>
            <a:ext cx="7520940" cy="4275813"/>
          </a:xfrm>
        </p:spPr>
        <p:txBody>
          <a:bodyPr>
            <a:normAutofit/>
          </a:bodyPr>
          <a:lstStyle/>
          <a:p>
            <a:r>
              <a:rPr lang="tr-TR" sz="2400" dirty="0" smtClean="0"/>
              <a:t>Aşağıdakilerden hangisi kazı bilimidir?</a:t>
            </a:r>
          </a:p>
          <a:p>
            <a:endParaRPr lang="tr-TR" sz="2400" dirty="0" smtClean="0"/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tr-TR" sz="2400" dirty="0" smtClean="0">
                <a:hlinkClick r:id="rId2" action="ppaction://hlinksldjump"/>
              </a:rPr>
              <a:t>EPİGRAFYA</a:t>
            </a:r>
            <a:endParaRPr lang="tr-TR" sz="2400" dirty="0" smtClean="0"/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tr-TR" sz="2400" dirty="0" smtClean="0">
                <a:hlinkClick r:id="rId2" action="ppaction://hlinksldjump"/>
              </a:rPr>
              <a:t>ANTROPOLOJİ</a:t>
            </a:r>
            <a:endParaRPr lang="tr-TR" sz="2400" dirty="0" smtClean="0"/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tr-TR" sz="2400" dirty="0" smtClean="0">
                <a:hlinkClick r:id="rId2" action="ppaction://hlinksldjump"/>
              </a:rPr>
              <a:t>PALEOGRAFYA</a:t>
            </a:r>
            <a:endParaRPr lang="tr-TR" sz="2400" dirty="0" smtClean="0"/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tr-TR" sz="2400" dirty="0" smtClean="0">
                <a:hlinkClick r:id="rId2" action="ppaction://hlinksldjump"/>
              </a:rPr>
              <a:t>ETNOĞRAFYA</a:t>
            </a:r>
            <a:endParaRPr lang="tr-TR" sz="2400" dirty="0" smtClean="0"/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tr-TR" sz="2400" dirty="0" smtClean="0">
                <a:hlinkClick r:id="rId3" action="ppaction://hlinksldjump"/>
              </a:rPr>
              <a:t>ARKEOLOJİ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89513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548680"/>
            <a:ext cx="7520940" cy="4536504"/>
          </a:xfrm>
        </p:spPr>
        <p:txBody>
          <a:bodyPr>
            <a:normAutofit/>
          </a:bodyPr>
          <a:lstStyle/>
          <a:p>
            <a:r>
              <a:rPr lang="tr-TR" sz="2400" dirty="0" smtClean="0"/>
              <a:t>Aşağıdakilerden  hangisi kitabeleri inceleyen bilim dalıdır?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2" action="ppaction://hlinksldjump"/>
              </a:rPr>
              <a:t>A) EPİGRAFYA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3" action="ppaction://hlinksldjump"/>
              </a:rPr>
              <a:t>B) ANTROPOLOJİ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3" action="ppaction://hlinksldjump"/>
              </a:rPr>
              <a:t>C) PALEOGRAFYA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 smtClean="0"/>
              <a:t>D) </a:t>
            </a:r>
            <a:r>
              <a:rPr lang="tr-TR" sz="2400" dirty="0" smtClean="0">
                <a:hlinkClick r:id="rId3" action="ppaction://hlinksldjump"/>
              </a:rPr>
              <a:t>ETNOĞRAFYA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 smtClean="0"/>
              <a:t>E) </a:t>
            </a:r>
            <a:r>
              <a:rPr lang="tr-TR" sz="2400" dirty="0" smtClean="0">
                <a:hlinkClick r:id="rId3" action="ppaction://hlinksldjump"/>
              </a:rPr>
              <a:t>ARKEOLOJİ</a:t>
            </a: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6136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971600" y="2420888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6685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r"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476672"/>
            <a:ext cx="7520940" cy="46085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sz="2000" dirty="0"/>
              <a:t>Aşağıdakilerden  hangisi </a:t>
            </a:r>
            <a:r>
              <a:rPr lang="tr-TR" sz="2000" dirty="0" smtClean="0"/>
              <a:t>insan ırklarını, fiziki yapılarını ve  kemik yapılarını inceleyen </a:t>
            </a:r>
            <a:r>
              <a:rPr lang="tr-TR" sz="2000" dirty="0"/>
              <a:t>bilim dalıdır?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sz="2000" dirty="0">
                <a:hlinkClick r:id="rId2" action="ppaction://hlinksldjump"/>
              </a:rPr>
              <a:t>A) EPİGRAFYA</a:t>
            </a:r>
            <a:endParaRPr lang="tr-TR" sz="20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sz="2000" dirty="0">
                <a:hlinkClick r:id="rId3" action="ppaction://hlinksldjump"/>
              </a:rPr>
              <a:t>B) ANTROPOLOJİ</a:t>
            </a:r>
            <a:endParaRPr lang="tr-TR" sz="20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sz="2000" dirty="0">
                <a:hlinkClick r:id="rId2" action="ppaction://hlinksldjump"/>
              </a:rPr>
              <a:t>C) PALEOGRAFYA</a:t>
            </a:r>
            <a:endParaRPr lang="tr-TR" sz="20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sz="2000" dirty="0">
                <a:hlinkClick r:id="rId2" action="ppaction://hlinksldjump"/>
              </a:rPr>
              <a:t>D) </a:t>
            </a:r>
            <a:r>
              <a:rPr lang="tr-TR" sz="2000" dirty="0" smtClean="0">
                <a:hlinkClick r:id="rId2" action="ppaction://hlinksldjump"/>
              </a:rPr>
              <a:t>ETNOĞRAFYA</a:t>
            </a:r>
            <a:endParaRPr lang="tr-TR" sz="20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sz="2000" dirty="0">
                <a:hlinkClick r:id="rId2" action="ppaction://hlinksldjump"/>
              </a:rPr>
              <a:t>E) ARKEOLOJİ</a:t>
            </a:r>
            <a:endParaRPr lang="tr-TR" sz="20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82983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8455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/>
              <a:t>Aşağıdakilerden  hangisi </a:t>
            </a:r>
            <a:r>
              <a:rPr lang="tr-TR" sz="2000" dirty="0" smtClean="0"/>
              <a:t>eski yazıları inceleyen </a:t>
            </a:r>
            <a:r>
              <a:rPr lang="tr-TR" sz="2000" dirty="0"/>
              <a:t>bilim dalıdır?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hlinkClick r:id="rId2" action="ppaction://hlinksldjump"/>
              </a:rPr>
              <a:t>A) EPİGRAFYA</a:t>
            </a: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>
                <a:hlinkClick r:id="rId2" action="ppaction://hlinksldjump"/>
              </a:rPr>
              <a:t>B) </a:t>
            </a:r>
            <a:r>
              <a:rPr lang="tr-TR" sz="2000" dirty="0" smtClean="0">
                <a:hlinkClick r:id="rId2" action="ppaction://hlinksldjump"/>
              </a:rPr>
              <a:t>ANTROPOLOJİ</a:t>
            </a: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>
                <a:hlinkClick r:id="rId3" action="ppaction://hlinksldjump"/>
              </a:rPr>
              <a:t>C) PALEOGRAFYA</a:t>
            </a: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>
                <a:hlinkClick r:id="rId2" action="ppaction://hlinksldjump"/>
              </a:rPr>
              <a:t>D) ETNOĞRAFYA</a:t>
            </a: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>
                <a:hlinkClick r:id="rId2" action="ppaction://hlinksldjump"/>
              </a:rPr>
              <a:t>E) ARKEOLOJİ</a:t>
            </a:r>
            <a:endParaRPr 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306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692696"/>
            <a:ext cx="7520940" cy="439248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sz="2400" dirty="0"/>
              <a:t>Aşağıdakilerden  hangisi </a:t>
            </a:r>
            <a:r>
              <a:rPr lang="tr-TR" sz="2400" dirty="0" smtClean="0"/>
              <a:t>toplumların kültürlerini </a:t>
            </a:r>
            <a:r>
              <a:rPr lang="tr-TR" sz="2400" dirty="0"/>
              <a:t>inceleyen bilim dalıdır?</a:t>
            </a:r>
          </a:p>
          <a:p>
            <a:pPr>
              <a:lnSpc>
                <a:spcPct val="150000"/>
              </a:lnSpc>
            </a:pPr>
            <a:r>
              <a:rPr lang="tr-TR" sz="2400" dirty="0">
                <a:hlinkClick r:id="rId2" action="ppaction://hlinksldjump"/>
              </a:rPr>
              <a:t>A) EPİGRAFYA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>
                <a:hlinkClick r:id="rId2" action="ppaction://hlinksldjump"/>
              </a:rPr>
              <a:t>B) ANTROPOLOJİ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>
                <a:hlinkClick r:id="rId2" action="ppaction://hlinksldjump"/>
              </a:rPr>
              <a:t>C) PALEOGRAFYA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>
                <a:hlinkClick r:id="rId3" action="ppaction://hlinksldjump"/>
              </a:rPr>
              <a:t>D) ETNOĞRAFYA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>
                <a:hlinkClick r:id="rId2" action="ppaction://hlinksldjump"/>
              </a:rPr>
              <a:t>E) ARKEOLOJİ</a:t>
            </a:r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309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1015008" y="2492896"/>
            <a:ext cx="7520940" cy="792088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397299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125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Eski paraları inceleyen bilim dalı hangisidir?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2" action="ppaction://hlinksldjump"/>
              </a:rPr>
              <a:t>A</a:t>
            </a:r>
            <a:r>
              <a:rPr lang="tr-TR" sz="2400" dirty="0">
                <a:hlinkClick r:id="rId2" action="ppaction://hlinksldjump"/>
              </a:rPr>
              <a:t>) EPİGRAFYA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>
                <a:hlinkClick r:id="rId2" action="ppaction://hlinksldjump"/>
              </a:rPr>
              <a:t>B) ANTROPOLOJİ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>
                <a:hlinkClick r:id="rId2" action="ppaction://hlinksldjump"/>
              </a:rPr>
              <a:t>C) PALEOGRAFYA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>
                <a:hlinkClick r:id="rId3" action="ppaction://hlinksldjump"/>
              </a:rPr>
              <a:t>D) </a:t>
            </a:r>
            <a:r>
              <a:rPr lang="tr-TR" sz="2400" dirty="0" smtClean="0">
                <a:hlinkClick r:id="rId3" action="ppaction://hlinksldjump"/>
              </a:rPr>
              <a:t>NÜMİZMATİK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>
                <a:hlinkClick r:id="rId2" action="ppaction://hlinksldjump"/>
              </a:rPr>
              <a:t>E) ARKEOLOJİ</a:t>
            </a:r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752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548680"/>
            <a:ext cx="7520940" cy="47525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800" dirty="0" smtClean="0"/>
              <a:t>Armaları inceleyen </a:t>
            </a:r>
            <a:r>
              <a:rPr lang="tr-TR" sz="2800" dirty="0"/>
              <a:t>bilim dalı hangisidir?</a:t>
            </a:r>
          </a:p>
          <a:p>
            <a:pPr>
              <a:lnSpc>
                <a:spcPct val="150000"/>
              </a:lnSpc>
            </a:pPr>
            <a:r>
              <a:rPr lang="tr-TR" sz="2800" dirty="0">
                <a:hlinkClick r:id="rId2" action="ppaction://hlinksldjump"/>
              </a:rPr>
              <a:t>A) EPİGRAFYA</a:t>
            </a:r>
            <a:endParaRPr lang="tr-TR" sz="2800" dirty="0"/>
          </a:p>
          <a:p>
            <a:pPr>
              <a:lnSpc>
                <a:spcPct val="150000"/>
              </a:lnSpc>
            </a:pPr>
            <a:r>
              <a:rPr lang="tr-TR" sz="2800" dirty="0">
                <a:hlinkClick r:id="rId2" action="ppaction://hlinksldjump"/>
              </a:rPr>
              <a:t>B) ANTROPOLOJİ</a:t>
            </a:r>
            <a:endParaRPr lang="tr-TR" sz="2800" dirty="0"/>
          </a:p>
          <a:p>
            <a:pPr>
              <a:lnSpc>
                <a:spcPct val="150000"/>
              </a:lnSpc>
            </a:pPr>
            <a:r>
              <a:rPr lang="tr-TR" sz="2800" dirty="0">
                <a:hlinkClick r:id="rId2" action="ppaction://hlinksldjump"/>
              </a:rPr>
              <a:t>C) PALEOGRAFYA</a:t>
            </a:r>
            <a:endParaRPr lang="tr-TR" sz="2800" dirty="0"/>
          </a:p>
          <a:p>
            <a:pPr>
              <a:lnSpc>
                <a:spcPct val="150000"/>
              </a:lnSpc>
            </a:pPr>
            <a:r>
              <a:rPr lang="tr-TR" sz="2800" dirty="0">
                <a:hlinkClick r:id="rId2" action="ppaction://hlinksldjump"/>
              </a:rPr>
              <a:t>D) NÜMİZMATİK</a:t>
            </a:r>
            <a:endParaRPr lang="tr-TR" sz="2800" dirty="0"/>
          </a:p>
          <a:p>
            <a:pPr>
              <a:lnSpc>
                <a:spcPct val="150000"/>
              </a:lnSpc>
            </a:pPr>
            <a:r>
              <a:rPr lang="tr-TR" sz="2800" dirty="0">
                <a:hlinkClick r:id="rId3" action="ppaction://hlinksldjump"/>
              </a:rPr>
              <a:t>E) </a:t>
            </a:r>
            <a:r>
              <a:rPr lang="tr-TR" sz="2800" dirty="0" smtClean="0">
                <a:hlinkClick r:id="rId3" action="ppaction://hlinksldjump"/>
              </a:rPr>
              <a:t>HERALDİK</a:t>
            </a:r>
            <a:endParaRPr lang="tr-TR" sz="2800" dirty="0"/>
          </a:p>
          <a:p>
            <a:pPr>
              <a:lnSpc>
                <a:spcPct val="150000"/>
              </a:lnSpc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40320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548680"/>
            <a:ext cx="7520940" cy="453650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sz="3200" dirty="0" smtClean="0"/>
              <a:t>Avcılık ve toplayıcılığın yaygın olduğu tarih öncesi dönem hangisidir?</a:t>
            </a:r>
          </a:p>
          <a:p>
            <a:pPr>
              <a:lnSpc>
                <a:spcPct val="150000"/>
              </a:lnSpc>
            </a:pPr>
            <a:endParaRPr lang="tr-TR" sz="3200" dirty="0"/>
          </a:p>
          <a:p>
            <a:pPr>
              <a:lnSpc>
                <a:spcPct val="150000"/>
              </a:lnSpc>
              <a:buAutoNum type="alphaUcParenR"/>
            </a:pPr>
            <a:r>
              <a:rPr lang="tr-TR" sz="3200" dirty="0" smtClean="0">
                <a:hlinkClick r:id="rId2" action="ppaction://hlinksldjump"/>
              </a:rPr>
              <a:t>Eski Taş</a:t>
            </a:r>
            <a:endParaRPr lang="tr-TR" sz="3200" dirty="0" smtClean="0"/>
          </a:p>
          <a:p>
            <a:pPr>
              <a:lnSpc>
                <a:spcPct val="150000"/>
              </a:lnSpc>
              <a:buAutoNum type="alphaUcParenR"/>
            </a:pPr>
            <a:r>
              <a:rPr lang="tr-TR" sz="3200" dirty="0" smtClean="0">
                <a:hlinkClick r:id="rId3" action="ppaction://hlinksldjump"/>
              </a:rPr>
              <a:t>Orta Taş</a:t>
            </a:r>
            <a:endParaRPr lang="tr-TR" sz="3200" dirty="0" smtClean="0"/>
          </a:p>
          <a:p>
            <a:pPr>
              <a:lnSpc>
                <a:spcPct val="150000"/>
              </a:lnSpc>
              <a:buAutoNum type="alphaUcParenR"/>
            </a:pPr>
            <a:r>
              <a:rPr lang="tr-TR" sz="3200" dirty="0" smtClean="0">
                <a:hlinkClick r:id="rId3" action="ppaction://hlinksldjump"/>
              </a:rPr>
              <a:t>Yeni Taş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73971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548680"/>
            <a:ext cx="8208912" cy="4464496"/>
          </a:xfrm>
          <a:solidFill>
            <a:schemeClr val="tx1"/>
          </a:solidFill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Aşağıdakilerden hangisi tarih biliminin yöntemlerinden birisi değildir?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tr-TR" sz="2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 action="ppaction://hlinksldjump"/>
              </a:rPr>
              <a:t>A)Kaynak arama   </a:t>
            </a: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 action="ppaction://hlinksldjump"/>
              </a:rPr>
              <a:t>   </a:t>
            </a: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 action="ppaction://hlinksldjump"/>
              </a:rPr>
              <a:t>B)Tasnif </a:t>
            </a: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 action="ppaction://hlinksldjump"/>
              </a:rPr>
              <a:t>(sınıflandırma) </a:t>
            </a:r>
            <a:endParaRPr lang="tr-TR" sz="24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tr-TR" sz="2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 action="ppaction://hlinksldjump"/>
              </a:rPr>
              <a:t>C)Tahlil (Analiz)    </a:t>
            </a: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 action="ppaction://hlinksldjump"/>
              </a:rPr>
              <a:t>  </a:t>
            </a: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3" action="ppaction://hlinksldjump"/>
              </a:rPr>
              <a:t>D)Takvim </a:t>
            </a: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endParaRPr lang="tr-TR" sz="24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tr-TR" sz="2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 action="ppaction://hlinksldjump"/>
              </a:rPr>
              <a:t>E) Tenkit (Eleştiri)</a:t>
            </a:r>
            <a:endParaRPr lang="tr-TR" sz="2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59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260648"/>
            <a:ext cx="8568952" cy="48245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Üretimin başladığı, insanların yerleşik hayata geçtiği, hayvanların evcilleştirildiği, kilden kap kacakların yapıldığı, dokumacılığın başladığı  tarih </a:t>
            </a:r>
            <a:r>
              <a:rPr lang="tr-TR" sz="2400" dirty="0"/>
              <a:t>öncesi dönem hangisidir</a:t>
            </a:r>
            <a:r>
              <a:rPr lang="tr-TR" sz="2400" dirty="0" smtClean="0"/>
              <a:t>?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2" action="ppaction://hlinksldjump"/>
              </a:rPr>
              <a:t>A)Eski </a:t>
            </a:r>
            <a:r>
              <a:rPr lang="tr-TR" sz="2400" dirty="0">
                <a:hlinkClick r:id="rId2" action="ppaction://hlinksldjump"/>
              </a:rPr>
              <a:t>Taş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2" action="ppaction://hlinksldjump"/>
              </a:rPr>
              <a:t>B)Orta </a:t>
            </a:r>
            <a:r>
              <a:rPr lang="tr-TR" sz="2400" dirty="0">
                <a:hlinkClick r:id="rId2" action="ppaction://hlinksldjump"/>
              </a:rPr>
              <a:t>Taş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3" action="ppaction://hlinksldjump"/>
              </a:rPr>
              <a:t>C)Yeni </a:t>
            </a:r>
            <a:r>
              <a:rPr lang="tr-TR" sz="2400" dirty="0">
                <a:hlinkClick r:id="rId3" action="ppaction://hlinksldjump"/>
              </a:rPr>
              <a:t>Taş</a:t>
            </a:r>
            <a:endParaRPr lang="tr-TR" sz="2400" dirty="0"/>
          </a:p>
          <a:p>
            <a:pPr>
              <a:lnSpc>
                <a:spcPct val="150000"/>
              </a:lnSpc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2628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88640"/>
            <a:ext cx="8496944" cy="46805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Dünyanın en eski şehir yerleşmesi sayılan yerleşim yeri aşağıdakilerden hangisidir?</a:t>
            </a:r>
          </a:p>
          <a:p>
            <a:pPr>
              <a:lnSpc>
                <a:spcPct val="150000"/>
              </a:lnSpc>
              <a:buAutoNum type="alphaUcParenR"/>
            </a:pPr>
            <a:r>
              <a:rPr lang="tr-TR" sz="2400" dirty="0" smtClean="0">
                <a:hlinkClick r:id="rId2" action="ppaction://hlinksldjump"/>
              </a:rPr>
              <a:t>Diyarbakır Çayönü</a:t>
            </a:r>
            <a:endParaRPr lang="tr-TR" sz="2400" dirty="0" smtClean="0"/>
          </a:p>
          <a:p>
            <a:pPr>
              <a:lnSpc>
                <a:spcPct val="150000"/>
              </a:lnSpc>
              <a:buAutoNum type="alphaUcParenR"/>
            </a:pPr>
            <a:r>
              <a:rPr lang="tr-TR" sz="2400" dirty="0" smtClean="0">
                <a:hlinkClick r:id="rId2" action="ppaction://hlinksldjump"/>
              </a:rPr>
              <a:t>Çorum Alacahöyük</a:t>
            </a:r>
            <a:endParaRPr lang="tr-TR" sz="2400" dirty="0" smtClean="0"/>
          </a:p>
          <a:p>
            <a:pPr>
              <a:lnSpc>
                <a:spcPct val="150000"/>
              </a:lnSpc>
              <a:buAutoNum type="alphaUcParenR"/>
            </a:pPr>
            <a:r>
              <a:rPr lang="tr-TR" sz="2400" dirty="0" smtClean="0">
                <a:hlinkClick r:id="rId2" action="ppaction://hlinksldjump"/>
              </a:rPr>
              <a:t>Yozgat </a:t>
            </a:r>
            <a:r>
              <a:rPr lang="tr-TR" sz="2400" dirty="0" err="1" smtClean="0">
                <a:hlinkClick r:id="rId2" action="ppaction://hlinksldjump"/>
              </a:rPr>
              <a:t>Alişar</a:t>
            </a:r>
            <a:endParaRPr lang="tr-TR" sz="2400" dirty="0" smtClean="0"/>
          </a:p>
          <a:p>
            <a:pPr>
              <a:lnSpc>
                <a:spcPct val="150000"/>
              </a:lnSpc>
              <a:buAutoNum type="alphaUcParenR"/>
            </a:pPr>
            <a:r>
              <a:rPr lang="tr-TR" sz="2400" dirty="0" smtClean="0">
                <a:hlinkClick r:id="rId3" action="ppaction://hlinksldjump"/>
              </a:rPr>
              <a:t>Konya Çatalhöyük</a:t>
            </a:r>
            <a:endParaRPr lang="tr-TR" sz="2400" dirty="0" smtClean="0"/>
          </a:p>
          <a:p>
            <a:pPr>
              <a:lnSpc>
                <a:spcPct val="150000"/>
              </a:lnSpc>
              <a:buAutoNum type="alphaUcParenR"/>
            </a:pPr>
            <a:r>
              <a:rPr lang="tr-TR" sz="2400" dirty="0" smtClean="0">
                <a:hlinkClick r:id="rId2" action="ppaction://hlinksldjump"/>
              </a:rPr>
              <a:t>Çanakkale Truva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3225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tr-TR" sz="3600" dirty="0" smtClean="0">
                <a:solidFill>
                  <a:schemeClr val="bg1"/>
                </a:solidFill>
              </a:rPr>
              <a:t>Sorularımız sona erdi. Çabalarınız için teşekkürler.</a:t>
            </a:r>
            <a:endParaRPr lang="tr-T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1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2276872"/>
            <a:ext cx="7520940" cy="576064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</a:t>
            </a:r>
            <a:r>
              <a:rPr lang="tr-TR" sz="2800" dirty="0" smtClean="0">
                <a:hlinkClick r:id="rId2" action="ppaction://hlinksldjump"/>
              </a:rPr>
              <a:t>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96878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2924945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463905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332656"/>
            <a:ext cx="7520940" cy="4536504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r>
              <a:rPr lang="tr-TR" sz="2800" dirty="0" smtClean="0">
                <a:solidFill>
                  <a:schemeClr val="bg1"/>
                </a:solidFill>
              </a:rPr>
              <a:t>Aşağıdakilerden hangisi olaydır?</a:t>
            </a:r>
          </a:p>
          <a:p>
            <a:endParaRPr lang="tr-TR" sz="28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800" dirty="0" smtClean="0">
                <a:solidFill>
                  <a:schemeClr val="bg1"/>
                </a:solidFill>
                <a:hlinkClick r:id="rId2" action="ppaction://hlinksldjump"/>
              </a:rPr>
              <a:t>A) Anadolu’nun Türkleşmesi</a:t>
            </a:r>
            <a:endParaRPr lang="tr-TR" sz="28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800" dirty="0" smtClean="0">
                <a:solidFill>
                  <a:schemeClr val="bg1"/>
                </a:solidFill>
                <a:hlinkClick r:id="rId2" action="ppaction://hlinksldjump"/>
              </a:rPr>
              <a:t>B) Türkiye’nin çağdaşlaşması</a:t>
            </a:r>
            <a:endParaRPr lang="tr-TR" sz="28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800" dirty="0" smtClean="0">
                <a:solidFill>
                  <a:schemeClr val="bg1"/>
                </a:solidFill>
                <a:hlinkClick r:id="rId2" action="ppaction://hlinksldjump"/>
              </a:rPr>
              <a:t>C) Sanayileşme</a:t>
            </a:r>
            <a:endParaRPr lang="tr-TR" sz="28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800" dirty="0" smtClean="0">
                <a:solidFill>
                  <a:schemeClr val="bg1"/>
                </a:solidFill>
                <a:hlinkClick r:id="rId3" action="ppaction://hlinksldjump"/>
              </a:rPr>
              <a:t>D) Süveyş Kanalı’nın açılması </a:t>
            </a:r>
            <a:endParaRPr lang="tr-TR" sz="28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800" dirty="0" smtClean="0">
                <a:solidFill>
                  <a:schemeClr val="bg1"/>
                </a:solidFill>
                <a:hlinkClick r:id="rId2" action="ppaction://hlinksldjump"/>
              </a:rPr>
              <a:t>E) Sömürgecilik</a:t>
            </a:r>
            <a:endParaRPr lang="tr-T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37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30907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170</TotalTime>
  <Words>739</Words>
  <Application>Microsoft Office PowerPoint</Application>
  <PresentationFormat>Ekran Gösterisi (4:3)</PresentationFormat>
  <Paragraphs>152</Paragraphs>
  <Slides>56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56</vt:i4>
      </vt:variant>
    </vt:vector>
  </HeadingPairs>
  <TitlesOfParts>
    <vt:vector size="57" baseType="lpstr">
      <vt:lpstr>Açılar</vt:lpstr>
      <vt:lpstr>Tarih 1 sorularI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MOTUN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motun</dc:creator>
  <cp:lastModifiedBy>motun</cp:lastModifiedBy>
  <cp:revision>15</cp:revision>
  <dcterms:created xsi:type="dcterms:W3CDTF">2014-11-04T11:10:54Z</dcterms:created>
  <dcterms:modified xsi:type="dcterms:W3CDTF">2014-11-04T20:58:03Z</dcterms:modified>
</cp:coreProperties>
</file>