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698" r:id="rId3"/>
  </p:sldMasterIdLst>
  <p:notesMasterIdLst>
    <p:notesMasterId r:id="rId38"/>
  </p:notesMasterIdLst>
  <p:sldIdLst>
    <p:sldId id="646" r:id="rId4"/>
    <p:sldId id="340" r:id="rId5"/>
    <p:sldId id="647" r:id="rId6"/>
    <p:sldId id="648" r:id="rId7"/>
    <p:sldId id="649" r:id="rId8"/>
    <p:sldId id="650" r:id="rId9"/>
    <p:sldId id="651" r:id="rId10"/>
    <p:sldId id="614" r:id="rId11"/>
    <p:sldId id="615" r:id="rId12"/>
    <p:sldId id="616" r:id="rId13"/>
    <p:sldId id="617" r:id="rId14"/>
    <p:sldId id="618" r:id="rId15"/>
    <p:sldId id="619" r:id="rId16"/>
    <p:sldId id="620" r:id="rId17"/>
    <p:sldId id="621" r:id="rId18"/>
    <p:sldId id="622" r:id="rId19"/>
    <p:sldId id="623" r:id="rId20"/>
    <p:sldId id="624" r:id="rId21"/>
    <p:sldId id="625" r:id="rId22"/>
    <p:sldId id="626" r:id="rId23"/>
    <p:sldId id="627" r:id="rId24"/>
    <p:sldId id="628" r:id="rId25"/>
    <p:sldId id="629" r:id="rId26"/>
    <p:sldId id="630" r:id="rId27"/>
    <p:sldId id="631" r:id="rId28"/>
    <p:sldId id="632" r:id="rId29"/>
    <p:sldId id="633" r:id="rId30"/>
    <p:sldId id="634" r:id="rId31"/>
    <p:sldId id="635" r:id="rId32"/>
    <p:sldId id="636" r:id="rId33"/>
    <p:sldId id="637" r:id="rId34"/>
    <p:sldId id="638" r:id="rId35"/>
    <p:sldId id="639" r:id="rId36"/>
    <p:sldId id="480"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2060"/>
    <a:srgbClr val="44259B"/>
    <a:srgbClr val="3E11A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4BBCB-4F22-46CE-9556-C9A5AFD8CFD4}" type="datetimeFigureOut">
              <a:rPr lang="tr-TR" smtClean="0"/>
              <a:t>08.02.2018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2D325-54A1-492C-A64F-927C4A4D9725}" type="slidenum">
              <a:rPr lang="tr-TR" smtClean="0"/>
              <a:t>‹#›</a:t>
            </a:fld>
            <a:endParaRPr lang="tr-TR"/>
          </a:p>
        </p:txBody>
      </p:sp>
    </p:spTree>
    <p:extLst>
      <p:ext uri="{BB962C8B-B14F-4D97-AF65-F5344CB8AC3E}">
        <p14:creationId xmlns:p14="http://schemas.microsoft.com/office/powerpoint/2010/main" val="37063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6E4F424-615A-471D-869D-549F3CDC5930}" type="datetime1">
              <a:rPr lang="tr-TR" smtClean="0"/>
              <a:t>08.02.2018</a:t>
            </a:fld>
            <a:endParaRPr lang="tr-TR"/>
          </a:p>
        </p:txBody>
      </p:sp>
      <p:sp>
        <p:nvSpPr>
          <p:cNvPr id="19" name="18 Altbilgi Yer Tutucusu"/>
          <p:cNvSpPr>
            <a:spLocks noGrp="1"/>
          </p:cNvSpPr>
          <p:nvPr>
            <p:ph type="ftr" sz="quarter" idx="11"/>
          </p:nvPr>
        </p:nvSpPr>
        <p:spPr/>
        <p:txBody>
          <a:bodyPr/>
          <a:lstStyle/>
          <a:p>
            <a:r>
              <a:rPr lang="tr-TR" smtClean="0"/>
              <a:t>www.tariheglencesi.com</a:t>
            </a:r>
            <a:endParaRPr lang="tr-TR"/>
          </a:p>
        </p:txBody>
      </p:sp>
      <p:sp>
        <p:nvSpPr>
          <p:cNvPr id="27" name="2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7D23E44-E49C-4254-9B7A-2B321ABD5431}" type="datetime1">
              <a:rPr lang="tr-TR" smtClean="0"/>
              <a:t>08.02.2018</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E30DEF-F0DA-441F-9BEB-92DC5A358015}" type="datetime1">
              <a:rPr lang="tr-TR" smtClean="0"/>
              <a:t>08.02.2018</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fontAlgn="base">
                <a:spcBef>
                  <a:spcPct val="0"/>
                </a:spcBef>
                <a:spcAft>
                  <a:spcPct val="0"/>
                </a:spcAft>
                <a:defRPr/>
              </a:pPr>
              <a:endParaRPr lang="tr-TR">
                <a:solidFill>
                  <a:srgbClr val="FFFFFF"/>
                </a:solidFill>
                <a:latin typeface="Arial" panose="020B0604020202020204" pitchFamily="34" charset="0"/>
              </a:endParaRPr>
            </a:p>
          </p:txBody>
        </p:sp>
        <p:sp>
          <p:nvSpPr>
            <p:cNvPr id="7" name="Freeform 7"/>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2" name="Freeform 12"/>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fontAlgn="base">
                  <a:spcBef>
                    <a:spcPct val="0"/>
                  </a:spcBef>
                  <a:spcAft>
                    <a:spcPct val="0"/>
                  </a:spcAft>
                  <a:defRPr/>
                </a:pPr>
                <a:endParaRPr lang="tr-TR">
                  <a:solidFill>
                    <a:srgbClr val="FFFFFF"/>
                  </a:solidFill>
                  <a:latin typeface="Arial" panose="020B0604020202020204" pitchFamily="34" charset="0"/>
                </a:endParaRPr>
              </a:p>
            </p:txBody>
          </p:sp>
        </p:grpSp>
      </p:grpSp>
      <p:sp>
        <p:nvSpPr>
          <p:cNvPr id="123920" name="Rectangle 16"/>
          <p:cNvSpPr>
            <a:spLocks noGrp="1" noChangeArrowheads="1"/>
          </p:cNvSpPr>
          <p:nvPr>
            <p:ph type="ctrTitle" sz="quarter"/>
          </p:nvPr>
        </p:nvSpPr>
        <p:spPr>
          <a:xfrm>
            <a:off x="1066800" y="1997075"/>
            <a:ext cx="7086600" cy="1431925"/>
          </a:xfrm>
        </p:spPr>
        <p:txBody>
          <a:bodyPr anchor="b"/>
          <a:lstStyle>
            <a:lvl1pPr>
              <a:defRPr/>
            </a:lvl1pPr>
          </a:lstStyle>
          <a:p>
            <a:r>
              <a:rPr lang="tr-TR"/>
              <a:t>Asıl başlık stili için tıklatın</a:t>
            </a:r>
          </a:p>
        </p:txBody>
      </p:sp>
      <p:sp>
        <p:nvSpPr>
          <p:cNvPr id="12392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tr-TR"/>
              <a:t>Asıl alt başlık stilini düzenlemek için tıklatın</a:t>
            </a:r>
          </a:p>
        </p:txBody>
      </p:sp>
      <p:sp>
        <p:nvSpPr>
          <p:cNvPr id="18" name="Rectangle 18"/>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r>
              <a:rPr lang="tr-TR">
                <a:solidFill>
                  <a:srgbClr val="FFFFFF"/>
                </a:solidFill>
              </a:rPr>
              <a:t>www.tariheglencesi.com</a:t>
            </a:r>
          </a:p>
        </p:txBody>
      </p:sp>
      <p:sp>
        <p:nvSpPr>
          <p:cNvPr id="20" name="Rectangle 20"/>
          <p:cNvSpPr>
            <a:spLocks noGrp="1" noChangeArrowheads="1"/>
          </p:cNvSpPr>
          <p:nvPr>
            <p:ph type="sldNum" sz="quarter" idx="12"/>
          </p:nvPr>
        </p:nvSpPr>
        <p:spPr/>
        <p:txBody>
          <a:bodyPr/>
          <a:lstStyle>
            <a:lvl1pPr>
              <a:defRPr/>
            </a:lvl1pPr>
          </a:lstStyle>
          <a:p>
            <a:fld id="{37B59BCA-EA6B-47BC-9713-5C7838DD41A6}"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6251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www.tariheglencesi.com</a:t>
            </a:r>
          </a:p>
        </p:txBody>
      </p:sp>
      <p:sp>
        <p:nvSpPr>
          <p:cNvPr id="6" name="Rectangle 19"/>
          <p:cNvSpPr>
            <a:spLocks noGrp="1" noChangeArrowheads="1"/>
          </p:cNvSpPr>
          <p:nvPr>
            <p:ph type="sldNum" sz="quarter" idx="12"/>
          </p:nvPr>
        </p:nvSpPr>
        <p:spPr>
          <a:ln/>
        </p:spPr>
        <p:txBody>
          <a:bodyPr/>
          <a:lstStyle>
            <a:lvl1pPr>
              <a:defRPr/>
            </a:lvl1pPr>
          </a:lstStyle>
          <a:p>
            <a:fld id="{2DF92305-D7A9-488E-BDEA-00548895D156}"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626968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www.tariheglencesi.com</a:t>
            </a:r>
          </a:p>
        </p:txBody>
      </p:sp>
      <p:sp>
        <p:nvSpPr>
          <p:cNvPr id="6" name="Rectangle 19"/>
          <p:cNvSpPr>
            <a:spLocks noGrp="1" noChangeArrowheads="1"/>
          </p:cNvSpPr>
          <p:nvPr>
            <p:ph type="sldNum" sz="quarter" idx="12"/>
          </p:nvPr>
        </p:nvSpPr>
        <p:spPr>
          <a:ln/>
        </p:spPr>
        <p:txBody>
          <a:bodyPr/>
          <a:lstStyle>
            <a:lvl1pPr>
              <a:defRPr/>
            </a:lvl1pPr>
          </a:lstStyle>
          <a:p>
            <a:fld id="{57112ABE-E6D3-4962-894C-343B8B2DEB64}"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124640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www.tariheglencesi.com</a:t>
            </a:r>
          </a:p>
        </p:txBody>
      </p:sp>
      <p:sp>
        <p:nvSpPr>
          <p:cNvPr id="7" name="Rectangle 19"/>
          <p:cNvSpPr>
            <a:spLocks noGrp="1" noChangeArrowheads="1"/>
          </p:cNvSpPr>
          <p:nvPr>
            <p:ph type="sldNum" sz="quarter" idx="12"/>
          </p:nvPr>
        </p:nvSpPr>
        <p:spPr>
          <a:ln/>
        </p:spPr>
        <p:txBody>
          <a:bodyPr/>
          <a:lstStyle>
            <a:lvl1pPr>
              <a:defRPr/>
            </a:lvl1pPr>
          </a:lstStyle>
          <a:p>
            <a:fld id="{E9D22C74-C0E6-48EC-B9D8-46B089D29C2A}"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961679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www.tariheglencesi.com</a:t>
            </a:r>
          </a:p>
        </p:txBody>
      </p:sp>
      <p:sp>
        <p:nvSpPr>
          <p:cNvPr id="9" name="Rectangle 19"/>
          <p:cNvSpPr>
            <a:spLocks noGrp="1" noChangeArrowheads="1"/>
          </p:cNvSpPr>
          <p:nvPr>
            <p:ph type="sldNum" sz="quarter" idx="12"/>
          </p:nvPr>
        </p:nvSpPr>
        <p:spPr>
          <a:ln/>
        </p:spPr>
        <p:txBody>
          <a:bodyPr/>
          <a:lstStyle>
            <a:lvl1pPr>
              <a:defRPr/>
            </a:lvl1pPr>
          </a:lstStyle>
          <a:p>
            <a:fld id="{B3EBB1BB-C159-4C53-A2C6-E7F9E187F95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019716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www.tariheglencesi.com</a:t>
            </a:r>
          </a:p>
        </p:txBody>
      </p:sp>
      <p:sp>
        <p:nvSpPr>
          <p:cNvPr id="5" name="Rectangle 19"/>
          <p:cNvSpPr>
            <a:spLocks noGrp="1" noChangeArrowheads="1"/>
          </p:cNvSpPr>
          <p:nvPr>
            <p:ph type="sldNum" sz="quarter" idx="12"/>
          </p:nvPr>
        </p:nvSpPr>
        <p:spPr>
          <a:ln/>
        </p:spPr>
        <p:txBody>
          <a:bodyPr/>
          <a:lstStyle>
            <a:lvl1pPr>
              <a:defRPr/>
            </a:lvl1pPr>
          </a:lstStyle>
          <a:p>
            <a:fld id="{4B6E3F8E-EED9-4632-AFC8-BD51F142E95B}"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4028474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www.tariheglencesi.com</a:t>
            </a:r>
          </a:p>
        </p:txBody>
      </p:sp>
      <p:sp>
        <p:nvSpPr>
          <p:cNvPr id="4" name="Rectangle 19"/>
          <p:cNvSpPr>
            <a:spLocks noGrp="1" noChangeArrowheads="1"/>
          </p:cNvSpPr>
          <p:nvPr>
            <p:ph type="sldNum" sz="quarter" idx="12"/>
          </p:nvPr>
        </p:nvSpPr>
        <p:spPr>
          <a:ln/>
        </p:spPr>
        <p:txBody>
          <a:bodyPr/>
          <a:lstStyle>
            <a:lvl1pPr>
              <a:defRPr/>
            </a:lvl1pPr>
          </a:lstStyle>
          <a:p>
            <a:fld id="{B376545C-F5F2-4029-96BB-99E87A03EDAF}"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326310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www.tariheglencesi.com</a:t>
            </a:r>
          </a:p>
        </p:txBody>
      </p:sp>
      <p:sp>
        <p:nvSpPr>
          <p:cNvPr id="7" name="Rectangle 19"/>
          <p:cNvSpPr>
            <a:spLocks noGrp="1" noChangeArrowheads="1"/>
          </p:cNvSpPr>
          <p:nvPr>
            <p:ph type="sldNum" sz="quarter" idx="12"/>
          </p:nvPr>
        </p:nvSpPr>
        <p:spPr>
          <a:ln/>
        </p:spPr>
        <p:txBody>
          <a:bodyPr/>
          <a:lstStyle>
            <a:lvl1pPr>
              <a:defRPr/>
            </a:lvl1pPr>
          </a:lstStyle>
          <a:p>
            <a:fld id="{AE3A2414-8971-445B-9641-5743491E2137}"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71748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90C62C8-C86B-4B9A-9EF7-F43AB6F019D0}" type="datetime1">
              <a:rPr lang="tr-TR" smtClean="0"/>
              <a:t>08.02.2018</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www.tariheglencesi.com</a:t>
            </a:r>
          </a:p>
        </p:txBody>
      </p:sp>
      <p:sp>
        <p:nvSpPr>
          <p:cNvPr id="7" name="Rectangle 19"/>
          <p:cNvSpPr>
            <a:spLocks noGrp="1" noChangeArrowheads="1"/>
          </p:cNvSpPr>
          <p:nvPr>
            <p:ph type="sldNum" sz="quarter" idx="12"/>
          </p:nvPr>
        </p:nvSpPr>
        <p:spPr>
          <a:ln/>
        </p:spPr>
        <p:txBody>
          <a:bodyPr/>
          <a:lstStyle>
            <a:lvl1pPr>
              <a:defRPr/>
            </a:lvl1pPr>
          </a:lstStyle>
          <a:p>
            <a:fld id="{B2EA9BFC-813A-427C-8EAF-AAE8D8BCF463}"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578798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www.tariheglencesi.com</a:t>
            </a:r>
          </a:p>
        </p:txBody>
      </p:sp>
      <p:sp>
        <p:nvSpPr>
          <p:cNvPr id="6" name="Rectangle 19"/>
          <p:cNvSpPr>
            <a:spLocks noGrp="1" noChangeArrowheads="1"/>
          </p:cNvSpPr>
          <p:nvPr>
            <p:ph type="sldNum" sz="quarter" idx="12"/>
          </p:nvPr>
        </p:nvSpPr>
        <p:spPr>
          <a:ln/>
        </p:spPr>
        <p:txBody>
          <a:bodyPr/>
          <a:lstStyle>
            <a:lvl1pPr>
              <a:defRPr/>
            </a:lvl1pPr>
          </a:lstStyle>
          <a:p>
            <a:fld id="{BEDBA2AD-5F54-4A1D-ACC7-E9E4E57893F4}"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876489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24650" y="304800"/>
            <a:ext cx="1885950" cy="5791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066800" y="304800"/>
            <a:ext cx="5505450" cy="579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www.tariheglencesi.com</a:t>
            </a:r>
          </a:p>
        </p:txBody>
      </p:sp>
      <p:sp>
        <p:nvSpPr>
          <p:cNvPr id="6" name="Rectangle 19"/>
          <p:cNvSpPr>
            <a:spLocks noGrp="1" noChangeArrowheads="1"/>
          </p:cNvSpPr>
          <p:nvPr>
            <p:ph type="sldNum" sz="quarter" idx="12"/>
          </p:nvPr>
        </p:nvSpPr>
        <p:spPr>
          <a:ln/>
        </p:spPr>
        <p:txBody>
          <a:bodyPr/>
          <a:lstStyle>
            <a:lvl1pPr>
              <a:defRPr/>
            </a:lvl1pPr>
          </a:lstStyle>
          <a:p>
            <a:fld id="{08045DBF-56CC-4676-8B34-50258C1BC1D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548051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9BF788EA-943D-4BC4-B00E-8AF0F6E7A144}" type="datetimeFigureOut">
              <a:rPr lang="tr-TR" smtClean="0">
                <a:solidFill>
                  <a:prstClr val="white">
                    <a:alpha val="60000"/>
                  </a:prstClr>
                </a:solidFill>
              </a:rPr>
              <a:pPr/>
              <a:t>08.02.2018</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endParaRPr lang="tr-TR">
              <a:solidFill>
                <a:prstClr val="white">
                  <a:alpha val="60000"/>
                </a:prstClr>
              </a:solidFill>
            </a:endParaRPr>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61265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BF788EA-943D-4BC4-B00E-8AF0F6E7A144}" type="datetimeFigureOut">
              <a:rPr lang="tr-TR" smtClean="0">
                <a:solidFill>
                  <a:srgbClr val="B31166"/>
                </a:solidFill>
              </a:rPr>
              <a:pPr/>
              <a:t>08.02.2018</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257903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BF788EA-943D-4BC4-B00E-8AF0F6E7A144}" type="datetimeFigureOut">
              <a:rPr lang="tr-TR" smtClean="0">
                <a:solidFill>
                  <a:srgbClr val="B31166"/>
                </a:solidFill>
              </a:rPr>
              <a:pPr/>
              <a:t>08.02.2018</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080392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BF788EA-943D-4BC4-B00E-8AF0F6E7A144}" type="datetimeFigureOut">
              <a:rPr lang="tr-TR" smtClean="0">
                <a:solidFill>
                  <a:srgbClr val="B31166"/>
                </a:solidFill>
              </a:rPr>
              <a:pPr/>
              <a:t>08.02.2018</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7" name="Slide Number Placeholder 6"/>
          <p:cNvSpPr>
            <a:spLocks noGrp="1"/>
          </p:cNvSpPr>
          <p:nvPr>
            <p:ph type="sldNum" sz="quarter" idx="12"/>
          </p:nvPr>
        </p:nvSpPr>
        <p:spPr/>
        <p:txBody>
          <a:body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94270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BF788EA-943D-4BC4-B00E-8AF0F6E7A144}" type="datetimeFigureOut">
              <a:rPr lang="tr-TR" smtClean="0">
                <a:solidFill>
                  <a:srgbClr val="B31166"/>
                </a:solidFill>
              </a:rPr>
              <a:pPr/>
              <a:t>08.02.2018</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735356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BF788EA-943D-4BC4-B00E-8AF0F6E7A144}" type="datetimeFigureOut">
              <a:rPr lang="tr-TR" smtClean="0">
                <a:solidFill>
                  <a:srgbClr val="B31166"/>
                </a:solidFill>
              </a:rPr>
              <a:pPr/>
              <a:t>08.02.2018</a:t>
            </a:fld>
            <a:endParaRPr lang="tr-TR">
              <a:solidFill>
                <a:srgbClr val="B31166"/>
              </a:solidFill>
            </a:endParaRPr>
          </a:p>
        </p:txBody>
      </p:sp>
      <p:sp>
        <p:nvSpPr>
          <p:cNvPr id="4" name="Footer Placeholder 3"/>
          <p:cNvSpPr>
            <a:spLocks noGrp="1"/>
          </p:cNvSpPr>
          <p:nvPr>
            <p:ph type="ftr" sz="quarter" idx="11"/>
          </p:nvPr>
        </p:nvSpPr>
        <p:spPr/>
        <p:txBody>
          <a:bodyPr/>
          <a:lstStyle/>
          <a:p>
            <a:endParaRPr lang="tr-TR">
              <a:solidFill>
                <a:srgbClr val="B31166"/>
              </a:solidFill>
            </a:endParaRPr>
          </a:p>
        </p:txBody>
      </p:sp>
      <p:sp>
        <p:nvSpPr>
          <p:cNvPr id="5" name="Slide Number Placeholder 4"/>
          <p:cNvSpPr>
            <a:spLocks noGrp="1"/>
          </p:cNvSpPr>
          <p:nvPr>
            <p:ph type="sldNum" sz="quarter" idx="12"/>
          </p:nvPr>
        </p:nvSpPr>
        <p:spPr/>
        <p:txBody>
          <a:body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49553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788EA-943D-4BC4-B00E-8AF0F6E7A144}" type="datetimeFigureOut">
              <a:rPr lang="tr-TR" smtClean="0">
                <a:solidFill>
                  <a:srgbClr val="B31166"/>
                </a:solidFill>
              </a:rPr>
              <a:pPr/>
              <a:t>08.02.2018</a:t>
            </a:fld>
            <a:endParaRPr lang="tr-TR">
              <a:solidFill>
                <a:srgbClr val="B31166"/>
              </a:solidFill>
            </a:endParaRPr>
          </a:p>
        </p:txBody>
      </p:sp>
      <p:sp>
        <p:nvSpPr>
          <p:cNvPr id="3" name="Footer Placeholder 2"/>
          <p:cNvSpPr>
            <a:spLocks noGrp="1"/>
          </p:cNvSpPr>
          <p:nvPr>
            <p:ph type="ftr" sz="quarter" idx="11"/>
          </p:nvPr>
        </p:nvSpPr>
        <p:spPr/>
        <p:txBody>
          <a:bodyPr/>
          <a:lstStyle/>
          <a:p>
            <a:endParaRPr lang="tr-TR">
              <a:solidFill>
                <a:srgbClr val="B31166"/>
              </a:solidFill>
            </a:endParaRPr>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1820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D68EE0B-AE63-46B9-80E1-BDF721989646}" type="datetime1">
              <a:rPr lang="tr-TR" smtClean="0"/>
              <a:t>08.02.2018</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BF788EA-943D-4BC4-B00E-8AF0F6E7A144}" type="datetimeFigureOut">
              <a:rPr lang="tr-TR" smtClean="0">
                <a:solidFill>
                  <a:srgbClr val="B31166"/>
                </a:solidFill>
              </a:rPr>
              <a:pPr/>
              <a:t>08.02.2018</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969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27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BF788EA-943D-4BC4-B00E-8AF0F6E7A144}" type="datetimeFigureOut">
              <a:rPr lang="tr-TR" smtClean="0">
                <a:solidFill>
                  <a:srgbClr val="B31166"/>
                </a:solidFill>
              </a:rPr>
              <a:pPr/>
              <a:t>08.02.2018</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600158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BF788EA-943D-4BC4-B00E-8AF0F6E7A144}" type="datetimeFigureOut">
              <a:rPr lang="tr-TR" smtClean="0">
                <a:solidFill>
                  <a:srgbClr val="B31166"/>
                </a:solidFill>
              </a:rPr>
              <a:pPr/>
              <a:t>08.02.2018</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290274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3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BF788EA-943D-4BC4-B00E-8AF0F6E7A144}" type="datetimeFigureOut">
              <a:rPr lang="tr-TR" smtClean="0">
                <a:solidFill>
                  <a:srgbClr val="B31166"/>
                </a:solidFill>
              </a:rPr>
              <a:pPr/>
              <a:t>08.02.2018</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114309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7"/>
            <a:ext cx="601434" cy="1200329"/>
          </a:xfrm>
          <a:prstGeom prst="rect">
            <a:avLst/>
          </a:prstGeom>
          <a:noFill/>
        </p:spPr>
        <p:txBody>
          <a:bodyPr wrap="square" rtlCol="0">
            <a:spAutoFit/>
          </a:bodyPr>
          <a:lstStyle/>
          <a:p>
            <a:pPr algn="r"/>
            <a:r>
              <a:rPr lang="en-US" sz="7200" dirty="0">
                <a:solidFill>
                  <a:srgbClr val="B31166">
                    <a:lumMod val="60000"/>
                    <a:lumOff val="40000"/>
                  </a:srgbClr>
                </a:solidFill>
                <a:latin typeface="Arial"/>
                <a:cs typeface="Arial"/>
              </a:rPr>
              <a:t>“</a:t>
            </a:r>
          </a:p>
        </p:txBody>
      </p:sp>
      <p:sp>
        <p:nvSpPr>
          <p:cNvPr id="13" name="TextBox 12"/>
          <p:cNvSpPr txBox="1"/>
          <p:nvPr/>
        </p:nvSpPr>
        <p:spPr bwMode="gray">
          <a:xfrm>
            <a:off x="7413344" y="2613788"/>
            <a:ext cx="489572" cy="1200329"/>
          </a:xfrm>
          <a:prstGeom prst="rect">
            <a:avLst/>
          </a:prstGeom>
          <a:noFill/>
        </p:spPr>
        <p:txBody>
          <a:bodyPr wrap="square" rtlCol="0">
            <a:spAutoFit/>
          </a:bodyPr>
          <a:lstStyle/>
          <a:p>
            <a:pPr algn="r"/>
            <a:r>
              <a:rPr lang="en-US" sz="72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3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BF788EA-943D-4BC4-B00E-8AF0F6E7A144}" type="datetimeFigureOut">
              <a:rPr lang="tr-TR" smtClean="0">
                <a:solidFill>
                  <a:srgbClr val="B31166"/>
                </a:solidFill>
              </a:rPr>
              <a:pPr/>
              <a:t>08.02.2018</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69274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BF788EA-943D-4BC4-B00E-8AF0F6E7A144}" type="datetimeFigureOut">
              <a:rPr lang="tr-TR" smtClean="0">
                <a:solidFill>
                  <a:srgbClr val="B31166"/>
                </a:solidFill>
              </a:rPr>
              <a:pPr/>
              <a:t>08.02.2018</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859483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BF788EA-943D-4BC4-B00E-8AF0F6E7A144}" type="datetimeFigureOut">
              <a:rPr lang="tr-TR" smtClean="0">
                <a:solidFill>
                  <a:srgbClr val="B31166"/>
                </a:solidFill>
              </a:rPr>
              <a:pPr/>
              <a:t>08.02.2018</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22461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BF788EA-943D-4BC4-B00E-8AF0F6E7A144}" type="datetimeFigureOut">
              <a:rPr lang="tr-TR" smtClean="0">
                <a:solidFill>
                  <a:srgbClr val="B31166"/>
                </a:solidFill>
              </a:rPr>
              <a:pPr/>
              <a:t>08.02.2018</a:t>
            </a:fld>
            <a:endParaRPr lang="tr-TR">
              <a:solidFill>
                <a:srgbClr val="B31166"/>
              </a:solidFill>
            </a:endParaRPr>
          </a:p>
        </p:txBody>
      </p:sp>
      <p:sp>
        <p:nvSpPr>
          <p:cNvPr id="8" name="Footer Placeholder 7"/>
          <p:cNvSpPr>
            <a:spLocks noGrp="1"/>
          </p:cNvSpPr>
          <p:nvPr>
            <p:ph type="ftr" sz="quarter" idx="11"/>
          </p:nvPr>
        </p:nvSpPr>
        <p:spPr>
          <a:xfrm>
            <a:off x="420833" y="6391839"/>
            <a:ext cx="2733212" cy="304801"/>
          </a:xfrm>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895183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021580" y="6391839"/>
            <a:ext cx="742949" cy="304799"/>
          </a:xfrm>
        </p:spPr>
        <p:txBody>
          <a:bodyPr/>
          <a:lstStyle/>
          <a:p>
            <a:fld id="{9BF788EA-943D-4BC4-B00E-8AF0F6E7A144}" type="datetimeFigureOut">
              <a:rPr lang="tr-TR" smtClean="0">
                <a:solidFill>
                  <a:srgbClr val="B31166"/>
                </a:solidFill>
              </a:rPr>
              <a:pPr/>
              <a:t>08.02.2018</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1050602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989829" y="6391839"/>
            <a:ext cx="744101" cy="304799"/>
          </a:xfrm>
        </p:spPr>
        <p:txBody>
          <a:bodyPr/>
          <a:lstStyle/>
          <a:p>
            <a:fld id="{9BF788EA-943D-4BC4-B00E-8AF0F6E7A144}" type="datetimeFigureOut">
              <a:rPr lang="tr-TR" smtClean="0">
                <a:solidFill>
                  <a:srgbClr val="B31166"/>
                </a:solidFill>
              </a:rPr>
              <a:pPr/>
              <a:t>08.02.2018</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03060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C56E903-BB97-49AC-A6BB-EEA0F9734C3A}" type="datetime1">
              <a:rPr lang="tr-TR" smtClean="0"/>
              <a:t>08.02.2018</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0C9A53DD-089E-4837-B44F-02FAA5661909}" type="datetime1">
              <a:rPr lang="tr-TR" smtClean="0"/>
              <a:t>08.02.2018</a:t>
            </a:fld>
            <a:endParaRPr lang="tr-TR"/>
          </a:p>
        </p:txBody>
      </p:sp>
      <p:sp>
        <p:nvSpPr>
          <p:cNvPr id="8" name="7 Altbilgi Yer Tutucusu"/>
          <p:cNvSpPr>
            <a:spLocks noGrp="1"/>
          </p:cNvSpPr>
          <p:nvPr>
            <p:ph type="ftr" sz="quarter" idx="11"/>
          </p:nvPr>
        </p:nvSpPr>
        <p:spPr/>
        <p:txBody>
          <a:bodyPr/>
          <a:lstStyle/>
          <a:p>
            <a:r>
              <a:rPr lang="tr-TR" smtClean="0"/>
              <a:t>www.tariheglencesi.com</a:t>
            </a:r>
            <a:endParaRPr lang="tr-TR"/>
          </a:p>
        </p:txBody>
      </p:sp>
      <p:sp>
        <p:nvSpPr>
          <p:cNvPr id="9" name="8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139C114F-6608-43DA-A765-90A2188BD1D2}" type="datetime1">
              <a:rPr lang="tr-TR" smtClean="0"/>
              <a:t>08.02.2018</a:t>
            </a:fld>
            <a:endParaRPr lang="tr-TR"/>
          </a:p>
        </p:txBody>
      </p:sp>
      <p:sp>
        <p:nvSpPr>
          <p:cNvPr id="8" name="7 Slayt Numarası Yer Tutucusu"/>
          <p:cNvSpPr>
            <a:spLocks noGrp="1"/>
          </p:cNvSpPr>
          <p:nvPr>
            <p:ph type="sldNum" sz="quarter" idx="11"/>
          </p:nvPr>
        </p:nvSpPr>
        <p:spPr/>
        <p:txBody>
          <a:bodyPr/>
          <a:lstStyle/>
          <a:p>
            <a:fld id="{4ED3B027-68F6-4AC4-A6DC-70ECA4128519}" type="slidenum">
              <a:rPr lang="tr-TR" smtClean="0"/>
              <a:t>‹#›</a:t>
            </a:fld>
            <a:endParaRPr lang="tr-TR"/>
          </a:p>
        </p:txBody>
      </p:sp>
      <p:sp>
        <p:nvSpPr>
          <p:cNvPr id="9" name="8 Altbilgi Yer Tutucusu"/>
          <p:cNvSpPr>
            <a:spLocks noGrp="1"/>
          </p:cNvSpPr>
          <p:nvPr>
            <p:ph type="ftr" sz="quarter" idx="12"/>
          </p:nvPr>
        </p:nvSpPr>
        <p:spPr/>
        <p:txBody>
          <a:bodyPr/>
          <a:lstStyle/>
          <a:p>
            <a:r>
              <a:rPr lang="tr-TR" smtClean="0"/>
              <a:t>www.tariheglencesi.com</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85536B3-001F-4C85-B0B1-EAF6529E51C2}" type="datetime1">
              <a:rPr lang="tr-TR" smtClean="0"/>
              <a:t>08.02.2018</a:t>
            </a:fld>
            <a:endParaRPr lang="tr-TR"/>
          </a:p>
        </p:txBody>
      </p:sp>
      <p:sp>
        <p:nvSpPr>
          <p:cNvPr id="3" name="2 Altbilgi Yer Tutucusu"/>
          <p:cNvSpPr>
            <a:spLocks noGrp="1"/>
          </p:cNvSpPr>
          <p:nvPr>
            <p:ph type="ftr" sz="quarter" idx="11"/>
          </p:nvPr>
        </p:nvSpPr>
        <p:spPr/>
        <p:txBody>
          <a:bodyPr/>
          <a:lstStyle/>
          <a:p>
            <a:r>
              <a:rPr lang="tr-TR" smtClean="0"/>
              <a:t>www.tariheglencesi.com</a:t>
            </a:r>
            <a:endParaRPr lang="tr-TR"/>
          </a:p>
        </p:txBody>
      </p:sp>
      <p:sp>
        <p:nvSpPr>
          <p:cNvPr id="4" name="3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5295722-EF24-400E-B698-A27FC9074767}" type="datetime1">
              <a:rPr lang="tr-TR" smtClean="0"/>
              <a:t>08.02.2018</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4ED3B027-68F6-4AC4-A6DC-70ECA4128519}"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C59F38CF-C1AC-4532-831B-27DF17AA02BC}" type="datetime1">
              <a:rPr lang="tr-TR" smtClean="0"/>
              <a:t>08.02.2018</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55D4866-6571-402E-8F1F-0932EE85C0CE}" type="datetime1">
              <a:rPr lang="tr-TR" smtClean="0"/>
              <a:t>08.02.2018</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tr-TR" smtClean="0"/>
              <a:t>www.tariheglencesi.com</a:t>
            </a:r>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ED3B027-68F6-4AC4-A6DC-70ECA4128519}"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037" name="Freeform 8"/>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2289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fontAlgn="base">
                  <a:spcBef>
                    <a:spcPct val="0"/>
                  </a:spcBef>
                  <a:spcAft>
                    <a:spcPct val="0"/>
                  </a:spcAft>
                  <a:defRPr/>
                </a:pPr>
                <a:endParaRPr lang="tr-TR">
                  <a:solidFill>
                    <a:srgbClr val="FFFFFF"/>
                  </a:solidFill>
                  <a:latin typeface="Arial" panose="020B0604020202020204" pitchFamily="34" charset="0"/>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042" name="Freeform 13"/>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2289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fontAlgn="base">
                  <a:spcBef>
                    <a:spcPct val="0"/>
                  </a:spcBef>
                  <a:spcAft>
                    <a:spcPct val="0"/>
                  </a:spcAft>
                  <a:defRPr/>
                </a:pPr>
                <a:endParaRPr lang="tr-TR">
                  <a:solidFill>
                    <a:srgbClr val="FFFFFF"/>
                  </a:solidFill>
                  <a:latin typeface="Arial" panose="020B0604020202020204" pitchFamily="34" charset="0"/>
                </a:endParaRPr>
              </a:p>
            </p:txBody>
          </p:sp>
        </p:grpSp>
      </p:grpSp>
      <p:sp>
        <p:nvSpPr>
          <p:cNvPr id="122895"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22896"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22897"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defRPr/>
            </a:pPr>
            <a:endParaRPr lang="tr-TR">
              <a:solidFill>
                <a:srgbClr val="FFFFFF"/>
              </a:solidFill>
            </a:endParaRPr>
          </a:p>
        </p:txBody>
      </p:sp>
      <p:sp>
        <p:nvSpPr>
          <p:cNvPr id="122898"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defRPr/>
            </a:pPr>
            <a:r>
              <a:rPr lang="tr-TR">
                <a:solidFill>
                  <a:srgbClr val="FFFFFF"/>
                </a:solidFill>
              </a:rPr>
              <a:t>www.tariheglencesi.com</a:t>
            </a:r>
          </a:p>
        </p:txBody>
      </p:sp>
      <p:sp>
        <p:nvSpPr>
          <p:cNvPr id="122899"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Tahoma" panose="020B0604030504040204" pitchFamily="34" charset="0"/>
              </a:defRPr>
            </a:lvl1pPr>
          </a:lstStyle>
          <a:p>
            <a:pPr fontAlgn="base">
              <a:spcBef>
                <a:spcPct val="0"/>
              </a:spcBef>
              <a:spcAft>
                <a:spcPct val="0"/>
              </a:spcAft>
            </a:pPr>
            <a:fld id="{BFBCBBF4-A4CC-4B44-9F0F-E7D73D432A1D}" type="slidenum">
              <a:rPr lang="tr-TR" smtClean="0">
                <a:solidFill>
                  <a:srgbClr val="FFFFFF"/>
                </a:solidFill>
              </a:rPr>
              <a:pPr fontAlgn="base">
                <a:spcBef>
                  <a:spcPct val="0"/>
                </a:spcBef>
                <a:spcAft>
                  <a:spcPct val="0"/>
                </a:spcAft>
              </a:pPr>
              <a:t>‹#›</a:t>
            </a:fld>
            <a:endParaRPr lang="tr-TR" smtClean="0">
              <a:solidFill>
                <a:srgbClr val="FFFFFF"/>
              </a:solidFill>
            </a:endParaRPr>
          </a:p>
        </p:txBody>
      </p:sp>
    </p:spTree>
    <p:extLst>
      <p:ext uri="{BB962C8B-B14F-4D97-AF65-F5344CB8AC3E}">
        <p14:creationId xmlns:p14="http://schemas.microsoft.com/office/powerpoint/2010/main" val="1444882683"/>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750" b="1" i="0">
                <a:solidFill>
                  <a:schemeClr val="accent1"/>
                </a:solidFill>
              </a:defRPr>
            </a:lvl1pPr>
          </a:lstStyle>
          <a:p>
            <a:fld id="{9BF788EA-943D-4BC4-B00E-8AF0F6E7A144}" type="datetimeFigureOut">
              <a:rPr lang="tr-TR" smtClean="0">
                <a:solidFill>
                  <a:srgbClr val="B31166"/>
                </a:solidFill>
              </a:rPr>
              <a:pPr/>
              <a:t>08.02.2018</a:t>
            </a:fld>
            <a:endParaRPr lang="tr-TR">
              <a:solidFill>
                <a:srgbClr val="B31166"/>
              </a:solidFill>
            </a:endParaRPr>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750" b="1" i="0">
                <a:solidFill>
                  <a:schemeClr val="accent1"/>
                </a:solidFill>
              </a:defRPr>
            </a:lvl1pPr>
          </a:lstStyle>
          <a:p>
            <a:endParaRPr lang="tr-TR">
              <a:solidFill>
                <a:srgbClr val="B31166"/>
              </a:solidFill>
            </a:endParaRPr>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fld id="{3D16DB7A-A3E1-48F3-9BA4-7FA8232D12A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09709566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884125" y="598445"/>
            <a:ext cx="3114018" cy="1122470"/>
          </a:xfrm>
          <a:solidFill>
            <a:srgbClr val="002060"/>
          </a:solidFill>
        </p:spPr>
        <p:txBody>
          <a:bodyPr/>
          <a:lstStyle/>
          <a:p>
            <a:r>
              <a:rPr lang="tr-TR" dirty="0" smtClean="0"/>
              <a:t>KPSS TARİH</a:t>
            </a:r>
            <a:endParaRPr lang="tr-TR" dirty="0"/>
          </a:p>
        </p:txBody>
      </p:sp>
      <p:sp>
        <p:nvSpPr>
          <p:cNvPr id="3" name="Alt Başlık 2"/>
          <p:cNvSpPr>
            <a:spLocks noGrp="1"/>
          </p:cNvSpPr>
          <p:nvPr>
            <p:ph type="subTitle" idx="1"/>
          </p:nvPr>
        </p:nvSpPr>
        <p:spPr>
          <a:xfrm>
            <a:off x="5102791" y="3068960"/>
            <a:ext cx="3240360" cy="588492"/>
          </a:xfrm>
        </p:spPr>
        <p:txBody>
          <a:bodyPr/>
          <a:lstStyle/>
          <a:p>
            <a:r>
              <a:rPr lang="tr-TR" dirty="0" smtClean="0"/>
              <a:t>ARİF ÖZBEYLİ</a:t>
            </a:r>
          </a:p>
        </p:txBody>
      </p:sp>
      <p:sp>
        <p:nvSpPr>
          <p:cNvPr id="4" name="Metin kutusu 3"/>
          <p:cNvSpPr txBox="1"/>
          <p:nvPr/>
        </p:nvSpPr>
        <p:spPr>
          <a:xfrm rot="19214027">
            <a:off x="6538832" y="4601737"/>
            <a:ext cx="2485500" cy="323165"/>
          </a:xfrm>
          <a:prstGeom prst="rect">
            <a:avLst/>
          </a:prstGeom>
          <a:noFill/>
        </p:spPr>
        <p:txBody>
          <a:bodyPr wrap="square" rtlCol="0">
            <a:spAutoFit/>
          </a:bodyPr>
          <a:lstStyle/>
          <a:p>
            <a:r>
              <a:rPr lang="tr-TR" sz="1500" dirty="0">
                <a:solidFill>
                  <a:srgbClr val="FFFF00"/>
                </a:solidFill>
              </a:rPr>
              <a:t>www.tariheglencesi.com</a:t>
            </a:r>
            <a:endParaRPr lang="tr-TR" sz="1500" dirty="0">
              <a:solidFill>
                <a:srgbClr val="FFFF00"/>
              </a:solidFill>
            </a:endParaRPr>
          </a:p>
        </p:txBody>
      </p:sp>
      <p:pic>
        <p:nvPicPr>
          <p:cNvPr id="5" name="Resim 4"/>
          <p:cNvPicPr>
            <a:picLocks noChangeAspect="1"/>
          </p:cNvPicPr>
          <p:nvPr/>
        </p:nvPicPr>
        <p:blipFill>
          <a:blip r:embed="rId2"/>
          <a:stretch>
            <a:fillRect/>
          </a:stretch>
        </p:blipFill>
        <p:spPr>
          <a:xfrm>
            <a:off x="179512" y="598445"/>
            <a:ext cx="5670959" cy="5084010"/>
          </a:xfrm>
          <a:prstGeom prst="rect">
            <a:avLst/>
          </a:prstGeom>
        </p:spPr>
      </p:pic>
    </p:spTree>
    <p:extLst>
      <p:ext uri="{BB962C8B-B14F-4D97-AF65-F5344CB8AC3E}">
        <p14:creationId xmlns:p14="http://schemas.microsoft.com/office/powerpoint/2010/main" val="5207145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chemeClr val="accent2"/>
          </a:solidFill>
        </p:spPr>
        <p:txBody>
          <a:bodyPr/>
          <a:lstStyle/>
          <a:p>
            <a:endParaRPr lang="tr-TR" dirty="0" smtClean="0"/>
          </a:p>
          <a:p>
            <a:endParaRPr lang="tr-TR" dirty="0"/>
          </a:p>
          <a:p>
            <a:pPr algn="ctr"/>
            <a:r>
              <a:rPr lang="tr-TR" sz="4400" dirty="0" smtClean="0"/>
              <a:t>Cevap: B</a:t>
            </a:r>
            <a:endParaRPr lang="tr-TR" sz="4400" dirty="0"/>
          </a:p>
        </p:txBody>
      </p:sp>
    </p:spTree>
    <p:extLst>
      <p:ext uri="{BB962C8B-B14F-4D97-AF65-F5344CB8AC3E}">
        <p14:creationId xmlns:p14="http://schemas.microsoft.com/office/powerpoint/2010/main" val="3549995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4213" y="304800"/>
            <a:ext cx="7926387" cy="1431925"/>
          </a:xfrm>
          <a:solidFill>
            <a:srgbClr val="00B050"/>
          </a:solidFill>
        </p:spPr>
        <p:txBody>
          <a:bodyPr/>
          <a:lstStyle/>
          <a:p>
            <a:pPr>
              <a:defRPr/>
            </a:pPr>
            <a:r>
              <a:rPr lang="tr-TR" dirty="0" smtClean="0"/>
              <a:t>2012-LİSANS</a:t>
            </a:r>
            <a:endParaRPr lang="tr-TR" dirty="0"/>
          </a:p>
        </p:txBody>
      </p:sp>
      <p:pic>
        <p:nvPicPr>
          <p:cNvPr id="73731" name="Picture 2"/>
          <p:cNvPicPr>
            <a:picLocks noChangeAspect="1" noChangeArrowheads="1"/>
          </p:cNvPicPr>
          <p:nvPr/>
        </p:nvPicPr>
        <p:blipFill>
          <a:blip r:embed="rId2">
            <a:extLst>
              <a:ext uri="{28A0092B-C50C-407E-A947-70E740481C1C}">
                <a14:useLocalDpi xmlns:a14="http://schemas.microsoft.com/office/drawing/2010/main" val="0"/>
              </a:ext>
            </a:extLst>
          </a:blip>
          <a:srcRect l="7921" t="52975" r="58389" b="13095"/>
          <a:stretch>
            <a:fillRect/>
          </a:stretch>
        </p:blipFill>
        <p:spPr bwMode="auto">
          <a:xfrm>
            <a:off x="684213" y="2060575"/>
            <a:ext cx="7991475"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2770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chemeClr val="accent2"/>
          </a:solidFill>
        </p:spPr>
        <p:txBody>
          <a:bodyPr/>
          <a:lstStyle/>
          <a:p>
            <a:endParaRPr lang="tr-TR" dirty="0" smtClean="0"/>
          </a:p>
          <a:p>
            <a:endParaRPr lang="tr-TR" dirty="0"/>
          </a:p>
          <a:p>
            <a:pPr algn="ctr"/>
            <a:r>
              <a:rPr lang="tr-TR" sz="4400" dirty="0" smtClean="0"/>
              <a:t>Cevap:  B- Kut </a:t>
            </a:r>
            <a:endParaRPr lang="tr-TR" sz="4400" dirty="0"/>
          </a:p>
        </p:txBody>
      </p:sp>
    </p:spTree>
    <p:extLst>
      <p:ext uri="{BB962C8B-B14F-4D97-AF65-F5344CB8AC3E}">
        <p14:creationId xmlns:p14="http://schemas.microsoft.com/office/powerpoint/2010/main" val="3402022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2008-KPSS-LİSANS</a:t>
            </a:r>
            <a:endParaRPr lang="tr-TR" dirty="0"/>
          </a:p>
        </p:txBody>
      </p:sp>
      <p:pic>
        <p:nvPicPr>
          <p:cNvPr id="4" name="İçerik Yer Tutucusu 3"/>
          <p:cNvPicPr>
            <a:picLocks noGrp="1" noChangeAspect="1"/>
          </p:cNvPicPr>
          <p:nvPr>
            <p:ph idx="1"/>
          </p:nvPr>
        </p:nvPicPr>
        <p:blipFill rotWithShape="1">
          <a:blip r:embed="rId2"/>
          <a:srcRect l="10937" t="24685" r="61515" b="33315"/>
          <a:stretch/>
        </p:blipFill>
        <p:spPr>
          <a:xfrm>
            <a:off x="1094882" y="1556792"/>
            <a:ext cx="7293542" cy="4536504"/>
          </a:xfrm>
          <a:prstGeom prst="rect">
            <a:avLst/>
          </a:prstGeom>
        </p:spPr>
      </p:pic>
    </p:spTree>
    <p:extLst>
      <p:ext uri="{BB962C8B-B14F-4D97-AF65-F5344CB8AC3E}">
        <p14:creationId xmlns:p14="http://schemas.microsoft.com/office/powerpoint/2010/main" val="3121220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chemeClr val="accent2"/>
          </a:solidFill>
        </p:spPr>
        <p:txBody>
          <a:bodyPr/>
          <a:lstStyle/>
          <a:p>
            <a:endParaRPr lang="tr-TR" dirty="0" smtClean="0"/>
          </a:p>
          <a:p>
            <a:endParaRPr lang="tr-TR" dirty="0"/>
          </a:p>
          <a:p>
            <a:pPr algn="ctr"/>
            <a:r>
              <a:rPr lang="tr-TR" sz="4400" dirty="0" smtClean="0"/>
              <a:t>Cevap: C</a:t>
            </a:r>
            <a:endParaRPr lang="tr-TR" sz="4400" dirty="0"/>
          </a:p>
        </p:txBody>
      </p:sp>
    </p:spTree>
    <p:extLst>
      <p:ext uri="{BB962C8B-B14F-4D97-AF65-F5344CB8AC3E}">
        <p14:creationId xmlns:p14="http://schemas.microsoft.com/office/powerpoint/2010/main" val="2930892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850" y="260350"/>
            <a:ext cx="8496300" cy="5835650"/>
          </a:xfrm>
          <a:solidFill>
            <a:schemeClr val="accent2">
              <a:lumMod val="50000"/>
            </a:schemeClr>
          </a:solidFill>
        </p:spPr>
        <p:txBody>
          <a:bodyPr/>
          <a:lstStyle/>
          <a:p>
            <a:pPr eaLnBrk="1" hangingPunct="1">
              <a:lnSpc>
                <a:spcPct val="150000"/>
              </a:lnSpc>
              <a:spcBef>
                <a:spcPts val="0"/>
              </a:spcBef>
              <a:defRPr/>
            </a:pPr>
            <a:endParaRPr lang="tr-TR" sz="2000" b="1" dirty="0" smtClean="0">
              <a:effectLst/>
              <a:latin typeface="Times New Roman" panose="02020603050405020304" pitchFamily="18" charset="0"/>
              <a:cs typeface="Times New Roman" panose="02020603050405020304" pitchFamily="18" charset="0"/>
            </a:endParaRPr>
          </a:p>
          <a:p>
            <a:pPr eaLnBrk="1" hangingPunct="1">
              <a:lnSpc>
                <a:spcPct val="150000"/>
              </a:lnSpc>
              <a:spcBef>
                <a:spcPts val="0"/>
              </a:spcBef>
              <a:defRPr/>
            </a:pPr>
            <a:r>
              <a:rPr lang="tr-TR" sz="2000" dirty="0" smtClean="0">
                <a:effectLst/>
                <a:latin typeface="Times New Roman" panose="02020603050405020304" pitchFamily="18" charset="0"/>
                <a:cs typeface="Times New Roman" panose="02020603050405020304" pitchFamily="18" charset="0"/>
              </a:rPr>
              <a:t>Hakanın </a:t>
            </a:r>
            <a:r>
              <a:rPr lang="tr-TR" sz="2000" dirty="0">
                <a:effectLst/>
                <a:latin typeface="Times New Roman" panose="02020603050405020304" pitchFamily="18" charset="0"/>
                <a:cs typeface="Times New Roman" panose="02020603050405020304" pitchFamily="18" charset="0"/>
              </a:rPr>
              <a:t>yetkileri "Kurultay" ya da «Toy» denilen danışma meclisi ile sınırlandırılmıştı. Kurultaya hükümdar başkanlık ederdi. Hatun’da devlet yönetiminde gerektiğinde söz sahibi olurdu.</a:t>
            </a:r>
          </a:p>
          <a:p>
            <a:pPr eaLnBrk="1" hangingPunct="1">
              <a:lnSpc>
                <a:spcPct val="150000"/>
              </a:lnSpc>
              <a:spcBef>
                <a:spcPts val="0"/>
              </a:spcBef>
              <a:defRPr/>
            </a:pPr>
            <a:r>
              <a:rPr lang="tr-TR" sz="2000" dirty="0">
                <a:effectLst/>
                <a:latin typeface="Times New Roman" panose="02020603050405020304" pitchFamily="18" charset="0"/>
                <a:cs typeface="Times New Roman" panose="02020603050405020304" pitchFamily="18" charset="0"/>
              </a:rPr>
              <a:t>Kurultay, Türklerde askeri yapıda demokrasinin olduğunu gösterir</a:t>
            </a:r>
            <a:r>
              <a:rPr lang="tr-TR" sz="2000" dirty="0" smtClean="0">
                <a:effectLst/>
                <a:latin typeface="Times New Roman" panose="02020603050405020304" pitchFamily="18" charset="0"/>
                <a:cs typeface="Times New Roman" panose="02020603050405020304" pitchFamily="18" charset="0"/>
              </a:rPr>
              <a:t>.</a:t>
            </a:r>
          </a:p>
          <a:p>
            <a:pPr eaLnBrk="1" hangingPunct="1">
              <a:lnSpc>
                <a:spcPct val="150000"/>
              </a:lnSpc>
              <a:spcBef>
                <a:spcPts val="0"/>
              </a:spcBef>
              <a:defRPr/>
            </a:pPr>
            <a:endParaRPr lang="tr-TR" sz="2000" b="1" dirty="0">
              <a:solidFill>
                <a:srgbClr val="FF0000"/>
              </a:solidFill>
              <a:effectLst/>
              <a:latin typeface="Times New Roman" panose="02020603050405020304" pitchFamily="18" charset="0"/>
              <a:cs typeface="Times New Roman" panose="02020603050405020304" pitchFamily="18" charset="0"/>
            </a:endParaRPr>
          </a:p>
          <a:p>
            <a:pPr eaLnBrk="1" hangingPunct="1">
              <a:lnSpc>
                <a:spcPct val="150000"/>
              </a:lnSpc>
              <a:spcBef>
                <a:spcPts val="0"/>
              </a:spcBef>
              <a:defRPr/>
            </a:pPr>
            <a:endParaRPr lang="tr-TR" sz="2000" b="1" dirty="0">
              <a:solidFill>
                <a:srgbClr val="FF0000"/>
              </a:solidFill>
              <a:effectLst/>
              <a:latin typeface="Times New Roman" panose="02020603050405020304" pitchFamily="18" charset="0"/>
              <a:cs typeface="Times New Roman" panose="02020603050405020304" pitchFamily="18" charset="0"/>
            </a:endParaRPr>
          </a:p>
          <a:p>
            <a:pPr eaLnBrk="1" hangingPunct="1">
              <a:lnSpc>
                <a:spcPct val="150000"/>
              </a:lnSpc>
              <a:spcBef>
                <a:spcPts val="0"/>
              </a:spcBef>
              <a:defRPr/>
            </a:pPr>
            <a:r>
              <a:rPr lang="tr-TR" sz="2000" b="1" dirty="0" smtClean="0">
                <a:solidFill>
                  <a:srgbClr val="FF0000"/>
                </a:solidFill>
                <a:effectLst/>
                <a:latin typeface="Times New Roman" panose="02020603050405020304" pitchFamily="18" charset="0"/>
                <a:cs typeface="Times New Roman" panose="02020603050405020304" pitchFamily="18" charset="0"/>
              </a:rPr>
              <a:t>UYARI </a:t>
            </a:r>
            <a:r>
              <a:rPr lang="tr-TR" sz="2000" b="1" dirty="0">
                <a:solidFill>
                  <a:srgbClr val="FF0000"/>
                </a:solidFill>
                <a:effectLst/>
                <a:latin typeface="Times New Roman" panose="02020603050405020304" pitchFamily="18" charset="0"/>
                <a:cs typeface="Times New Roman" panose="02020603050405020304" pitchFamily="18" charset="0"/>
              </a:rPr>
              <a:t>: </a:t>
            </a:r>
            <a:r>
              <a:rPr lang="tr-TR" sz="2000" dirty="0">
                <a:effectLst/>
                <a:latin typeface="Times New Roman" panose="02020603050405020304" pitchFamily="18" charset="0"/>
                <a:cs typeface="Times New Roman" panose="02020603050405020304" pitchFamily="18" charset="0"/>
              </a:rPr>
              <a:t>Bu durum Türk devletlerinde taht mücadelelerine sebep olmuştur. Bu yüzden Türk devletleri çok kısa sürelerde yıkılmıştır. Devlet kuzey-güney, doğu-batı, sağ-sol olmak üzere ikiye ayrılırdı. Sağı hükümdarlar yönetirdi. Senede iki kez toplanan Kurultay adı verilen bir meclis vardır. Boy beylerinden oluşurdu. Önemli kararlar</a:t>
            </a:r>
            <a:r>
              <a:rPr lang="tr-TR" sz="2000" dirty="0" smtClean="0">
                <a:latin typeface="Times New Roman" pitchFamily="18" charset="0"/>
                <a:cs typeface="Times New Roman" pitchFamily="18" charset="0"/>
              </a:rPr>
              <a:t> </a:t>
            </a:r>
            <a:endParaRPr lang="tr-TR" sz="2000" dirty="0"/>
          </a:p>
        </p:txBody>
      </p:sp>
    </p:spTree>
    <p:extLst>
      <p:ext uri="{BB962C8B-B14F-4D97-AF65-F5344CB8AC3E}">
        <p14:creationId xmlns:p14="http://schemas.microsoft.com/office/powerpoint/2010/main" val="26522816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3" y="260350"/>
            <a:ext cx="7926387" cy="720725"/>
          </a:xfrm>
          <a:solidFill>
            <a:srgbClr val="00B050"/>
          </a:solidFill>
        </p:spPr>
        <p:txBody>
          <a:bodyPr/>
          <a:lstStyle/>
          <a:p>
            <a:pPr>
              <a:defRPr/>
            </a:pPr>
            <a:r>
              <a:rPr lang="tr-TR" dirty="0" smtClean="0">
                <a:effectLst/>
              </a:rPr>
              <a:t/>
            </a:r>
            <a:br>
              <a:rPr lang="tr-TR" dirty="0" smtClean="0">
                <a:effectLst/>
              </a:rPr>
            </a:br>
            <a:r>
              <a:rPr lang="tr-TR" sz="3200" dirty="0" smtClean="0">
                <a:effectLst/>
              </a:rPr>
              <a:t>Hukuk</a:t>
            </a:r>
            <a:br>
              <a:rPr lang="tr-TR" sz="3200" dirty="0" smtClean="0">
                <a:effectLst/>
              </a:rPr>
            </a:br>
            <a:endParaRPr lang="tr-TR" sz="3200" dirty="0"/>
          </a:p>
        </p:txBody>
      </p:sp>
      <p:sp>
        <p:nvSpPr>
          <p:cNvPr id="3" name="İçerik Yer Tutucusu 2"/>
          <p:cNvSpPr>
            <a:spLocks noGrp="1"/>
          </p:cNvSpPr>
          <p:nvPr>
            <p:ph idx="1"/>
          </p:nvPr>
        </p:nvSpPr>
        <p:spPr>
          <a:xfrm>
            <a:off x="684213" y="1196975"/>
            <a:ext cx="7926387" cy="5256213"/>
          </a:xfrm>
          <a:solidFill>
            <a:schemeClr val="accent6">
              <a:lumMod val="50000"/>
            </a:schemeClr>
          </a:solidFill>
        </p:spPr>
        <p:txBody>
          <a:bodyPr/>
          <a:lstStyle/>
          <a:p>
            <a:pPr>
              <a:lnSpc>
                <a:spcPct val="150000"/>
              </a:lnSpc>
              <a:spcBef>
                <a:spcPts val="0"/>
              </a:spcBef>
              <a:defRPr/>
            </a:pPr>
            <a:r>
              <a:rPr lang="tr-TR" sz="2000" dirty="0" smtClean="0">
                <a:effectLst/>
              </a:rPr>
              <a:t>İslamiyet </a:t>
            </a:r>
            <a:r>
              <a:rPr lang="tr-TR" sz="2000" dirty="0">
                <a:effectLst/>
              </a:rPr>
              <a:t>öncesinde kurulan Türk devletlerinde yazılı hukuk kurallarına rastlanmaz.</a:t>
            </a:r>
          </a:p>
          <a:p>
            <a:pPr>
              <a:lnSpc>
                <a:spcPct val="150000"/>
              </a:lnSpc>
              <a:spcBef>
                <a:spcPts val="0"/>
              </a:spcBef>
              <a:defRPr/>
            </a:pPr>
            <a:r>
              <a:rPr lang="tr-TR" sz="2000" dirty="0">
                <a:effectLst/>
              </a:rPr>
              <a:t>Genelde, sosyal hayatı düzenleyen sözlü hukuk kuralları yani </a:t>
            </a:r>
            <a:r>
              <a:rPr lang="tr-TR" sz="2000" b="1" dirty="0">
                <a:solidFill>
                  <a:srgbClr val="FFFF00"/>
                </a:solidFill>
                <a:effectLst/>
              </a:rPr>
              <a:t>töreler </a:t>
            </a:r>
            <a:r>
              <a:rPr lang="tr-TR" sz="2000" dirty="0">
                <a:effectLst/>
              </a:rPr>
              <a:t>baskındır.</a:t>
            </a:r>
          </a:p>
          <a:p>
            <a:pPr>
              <a:lnSpc>
                <a:spcPct val="150000"/>
              </a:lnSpc>
              <a:spcBef>
                <a:spcPts val="0"/>
              </a:spcBef>
              <a:defRPr/>
            </a:pPr>
            <a:r>
              <a:rPr lang="tr-TR" sz="2000" dirty="0">
                <a:effectLst/>
              </a:rPr>
              <a:t>Devlet yapısında töreyi uygulayan adalet teşkilatının başı hükümdardır.</a:t>
            </a:r>
          </a:p>
          <a:p>
            <a:pPr>
              <a:lnSpc>
                <a:spcPct val="150000"/>
              </a:lnSpc>
              <a:spcBef>
                <a:spcPts val="0"/>
              </a:spcBef>
              <a:defRPr/>
            </a:pPr>
            <a:r>
              <a:rPr lang="tr-TR" sz="2000" dirty="0">
                <a:effectLst/>
              </a:rPr>
              <a:t>Töre hükümleri ile çok ağır cezalar verildiği görülmüştür</a:t>
            </a:r>
            <a:r>
              <a:rPr lang="tr-TR" sz="2000" dirty="0" smtClean="0">
                <a:effectLst/>
              </a:rPr>
              <a:t>.</a:t>
            </a:r>
          </a:p>
          <a:p>
            <a:pPr>
              <a:lnSpc>
                <a:spcPct val="150000"/>
              </a:lnSpc>
              <a:spcBef>
                <a:spcPts val="0"/>
              </a:spcBef>
              <a:defRPr/>
            </a:pPr>
            <a:r>
              <a:rPr lang="tr-TR" sz="2000" dirty="0" smtClean="0">
                <a:effectLst/>
              </a:rPr>
              <a:t>Adalet teşkilatına </a:t>
            </a:r>
            <a:r>
              <a:rPr lang="tr-TR" sz="2000" dirty="0" err="1" smtClean="0">
                <a:effectLst/>
              </a:rPr>
              <a:t>yargu</a:t>
            </a:r>
            <a:r>
              <a:rPr lang="tr-TR" sz="2000" dirty="0" smtClean="0">
                <a:effectLst/>
              </a:rPr>
              <a:t> denirdi. Bir yönüyle davalara bakanlara da </a:t>
            </a:r>
            <a:r>
              <a:rPr lang="tr-TR" sz="2000" dirty="0" err="1" smtClean="0">
                <a:effectLst/>
              </a:rPr>
              <a:t>yargucu</a:t>
            </a:r>
            <a:r>
              <a:rPr lang="tr-TR" sz="2000" dirty="0" smtClean="0">
                <a:effectLst/>
              </a:rPr>
              <a:t> denirdi. Bugün kullandığımız yargıç kelimesi de buradan gelmektedir.</a:t>
            </a:r>
            <a:endParaRPr lang="tr-TR" sz="2000" dirty="0">
              <a:effectLst/>
            </a:endParaRPr>
          </a:p>
          <a:p>
            <a:pPr>
              <a:defRPr/>
            </a:pPr>
            <a:endParaRPr lang="tr-TR" dirty="0"/>
          </a:p>
        </p:txBody>
      </p:sp>
    </p:spTree>
    <p:extLst>
      <p:ext uri="{BB962C8B-B14F-4D97-AF65-F5344CB8AC3E}">
        <p14:creationId xmlns:p14="http://schemas.microsoft.com/office/powerpoint/2010/main" val="36508550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288" y="304800"/>
            <a:ext cx="8215312" cy="603250"/>
          </a:xfrm>
          <a:solidFill>
            <a:srgbClr val="00B050"/>
          </a:solidFill>
        </p:spPr>
        <p:txBody>
          <a:bodyPr/>
          <a:lstStyle/>
          <a:p>
            <a:pPr>
              <a:defRPr/>
            </a:pPr>
            <a:r>
              <a:rPr lang="tr-TR" dirty="0" smtClean="0">
                <a:effectLst/>
              </a:rPr>
              <a:t/>
            </a:r>
            <a:br>
              <a:rPr lang="tr-TR" dirty="0" smtClean="0">
                <a:effectLst/>
              </a:rPr>
            </a:br>
            <a:r>
              <a:rPr lang="tr-TR" sz="3200" dirty="0" smtClean="0">
                <a:effectLst/>
              </a:rPr>
              <a:t>Ordu</a:t>
            </a:r>
            <a:br>
              <a:rPr lang="tr-TR" sz="3200" dirty="0" smtClean="0">
                <a:effectLst/>
              </a:rPr>
            </a:br>
            <a:endParaRPr lang="tr-TR" sz="3200" dirty="0"/>
          </a:p>
        </p:txBody>
      </p:sp>
      <p:sp>
        <p:nvSpPr>
          <p:cNvPr id="3" name="İçerik Yer Tutucusu 2"/>
          <p:cNvSpPr>
            <a:spLocks noGrp="1"/>
          </p:cNvSpPr>
          <p:nvPr>
            <p:ph idx="1"/>
          </p:nvPr>
        </p:nvSpPr>
        <p:spPr>
          <a:xfrm>
            <a:off x="395288" y="1052513"/>
            <a:ext cx="8215312" cy="5043487"/>
          </a:xfrm>
          <a:solidFill>
            <a:schemeClr val="accent2">
              <a:lumMod val="50000"/>
            </a:schemeClr>
          </a:solidFill>
        </p:spPr>
        <p:txBody>
          <a:bodyPr/>
          <a:lstStyle/>
          <a:p>
            <a:pPr>
              <a:lnSpc>
                <a:spcPct val="150000"/>
              </a:lnSpc>
              <a:spcBef>
                <a:spcPts val="0"/>
              </a:spcBef>
              <a:defRPr/>
            </a:pPr>
            <a:endParaRPr lang="tr-TR" sz="2000" dirty="0" smtClean="0">
              <a:effectLst/>
            </a:endParaRPr>
          </a:p>
          <a:p>
            <a:pPr>
              <a:lnSpc>
                <a:spcPct val="150000"/>
              </a:lnSpc>
              <a:spcBef>
                <a:spcPts val="0"/>
              </a:spcBef>
              <a:defRPr/>
            </a:pPr>
            <a:r>
              <a:rPr lang="tr-TR" sz="2000" dirty="0" smtClean="0">
                <a:effectLst/>
              </a:rPr>
              <a:t>İlk </a:t>
            </a:r>
            <a:r>
              <a:rPr lang="tr-TR" sz="2000" dirty="0">
                <a:effectLst/>
              </a:rPr>
              <a:t>Türk devletlerinde kadın-erkek her Türk asker sayılırdı.</a:t>
            </a:r>
          </a:p>
          <a:p>
            <a:pPr>
              <a:lnSpc>
                <a:spcPct val="150000"/>
              </a:lnSpc>
              <a:spcBef>
                <a:spcPts val="0"/>
              </a:spcBef>
              <a:defRPr/>
            </a:pPr>
            <a:r>
              <a:rPr lang="tr-TR" sz="2000" dirty="0">
                <a:effectLst/>
              </a:rPr>
              <a:t>İlk düzenli Türk ordusu Asya Hun İmparatoru Mete Han tarafından kuruldu.</a:t>
            </a:r>
          </a:p>
          <a:p>
            <a:pPr>
              <a:lnSpc>
                <a:spcPct val="150000"/>
              </a:lnSpc>
              <a:spcBef>
                <a:spcPts val="0"/>
              </a:spcBef>
              <a:defRPr/>
            </a:pPr>
            <a:r>
              <a:rPr lang="tr-TR" sz="2000" dirty="0">
                <a:effectLst/>
              </a:rPr>
              <a:t>Ordunun başında başbuğ denilen başkomutan bulunurdu.</a:t>
            </a:r>
          </a:p>
          <a:p>
            <a:pPr>
              <a:lnSpc>
                <a:spcPct val="150000"/>
              </a:lnSpc>
              <a:spcBef>
                <a:spcPts val="0"/>
              </a:spcBef>
              <a:defRPr/>
            </a:pPr>
            <a:r>
              <a:rPr lang="tr-TR" sz="2000" dirty="0">
                <a:effectLst/>
              </a:rPr>
              <a:t>Türkler savaşlarda </a:t>
            </a:r>
            <a:r>
              <a:rPr lang="tr-TR" sz="2000" dirty="0" smtClean="0">
                <a:effectLst/>
              </a:rPr>
              <a:t>Turan taktiği, en </a:t>
            </a:r>
            <a:r>
              <a:rPr lang="tr-TR" sz="2000" dirty="0">
                <a:effectLst/>
              </a:rPr>
              <a:t>çok sahte ricat denilen geri çekilme taktiğini uygulayarak başarılı oldular.</a:t>
            </a:r>
          </a:p>
          <a:p>
            <a:pPr>
              <a:lnSpc>
                <a:spcPct val="150000"/>
              </a:lnSpc>
              <a:spcBef>
                <a:spcPts val="0"/>
              </a:spcBef>
              <a:defRPr/>
            </a:pPr>
            <a:r>
              <a:rPr lang="tr-TR" sz="2000" b="1" dirty="0">
                <a:solidFill>
                  <a:srgbClr val="FFFF00"/>
                </a:solidFill>
                <a:effectLst/>
              </a:rPr>
              <a:t>UYARI :</a:t>
            </a:r>
            <a:r>
              <a:rPr lang="tr-TR" sz="2000" dirty="0">
                <a:effectLst/>
              </a:rPr>
              <a:t> Mete Han tarafından kurulan ordu, Türk Kara Kuvvetleri'nin temeli olarak kabul edilmiş ve Çin, Moğol, İran, Bizans ve Roma'yı da etkilemiştir.</a:t>
            </a:r>
          </a:p>
          <a:p>
            <a:pPr>
              <a:lnSpc>
                <a:spcPct val="150000"/>
              </a:lnSpc>
              <a:spcBef>
                <a:spcPts val="0"/>
              </a:spcBef>
              <a:defRPr/>
            </a:pPr>
            <a:endParaRPr lang="tr-TR" sz="2000" dirty="0"/>
          </a:p>
        </p:txBody>
      </p:sp>
    </p:spTree>
    <p:extLst>
      <p:ext uri="{BB962C8B-B14F-4D97-AF65-F5344CB8AC3E}">
        <p14:creationId xmlns:p14="http://schemas.microsoft.com/office/powerpoint/2010/main" val="2406544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0825" y="304800"/>
            <a:ext cx="8713788" cy="676275"/>
          </a:xfrm>
          <a:solidFill>
            <a:srgbClr val="00B050"/>
          </a:solidFill>
        </p:spPr>
        <p:txBody>
          <a:bodyPr/>
          <a:lstStyle/>
          <a:p>
            <a:pPr>
              <a:defRPr/>
            </a:pPr>
            <a:r>
              <a:rPr lang="tr-TR" dirty="0" smtClean="0">
                <a:effectLst/>
              </a:rPr>
              <a:t/>
            </a:r>
            <a:br>
              <a:rPr lang="tr-TR" dirty="0" smtClean="0">
                <a:effectLst/>
              </a:rPr>
            </a:br>
            <a:r>
              <a:rPr lang="tr-TR" dirty="0" smtClean="0">
                <a:effectLst/>
              </a:rPr>
              <a:t>Din</a:t>
            </a:r>
            <a:br>
              <a:rPr lang="tr-TR" dirty="0" smtClean="0">
                <a:effectLst/>
              </a:rPr>
            </a:br>
            <a:endParaRPr lang="tr-TR" dirty="0"/>
          </a:p>
        </p:txBody>
      </p:sp>
      <p:sp>
        <p:nvSpPr>
          <p:cNvPr id="3" name="İçerik Yer Tutucusu 2"/>
          <p:cNvSpPr>
            <a:spLocks noGrp="1"/>
          </p:cNvSpPr>
          <p:nvPr>
            <p:ph idx="1"/>
          </p:nvPr>
        </p:nvSpPr>
        <p:spPr>
          <a:xfrm>
            <a:off x="250825" y="1196975"/>
            <a:ext cx="8713788" cy="5472113"/>
          </a:xfrm>
          <a:solidFill>
            <a:schemeClr val="accent2">
              <a:lumMod val="50000"/>
            </a:schemeClr>
          </a:solidFill>
        </p:spPr>
        <p:txBody>
          <a:bodyPr/>
          <a:lstStyle/>
          <a:p>
            <a:pPr>
              <a:lnSpc>
                <a:spcPct val="150000"/>
              </a:lnSpc>
              <a:spcBef>
                <a:spcPts val="0"/>
              </a:spcBef>
              <a:defRPr/>
            </a:pPr>
            <a:r>
              <a:rPr lang="tr-TR" sz="1800" dirty="0" smtClean="0">
                <a:effectLst/>
              </a:rPr>
              <a:t>Tek </a:t>
            </a:r>
            <a:r>
              <a:rPr lang="tr-TR" sz="1800" dirty="0">
                <a:effectLst/>
              </a:rPr>
              <a:t>bir tanrının varlığına inanılmış, Tanrı'ya "</a:t>
            </a:r>
            <a:r>
              <a:rPr lang="tr-TR" sz="1800" dirty="0" err="1">
                <a:effectLst/>
              </a:rPr>
              <a:t>tengri</a:t>
            </a:r>
            <a:r>
              <a:rPr lang="tr-TR" sz="1800" dirty="0">
                <a:effectLst/>
              </a:rPr>
              <a:t>" adı verilmişti.</a:t>
            </a:r>
          </a:p>
          <a:p>
            <a:pPr>
              <a:lnSpc>
                <a:spcPct val="150000"/>
              </a:lnSpc>
              <a:spcBef>
                <a:spcPts val="0"/>
              </a:spcBef>
              <a:defRPr/>
            </a:pPr>
            <a:r>
              <a:rPr lang="tr-TR" sz="1800" dirty="0">
                <a:effectLst/>
              </a:rPr>
              <a:t>Bu tanrı Gök tanrı olarak da bilinmekteydi.</a:t>
            </a:r>
          </a:p>
          <a:p>
            <a:pPr>
              <a:lnSpc>
                <a:spcPct val="150000"/>
              </a:lnSpc>
              <a:spcBef>
                <a:spcPts val="0"/>
              </a:spcBef>
              <a:defRPr/>
            </a:pPr>
            <a:r>
              <a:rPr lang="tr-TR" sz="1800" dirty="0">
                <a:effectLst/>
              </a:rPr>
              <a:t>Doğa da bir takım gizli güçlere inanılırdı.</a:t>
            </a:r>
          </a:p>
          <a:p>
            <a:pPr>
              <a:lnSpc>
                <a:spcPct val="150000"/>
              </a:lnSpc>
              <a:spcBef>
                <a:spcPts val="0"/>
              </a:spcBef>
              <a:defRPr/>
            </a:pPr>
            <a:r>
              <a:rPr lang="tr-TR" sz="1800" dirty="0">
                <a:effectLst/>
              </a:rPr>
              <a:t>Şamanizm yani iyi ruh ile kötü ruhun varlığına inanılan bir inançta yaygındı.</a:t>
            </a:r>
          </a:p>
          <a:p>
            <a:pPr>
              <a:lnSpc>
                <a:spcPct val="150000"/>
              </a:lnSpc>
              <a:spcBef>
                <a:spcPts val="0"/>
              </a:spcBef>
              <a:defRPr/>
            </a:pPr>
            <a:r>
              <a:rPr lang="tr-TR" sz="1800" dirty="0">
                <a:effectLst/>
              </a:rPr>
              <a:t>Öldükten sonra yaşama inanç vardı</a:t>
            </a:r>
            <a:r>
              <a:rPr lang="tr-TR" sz="1800" dirty="0" smtClean="0">
                <a:effectLst/>
              </a:rPr>
              <a:t>. Ölenlerin eşyaları </a:t>
            </a:r>
            <a:r>
              <a:rPr lang="tr-TR" sz="1800" dirty="0" smtClean="0">
                <a:solidFill>
                  <a:srgbClr val="FFFF00"/>
                </a:solidFill>
                <a:effectLst/>
              </a:rPr>
              <a:t>Kurgan</a:t>
            </a:r>
            <a:r>
              <a:rPr lang="tr-TR" sz="1800" dirty="0" smtClean="0">
                <a:effectLst/>
              </a:rPr>
              <a:t> denilen mezarlara gömülürdü. Türk kültürünün tespiti açısından bu mezarların büyün önemi vardır. </a:t>
            </a:r>
          </a:p>
          <a:p>
            <a:pPr>
              <a:lnSpc>
                <a:spcPct val="150000"/>
              </a:lnSpc>
              <a:spcBef>
                <a:spcPts val="0"/>
              </a:spcBef>
              <a:defRPr/>
            </a:pPr>
            <a:r>
              <a:rPr lang="tr-TR" sz="1800" dirty="0" smtClean="0">
                <a:effectLst/>
              </a:rPr>
              <a:t>Sonraki yıllarda </a:t>
            </a:r>
            <a:r>
              <a:rPr lang="tr-TR" sz="1800" dirty="0" err="1" smtClean="0">
                <a:effectLst/>
              </a:rPr>
              <a:t>Maniheizm</a:t>
            </a:r>
            <a:r>
              <a:rPr lang="tr-TR" sz="1800" dirty="0" smtClean="0">
                <a:effectLst/>
              </a:rPr>
              <a:t>, Budizm, Hıristiyanlık, Musevilik ve son olarak ta İslamiyet’i kabul etmişlerdir.</a:t>
            </a:r>
          </a:p>
          <a:p>
            <a:pPr>
              <a:lnSpc>
                <a:spcPct val="150000"/>
              </a:lnSpc>
              <a:spcBef>
                <a:spcPts val="0"/>
              </a:spcBef>
              <a:defRPr/>
            </a:pPr>
            <a:endParaRPr lang="tr-TR" sz="1800" dirty="0" smtClean="0">
              <a:effectLst/>
            </a:endParaRPr>
          </a:p>
          <a:p>
            <a:pPr>
              <a:lnSpc>
                <a:spcPct val="150000"/>
              </a:lnSpc>
              <a:spcBef>
                <a:spcPts val="0"/>
              </a:spcBef>
              <a:defRPr/>
            </a:pPr>
            <a:r>
              <a:rPr lang="tr-TR" sz="1800" b="1" dirty="0" smtClean="0">
                <a:solidFill>
                  <a:srgbClr val="FFFF00"/>
                </a:solidFill>
                <a:effectLst/>
              </a:rPr>
              <a:t>UYARI </a:t>
            </a:r>
            <a:r>
              <a:rPr lang="tr-TR" sz="1800" b="1" dirty="0">
                <a:solidFill>
                  <a:srgbClr val="FFFF00"/>
                </a:solidFill>
                <a:effectLst/>
              </a:rPr>
              <a:t>: </a:t>
            </a:r>
            <a:r>
              <a:rPr lang="tr-TR" sz="1800" dirty="0">
                <a:effectLst/>
              </a:rPr>
              <a:t>İslamiyet öncesi Türklerde görülen tek Tanrı inancı, İslamiyet'in kabul edilmesinde etkili olmuştur. Bu Türklerde öldükten sonra yaşama inanılır, mezarlara </a:t>
            </a:r>
            <a:r>
              <a:rPr lang="tr-TR" sz="1800" dirty="0" err="1">
                <a:solidFill>
                  <a:srgbClr val="FFFF00"/>
                </a:solidFill>
                <a:effectLst/>
              </a:rPr>
              <a:t>Balbal</a:t>
            </a:r>
            <a:r>
              <a:rPr lang="tr-TR" sz="1800" dirty="0" err="1">
                <a:effectLst/>
              </a:rPr>
              <a:t>'lar</a:t>
            </a:r>
            <a:r>
              <a:rPr lang="tr-TR" sz="1800" dirty="0">
                <a:effectLst/>
              </a:rPr>
              <a:t> dikilirdi. (Balbal, öldürülen düşman sayısı kadar dikilirdi</a:t>
            </a:r>
            <a:r>
              <a:rPr lang="tr-TR" sz="1800" dirty="0" smtClean="0">
                <a:effectLst/>
              </a:rPr>
              <a:t>.)</a:t>
            </a:r>
            <a:endParaRPr lang="tr-TR" sz="1800" dirty="0">
              <a:effectLst/>
            </a:endParaRPr>
          </a:p>
          <a:p>
            <a:pPr>
              <a:lnSpc>
                <a:spcPct val="150000"/>
              </a:lnSpc>
              <a:spcBef>
                <a:spcPts val="0"/>
              </a:spcBef>
              <a:defRPr/>
            </a:pPr>
            <a:endParaRPr lang="tr-TR" sz="1800" dirty="0"/>
          </a:p>
        </p:txBody>
      </p:sp>
    </p:spTree>
    <p:extLst>
      <p:ext uri="{BB962C8B-B14F-4D97-AF65-F5344CB8AC3E}">
        <p14:creationId xmlns:p14="http://schemas.microsoft.com/office/powerpoint/2010/main" val="42927983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4213" y="304800"/>
            <a:ext cx="7926387" cy="1431925"/>
          </a:xfrm>
          <a:solidFill>
            <a:srgbClr val="00B050"/>
          </a:solidFill>
          <a:ln>
            <a:solidFill>
              <a:schemeClr val="accent1"/>
            </a:solidFill>
          </a:ln>
        </p:spPr>
        <p:txBody>
          <a:bodyPr/>
          <a:lstStyle/>
          <a:p>
            <a:pPr>
              <a:defRPr/>
            </a:pPr>
            <a:r>
              <a:rPr lang="tr-TR" dirty="0" smtClean="0"/>
              <a:t>2011-LİSANS</a:t>
            </a:r>
            <a:endParaRPr lang="tr-TR" dirty="0"/>
          </a:p>
        </p:txBody>
      </p:sp>
      <p:pic>
        <p:nvPicPr>
          <p:cNvPr id="78851" name="Picture 2"/>
          <p:cNvPicPr>
            <a:picLocks noChangeAspect="1" noChangeArrowheads="1"/>
          </p:cNvPicPr>
          <p:nvPr/>
        </p:nvPicPr>
        <p:blipFill>
          <a:blip r:embed="rId2">
            <a:extLst>
              <a:ext uri="{28A0092B-C50C-407E-A947-70E740481C1C}">
                <a14:useLocalDpi xmlns:a14="http://schemas.microsoft.com/office/drawing/2010/main" val="0"/>
              </a:ext>
            </a:extLst>
          </a:blip>
          <a:srcRect l="8255" t="24207" r="52478" b="36111"/>
          <a:stretch>
            <a:fillRect/>
          </a:stretch>
        </p:blipFill>
        <p:spPr bwMode="auto">
          <a:xfrm>
            <a:off x="684213" y="1770063"/>
            <a:ext cx="7997825" cy="432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32587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476672"/>
            <a:ext cx="7086600" cy="4392487"/>
          </a:xfrm>
          <a:solidFill>
            <a:srgbClr val="00B050"/>
          </a:solidFill>
        </p:spPr>
        <p:txBody>
          <a:bodyPr/>
          <a:lstStyle/>
          <a:p>
            <a:pPr algn="ctr" eaLnBrk="1" hangingPunct="1">
              <a:lnSpc>
                <a:spcPct val="150000"/>
              </a:lnSpc>
              <a:defRPr/>
            </a:pPr>
            <a:r>
              <a:rPr lang="tr-TR" dirty="0" smtClean="0">
                <a:solidFill>
                  <a:srgbClr val="FF0000"/>
                </a:solidFill>
              </a:rPr>
              <a:t>TARİH KPSS </a:t>
            </a:r>
            <a:r>
              <a:rPr lang="tr-TR" dirty="0" smtClean="0">
                <a:solidFill>
                  <a:schemeClr val="tx1"/>
                </a:solidFill>
              </a:rPr>
              <a:t>İSLAMİYETTEN ÖNCE TÜRK DEVLETLERİNDE KÜLTÜR VE MEDENİYET</a:t>
            </a:r>
            <a:endParaRPr lang="tr-TR" dirty="0" smtClean="0">
              <a:solidFill>
                <a:schemeClr val="tx1"/>
              </a:solidFill>
            </a:endParaRPr>
          </a:p>
        </p:txBody>
      </p:sp>
      <p:sp>
        <p:nvSpPr>
          <p:cNvPr id="3075" name="Rectangle 3"/>
          <p:cNvSpPr>
            <a:spLocks noGrp="1" noChangeArrowheads="1"/>
          </p:cNvSpPr>
          <p:nvPr>
            <p:ph type="subTitle" idx="1"/>
          </p:nvPr>
        </p:nvSpPr>
        <p:spPr>
          <a:xfrm>
            <a:off x="1066800" y="5013176"/>
            <a:ext cx="7086600" cy="625624"/>
          </a:xfrm>
          <a:solidFill>
            <a:srgbClr val="00B050"/>
          </a:solidFill>
        </p:spPr>
        <p:txBody>
          <a:bodyPr/>
          <a:lstStyle/>
          <a:p>
            <a:pPr algn="ctr" eaLnBrk="1" hangingPunct="1">
              <a:defRPr/>
            </a:pPr>
            <a:r>
              <a:rPr lang="tr-TR" b="1" dirty="0" smtClean="0">
                <a:solidFill>
                  <a:srgbClr val="000000"/>
                </a:solidFill>
              </a:rPr>
              <a:t>ARİF ÖZBEYLİ</a:t>
            </a:r>
          </a:p>
        </p:txBody>
      </p:sp>
      <p:sp>
        <p:nvSpPr>
          <p:cNvPr id="2" name="Altbilgi Yer Tutucusu 1"/>
          <p:cNvSpPr>
            <a:spLocks noGrp="1"/>
          </p:cNvSpPr>
          <p:nvPr>
            <p:ph type="ftr" sz="quarter" idx="11"/>
          </p:nvPr>
        </p:nvSpPr>
        <p:spPr/>
        <p:txBody>
          <a:bodyPr/>
          <a:lstStyle/>
          <a:p>
            <a:pPr>
              <a:defRPr/>
            </a:pPr>
            <a:r>
              <a:rPr lang="tr-TR">
                <a:solidFill>
                  <a:srgbClr val="FFFFFF"/>
                </a:solidFill>
              </a:rPr>
              <a:t>www.tariheglencesi.com</a:t>
            </a:r>
          </a:p>
        </p:txBody>
      </p:sp>
    </p:spTree>
    <p:extLst>
      <p:ext uri="{BB962C8B-B14F-4D97-AF65-F5344CB8AC3E}">
        <p14:creationId xmlns:p14="http://schemas.microsoft.com/office/powerpoint/2010/main" val="3742268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chemeClr val="accent2"/>
          </a:solidFill>
        </p:spPr>
        <p:txBody>
          <a:bodyPr/>
          <a:lstStyle/>
          <a:p>
            <a:endParaRPr lang="tr-TR" dirty="0" smtClean="0"/>
          </a:p>
          <a:p>
            <a:endParaRPr lang="tr-TR" dirty="0"/>
          </a:p>
          <a:p>
            <a:pPr algn="ctr"/>
            <a:r>
              <a:rPr lang="tr-TR" sz="4400" dirty="0" smtClean="0"/>
              <a:t>Cevap: C </a:t>
            </a:r>
            <a:endParaRPr lang="tr-TR" sz="4400" dirty="0"/>
          </a:p>
        </p:txBody>
      </p:sp>
    </p:spTree>
    <p:extLst>
      <p:ext uri="{BB962C8B-B14F-4D97-AF65-F5344CB8AC3E}">
        <p14:creationId xmlns:p14="http://schemas.microsoft.com/office/powerpoint/2010/main" val="2520840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70C0"/>
          </a:solidFill>
        </p:spPr>
        <p:txBody>
          <a:bodyPr/>
          <a:lstStyle/>
          <a:p>
            <a:r>
              <a:rPr lang="tr-TR" sz="3200" dirty="0" smtClean="0"/>
              <a:t>2012-KPSS-ORTAÖĞRETİM</a:t>
            </a:r>
            <a:endParaRPr lang="tr-TR" sz="3200" dirty="0"/>
          </a:p>
        </p:txBody>
      </p:sp>
      <p:pic>
        <p:nvPicPr>
          <p:cNvPr id="6" name="Resim 5"/>
          <p:cNvPicPr>
            <a:picLocks noChangeAspect="1"/>
          </p:cNvPicPr>
          <p:nvPr/>
        </p:nvPicPr>
        <p:blipFill rotWithShape="1">
          <a:blip r:embed="rId2"/>
          <a:srcRect l="5172" t="36219" r="64389" b="30313"/>
          <a:stretch/>
        </p:blipFill>
        <p:spPr>
          <a:xfrm>
            <a:off x="1053939" y="1988840"/>
            <a:ext cx="7556661" cy="4534044"/>
          </a:xfrm>
          <a:prstGeom prst="rect">
            <a:avLst/>
          </a:prstGeom>
        </p:spPr>
      </p:pic>
    </p:spTree>
    <p:extLst>
      <p:ext uri="{BB962C8B-B14F-4D97-AF65-F5344CB8AC3E}">
        <p14:creationId xmlns:p14="http://schemas.microsoft.com/office/powerpoint/2010/main" val="665219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70C0"/>
          </a:solidFill>
        </p:spPr>
        <p:txBody>
          <a:bodyPr/>
          <a:lstStyle/>
          <a:p>
            <a:endParaRPr lang="tr-TR" dirty="0" smtClean="0"/>
          </a:p>
          <a:p>
            <a:endParaRPr lang="tr-TR" dirty="0"/>
          </a:p>
          <a:p>
            <a:pPr algn="ctr"/>
            <a:r>
              <a:rPr lang="tr-TR" sz="4400" dirty="0" smtClean="0"/>
              <a:t>Cevap: E</a:t>
            </a:r>
            <a:endParaRPr lang="tr-TR" sz="4400" dirty="0"/>
          </a:p>
        </p:txBody>
      </p:sp>
    </p:spTree>
    <p:extLst>
      <p:ext uri="{BB962C8B-B14F-4D97-AF65-F5344CB8AC3E}">
        <p14:creationId xmlns:p14="http://schemas.microsoft.com/office/powerpoint/2010/main" val="1996050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8313" y="304800"/>
            <a:ext cx="8142287" cy="603250"/>
          </a:xfrm>
          <a:solidFill>
            <a:srgbClr val="00B050"/>
          </a:solidFill>
        </p:spPr>
        <p:txBody>
          <a:bodyPr/>
          <a:lstStyle/>
          <a:p>
            <a:pPr>
              <a:defRPr/>
            </a:pPr>
            <a:r>
              <a:rPr lang="tr-TR" sz="3200" dirty="0" smtClean="0">
                <a:effectLst/>
              </a:rPr>
              <a:t/>
            </a:r>
            <a:br>
              <a:rPr lang="tr-TR" sz="3200" dirty="0" smtClean="0">
                <a:effectLst/>
              </a:rPr>
            </a:br>
            <a:r>
              <a:rPr lang="tr-TR" sz="3200" dirty="0" smtClean="0">
                <a:effectLst/>
              </a:rPr>
              <a:t>Sosyal ve Ekonomik </a:t>
            </a:r>
            <a:r>
              <a:rPr lang="tr-TR" sz="3200" dirty="0">
                <a:effectLst/>
              </a:rPr>
              <a:t>Hayat</a:t>
            </a:r>
            <a:r>
              <a:rPr lang="tr-TR" sz="3200" dirty="0" smtClean="0">
                <a:effectLst/>
              </a:rPr>
              <a:t/>
            </a:r>
            <a:br>
              <a:rPr lang="tr-TR" sz="3200" dirty="0" smtClean="0">
                <a:effectLst/>
              </a:rPr>
            </a:br>
            <a:endParaRPr lang="tr-TR" sz="3200" dirty="0"/>
          </a:p>
        </p:txBody>
      </p:sp>
      <p:sp>
        <p:nvSpPr>
          <p:cNvPr id="3" name="İçerik Yer Tutucusu 2"/>
          <p:cNvSpPr>
            <a:spLocks noGrp="1"/>
          </p:cNvSpPr>
          <p:nvPr>
            <p:ph idx="1"/>
          </p:nvPr>
        </p:nvSpPr>
        <p:spPr>
          <a:xfrm>
            <a:off x="468313" y="1196975"/>
            <a:ext cx="8142287" cy="5184775"/>
          </a:xfrm>
          <a:solidFill>
            <a:schemeClr val="accent2">
              <a:lumMod val="50000"/>
            </a:schemeClr>
          </a:solidFill>
        </p:spPr>
        <p:txBody>
          <a:bodyPr/>
          <a:lstStyle/>
          <a:p>
            <a:pPr>
              <a:lnSpc>
                <a:spcPct val="150000"/>
              </a:lnSpc>
              <a:spcBef>
                <a:spcPts val="0"/>
              </a:spcBef>
              <a:defRPr/>
            </a:pPr>
            <a:r>
              <a:rPr lang="tr-TR" sz="2000" dirty="0" smtClean="0">
                <a:latin typeface="Times New Roman" panose="02020603050405020304" pitchFamily="18" charset="0"/>
                <a:cs typeface="Times New Roman" pitchFamily="18" charset="0"/>
              </a:rPr>
              <a:t>Türk toplumu, </a:t>
            </a:r>
            <a:r>
              <a:rPr lang="tr-TR" sz="2000" dirty="0" err="1" smtClean="0">
                <a:latin typeface="Times New Roman" pitchFamily="18" charset="0"/>
                <a:cs typeface="Times New Roman" pitchFamily="18" charset="0"/>
              </a:rPr>
              <a:t>oguş</a:t>
            </a:r>
            <a:r>
              <a:rPr lang="tr-TR" sz="2000" dirty="0" smtClean="0">
                <a:latin typeface="Times New Roman" pitchFamily="18" charset="0"/>
                <a:cs typeface="Times New Roman" pitchFamily="18" charset="0"/>
              </a:rPr>
              <a:t> (aile), </a:t>
            </a:r>
            <a:r>
              <a:rPr lang="tr-TR" sz="2000" dirty="0" err="1" smtClean="0">
                <a:latin typeface="Times New Roman" pitchFamily="18" charset="0"/>
                <a:cs typeface="Times New Roman" pitchFamily="18" charset="0"/>
              </a:rPr>
              <a:t>urug</a:t>
            </a:r>
            <a:r>
              <a:rPr lang="tr-TR" sz="2000" dirty="0" smtClean="0">
                <a:latin typeface="Times New Roman" pitchFamily="18" charset="0"/>
                <a:cs typeface="Times New Roman" pitchFamily="18" charset="0"/>
              </a:rPr>
              <a:t> (soy), boy (ok),budun(millet) gittikçe büyüyen bölümlerden meydana gelmiştir.   </a:t>
            </a:r>
          </a:p>
          <a:p>
            <a:pPr>
              <a:lnSpc>
                <a:spcPct val="150000"/>
              </a:lnSpc>
              <a:spcBef>
                <a:spcPts val="0"/>
              </a:spcBef>
              <a:defRPr/>
            </a:pPr>
            <a:r>
              <a:rPr lang="tr-TR" sz="2000" dirty="0" smtClean="0">
                <a:latin typeface="Times New Roman" pitchFamily="18" charset="0"/>
                <a:cs typeface="Times New Roman" pitchFamily="18" charset="0"/>
              </a:rPr>
              <a:t>Türkler, Uygurlara kadar konar-göçer (yarı göçebe) olarak çadırlarda yaşadılar. Yaylak-kışlak hayatı sürdüler.</a:t>
            </a:r>
          </a:p>
          <a:p>
            <a:pPr>
              <a:lnSpc>
                <a:spcPct val="150000"/>
              </a:lnSpc>
              <a:spcBef>
                <a:spcPts val="0"/>
              </a:spcBef>
              <a:defRPr/>
            </a:pPr>
            <a:r>
              <a:rPr lang="tr-TR" sz="2000" dirty="0" smtClean="0">
                <a:effectLst/>
                <a:latin typeface="Times New Roman" panose="02020603050405020304" pitchFamily="18" charset="0"/>
                <a:cs typeface="Times New Roman" panose="02020603050405020304" pitchFamily="18" charset="0"/>
              </a:rPr>
              <a:t>Bozkır </a:t>
            </a:r>
            <a:r>
              <a:rPr lang="tr-TR" sz="2000" dirty="0">
                <a:effectLst/>
                <a:latin typeface="Times New Roman" panose="02020603050405020304" pitchFamily="18" charset="0"/>
                <a:cs typeface="Times New Roman" panose="02020603050405020304" pitchFamily="18" charset="0"/>
              </a:rPr>
              <a:t>kültürünün bir sonucu olarak göçebe ve yarı göçebe bir hayat sürmüşlerdir.</a:t>
            </a:r>
          </a:p>
          <a:p>
            <a:pPr>
              <a:lnSpc>
                <a:spcPct val="150000"/>
              </a:lnSpc>
              <a:spcBef>
                <a:spcPts val="0"/>
              </a:spcBef>
              <a:defRPr/>
            </a:pPr>
            <a:r>
              <a:rPr lang="tr-TR" sz="2000" dirty="0">
                <a:effectLst/>
                <a:latin typeface="Times New Roman" panose="02020603050405020304" pitchFamily="18" charset="0"/>
                <a:cs typeface="Times New Roman" panose="02020603050405020304" pitchFamily="18" charset="0"/>
              </a:rPr>
              <a:t>Göçebe hayatın bir sonucu olarak hayvancılık zorunlu geçim kaynağı olmuştur</a:t>
            </a:r>
            <a:r>
              <a:rPr lang="tr-TR" sz="2000" dirty="0" smtClean="0">
                <a:effectLst/>
                <a:latin typeface="Times New Roman" panose="02020603050405020304" pitchFamily="18" charset="0"/>
                <a:cs typeface="Times New Roman" panose="02020603050405020304" pitchFamily="18" charset="0"/>
              </a:rPr>
              <a:t>. Demircilikte gelişmişti. İpek yolu ve Kürk yolu ile ticarette yapılıyordu. Uygurların yerleşik hayata geçmesiyle tarım ve ticaret çok </a:t>
            </a:r>
          </a:p>
          <a:p>
            <a:pPr marL="0" indent="0">
              <a:lnSpc>
                <a:spcPct val="150000"/>
              </a:lnSpc>
              <a:spcBef>
                <a:spcPts val="0"/>
              </a:spcBef>
              <a:buFont typeface="Wingdings" panose="05000000000000000000" pitchFamily="2" charset="2"/>
              <a:buNone/>
              <a:defRPr/>
            </a:pPr>
            <a:r>
              <a:rPr lang="tr-TR" sz="2000" dirty="0">
                <a:effectLst/>
                <a:latin typeface="Times New Roman" panose="02020603050405020304" pitchFamily="18" charset="0"/>
                <a:cs typeface="Times New Roman" panose="02020603050405020304" pitchFamily="18" charset="0"/>
              </a:rPr>
              <a:t> </a:t>
            </a:r>
            <a:r>
              <a:rPr lang="tr-TR" sz="2000" dirty="0" smtClean="0">
                <a:effectLst/>
                <a:latin typeface="Times New Roman" panose="02020603050405020304" pitchFamily="18" charset="0"/>
                <a:cs typeface="Times New Roman" panose="02020603050405020304" pitchFamily="18" charset="0"/>
              </a:rPr>
              <a:t>   gelişti.</a:t>
            </a:r>
          </a:p>
          <a:p>
            <a:pPr marL="0" indent="0">
              <a:lnSpc>
                <a:spcPct val="150000"/>
              </a:lnSpc>
              <a:spcBef>
                <a:spcPts val="0"/>
              </a:spcBef>
              <a:buFont typeface="Wingdings" panose="05000000000000000000" pitchFamily="2" charset="2"/>
              <a:buNone/>
              <a:defRPr/>
            </a:pPr>
            <a:endParaRPr lang="tr-TR" sz="1800" dirty="0">
              <a:effectLst/>
              <a:latin typeface="Times New Roman" panose="02020603050405020304" pitchFamily="18" charset="0"/>
              <a:cs typeface="Times New Roman" panose="02020603050405020304" pitchFamily="18" charset="0"/>
            </a:endParaRPr>
          </a:p>
          <a:p>
            <a:pPr>
              <a:lnSpc>
                <a:spcPct val="150000"/>
              </a:lnSpc>
              <a:spcBef>
                <a:spcPts val="0"/>
              </a:spcBef>
              <a:defRPr/>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75675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750" y="1125538"/>
            <a:ext cx="8070850" cy="4970462"/>
          </a:xfrm>
          <a:solidFill>
            <a:schemeClr val="accent2">
              <a:lumMod val="50000"/>
            </a:schemeClr>
          </a:solidFill>
        </p:spPr>
        <p:txBody>
          <a:bodyPr/>
          <a:lstStyle/>
          <a:p>
            <a:pPr>
              <a:lnSpc>
                <a:spcPct val="150000"/>
              </a:lnSpc>
              <a:spcBef>
                <a:spcPts val="0"/>
              </a:spcBef>
              <a:defRPr/>
            </a:pPr>
            <a:r>
              <a:rPr lang="tr-TR" sz="2400" dirty="0" smtClean="0"/>
              <a:t>Bilhassa deri ve yün, yapağı, kürk gibi ürünler.</a:t>
            </a:r>
          </a:p>
          <a:p>
            <a:pPr>
              <a:lnSpc>
                <a:spcPct val="150000"/>
              </a:lnSpc>
              <a:spcBef>
                <a:spcPts val="0"/>
              </a:spcBef>
              <a:defRPr/>
            </a:pPr>
            <a:r>
              <a:rPr lang="tr-TR" sz="2400" dirty="0" smtClean="0"/>
              <a:t>Bununla birlikte balıkçılık, tarım ve yağmacılık da ekonomik hayatta önemli yer almıştır.</a:t>
            </a:r>
          </a:p>
          <a:p>
            <a:pPr>
              <a:lnSpc>
                <a:spcPct val="150000"/>
              </a:lnSpc>
              <a:spcBef>
                <a:spcPts val="0"/>
              </a:spcBef>
              <a:defRPr/>
            </a:pPr>
            <a:r>
              <a:rPr lang="tr-TR" sz="2400" dirty="0" smtClean="0"/>
              <a:t>Uygurların yerleşik hayata geçmesi ile hayvancılığın yerini tarım almıştır. Ticari faaliyetler de de hayvan ürünlerinin yerini tarım ürünleri almıştır.</a:t>
            </a:r>
          </a:p>
          <a:p>
            <a:pPr>
              <a:defRPr/>
            </a:pPr>
            <a:endParaRPr lang="tr-TR" dirty="0"/>
          </a:p>
        </p:txBody>
      </p:sp>
    </p:spTree>
    <p:extLst>
      <p:ext uri="{BB962C8B-B14F-4D97-AF65-F5344CB8AC3E}">
        <p14:creationId xmlns:p14="http://schemas.microsoft.com/office/powerpoint/2010/main" val="331203414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850" y="304800"/>
            <a:ext cx="8569325" cy="603250"/>
          </a:xfrm>
          <a:solidFill>
            <a:srgbClr val="00B050"/>
          </a:solidFill>
        </p:spPr>
        <p:txBody>
          <a:bodyPr/>
          <a:lstStyle/>
          <a:p>
            <a:pPr>
              <a:defRPr/>
            </a:pPr>
            <a:r>
              <a:rPr lang="tr-TR" sz="3200" dirty="0" smtClean="0">
                <a:effectLst/>
              </a:rPr>
              <a:t/>
            </a:r>
            <a:br>
              <a:rPr lang="tr-TR" sz="3200" dirty="0" smtClean="0">
                <a:effectLst/>
              </a:rPr>
            </a:br>
            <a:r>
              <a:rPr lang="tr-TR" sz="3200" dirty="0" smtClean="0">
                <a:effectLst/>
              </a:rPr>
              <a:t>Dil </a:t>
            </a:r>
            <a:r>
              <a:rPr lang="tr-TR" sz="3200" dirty="0">
                <a:effectLst/>
              </a:rPr>
              <a:t>ve Edebiyat</a:t>
            </a:r>
            <a:r>
              <a:rPr lang="tr-TR" sz="3200" dirty="0" smtClean="0">
                <a:effectLst/>
              </a:rPr>
              <a:t/>
            </a:r>
            <a:br>
              <a:rPr lang="tr-TR" sz="3200" dirty="0" smtClean="0">
                <a:effectLst/>
              </a:rPr>
            </a:br>
            <a:endParaRPr lang="tr-TR" sz="3200" dirty="0"/>
          </a:p>
        </p:txBody>
      </p:sp>
      <p:sp>
        <p:nvSpPr>
          <p:cNvPr id="3" name="İçerik Yer Tutucusu 2"/>
          <p:cNvSpPr>
            <a:spLocks noGrp="1"/>
          </p:cNvSpPr>
          <p:nvPr>
            <p:ph idx="1"/>
          </p:nvPr>
        </p:nvSpPr>
        <p:spPr>
          <a:xfrm>
            <a:off x="323850" y="1125538"/>
            <a:ext cx="8569325" cy="5183187"/>
          </a:xfrm>
          <a:solidFill>
            <a:schemeClr val="accent2">
              <a:lumMod val="50000"/>
            </a:schemeClr>
          </a:solidFill>
        </p:spPr>
        <p:txBody>
          <a:bodyPr/>
          <a:lstStyle/>
          <a:p>
            <a:pPr>
              <a:lnSpc>
                <a:spcPct val="150000"/>
              </a:lnSpc>
              <a:spcBef>
                <a:spcPts val="0"/>
              </a:spcBef>
              <a:defRPr/>
            </a:pPr>
            <a:r>
              <a:rPr lang="tr-TR" sz="2000" dirty="0" smtClean="0">
                <a:effectLst/>
              </a:rPr>
              <a:t>Türklerde </a:t>
            </a:r>
            <a:r>
              <a:rPr lang="tr-TR" sz="2000" dirty="0">
                <a:effectLst/>
              </a:rPr>
              <a:t>görülen en eski dil Göktürkçe ve alfabe olarak da Göktürk alfabesidir.</a:t>
            </a:r>
          </a:p>
          <a:p>
            <a:pPr>
              <a:lnSpc>
                <a:spcPct val="150000"/>
              </a:lnSpc>
              <a:spcBef>
                <a:spcPts val="0"/>
              </a:spcBef>
              <a:defRPr/>
            </a:pPr>
            <a:r>
              <a:rPr lang="tr-TR" sz="2000" dirty="0">
                <a:effectLst/>
              </a:rPr>
              <a:t>VII. yüzyılda Göktürkler tarafından Göktürk alfabesi ile yazılan Orhun kitabeleri bilinen en eski Türk yazıtları olarak kabul edilir</a:t>
            </a:r>
            <a:r>
              <a:rPr lang="tr-TR" sz="2000" dirty="0" smtClean="0">
                <a:effectLst/>
              </a:rPr>
              <a:t>.</a:t>
            </a:r>
          </a:p>
          <a:p>
            <a:pPr>
              <a:lnSpc>
                <a:spcPct val="150000"/>
              </a:lnSpc>
              <a:spcBef>
                <a:spcPts val="0"/>
              </a:spcBef>
              <a:defRPr/>
            </a:pPr>
            <a:r>
              <a:rPr lang="tr-TR" sz="2000" dirty="0" smtClean="0">
                <a:effectLst/>
              </a:rPr>
              <a:t>Türklerin günümüze kadar gelen en edebi eseri Orhun </a:t>
            </a:r>
            <a:r>
              <a:rPr lang="tr-TR" sz="2000" dirty="0" err="1" smtClean="0">
                <a:effectLst/>
              </a:rPr>
              <a:t>Kitabeleri’dir</a:t>
            </a:r>
            <a:r>
              <a:rPr lang="tr-TR" sz="2000" dirty="0" smtClean="0">
                <a:effectLst/>
              </a:rPr>
              <a:t>.</a:t>
            </a:r>
          </a:p>
          <a:p>
            <a:pPr>
              <a:lnSpc>
                <a:spcPct val="150000"/>
              </a:lnSpc>
              <a:spcBef>
                <a:spcPts val="0"/>
              </a:spcBef>
              <a:defRPr/>
            </a:pPr>
            <a:r>
              <a:rPr lang="tr-TR" sz="2000" dirty="0" smtClean="0">
                <a:effectLst/>
              </a:rPr>
              <a:t>Türk tarihinin ve edebiyatının ilk yazılı belgeleri olan kitabeler, Türk adının geçtiği ilk Türkçe metin olması, devlet ve halkın karşılıklı olarak görevlerinin belirtilmesi, Türk kültür ve medeniyeti hakkında bilgi vermesi ve sosyal devlet anlayışından bahsetmesi açısından önemlidir.</a:t>
            </a:r>
          </a:p>
          <a:p>
            <a:pPr>
              <a:lnSpc>
                <a:spcPct val="150000"/>
              </a:lnSpc>
              <a:spcBef>
                <a:spcPts val="0"/>
              </a:spcBef>
              <a:defRPr/>
            </a:pPr>
            <a:r>
              <a:rPr lang="tr-TR" sz="2000" dirty="0" smtClean="0">
                <a:effectLst/>
              </a:rPr>
              <a:t>Uygurlar </a:t>
            </a:r>
            <a:r>
              <a:rPr lang="tr-TR" sz="2000" dirty="0">
                <a:effectLst/>
              </a:rPr>
              <a:t>da Uygur alfabesini kullanmışlar ayrıca hareketli harfleri bulmuş ve matbaayı kullanmışlardır</a:t>
            </a:r>
            <a:r>
              <a:rPr lang="tr-TR" sz="2000" dirty="0" smtClean="0">
                <a:effectLst/>
              </a:rPr>
              <a:t>.</a:t>
            </a:r>
          </a:p>
          <a:p>
            <a:pPr>
              <a:lnSpc>
                <a:spcPct val="150000"/>
              </a:lnSpc>
              <a:spcBef>
                <a:spcPts val="0"/>
              </a:spcBef>
              <a:defRPr/>
            </a:pPr>
            <a:endParaRPr lang="tr-TR" sz="2000" dirty="0">
              <a:effectLst/>
            </a:endParaRPr>
          </a:p>
          <a:p>
            <a:pPr>
              <a:lnSpc>
                <a:spcPct val="150000"/>
              </a:lnSpc>
              <a:spcBef>
                <a:spcPts val="0"/>
              </a:spcBef>
              <a:defRPr/>
            </a:pPr>
            <a:endParaRPr lang="tr-TR" sz="2000" dirty="0"/>
          </a:p>
        </p:txBody>
      </p:sp>
    </p:spTree>
    <p:extLst>
      <p:ext uri="{BB962C8B-B14F-4D97-AF65-F5344CB8AC3E}">
        <p14:creationId xmlns:p14="http://schemas.microsoft.com/office/powerpoint/2010/main" val="11788519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620713"/>
            <a:ext cx="8215312" cy="5475287"/>
          </a:xfrm>
          <a:solidFill>
            <a:schemeClr val="accent2">
              <a:lumMod val="50000"/>
            </a:schemeClr>
          </a:solidFill>
        </p:spPr>
        <p:txBody>
          <a:bodyPr/>
          <a:lstStyle/>
          <a:p>
            <a:pPr>
              <a:lnSpc>
                <a:spcPct val="150000"/>
              </a:lnSpc>
              <a:spcBef>
                <a:spcPts val="0"/>
              </a:spcBef>
              <a:defRPr/>
            </a:pPr>
            <a:r>
              <a:rPr lang="tr-TR" sz="2000" dirty="0" smtClean="0"/>
              <a:t>İslamiyet’ten önce Türklerin en önemli edebi türü destandı. Bunun yanında sav, sagu, koşuk gibi edebi türlerde önemlidir.</a:t>
            </a:r>
          </a:p>
          <a:p>
            <a:pPr>
              <a:lnSpc>
                <a:spcPct val="150000"/>
              </a:lnSpc>
              <a:spcBef>
                <a:spcPts val="0"/>
              </a:spcBef>
              <a:defRPr/>
            </a:pPr>
            <a:r>
              <a:rPr lang="tr-TR" sz="2000" dirty="0" smtClean="0"/>
              <a:t>Önemli destanlar şunlardır:</a:t>
            </a:r>
          </a:p>
          <a:p>
            <a:pPr>
              <a:lnSpc>
                <a:spcPct val="150000"/>
              </a:lnSpc>
              <a:spcBef>
                <a:spcPts val="0"/>
              </a:spcBef>
              <a:defRPr/>
            </a:pPr>
            <a:r>
              <a:rPr lang="tr-TR" sz="2000" dirty="0" err="1" smtClean="0"/>
              <a:t>Sakalar:Alp</a:t>
            </a:r>
            <a:r>
              <a:rPr lang="tr-TR" sz="2000" dirty="0" smtClean="0"/>
              <a:t> Er Tunga</a:t>
            </a:r>
          </a:p>
          <a:p>
            <a:pPr>
              <a:lnSpc>
                <a:spcPct val="150000"/>
              </a:lnSpc>
              <a:spcBef>
                <a:spcPts val="0"/>
              </a:spcBef>
              <a:defRPr/>
            </a:pPr>
            <a:r>
              <a:rPr lang="tr-TR" sz="2000" dirty="0" err="1" smtClean="0"/>
              <a:t>Hunlar:Oğuz</a:t>
            </a:r>
            <a:r>
              <a:rPr lang="tr-TR" sz="2000" dirty="0" smtClean="0"/>
              <a:t> Kağan</a:t>
            </a:r>
          </a:p>
          <a:p>
            <a:pPr>
              <a:lnSpc>
                <a:spcPct val="150000"/>
              </a:lnSpc>
              <a:spcBef>
                <a:spcPts val="0"/>
              </a:spcBef>
              <a:defRPr/>
            </a:pPr>
            <a:r>
              <a:rPr lang="tr-TR" sz="2000" dirty="0" err="1" smtClean="0"/>
              <a:t>Göktürkler:Ergenekon</a:t>
            </a:r>
            <a:endParaRPr lang="tr-TR" sz="2000" dirty="0" smtClean="0"/>
          </a:p>
          <a:p>
            <a:pPr>
              <a:lnSpc>
                <a:spcPct val="150000"/>
              </a:lnSpc>
              <a:spcBef>
                <a:spcPts val="0"/>
              </a:spcBef>
              <a:defRPr/>
            </a:pPr>
            <a:r>
              <a:rPr lang="tr-TR" sz="2000" dirty="0" err="1" smtClean="0"/>
              <a:t>Uygurlar:Türeyiş</a:t>
            </a:r>
            <a:endParaRPr lang="tr-TR" sz="2000" dirty="0" smtClean="0"/>
          </a:p>
          <a:p>
            <a:pPr>
              <a:lnSpc>
                <a:spcPct val="150000"/>
              </a:lnSpc>
              <a:spcBef>
                <a:spcPts val="0"/>
              </a:spcBef>
              <a:defRPr/>
            </a:pPr>
            <a:r>
              <a:rPr lang="tr-TR" sz="2000" dirty="0" err="1" smtClean="0"/>
              <a:t>Kırgızlar:Manas</a:t>
            </a:r>
            <a:endParaRPr lang="tr-TR" sz="2000" dirty="0" smtClean="0"/>
          </a:p>
          <a:p>
            <a:pPr>
              <a:lnSpc>
                <a:spcPct val="150000"/>
              </a:lnSpc>
              <a:spcBef>
                <a:spcPts val="0"/>
              </a:spcBef>
              <a:defRPr/>
            </a:pPr>
            <a:r>
              <a:rPr lang="tr-TR" sz="2000" dirty="0" smtClean="0"/>
              <a:t>Ayrıca Kıpçak-Oğuz mücadelelerini anlatan Dede Korkut Hikayeleri de önemlidir.</a:t>
            </a:r>
          </a:p>
          <a:p>
            <a:pPr>
              <a:lnSpc>
                <a:spcPct val="150000"/>
              </a:lnSpc>
              <a:spcBef>
                <a:spcPts val="0"/>
              </a:spcBef>
              <a:defRPr/>
            </a:pPr>
            <a:endParaRPr lang="tr-TR" sz="2000" dirty="0"/>
          </a:p>
        </p:txBody>
      </p:sp>
    </p:spTree>
    <p:extLst>
      <p:ext uri="{BB962C8B-B14F-4D97-AF65-F5344CB8AC3E}">
        <p14:creationId xmlns:p14="http://schemas.microsoft.com/office/powerpoint/2010/main" val="13777711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0825" y="115888"/>
            <a:ext cx="8713788" cy="676275"/>
          </a:xfrm>
          <a:solidFill>
            <a:srgbClr val="00B050"/>
          </a:solidFill>
        </p:spPr>
        <p:txBody>
          <a:bodyPr/>
          <a:lstStyle/>
          <a:p>
            <a:pPr>
              <a:defRPr/>
            </a:pPr>
            <a:r>
              <a:rPr lang="tr-TR" sz="3200" dirty="0" smtClean="0">
                <a:effectLst/>
              </a:rPr>
              <a:t/>
            </a:r>
            <a:br>
              <a:rPr lang="tr-TR" sz="3200" dirty="0" smtClean="0">
                <a:effectLst/>
              </a:rPr>
            </a:br>
            <a:r>
              <a:rPr lang="tr-TR" sz="3200" dirty="0" smtClean="0">
                <a:effectLst/>
              </a:rPr>
              <a:t>Bilim </a:t>
            </a:r>
            <a:r>
              <a:rPr lang="tr-TR" sz="3200" dirty="0">
                <a:effectLst/>
              </a:rPr>
              <a:t>ve Sanat</a:t>
            </a:r>
            <a:r>
              <a:rPr lang="tr-TR" sz="3200" dirty="0" smtClean="0">
                <a:effectLst/>
              </a:rPr>
              <a:t/>
            </a:r>
            <a:br>
              <a:rPr lang="tr-TR" sz="3200" dirty="0" smtClean="0">
                <a:effectLst/>
              </a:rPr>
            </a:br>
            <a:endParaRPr lang="tr-TR" sz="3200" dirty="0"/>
          </a:p>
        </p:txBody>
      </p:sp>
      <p:sp>
        <p:nvSpPr>
          <p:cNvPr id="3" name="İçerik Yer Tutucusu 2"/>
          <p:cNvSpPr>
            <a:spLocks noGrp="1"/>
          </p:cNvSpPr>
          <p:nvPr>
            <p:ph idx="1"/>
          </p:nvPr>
        </p:nvSpPr>
        <p:spPr>
          <a:xfrm>
            <a:off x="250825" y="792163"/>
            <a:ext cx="8713788" cy="5876925"/>
          </a:xfrm>
          <a:solidFill>
            <a:schemeClr val="accent2">
              <a:lumMod val="50000"/>
            </a:schemeClr>
          </a:solidFill>
        </p:spPr>
        <p:txBody>
          <a:bodyPr/>
          <a:lstStyle/>
          <a:p>
            <a:pPr>
              <a:lnSpc>
                <a:spcPct val="150000"/>
              </a:lnSpc>
              <a:spcBef>
                <a:spcPts val="0"/>
              </a:spcBef>
              <a:defRPr/>
            </a:pPr>
            <a:r>
              <a:rPr lang="tr-TR" sz="1800" dirty="0" smtClean="0">
                <a:effectLst/>
              </a:rPr>
              <a:t>Türkler bir yılı 365 gün 5 saatten biraz fazla olarak bulmuşlardır. Buna dayalı Oniki Hayvanı Türk Takvimi kullanmışlardır.</a:t>
            </a:r>
          </a:p>
          <a:p>
            <a:pPr>
              <a:lnSpc>
                <a:spcPct val="150000"/>
              </a:lnSpc>
              <a:spcBef>
                <a:spcPts val="0"/>
              </a:spcBef>
              <a:defRPr/>
            </a:pPr>
            <a:r>
              <a:rPr lang="tr-TR" sz="1800" dirty="0" smtClean="0">
                <a:effectLst/>
              </a:rPr>
              <a:t>Bilim </a:t>
            </a:r>
            <a:r>
              <a:rPr lang="tr-TR" sz="1800" dirty="0">
                <a:effectLst/>
              </a:rPr>
              <a:t>adamlarından meydana gelen ve Keneş Meclisi adı verilen bir meclisi meydana getirmişlerdir.</a:t>
            </a:r>
          </a:p>
          <a:p>
            <a:pPr>
              <a:lnSpc>
                <a:spcPct val="150000"/>
              </a:lnSpc>
              <a:spcBef>
                <a:spcPts val="0"/>
              </a:spcBef>
              <a:defRPr/>
            </a:pPr>
            <a:r>
              <a:rPr lang="tr-TR" sz="1800" dirty="0">
                <a:effectLst/>
              </a:rPr>
              <a:t>Göçebe hayat sürdükleri için taşınabilir sanat eserleri olarak kemer, kılıç, at koşumu gibi el sanatları ile uğraşmışlardır.</a:t>
            </a:r>
          </a:p>
          <a:p>
            <a:pPr>
              <a:lnSpc>
                <a:spcPct val="150000"/>
              </a:lnSpc>
              <a:spcBef>
                <a:spcPts val="0"/>
              </a:spcBef>
              <a:defRPr/>
            </a:pPr>
            <a:r>
              <a:rPr lang="tr-TR" sz="1800" dirty="0">
                <a:effectLst/>
              </a:rPr>
              <a:t>Uygurlar döneminde </a:t>
            </a:r>
            <a:r>
              <a:rPr lang="tr-TR" sz="1800" dirty="0" err="1">
                <a:effectLst/>
              </a:rPr>
              <a:t>Maniheist</a:t>
            </a:r>
            <a:r>
              <a:rPr lang="tr-TR" sz="1800" dirty="0">
                <a:effectLst/>
              </a:rPr>
              <a:t> mabetler yapılmış, mezar anıtları ve saray yapılarına da rastlanmıştır.</a:t>
            </a:r>
          </a:p>
          <a:p>
            <a:pPr>
              <a:lnSpc>
                <a:spcPct val="150000"/>
              </a:lnSpc>
              <a:spcBef>
                <a:spcPts val="0"/>
              </a:spcBef>
              <a:defRPr/>
            </a:pPr>
            <a:r>
              <a:rPr lang="tr-TR" sz="1800" dirty="0" smtClean="0"/>
              <a:t>Türkler, genel olarak göçebe bir hayat sürdükleri için sanat eserlerini de taşınabilir malzemelerden yapmışlardır.</a:t>
            </a:r>
          </a:p>
          <a:p>
            <a:pPr>
              <a:lnSpc>
                <a:spcPct val="150000"/>
              </a:lnSpc>
              <a:spcBef>
                <a:spcPts val="0"/>
              </a:spcBef>
              <a:defRPr/>
            </a:pPr>
            <a:r>
              <a:rPr lang="tr-TR" sz="1800" dirty="0" smtClean="0"/>
              <a:t>Türklerin eşyaları genellikle hayvan figürleriyle süslenmiştir. Buna </a:t>
            </a:r>
            <a:r>
              <a:rPr lang="tr-TR" sz="1800" b="1" dirty="0" smtClean="0">
                <a:solidFill>
                  <a:srgbClr val="FFFF00"/>
                </a:solidFill>
              </a:rPr>
              <a:t>“hayvan üslubu” </a:t>
            </a:r>
            <a:r>
              <a:rPr lang="tr-TR" sz="1800" dirty="0" smtClean="0"/>
              <a:t>denir.</a:t>
            </a:r>
          </a:p>
          <a:p>
            <a:pPr>
              <a:lnSpc>
                <a:spcPct val="150000"/>
              </a:lnSpc>
              <a:spcBef>
                <a:spcPts val="0"/>
              </a:spcBef>
              <a:defRPr/>
            </a:pPr>
            <a:r>
              <a:rPr lang="tr-TR" sz="1800" dirty="0" smtClean="0"/>
              <a:t>Yerleşik hayata geçilmesiyle Uygurlarda mimari de gelişmiştir. Minyatürü de geliştirmişlerdir.</a:t>
            </a:r>
          </a:p>
          <a:p>
            <a:pPr>
              <a:lnSpc>
                <a:spcPct val="150000"/>
              </a:lnSpc>
              <a:spcBef>
                <a:spcPts val="0"/>
              </a:spcBef>
              <a:defRPr/>
            </a:pPr>
            <a:endParaRPr lang="tr-TR" sz="1800" dirty="0"/>
          </a:p>
        </p:txBody>
      </p:sp>
    </p:spTree>
    <p:extLst>
      <p:ext uri="{BB962C8B-B14F-4D97-AF65-F5344CB8AC3E}">
        <p14:creationId xmlns:p14="http://schemas.microsoft.com/office/powerpoint/2010/main" val="27214738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16508" y="650217"/>
            <a:ext cx="791593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2013-KPSS-ÖĞRETMENLİK</a:t>
            </a:r>
            <a:r>
              <a:rPr kumimoji="0" lang="tr-TR" sz="3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tr-TR" sz="32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anose="020B0604020202020204" pitchFamily="34" charset="0"/>
            </a:endParaRPr>
          </a:p>
        </p:txBody>
      </p:sp>
      <p:pic>
        <p:nvPicPr>
          <p:cNvPr id="156673" name="Resim 1"/>
          <p:cNvPicPr>
            <a:picLocks noChangeAspect="1" noChangeArrowheads="1"/>
          </p:cNvPicPr>
          <p:nvPr/>
        </p:nvPicPr>
        <p:blipFill>
          <a:blip r:embed="rId2">
            <a:extLst>
              <a:ext uri="{28A0092B-C50C-407E-A947-70E740481C1C}">
                <a14:useLocalDpi xmlns:a14="http://schemas.microsoft.com/office/drawing/2010/main" val="0"/>
              </a:ext>
            </a:extLst>
          </a:blip>
          <a:srcRect l="5457" t="18822" r="65939" b="41481"/>
          <a:stretch>
            <a:fillRect/>
          </a:stretch>
        </p:blipFill>
        <p:spPr bwMode="auto">
          <a:xfrm>
            <a:off x="683568" y="1268760"/>
            <a:ext cx="7848872" cy="50988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2828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4235309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chemeClr val="accent2"/>
          </a:solidFill>
        </p:spPr>
        <p:txBody>
          <a:bodyPr/>
          <a:lstStyle/>
          <a:p>
            <a:endParaRPr lang="tr-TR" dirty="0" smtClean="0"/>
          </a:p>
          <a:p>
            <a:endParaRPr lang="tr-TR" dirty="0"/>
          </a:p>
          <a:p>
            <a:pPr algn="ctr"/>
            <a:r>
              <a:rPr lang="tr-TR" sz="4400" dirty="0" smtClean="0"/>
              <a:t>Cevap: E</a:t>
            </a:r>
            <a:endParaRPr lang="tr-TR" sz="4400" dirty="0"/>
          </a:p>
        </p:txBody>
      </p:sp>
    </p:spTree>
    <p:extLst>
      <p:ext uri="{BB962C8B-B14F-4D97-AF65-F5344CB8AC3E}">
        <p14:creationId xmlns:p14="http://schemas.microsoft.com/office/powerpoint/2010/main" val="3332709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23835" t="28125" r="25287" b="20995"/>
          <a:stretch/>
        </p:blipFill>
        <p:spPr>
          <a:xfrm>
            <a:off x="-108520" y="0"/>
            <a:ext cx="9252520" cy="5139454"/>
          </a:xfrm>
          <a:prstGeom prst="rect">
            <a:avLst/>
          </a:prstGeom>
        </p:spPr>
      </p:pic>
      <p:sp>
        <p:nvSpPr>
          <p:cNvPr id="5" name="İçerik Yer Tutucusu 2"/>
          <p:cNvSpPr>
            <a:spLocks noGrp="1"/>
          </p:cNvSpPr>
          <p:nvPr>
            <p:ph idx="1"/>
          </p:nvPr>
        </p:nvSpPr>
        <p:spPr>
          <a:xfrm>
            <a:off x="-1429" y="4312813"/>
            <a:ext cx="9144000" cy="2545187"/>
          </a:xfrm>
          <a:solidFill>
            <a:schemeClr val="tx1"/>
          </a:solidFill>
        </p:spPr>
        <p:txBody>
          <a:bodyPr>
            <a:noAutofit/>
          </a:bodyPr>
          <a:lstStyle/>
          <a:p>
            <a:pPr indent="-135000">
              <a:lnSpc>
                <a:spcPct val="150000"/>
              </a:lnSpc>
              <a:spcBef>
                <a:spcPts val="0"/>
              </a:spcBef>
            </a:pPr>
            <a:r>
              <a:rPr lang="tr-TR" sz="1800" b="1" dirty="0">
                <a:solidFill>
                  <a:srgbClr val="FFFF00"/>
                </a:solidFill>
              </a:rPr>
              <a:t>Anav Kültürü (MÖ 4000-MÖ 1000)</a:t>
            </a:r>
          </a:p>
          <a:p>
            <a:pPr indent="-135000">
              <a:lnSpc>
                <a:spcPct val="150000"/>
              </a:lnSpc>
              <a:spcBef>
                <a:spcPts val="0"/>
              </a:spcBef>
            </a:pPr>
            <a:r>
              <a:rPr lang="tr-TR" sz="1800" dirty="0">
                <a:solidFill>
                  <a:schemeClr val="bg1"/>
                </a:solidFill>
              </a:rPr>
              <a:t>Anav, günümüzde Aşkabat’ın güneydoğusunda bir yerleşim </a:t>
            </a:r>
            <a:r>
              <a:rPr lang="tr-TR" sz="1800" dirty="0">
                <a:solidFill>
                  <a:schemeClr val="bg1"/>
                </a:solidFill>
              </a:rPr>
              <a:t>bölgesidir. Bu </a:t>
            </a:r>
            <a:r>
              <a:rPr lang="tr-TR" sz="1800" dirty="0">
                <a:solidFill>
                  <a:schemeClr val="bg1"/>
                </a:solidFill>
              </a:rPr>
              <a:t>yerleşim sahasında yapılan kazılarda ortaya çıkan </a:t>
            </a:r>
            <a:r>
              <a:rPr lang="tr-TR" sz="1800" dirty="0">
                <a:solidFill>
                  <a:schemeClr val="bg1"/>
                </a:solidFill>
              </a:rPr>
              <a:t>seramik örneklerinin</a:t>
            </a:r>
            <a:r>
              <a:rPr lang="tr-TR" sz="1800" dirty="0">
                <a:solidFill>
                  <a:schemeClr val="bg1"/>
                </a:solidFill>
              </a:rPr>
              <a:t>, bozkır kökenli bir halka, özellikle de Türklere ait </a:t>
            </a:r>
            <a:r>
              <a:rPr lang="tr-TR" sz="1800" dirty="0">
                <a:solidFill>
                  <a:schemeClr val="bg1"/>
                </a:solidFill>
              </a:rPr>
              <a:t>olduğu düşünülmektedir</a:t>
            </a:r>
            <a:r>
              <a:rPr lang="tr-TR" sz="1800" dirty="0">
                <a:solidFill>
                  <a:schemeClr val="bg1"/>
                </a:solidFill>
              </a:rPr>
              <a:t>. Türk kültürünün önemli bir unsuru olan at, ilk </a:t>
            </a:r>
            <a:r>
              <a:rPr lang="tr-TR" sz="1800" dirty="0">
                <a:solidFill>
                  <a:schemeClr val="bg1"/>
                </a:solidFill>
              </a:rPr>
              <a:t>defa bu </a:t>
            </a:r>
            <a:r>
              <a:rPr lang="tr-TR" sz="1800" dirty="0">
                <a:solidFill>
                  <a:schemeClr val="bg1"/>
                </a:solidFill>
              </a:rPr>
              <a:t>kültürde görülmüştür. Orta Asya’nın en eski kültürüdür.</a:t>
            </a:r>
          </a:p>
        </p:txBody>
      </p:sp>
    </p:spTree>
    <p:extLst>
      <p:ext uri="{BB962C8B-B14F-4D97-AF65-F5344CB8AC3E}">
        <p14:creationId xmlns:p14="http://schemas.microsoft.com/office/powerpoint/2010/main" val="12871951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188913"/>
            <a:ext cx="8215312" cy="6408737"/>
          </a:xfrm>
          <a:solidFill>
            <a:srgbClr val="00B050"/>
          </a:solidFill>
        </p:spPr>
        <p:txBody>
          <a:bodyPr/>
          <a:lstStyle/>
          <a:p>
            <a:pPr>
              <a:lnSpc>
                <a:spcPct val="150000"/>
              </a:lnSpc>
              <a:spcBef>
                <a:spcPts val="0"/>
              </a:spcBef>
              <a:defRPr/>
            </a:pPr>
            <a:r>
              <a:rPr lang="tr-TR" sz="2400" b="1" dirty="0"/>
              <a:t>2. Türk Devletlerinde,</a:t>
            </a:r>
          </a:p>
          <a:p>
            <a:pPr>
              <a:lnSpc>
                <a:spcPct val="150000"/>
              </a:lnSpc>
              <a:spcBef>
                <a:spcPts val="0"/>
              </a:spcBef>
              <a:defRPr/>
            </a:pPr>
            <a:r>
              <a:rPr lang="tr-TR" sz="2400" dirty="0"/>
              <a:t>I. taht kavgalarının ortaya çıkması,</a:t>
            </a:r>
          </a:p>
          <a:p>
            <a:pPr>
              <a:lnSpc>
                <a:spcPct val="150000"/>
              </a:lnSpc>
              <a:spcBef>
                <a:spcPts val="0"/>
              </a:spcBef>
              <a:defRPr/>
            </a:pPr>
            <a:r>
              <a:rPr lang="tr-TR" sz="2400" dirty="0"/>
              <a:t>II. toprakların, gelirlerine göre bölümlere ayrılması,</a:t>
            </a:r>
          </a:p>
          <a:p>
            <a:pPr>
              <a:lnSpc>
                <a:spcPct val="150000"/>
              </a:lnSpc>
              <a:spcBef>
                <a:spcPts val="0"/>
              </a:spcBef>
              <a:defRPr/>
            </a:pPr>
            <a:r>
              <a:rPr lang="tr-TR" sz="2400" dirty="0"/>
              <a:t>III. çeşitli dinlere inanılması</a:t>
            </a:r>
          </a:p>
          <a:p>
            <a:pPr>
              <a:lnSpc>
                <a:spcPct val="150000"/>
              </a:lnSpc>
              <a:spcBef>
                <a:spcPts val="0"/>
              </a:spcBef>
              <a:defRPr/>
            </a:pPr>
            <a:r>
              <a:rPr lang="tr-TR" sz="2400" b="1" dirty="0"/>
              <a:t>durumlarından hangileri </a:t>
            </a:r>
            <a:r>
              <a:rPr lang="tr-TR" sz="2400" dirty="0"/>
              <a:t>“ülkenin hükümdar ailesinin</a:t>
            </a:r>
          </a:p>
          <a:p>
            <a:pPr>
              <a:lnSpc>
                <a:spcPct val="150000"/>
              </a:lnSpc>
              <a:spcBef>
                <a:spcPts val="0"/>
              </a:spcBef>
              <a:defRPr/>
            </a:pPr>
            <a:r>
              <a:rPr lang="tr-TR" sz="2400" dirty="0"/>
              <a:t>ortak malı olması” </a:t>
            </a:r>
            <a:r>
              <a:rPr lang="tr-TR" sz="2400" b="1" dirty="0"/>
              <a:t>töresinin sonuçları arasındadır?</a:t>
            </a:r>
          </a:p>
          <a:p>
            <a:pPr>
              <a:lnSpc>
                <a:spcPct val="150000"/>
              </a:lnSpc>
              <a:spcBef>
                <a:spcPts val="0"/>
              </a:spcBef>
              <a:defRPr/>
            </a:pPr>
            <a:r>
              <a:rPr lang="tr-TR" sz="2400" dirty="0"/>
              <a:t>A) Yalnız I B) Yalnız II C) Yalnız III</a:t>
            </a:r>
          </a:p>
          <a:p>
            <a:pPr>
              <a:lnSpc>
                <a:spcPct val="150000"/>
              </a:lnSpc>
              <a:spcBef>
                <a:spcPts val="0"/>
              </a:spcBef>
              <a:defRPr/>
            </a:pPr>
            <a:r>
              <a:rPr lang="it-IT" sz="2400" dirty="0"/>
              <a:t>D) I ve III E) I, II ve </a:t>
            </a:r>
            <a:r>
              <a:rPr lang="it-IT" sz="2400" dirty="0" smtClean="0"/>
              <a:t>III</a:t>
            </a:r>
            <a:endParaRPr lang="tr-TR" sz="2400" dirty="0" smtClean="0"/>
          </a:p>
          <a:p>
            <a:pPr>
              <a:lnSpc>
                <a:spcPct val="150000"/>
              </a:lnSpc>
              <a:spcBef>
                <a:spcPts val="0"/>
              </a:spcBef>
              <a:defRPr/>
            </a:pPr>
            <a:endParaRPr lang="tr-TR" sz="2400" dirty="0"/>
          </a:p>
          <a:p>
            <a:pPr algn="r">
              <a:lnSpc>
                <a:spcPct val="150000"/>
              </a:lnSpc>
              <a:spcBef>
                <a:spcPts val="0"/>
              </a:spcBef>
              <a:defRPr/>
            </a:pPr>
            <a:r>
              <a:rPr lang="tr-TR" sz="2400" dirty="0" smtClean="0"/>
              <a:t>2010-LİSANS</a:t>
            </a:r>
            <a:endParaRPr lang="tr-TR" sz="2400" dirty="0"/>
          </a:p>
        </p:txBody>
      </p:sp>
    </p:spTree>
    <p:extLst>
      <p:ext uri="{BB962C8B-B14F-4D97-AF65-F5344CB8AC3E}">
        <p14:creationId xmlns:p14="http://schemas.microsoft.com/office/powerpoint/2010/main" val="63547912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chemeClr val="accent2"/>
          </a:solidFill>
        </p:spPr>
        <p:txBody>
          <a:bodyPr/>
          <a:lstStyle/>
          <a:p>
            <a:endParaRPr lang="tr-TR" dirty="0" smtClean="0"/>
          </a:p>
          <a:p>
            <a:endParaRPr lang="tr-TR" dirty="0"/>
          </a:p>
          <a:p>
            <a:endParaRPr lang="tr-TR" dirty="0" smtClean="0"/>
          </a:p>
          <a:p>
            <a:pPr algn="ctr"/>
            <a:r>
              <a:rPr lang="tr-TR" sz="4400" dirty="0" smtClean="0"/>
              <a:t>Cevap: A</a:t>
            </a:r>
            <a:endParaRPr lang="tr-TR" sz="4400" dirty="0"/>
          </a:p>
        </p:txBody>
      </p:sp>
    </p:spTree>
    <p:extLst>
      <p:ext uri="{BB962C8B-B14F-4D97-AF65-F5344CB8AC3E}">
        <p14:creationId xmlns:p14="http://schemas.microsoft.com/office/powerpoint/2010/main" val="1352045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476250"/>
            <a:ext cx="8569325" cy="5619750"/>
          </a:xfrm>
          <a:solidFill>
            <a:srgbClr val="000000"/>
          </a:solidFill>
        </p:spPr>
        <p:txBody>
          <a:bodyPr/>
          <a:lstStyle/>
          <a:p>
            <a:pPr>
              <a:lnSpc>
                <a:spcPct val="150000"/>
              </a:lnSpc>
              <a:spcBef>
                <a:spcPts val="0"/>
              </a:spcBef>
              <a:defRPr/>
            </a:pPr>
            <a:r>
              <a:rPr lang="tr-TR" sz="2400" b="1" dirty="0"/>
              <a:t>1. Aşağıdakilerden hangisinin Türklerin eski ve </a:t>
            </a:r>
            <a:r>
              <a:rPr lang="tr-TR" sz="2400" b="1" dirty="0" smtClean="0"/>
              <a:t>köklü bir </a:t>
            </a:r>
            <a:r>
              <a:rPr lang="tr-TR" sz="2400" b="1" dirty="0"/>
              <a:t>kültüre sahip olduklarının bir göstergesi </a:t>
            </a:r>
            <a:r>
              <a:rPr lang="tr-TR" sz="2400" b="1" dirty="0" smtClean="0"/>
              <a:t>olduğu savunulabilir</a:t>
            </a:r>
            <a:r>
              <a:rPr lang="tr-TR" sz="2400" b="1" dirty="0"/>
              <a:t>?</a:t>
            </a:r>
          </a:p>
          <a:p>
            <a:pPr>
              <a:lnSpc>
                <a:spcPct val="150000"/>
              </a:lnSpc>
              <a:spcBef>
                <a:spcPts val="0"/>
              </a:spcBef>
              <a:defRPr/>
            </a:pPr>
            <a:r>
              <a:rPr lang="tr-TR" sz="2400" dirty="0"/>
              <a:t>A) Yerleşik hayata geçmeleri</a:t>
            </a:r>
          </a:p>
          <a:p>
            <a:pPr>
              <a:lnSpc>
                <a:spcPct val="150000"/>
              </a:lnSpc>
              <a:spcBef>
                <a:spcPts val="0"/>
              </a:spcBef>
              <a:defRPr/>
            </a:pPr>
            <a:r>
              <a:rPr lang="tr-TR" sz="2400" dirty="0"/>
              <a:t>B) İlk devletlerini Orta Asya’da kurmaları</a:t>
            </a:r>
          </a:p>
          <a:p>
            <a:pPr>
              <a:lnSpc>
                <a:spcPct val="150000"/>
              </a:lnSpc>
              <a:spcBef>
                <a:spcPts val="0"/>
              </a:spcBef>
              <a:defRPr/>
            </a:pPr>
            <a:r>
              <a:rPr lang="tr-TR" sz="2400" dirty="0"/>
              <a:t>C) Çeşitli dini inanışları benimsemeleri ve bunları</a:t>
            </a:r>
          </a:p>
          <a:p>
            <a:pPr>
              <a:lnSpc>
                <a:spcPct val="150000"/>
              </a:lnSpc>
              <a:spcBef>
                <a:spcPts val="0"/>
              </a:spcBef>
              <a:defRPr/>
            </a:pPr>
            <a:r>
              <a:rPr lang="tr-TR" sz="2400" dirty="0"/>
              <a:t>yaşantılarına yansıtmaları</a:t>
            </a:r>
          </a:p>
          <a:p>
            <a:pPr>
              <a:lnSpc>
                <a:spcPct val="150000"/>
              </a:lnSpc>
              <a:spcBef>
                <a:spcPts val="0"/>
              </a:spcBef>
              <a:defRPr/>
            </a:pPr>
            <a:r>
              <a:rPr lang="tr-TR" sz="2400" dirty="0"/>
              <a:t>D) Boylar halinde birlikte yaşamaları</a:t>
            </a:r>
          </a:p>
          <a:p>
            <a:pPr>
              <a:lnSpc>
                <a:spcPct val="150000"/>
              </a:lnSpc>
              <a:spcBef>
                <a:spcPts val="0"/>
              </a:spcBef>
              <a:defRPr/>
            </a:pPr>
            <a:r>
              <a:rPr lang="tr-TR" sz="2400" dirty="0"/>
              <a:t>E) İslam dinini kabul etmelerine rağmen öz </a:t>
            </a:r>
            <a:r>
              <a:rPr lang="tr-TR" sz="2400" dirty="0" smtClean="0"/>
              <a:t>kimliklerini korumaları                                                     2006</a:t>
            </a:r>
            <a:endParaRPr lang="tr-TR" sz="2400" dirty="0"/>
          </a:p>
        </p:txBody>
      </p:sp>
    </p:spTree>
    <p:extLst>
      <p:ext uri="{BB962C8B-B14F-4D97-AF65-F5344CB8AC3E}">
        <p14:creationId xmlns:p14="http://schemas.microsoft.com/office/powerpoint/2010/main" val="29472286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chemeClr val="accent2"/>
          </a:solidFill>
        </p:spPr>
        <p:txBody>
          <a:bodyPr/>
          <a:lstStyle/>
          <a:p>
            <a:endParaRPr lang="tr-TR" dirty="0" smtClean="0"/>
          </a:p>
          <a:p>
            <a:endParaRPr lang="tr-TR" dirty="0"/>
          </a:p>
          <a:p>
            <a:pPr algn="ctr"/>
            <a:r>
              <a:rPr lang="tr-TR" sz="4400" dirty="0" smtClean="0"/>
              <a:t>Cevap: E </a:t>
            </a:r>
            <a:endParaRPr lang="tr-TR" sz="4400" dirty="0"/>
          </a:p>
        </p:txBody>
      </p:sp>
    </p:spTree>
    <p:extLst>
      <p:ext uri="{BB962C8B-B14F-4D97-AF65-F5344CB8AC3E}">
        <p14:creationId xmlns:p14="http://schemas.microsoft.com/office/powerpoint/2010/main" val="2626846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539750" y="304800"/>
            <a:ext cx="8280400" cy="1431925"/>
          </a:xfrm>
          <a:solidFill>
            <a:schemeClr val="accent5">
              <a:lumMod val="25000"/>
            </a:schemeClr>
          </a:solidFill>
        </p:spPr>
        <p:txBody>
          <a:bodyPr/>
          <a:lstStyle/>
          <a:p>
            <a:pPr eaLnBrk="1" hangingPunct="1">
              <a:defRPr/>
            </a:pPr>
            <a:r>
              <a:rPr lang="tr-TR" sz="4000" dirty="0" smtClean="0">
                <a:solidFill>
                  <a:srgbClr val="FFFF66"/>
                </a:solidFill>
              </a:rPr>
              <a:t>Böyle millet galip gelmez</a:t>
            </a:r>
          </a:p>
        </p:txBody>
      </p:sp>
      <p:sp>
        <p:nvSpPr>
          <p:cNvPr id="135171" name="Rectangle 3"/>
          <p:cNvSpPr>
            <a:spLocks noGrp="1" noChangeArrowheads="1"/>
          </p:cNvSpPr>
          <p:nvPr>
            <p:ph type="body" idx="1"/>
          </p:nvPr>
        </p:nvSpPr>
        <p:spPr>
          <a:xfrm>
            <a:off x="539750" y="1557338"/>
            <a:ext cx="8280400" cy="4538662"/>
          </a:xfrm>
          <a:solidFill>
            <a:schemeClr val="accent2">
              <a:lumMod val="75000"/>
            </a:schemeClr>
          </a:solidFill>
        </p:spPr>
        <p:txBody>
          <a:bodyPr/>
          <a:lstStyle/>
          <a:p>
            <a:pPr eaLnBrk="1" hangingPunct="1">
              <a:lnSpc>
                <a:spcPct val="150000"/>
              </a:lnSpc>
              <a:spcBef>
                <a:spcPts val="0"/>
              </a:spcBef>
              <a:defRPr/>
            </a:pPr>
            <a:r>
              <a:rPr lang="tr-TR" sz="2800" dirty="0" smtClean="0"/>
              <a:t>Mehmed  Akif , I.Dünya Savaşı sırasında Berlin’e gitmiş. Dönüşünde sormuşlar:</a:t>
            </a:r>
          </a:p>
          <a:p>
            <a:pPr eaLnBrk="1" hangingPunct="1">
              <a:lnSpc>
                <a:spcPct val="150000"/>
              </a:lnSpc>
              <a:spcBef>
                <a:spcPts val="0"/>
              </a:spcBef>
              <a:defRPr/>
            </a:pPr>
            <a:r>
              <a:rPr lang="tr-TR" sz="2800" dirty="0" smtClean="0"/>
              <a:t>-</a:t>
            </a:r>
            <a:r>
              <a:rPr lang="tr-TR" sz="2800" dirty="0" smtClean="0">
                <a:solidFill>
                  <a:srgbClr val="FFFF66"/>
                </a:solidFill>
              </a:rPr>
              <a:t>Nasıl, savaşı kazanacak mıyız?</a:t>
            </a:r>
          </a:p>
          <a:p>
            <a:pPr eaLnBrk="1" hangingPunct="1">
              <a:lnSpc>
                <a:spcPct val="150000"/>
              </a:lnSpc>
              <a:spcBef>
                <a:spcPts val="0"/>
              </a:spcBef>
              <a:defRPr/>
            </a:pPr>
            <a:r>
              <a:rPr lang="tr-TR" sz="2800" dirty="0" smtClean="0"/>
              <a:t>Akif şu cevabı vermiş:</a:t>
            </a:r>
          </a:p>
          <a:p>
            <a:pPr eaLnBrk="1" hangingPunct="1">
              <a:lnSpc>
                <a:spcPct val="150000"/>
              </a:lnSpc>
              <a:spcBef>
                <a:spcPts val="0"/>
              </a:spcBef>
              <a:defRPr/>
            </a:pPr>
            <a:r>
              <a:rPr lang="tr-TR" sz="2800" dirty="0" smtClean="0"/>
              <a:t>-</a:t>
            </a:r>
            <a:r>
              <a:rPr lang="tr-TR" sz="2800" dirty="0" smtClean="0">
                <a:solidFill>
                  <a:srgbClr val="FFFF66"/>
                </a:solidFill>
              </a:rPr>
              <a:t>Hayır!Çünkü Berlin Büyükelçisi </a:t>
            </a:r>
            <a:r>
              <a:rPr lang="tr-TR" sz="2800" dirty="0" err="1" smtClean="0">
                <a:solidFill>
                  <a:srgbClr val="FFFF66"/>
                </a:solidFill>
              </a:rPr>
              <a:t>Kur’an</a:t>
            </a:r>
            <a:r>
              <a:rPr lang="tr-TR" sz="2800" dirty="0" smtClean="0">
                <a:solidFill>
                  <a:srgbClr val="FFFF66"/>
                </a:solidFill>
              </a:rPr>
              <a:t>-ı  tefsir etmekle , </a:t>
            </a:r>
            <a:r>
              <a:rPr lang="tr-TR" sz="2800" dirty="0" err="1" smtClean="0">
                <a:solidFill>
                  <a:srgbClr val="FFFF66"/>
                </a:solidFill>
              </a:rPr>
              <a:t>Ayosofya</a:t>
            </a:r>
            <a:r>
              <a:rPr lang="tr-TR" sz="2800" dirty="0" smtClean="0">
                <a:solidFill>
                  <a:srgbClr val="FFFF66"/>
                </a:solidFill>
              </a:rPr>
              <a:t> Camii imamı da siyasetle meşgul. Böyle millet galip gelmez.</a:t>
            </a:r>
          </a:p>
        </p:txBody>
      </p:sp>
      <p:sp>
        <p:nvSpPr>
          <p:cNvPr id="2" name="Altbilgi Yer Tutucusu 1"/>
          <p:cNvSpPr>
            <a:spLocks noGrp="1"/>
          </p:cNvSpPr>
          <p:nvPr>
            <p:ph type="ftr" sz="quarter" idx="11"/>
          </p:nvPr>
        </p:nvSpPr>
        <p:spPr/>
        <p:txBody>
          <a:bodyPr/>
          <a:lstStyle/>
          <a:p>
            <a:pPr>
              <a:defRPr/>
            </a:pPr>
            <a:r>
              <a:rPr lang="tr-TR">
                <a:solidFill>
                  <a:srgbClr val="FFFFFF"/>
                </a:solidFill>
              </a:rPr>
              <a:t>www.tariheglencesi.com</a:t>
            </a:r>
          </a:p>
        </p:txBody>
      </p:sp>
    </p:spTree>
    <p:extLst>
      <p:ext uri="{BB962C8B-B14F-4D97-AF65-F5344CB8AC3E}">
        <p14:creationId xmlns:p14="http://schemas.microsoft.com/office/powerpoint/2010/main" val="402595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07704" y="0"/>
            <a:ext cx="5805005" cy="3265584"/>
          </a:xfrm>
          <a:prstGeom prst="rect">
            <a:avLst/>
          </a:prstGeom>
        </p:spPr>
      </p:pic>
      <p:sp>
        <p:nvSpPr>
          <p:cNvPr id="3" name="İçerik Yer Tutucusu 2"/>
          <p:cNvSpPr>
            <a:spLocks noGrp="1"/>
          </p:cNvSpPr>
          <p:nvPr>
            <p:ph idx="1"/>
          </p:nvPr>
        </p:nvSpPr>
        <p:spPr>
          <a:xfrm>
            <a:off x="0" y="2924944"/>
            <a:ext cx="9144000" cy="3933055"/>
          </a:xfrm>
          <a:solidFill>
            <a:schemeClr val="tx1"/>
          </a:solidFill>
        </p:spPr>
        <p:txBody>
          <a:bodyPr>
            <a:noAutofit/>
          </a:bodyPr>
          <a:lstStyle/>
          <a:p>
            <a:pPr indent="-135000">
              <a:lnSpc>
                <a:spcPct val="150000"/>
              </a:lnSpc>
              <a:spcBef>
                <a:spcPts val="0"/>
              </a:spcBef>
            </a:pPr>
            <a:r>
              <a:rPr lang="tr-TR" sz="2400" b="1" dirty="0">
                <a:solidFill>
                  <a:srgbClr val="FFFF00"/>
                </a:solidFill>
              </a:rPr>
              <a:t>Afanesyevo Kültürü (MÖ 2500-MÖ 1700)</a:t>
            </a:r>
          </a:p>
          <a:p>
            <a:pPr indent="-135000">
              <a:lnSpc>
                <a:spcPct val="150000"/>
              </a:lnSpc>
              <a:spcBef>
                <a:spcPts val="0"/>
              </a:spcBef>
            </a:pPr>
            <a:r>
              <a:rPr lang="tr-TR" sz="2400" dirty="0">
                <a:solidFill>
                  <a:schemeClr val="bg1"/>
                </a:solidFill>
              </a:rPr>
              <a:t>Türklere ait en eski kültür bölgesi olarak kabul </a:t>
            </a:r>
            <a:r>
              <a:rPr lang="tr-TR" sz="2400" dirty="0">
                <a:solidFill>
                  <a:schemeClr val="bg1"/>
                </a:solidFill>
              </a:rPr>
              <a:t>edilmektedir. Altay-Sayan Dağları’nın </a:t>
            </a:r>
            <a:r>
              <a:rPr lang="tr-TR" sz="2400" dirty="0">
                <a:solidFill>
                  <a:schemeClr val="bg1"/>
                </a:solidFill>
              </a:rPr>
              <a:t>güneybatı bölgesinde (</a:t>
            </a:r>
            <a:r>
              <a:rPr lang="tr-TR" sz="2400" dirty="0" err="1">
                <a:solidFill>
                  <a:schemeClr val="bg1"/>
                </a:solidFill>
              </a:rPr>
              <a:t>Minusinsk</a:t>
            </a:r>
            <a:r>
              <a:rPr lang="tr-TR" sz="2400" dirty="0">
                <a:solidFill>
                  <a:schemeClr val="bg1"/>
                </a:solidFill>
              </a:rPr>
              <a:t> Bölgesi), </a:t>
            </a:r>
            <a:r>
              <a:rPr lang="tr-TR" sz="2400" dirty="0">
                <a:solidFill>
                  <a:schemeClr val="bg1"/>
                </a:solidFill>
              </a:rPr>
              <a:t>buluntu yerine </a:t>
            </a:r>
            <a:r>
              <a:rPr lang="tr-TR" sz="2400" dirty="0">
                <a:solidFill>
                  <a:schemeClr val="bg1"/>
                </a:solidFill>
              </a:rPr>
              <a:t>bağlantılı olarak Afanesyevo adıyla bilinir. </a:t>
            </a:r>
            <a:r>
              <a:rPr lang="tr-TR" sz="2400" dirty="0">
                <a:solidFill>
                  <a:srgbClr val="FFFF00"/>
                </a:solidFill>
              </a:rPr>
              <a:t>Çakmak </a:t>
            </a:r>
            <a:r>
              <a:rPr lang="tr-TR" sz="2400" dirty="0">
                <a:solidFill>
                  <a:srgbClr val="FFFF00"/>
                </a:solidFill>
              </a:rPr>
              <a:t>taşından ok </a:t>
            </a:r>
            <a:r>
              <a:rPr lang="tr-TR" sz="2400" dirty="0">
                <a:solidFill>
                  <a:srgbClr val="FFFF00"/>
                </a:solidFill>
              </a:rPr>
              <a:t>uçları, bıçaklar, kemik iğneler, bakır eşyalar, basit çömlekler</a:t>
            </a:r>
            <a:r>
              <a:rPr lang="tr-TR" sz="2400" dirty="0">
                <a:solidFill>
                  <a:schemeClr val="bg1"/>
                </a:solidFill>
              </a:rPr>
              <a:t> </a:t>
            </a:r>
            <a:r>
              <a:rPr lang="tr-TR" sz="2400" dirty="0">
                <a:solidFill>
                  <a:schemeClr val="bg1"/>
                </a:solidFill>
              </a:rPr>
              <a:t>bu kültürün </a:t>
            </a:r>
            <a:r>
              <a:rPr lang="tr-TR" sz="2400" dirty="0">
                <a:solidFill>
                  <a:schemeClr val="bg1"/>
                </a:solidFill>
              </a:rPr>
              <a:t>belli başlı eserleridir.</a:t>
            </a:r>
          </a:p>
        </p:txBody>
      </p:sp>
    </p:spTree>
    <p:extLst>
      <p:ext uri="{BB962C8B-B14F-4D97-AF65-F5344CB8AC3E}">
        <p14:creationId xmlns:p14="http://schemas.microsoft.com/office/powerpoint/2010/main" val="29640171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85324" y="0"/>
            <a:ext cx="6357680" cy="3573016"/>
          </a:xfrm>
          <a:prstGeom prst="rect">
            <a:avLst/>
          </a:prstGeom>
        </p:spPr>
      </p:pic>
      <p:sp>
        <p:nvSpPr>
          <p:cNvPr id="3" name="İçerik Yer Tutucusu 2"/>
          <p:cNvSpPr>
            <a:spLocks noGrp="1"/>
          </p:cNvSpPr>
          <p:nvPr>
            <p:ph idx="1"/>
          </p:nvPr>
        </p:nvSpPr>
        <p:spPr>
          <a:xfrm>
            <a:off x="0" y="3573016"/>
            <a:ext cx="9144000" cy="3284983"/>
          </a:xfrm>
          <a:solidFill>
            <a:schemeClr val="tx1"/>
          </a:solidFill>
        </p:spPr>
        <p:txBody>
          <a:bodyPr>
            <a:noAutofit/>
          </a:bodyPr>
          <a:lstStyle/>
          <a:p>
            <a:pPr indent="-135000">
              <a:lnSpc>
                <a:spcPct val="150000"/>
              </a:lnSpc>
              <a:spcBef>
                <a:spcPts val="0"/>
              </a:spcBef>
            </a:pPr>
            <a:r>
              <a:rPr lang="tr-TR" sz="2400" b="1" dirty="0">
                <a:solidFill>
                  <a:srgbClr val="FFFF00"/>
                </a:solidFill>
              </a:rPr>
              <a:t>Andronova Kültürü (MÖ 1700-MÖ 1200)</a:t>
            </a:r>
          </a:p>
          <a:p>
            <a:pPr indent="-135000">
              <a:lnSpc>
                <a:spcPct val="150000"/>
              </a:lnSpc>
              <a:spcBef>
                <a:spcPts val="0"/>
              </a:spcBef>
            </a:pPr>
            <a:r>
              <a:rPr lang="tr-TR" sz="2400" dirty="0">
                <a:solidFill>
                  <a:schemeClr val="bg1"/>
                </a:solidFill>
              </a:rPr>
              <a:t>Adını </a:t>
            </a:r>
            <a:r>
              <a:rPr lang="tr-TR" sz="2400" dirty="0" err="1">
                <a:solidFill>
                  <a:schemeClr val="bg1"/>
                </a:solidFill>
              </a:rPr>
              <a:t>Yenisey</a:t>
            </a:r>
            <a:r>
              <a:rPr lang="tr-TR" sz="2400" dirty="0">
                <a:solidFill>
                  <a:schemeClr val="bg1"/>
                </a:solidFill>
              </a:rPr>
              <a:t> yakınlarındaki Andronova yerleşiminden alan bu </a:t>
            </a:r>
            <a:r>
              <a:rPr lang="tr-TR" sz="2400" dirty="0">
                <a:solidFill>
                  <a:schemeClr val="bg1"/>
                </a:solidFill>
              </a:rPr>
              <a:t>kültür, bir </a:t>
            </a:r>
            <a:r>
              <a:rPr lang="tr-TR" sz="2400" dirty="0">
                <a:solidFill>
                  <a:schemeClr val="bg1"/>
                </a:solidFill>
              </a:rPr>
              <a:t>önceki Afanesyevo kültürünün daha geniş bir alana yayılmış </a:t>
            </a:r>
            <a:r>
              <a:rPr lang="tr-TR" sz="2400" dirty="0">
                <a:solidFill>
                  <a:schemeClr val="bg1"/>
                </a:solidFill>
              </a:rPr>
              <a:t>ve gelişmiş </a:t>
            </a:r>
            <a:r>
              <a:rPr lang="tr-TR" sz="2400" dirty="0">
                <a:solidFill>
                  <a:schemeClr val="bg1"/>
                </a:solidFill>
              </a:rPr>
              <a:t>şeklidir. Afanesyevo ve Andronova kültürü, Ön Türkler </a:t>
            </a:r>
            <a:r>
              <a:rPr lang="tr-TR" sz="2400" dirty="0">
                <a:solidFill>
                  <a:schemeClr val="bg1"/>
                </a:solidFill>
              </a:rPr>
              <a:t>yani </a:t>
            </a:r>
            <a:r>
              <a:rPr lang="sv-SE" sz="2400" dirty="0">
                <a:solidFill>
                  <a:schemeClr val="bg1"/>
                </a:solidFill>
              </a:rPr>
              <a:t>Türklerin </a:t>
            </a:r>
            <a:r>
              <a:rPr lang="sv-SE" sz="2400" dirty="0">
                <a:solidFill>
                  <a:schemeClr val="bg1"/>
                </a:solidFill>
              </a:rPr>
              <a:t>ataları tarafından meydana getirilmiştir.</a:t>
            </a:r>
            <a:endParaRPr lang="tr-TR" sz="2400" dirty="0">
              <a:solidFill>
                <a:schemeClr val="bg1"/>
              </a:solidFill>
            </a:endParaRPr>
          </a:p>
        </p:txBody>
      </p:sp>
    </p:spTree>
    <p:extLst>
      <p:ext uri="{BB962C8B-B14F-4D97-AF65-F5344CB8AC3E}">
        <p14:creationId xmlns:p14="http://schemas.microsoft.com/office/powerpoint/2010/main" val="3298653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83568" y="188640"/>
            <a:ext cx="5971663" cy="3356992"/>
          </a:xfrm>
          <a:prstGeom prst="rect">
            <a:avLst/>
          </a:prstGeom>
        </p:spPr>
      </p:pic>
      <p:sp>
        <p:nvSpPr>
          <p:cNvPr id="3" name="İçerik Yer Tutucusu 2"/>
          <p:cNvSpPr>
            <a:spLocks noGrp="1"/>
          </p:cNvSpPr>
          <p:nvPr>
            <p:ph idx="1"/>
          </p:nvPr>
        </p:nvSpPr>
        <p:spPr>
          <a:xfrm>
            <a:off x="1" y="3653576"/>
            <a:ext cx="7630732" cy="3204423"/>
          </a:xfrm>
          <a:solidFill>
            <a:schemeClr val="tx1"/>
          </a:solidFill>
        </p:spPr>
        <p:txBody>
          <a:bodyPr>
            <a:normAutofit/>
          </a:bodyPr>
          <a:lstStyle/>
          <a:p>
            <a:r>
              <a:rPr lang="tr-TR" sz="2000" b="1" dirty="0">
                <a:solidFill>
                  <a:srgbClr val="FFFF00"/>
                </a:solidFill>
              </a:rPr>
              <a:t>Karasuk Kültürü (MÖ 1200-MÖ 700)</a:t>
            </a:r>
          </a:p>
          <a:p>
            <a:pPr indent="-135000">
              <a:lnSpc>
                <a:spcPct val="150000"/>
              </a:lnSpc>
              <a:spcBef>
                <a:spcPts val="0"/>
              </a:spcBef>
            </a:pPr>
            <a:r>
              <a:rPr lang="tr-TR" sz="2000" dirty="0">
                <a:solidFill>
                  <a:schemeClr val="bg1"/>
                </a:solidFill>
              </a:rPr>
              <a:t>Andronova kültürü ile benzerlik gösteren Karasuk </a:t>
            </a:r>
            <a:r>
              <a:rPr lang="tr-TR" sz="2000" dirty="0">
                <a:solidFill>
                  <a:schemeClr val="bg1"/>
                </a:solidFill>
              </a:rPr>
              <a:t>kültürü, adını </a:t>
            </a:r>
            <a:r>
              <a:rPr lang="tr-TR" sz="2000" dirty="0" err="1">
                <a:solidFill>
                  <a:schemeClr val="bg1"/>
                </a:solidFill>
              </a:rPr>
              <a:t>Yenisey</a:t>
            </a:r>
            <a:r>
              <a:rPr lang="tr-TR" sz="2000" dirty="0">
                <a:solidFill>
                  <a:schemeClr val="bg1"/>
                </a:solidFill>
              </a:rPr>
              <a:t> Irmağı’nın bir kolu olan Karasuk Nehri’nden almıştır. </a:t>
            </a:r>
            <a:r>
              <a:rPr lang="tr-TR" sz="2000" dirty="0">
                <a:solidFill>
                  <a:schemeClr val="bg1"/>
                </a:solidFill>
              </a:rPr>
              <a:t>Bu kültürün </a:t>
            </a:r>
            <a:r>
              <a:rPr lang="tr-TR" sz="2000" dirty="0">
                <a:solidFill>
                  <a:schemeClr val="bg1"/>
                </a:solidFill>
              </a:rPr>
              <a:t>en önemli özelliği, dünyanın pek çok bölgesine göre </a:t>
            </a:r>
            <a:r>
              <a:rPr lang="tr-TR" sz="2000" dirty="0">
                <a:solidFill>
                  <a:schemeClr val="bg1"/>
                </a:solidFill>
              </a:rPr>
              <a:t>demiri daha </a:t>
            </a:r>
            <a:r>
              <a:rPr lang="tr-TR" sz="2000" dirty="0">
                <a:solidFill>
                  <a:schemeClr val="bg1"/>
                </a:solidFill>
              </a:rPr>
              <a:t>erken işlemeye başlamasıdır. İskit kültürünü oluşturan </a:t>
            </a:r>
            <a:r>
              <a:rPr lang="tr-TR" sz="2000" dirty="0">
                <a:solidFill>
                  <a:schemeClr val="bg1"/>
                </a:solidFill>
              </a:rPr>
              <a:t>atlı-göçebe kültürünün </a:t>
            </a:r>
            <a:r>
              <a:rPr lang="tr-TR" sz="2000" dirty="0">
                <a:solidFill>
                  <a:schemeClr val="bg1"/>
                </a:solidFill>
              </a:rPr>
              <a:t>Orta Asya'ya yayılmasını sağlamışlardır.</a:t>
            </a:r>
          </a:p>
        </p:txBody>
      </p:sp>
      <p:pic>
        <p:nvPicPr>
          <p:cNvPr id="2" name="Resim 1"/>
          <p:cNvPicPr>
            <a:picLocks noChangeAspect="1"/>
          </p:cNvPicPr>
          <p:nvPr/>
        </p:nvPicPr>
        <p:blipFill rotWithShape="1">
          <a:blip r:embed="rId3"/>
          <a:srcRect l="7107" t="31822" r="79629" b="10080"/>
          <a:stretch/>
        </p:blipFill>
        <p:spPr>
          <a:xfrm>
            <a:off x="7698347" y="2420888"/>
            <a:ext cx="1294327" cy="3187522"/>
          </a:xfrm>
          <a:prstGeom prst="rect">
            <a:avLst/>
          </a:prstGeom>
        </p:spPr>
      </p:pic>
      <p:sp>
        <p:nvSpPr>
          <p:cNvPr id="5" name="Metin kutusu 4"/>
          <p:cNvSpPr txBox="1"/>
          <p:nvPr/>
        </p:nvSpPr>
        <p:spPr>
          <a:xfrm>
            <a:off x="7849674" y="6237312"/>
            <a:ext cx="1143000" cy="300082"/>
          </a:xfrm>
          <a:prstGeom prst="rect">
            <a:avLst/>
          </a:prstGeom>
          <a:solidFill>
            <a:schemeClr val="tx1"/>
          </a:solidFill>
        </p:spPr>
        <p:txBody>
          <a:bodyPr wrap="square" rtlCol="0">
            <a:spAutoFit/>
          </a:bodyPr>
          <a:lstStyle/>
          <a:p>
            <a:pPr algn="ctr"/>
            <a:r>
              <a:rPr lang="tr-TR" sz="1350" b="1" dirty="0">
                <a:solidFill>
                  <a:prstClr val="white"/>
                </a:solidFill>
              </a:rPr>
              <a:t>BIÇAK</a:t>
            </a:r>
          </a:p>
        </p:txBody>
      </p:sp>
    </p:spTree>
    <p:extLst>
      <p:ext uri="{BB962C8B-B14F-4D97-AF65-F5344CB8AC3E}">
        <p14:creationId xmlns:p14="http://schemas.microsoft.com/office/powerpoint/2010/main" val="19767544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99592" y="-13094"/>
            <a:ext cx="7488832" cy="3861048"/>
          </a:xfrm>
          <a:prstGeom prst="rect">
            <a:avLst/>
          </a:prstGeom>
        </p:spPr>
      </p:pic>
      <p:sp>
        <p:nvSpPr>
          <p:cNvPr id="3" name="İçerik Yer Tutucusu 2"/>
          <p:cNvSpPr>
            <a:spLocks noGrp="1"/>
          </p:cNvSpPr>
          <p:nvPr>
            <p:ph idx="1"/>
          </p:nvPr>
        </p:nvSpPr>
        <p:spPr>
          <a:xfrm>
            <a:off x="0" y="3938521"/>
            <a:ext cx="9144000" cy="2919479"/>
          </a:xfrm>
          <a:solidFill>
            <a:schemeClr val="tx1"/>
          </a:solidFill>
        </p:spPr>
        <p:txBody>
          <a:bodyPr>
            <a:normAutofit fontScale="77500" lnSpcReduction="20000"/>
          </a:bodyPr>
          <a:lstStyle/>
          <a:p>
            <a:pPr marL="0" indent="0">
              <a:buNone/>
            </a:pPr>
            <a:r>
              <a:rPr lang="tr-TR" sz="2250" b="1" dirty="0">
                <a:solidFill>
                  <a:srgbClr val="FFFF00"/>
                </a:solidFill>
              </a:rPr>
              <a:t> </a:t>
            </a:r>
            <a:r>
              <a:rPr lang="tr-TR" sz="2250" b="1" dirty="0">
                <a:solidFill>
                  <a:srgbClr val="FFFF00"/>
                </a:solidFill>
              </a:rPr>
              <a:t>   </a:t>
            </a:r>
            <a:r>
              <a:rPr lang="tr-TR" sz="2600" b="1" dirty="0" err="1">
                <a:solidFill>
                  <a:srgbClr val="FFFF00"/>
                </a:solidFill>
              </a:rPr>
              <a:t>Tagar</a:t>
            </a:r>
            <a:r>
              <a:rPr lang="tr-TR" sz="2600" b="1" dirty="0">
                <a:solidFill>
                  <a:srgbClr val="FFFF00"/>
                </a:solidFill>
              </a:rPr>
              <a:t> </a:t>
            </a:r>
            <a:r>
              <a:rPr lang="tr-TR" sz="2600" b="1" dirty="0">
                <a:solidFill>
                  <a:srgbClr val="FFFF00"/>
                </a:solidFill>
              </a:rPr>
              <a:t>Kültürü (MÖ 700-MÖ 300</a:t>
            </a:r>
            <a:r>
              <a:rPr lang="tr-TR" sz="2600" b="1" dirty="0" smtClean="0">
                <a:solidFill>
                  <a:srgbClr val="FFFF00"/>
                </a:solidFill>
              </a:rPr>
              <a:t>)</a:t>
            </a:r>
          </a:p>
          <a:p>
            <a:pPr marL="0" indent="0">
              <a:buNone/>
            </a:pPr>
            <a:endParaRPr lang="tr-TR" sz="2600" b="1" dirty="0">
              <a:solidFill>
                <a:srgbClr val="FFFF00"/>
              </a:solidFill>
            </a:endParaRPr>
          </a:p>
          <a:p>
            <a:pPr indent="-135000">
              <a:lnSpc>
                <a:spcPct val="150000"/>
              </a:lnSpc>
              <a:spcBef>
                <a:spcPts val="0"/>
              </a:spcBef>
            </a:pPr>
            <a:r>
              <a:rPr lang="tr-TR" sz="2600" dirty="0">
                <a:solidFill>
                  <a:schemeClr val="bg1"/>
                </a:solidFill>
              </a:rPr>
              <a:t>Karasuk kültürünün takipçisi olan </a:t>
            </a:r>
            <a:r>
              <a:rPr lang="tr-TR" sz="2600" dirty="0" err="1">
                <a:solidFill>
                  <a:schemeClr val="bg1"/>
                </a:solidFill>
              </a:rPr>
              <a:t>Tagar</a:t>
            </a:r>
            <a:r>
              <a:rPr lang="tr-TR" sz="2600" dirty="0">
                <a:solidFill>
                  <a:schemeClr val="bg1"/>
                </a:solidFill>
              </a:rPr>
              <a:t> kültürü, kendinden önceki </a:t>
            </a:r>
            <a:r>
              <a:rPr lang="tr-TR" sz="2600" dirty="0">
                <a:solidFill>
                  <a:schemeClr val="bg1"/>
                </a:solidFill>
              </a:rPr>
              <a:t>Türk kültürlerinin </a:t>
            </a:r>
            <a:r>
              <a:rPr lang="tr-TR" sz="2600" dirty="0">
                <a:solidFill>
                  <a:schemeClr val="bg1"/>
                </a:solidFill>
              </a:rPr>
              <a:t>bir sentezi ve gelişmiş şeklidir. Bölgenin adından </a:t>
            </a:r>
            <a:r>
              <a:rPr lang="tr-TR" sz="2600" dirty="0">
                <a:solidFill>
                  <a:schemeClr val="bg1"/>
                </a:solidFill>
              </a:rPr>
              <a:t>dolayı burada </a:t>
            </a:r>
            <a:r>
              <a:rPr lang="tr-TR" sz="2600" dirty="0">
                <a:solidFill>
                  <a:schemeClr val="bg1"/>
                </a:solidFill>
              </a:rPr>
              <a:t>yaşayan insanlara Altaylılar denilmeye başlanmıştır. </a:t>
            </a:r>
            <a:r>
              <a:rPr lang="tr-TR" sz="2600" dirty="0">
                <a:solidFill>
                  <a:srgbClr val="FFFF00"/>
                </a:solidFill>
              </a:rPr>
              <a:t>Tunçtan bıçak</a:t>
            </a:r>
            <a:r>
              <a:rPr lang="tr-TR" sz="2600" dirty="0">
                <a:solidFill>
                  <a:srgbClr val="FFFF00"/>
                </a:solidFill>
              </a:rPr>
              <a:t>, ok uçları, küçük hayvan heykelleri, çeşitli hayvan tasvirleri </a:t>
            </a:r>
            <a:r>
              <a:rPr lang="tr-TR" sz="2600" dirty="0">
                <a:solidFill>
                  <a:srgbClr val="FFFF00"/>
                </a:solidFill>
              </a:rPr>
              <a:t>ve otağ </a:t>
            </a:r>
            <a:r>
              <a:rPr lang="tr-TR" sz="2600" dirty="0">
                <a:solidFill>
                  <a:srgbClr val="FFFF00"/>
                </a:solidFill>
              </a:rPr>
              <a:t>şeklinde ağaç evler </a:t>
            </a:r>
            <a:r>
              <a:rPr lang="tr-TR" sz="2600" dirty="0">
                <a:solidFill>
                  <a:schemeClr val="bg1"/>
                </a:solidFill>
              </a:rPr>
              <a:t>bu kültürün belli başlı eserleridir</a:t>
            </a:r>
          </a:p>
        </p:txBody>
      </p:sp>
    </p:spTree>
    <p:extLst>
      <p:ext uri="{BB962C8B-B14F-4D97-AF65-F5344CB8AC3E}">
        <p14:creationId xmlns:p14="http://schemas.microsoft.com/office/powerpoint/2010/main" val="14375987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0825" y="304800"/>
            <a:ext cx="8713788" cy="892175"/>
          </a:xfrm>
          <a:solidFill>
            <a:srgbClr val="00B050"/>
          </a:solidFill>
        </p:spPr>
        <p:txBody>
          <a:bodyPr/>
          <a:lstStyle/>
          <a:p>
            <a:pPr algn="ctr">
              <a:defRPr/>
            </a:pPr>
            <a:r>
              <a:rPr lang="tr-TR" sz="2400" dirty="0">
                <a:effectLst/>
              </a:rPr>
              <a:t>İlk Türk Devletlerinde Kültür ve Uygarlık </a:t>
            </a:r>
            <a:br>
              <a:rPr lang="tr-TR" sz="2400" dirty="0">
                <a:effectLst/>
              </a:rPr>
            </a:br>
            <a:endParaRPr lang="tr-TR" sz="2400" dirty="0"/>
          </a:p>
        </p:txBody>
      </p:sp>
      <p:sp>
        <p:nvSpPr>
          <p:cNvPr id="3" name="İçerik Yer Tutucusu 2"/>
          <p:cNvSpPr>
            <a:spLocks noGrp="1"/>
          </p:cNvSpPr>
          <p:nvPr>
            <p:ph idx="1"/>
          </p:nvPr>
        </p:nvSpPr>
        <p:spPr>
          <a:xfrm>
            <a:off x="250825" y="1125538"/>
            <a:ext cx="8713788" cy="5543550"/>
          </a:xfrm>
          <a:solidFill>
            <a:schemeClr val="accent2">
              <a:lumMod val="50000"/>
            </a:schemeClr>
          </a:solidFill>
        </p:spPr>
        <p:txBody>
          <a:bodyPr/>
          <a:lstStyle/>
          <a:p>
            <a:pPr>
              <a:lnSpc>
                <a:spcPct val="150000"/>
              </a:lnSpc>
              <a:spcBef>
                <a:spcPts val="0"/>
              </a:spcBef>
              <a:defRPr/>
            </a:pPr>
            <a:endParaRPr lang="tr-TR" sz="2400" dirty="0" smtClean="0">
              <a:effectLst/>
              <a:latin typeface="Times New Roman" panose="02020603050405020304" pitchFamily="18" charset="0"/>
              <a:cs typeface="Times New Roman" panose="02020603050405020304" pitchFamily="18" charset="0"/>
            </a:endParaRPr>
          </a:p>
          <a:p>
            <a:pPr>
              <a:lnSpc>
                <a:spcPct val="150000"/>
              </a:lnSpc>
              <a:spcBef>
                <a:spcPts val="0"/>
              </a:spcBef>
              <a:defRPr/>
            </a:pPr>
            <a:r>
              <a:rPr lang="tr-TR" sz="2400" dirty="0" smtClean="0">
                <a:effectLst/>
                <a:latin typeface="Times New Roman" panose="02020603050405020304" pitchFamily="18" charset="0"/>
                <a:cs typeface="Times New Roman" panose="02020603050405020304" pitchFamily="18" charset="0"/>
              </a:rPr>
              <a:t>Uygurlar </a:t>
            </a:r>
            <a:r>
              <a:rPr lang="tr-TR" sz="2400" dirty="0">
                <a:effectLst/>
                <a:latin typeface="Times New Roman" panose="02020603050405020304" pitchFamily="18" charset="0"/>
                <a:cs typeface="Times New Roman" panose="02020603050405020304" pitchFamily="18" charset="0"/>
              </a:rPr>
              <a:t>dışında bütün Türk Devletleri göçebe devlet şeklinde yaşamışlardır.</a:t>
            </a:r>
          </a:p>
          <a:p>
            <a:pPr>
              <a:lnSpc>
                <a:spcPct val="150000"/>
              </a:lnSpc>
              <a:spcBef>
                <a:spcPts val="0"/>
              </a:spcBef>
              <a:defRPr/>
            </a:pPr>
            <a:r>
              <a:rPr lang="tr-TR" sz="2400" dirty="0" smtClean="0">
                <a:latin typeface="Times New Roman" pitchFamily="18" charset="0"/>
                <a:cs typeface="Times New Roman" pitchFamily="18" charset="0"/>
              </a:rPr>
              <a:t>Türk inancına  göre hükümdarlara yönetme yetkisi Gök Tanrı tarafından veriliyordu. Buna </a:t>
            </a:r>
            <a:r>
              <a:rPr lang="tr-TR" sz="2400" b="1" dirty="0" smtClean="0">
                <a:solidFill>
                  <a:srgbClr val="FFFF00"/>
                </a:solidFill>
                <a:latin typeface="Times New Roman" pitchFamily="18" charset="0"/>
                <a:cs typeface="Times New Roman" pitchFamily="18" charset="0"/>
              </a:rPr>
              <a:t>Kut</a:t>
            </a:r>
            <a:r>
              <a:rPr lang="tr-TR" sz="2400" dirty="0" smtClean="0">
                <a:latin typeface="Times New Roman" pitchFamily="18" charset="0"/>
                <a:cs typeface="Times New Roman" pitchFamily="18" charset="0"/>
              </a:rPr>
              <a:t> denirdi. Hükümdar </a:t>
            </a:r>
            <a:r>
              <a:rPr lang="tr-TR" sz="2400" b="1" dirty="0" smtClean="0">
                <a:solidFill>
                  <a:srgbClr val="FFFF00"/>
                </a:solidFill>
                <a:latin typeface="Times New Roman" pitchFamily="18" charset="0"/>
                <a:cs typeface="Times New Roman" pitchFamily="18" charset="0"/>
              </a:rPr>
              <a:t>han, hakan, kağan, </a:t>
            </a:r>
            <a:r>
              <a:rPr lang="tr-TR" sz="2400" b="1" dirty="0" err="1" smtClean="0">
                <a:solidFill>
                  <a:srgbClr val="FFFF00"/>
                </a:solidFill>
                <a:latin typeface="Times New Roman" pitchFamily="18" charset="0"/>
                <a:cs typeface="Times New Roman" pitchFamily="18" charset="0"/>
              </a:rPr>
              <a:t>idikut</a:t>
            </a:r>
            <a:r>
              <a:rPr lang="tr-TR" sz="2400" b="1" dirty="0" smtClean="0">
                <a:solidFill>
                  <a:srgbClr val="FFFF00"/>
                </a:solidFill>
                <a:latin typeface="Times New Roman" pitchFamily="18" charset="0"/>
                <a:cs typeface="Times New Roman" pitchFamily="18" charset="0"/>
              </a:rPr>
              <a:t>, </a:t>
            </a:r>
            <a:r>
              <a:rPr lang="tr-TR" sz="2400" b="1" dirty="0" err="1" smtClean="0">
                <a:solidFill>
                  <a:srgbClr val="FFFF00"/>
                </a:solidFill>
                <a:latin typeface="Times New Roman" pitchFamily="18" charset="0"/>
                <a:cs typeface="Times New Roman" pitchFamily="18" charset="0"/>
              </a:rPr>
              <a:t>şanyü</a:t>
            </a:r>
            <a:r>
              <a:rPr lang="tr-TR" sz="2400" b="1" dirty="0" smtClean="0">
                <a:solidFill>
                  <a:srgbClr val="FFFF00"/>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gibi unvanlar kullanırdı. </a:t>
            </a:r>
            <a:endParaRPr lang="en-US" sz="2400" dirty="0" smtClean="0">
              <a:latin typeface="Times New Roman" pitchFamily="18" charset="0"/>
              <a:cs typeface="Times New Roman" panose="02020603050405020304" pitchFamily="18" charset="0"/>
            </a:endParaRPr>
          </a:p>
          <a:p>
            <a:pPr>
              <a:lnSpc>
                <a:spcPct val="150000"/>
              </a:lnSpc>
              <a:spcBef>
                <a:spcPts val="0"/>
              </a:spcBef>
              <a:defRPr/>
            </a:pPr>
            <a:r>
              <a:rPr lang="tr-TR" sz="2400" dirty="0" smtClean="0">
                <a:effectLst/>
                <a:latin typeface="Times New Roman" panose="02020603050405020304" pitchFamily="18" charset="0"/>
                <a:cs typeface="Times New Roman" panose="02020603050405020304" pitchFamily="18" charset="0"/>
              </a:rPr>
              <a:t>Devlet</a:t>
            </a:r>
            <a:r>
              <a:rPr lang="tr-TR" sz="2400" dirty="0">
                <a:effectLst/>
                <a:latin typeface="Times New Roman" panose="02020603050405020304" pitchFamily="18" charset="0"/>
                <a:cs typeface="Times New Roman" panose="02020603050405020304" pitchFamily="18" charset="0"/>
              </a:rPr>
              <a:t>, hanedanın ortak malı kabul edilirdi</a:t>
            </a:r>
            <a:r>
              <a:rPr lang="tr-TR" sz="2400" dirty="0" smtClean="0">
                <a:effectLst/>
                <a:latin typeface="Times New Roman" panose="02020603050405020304" pitchFamily="18" charset="0"/>
                <a:cs typeface="Times New Roman" panose="02020603050405020304" pitchFamily="18" charset="0"/>
              </a:rPr>
              <a:t>. Bu sebeple taht kavgaları çok olurdu. Bu da devletlerin çabuk yıkılmasına sebep olmuştur. </a:t>
            </a:r>
            <a:endParaRPr lang="tr-TR"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7997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650" y="304800"/>
            <a:ext cx="7854950" cy="1431925"/>
          </a:xfrm>
          <a:solidFill>
            <a:srgbClr val="00B050"/>
          </a:solidFill>
        </p:spPr>
        <p:txBody>
          <a:bodyPr/>
          <a:lstStyle/>
          <a:p>
            <a:pPr>
              <a:defRPr/>
            </a:pPr>
            <a:r>
              <a:rPr lang="tr-TR" dirty="0" smtClean="0"/>
              <a:t>2010-ORTÖĞRT</a:t>
            </a:r>
            <a:endParaRPr lang="tr-TR" dirty="0"/>
          </a:p>
        </p:txBody>
      </p:sp>
      <p:pic>
        <p:nvPicPr>
          <p:cNvPr id="72707" name="Picture 2"/>
          <p:cNvPicPr>
            <a:picLocks noChangeAspect="1" noChangeArrowheads="1"/>
          </p:cNvPicPr>
          <p:nvPr/>
        </p:nvPicPr>
        <p:blipFill>
          <a:blip r:embed="rId2">
            <a:extLst>
              <a:ext uri="{28A0092B-C50C-407E-A947-70E740481C1C}">
                <a14:useLocalDpi xmlns:a14="http://schemas.microsoft.com/office/drawing/2010/main" val="0"/>
              </a:ext>
            </a:extLst>
          </a:blip>
          <a:srcRect l="11824" t="39285" r="49577" b="22818"/>
          <a:stretch>
            <a:fillRect/>
          </a:stretch>
        </p:blipFill>
        <p:spPr bwMode="auto">
          <a:xfrm>
            <a:off x="755650" y="1989138"/>
            <a:ext cx="7777163" cy="417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2014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itrek Işık">
  <a:themeElements>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Titrek Işı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rek Işık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Titrek Işık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Titrek Işık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Titrek Işık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Titrek Işık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Titrek Işık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Titrek Işık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Titrek Işık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1277</Words>
  <Application>Microsoft Office PowerPoint</Application>
  <PresentationFormat>Ekran Gösterisi (4:3)</PresentationFormat>
  <Paragraphs>136</Paragraphs>
  <Slides>34</Slides>
  <Notes>0</Notes>
  <HiddenSlides>0</HiddenSlides>
  <MMClips>0</MMClips>
  <ScaleCrop>false</ScaleCrop>
  <HeadingPairs>
    <vt:vector size="6" baseType="variant">
      <vt:variant>
        <vt:lpstr>Kullanılan Yazı Tipleri</vt:lpstr>
      </vt:variant>
      <vt:variant>
        <vt:i4>9</vt:i4>
      </vt:variant>
      <vt:variant>
        <vt:lpstr>Tema</vt:lpstr>
      </vt:variant>
      <vt:variant>
        <vt:i4>3</vt:i4>
      </vt:variant>
      <vt:variant>
        <vt:lpstr>Slayt Başlıkları</vt:lpstr>
      </vt:variant>
      <vt:variant>
        <vt:i4>34</vt:i4>
      </vt:variant>
    </vt:vector>
  </HeadingPairs>
  <TitlesOfParts>
    <vt:vector size="46" baseType="lpstr">
      <vt:lpstr>Arial</vt:lpstr>
      <vt:lpstr>Calibri</vt:lpstr>
      <vt:lpstr>Century Gothic</vt:lpstr>
      <vt:lpstr>Franklin Gothic Book</vt:lpstr>
      <vt:lpstr>Tahoma</vt:lpstr>
      <vt:lpstr>Times New Roman</vt:lpstr>
      <vt:lpstr>Wingdings</vt:lpstr>
      <vt:lpstr>Wingdings 2</vt:lpstr>
      <vt:lpstr>Wingdings 3</vt:lpstr>
      <vt:lpstr>Teknik</vt:lpstr>
      <vt:lpstr>Titrek Işık</vt:lpstr>
      <vt:lpstr>İyon Toplantı Odası</vt:lpstr>
      <vt:lpstr>KPSS TARİH</vt:lpstr>
      <vt:lpstr>TARİH KPSS İSLAMİYETTEN ÖNCE TÜRK DEVLETLERİNDE KÜLTÜR VE MEDENİYET</vt:lpstr>
      <vt:lpstr>PowerPoint Sunusu</vt:lpstr>
      <vt:lpstr>PowerPoint Sunusu</vt:lpstr>
      <vt:lpstr>PowerPoint Sunusu</vt:lpstr>
      <vt:lpstr>PowerPoint Sunusu</vt:lpstr>
      <vt:lpstr>PowerPoint Sunusu</vt:lpstr>
      <vt:lpstr>İlk Türk Devletlerinde Kültür ve Uygarlık  </vt:lpstr>
      <vt:lpstr>2010-ORTÖĞRT</vt:lpstr>
      <vt:lpstr>PowerPoint Sunusu</vt:lpstr>
      <vt:lpstr>2012-LİSANS</vt:lpstr>
      <vt:lpstr>PowerPoint Sunusu</vt:lpstr>
      <vt:lpstr>2008-KPSS-LİSANS</vt:lpstr>
      <vt:lpstr>PowerPoint Sunusu</vt:lpstr>
      <vt:lpstr>PowerPoint Sunusu</vt:lpstr>
      <vt:lpstr> Hukuk </vt:lpstr>
      <vt:lpstr> Ordu </vt:lpstr>
      <vt:lpstr> Din </vt:lpstr>
      <vt:lpstr>2011-LİSANS</vt:lpstr>
      <vt:lpstr>PowerPoint Sunusu</vt:lpstr>
      <vt:lpstr>2012-KPSS-ORTAÖĞRETİM</vt:lpstr>
      <vt:lpstr>PowerPoint Sunusu</vt:lpstr>
      <vt:lpstr> Sosyal ve Ekonomik Hayat </vt:lpstr>
      <vt:lpstr>PowerPoint Sunusu</vt:lpstr>
      <vt:lpstr> Dil ve Edebiyat </vt:lpstr>
      <vt:lpstr>PowerPoint Sunusu</vt:lpstr>
      <vt:lpstr> Bilim ve Sanat </vt:lpstr>
      <vt:lpstr>PowerPoint Sunusu</vt:lpstr>
      <vt:lpstr>PowerPoint Sunusu</vt:lpstr>
      <vt:lpstr>PowerPoint Sunusu</vt:lpstr>
      <vt:lpstr>PowerPoint Sunusu</vt:lpstr>
      <vt:lpstr>PowerPoint Sunusu</vt:lpstr>
      <vt:lpstr>PowerPoint Sunusu</vt:lpstr>
      <vt:lpstr>Böyle millet galip gelmez</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toshiba</cp:lastModifiedBy>
  <cp:revision>76</cp:revision>
  <dcterms:created xsi:type="dcterms:W3CDTF">2012-11-01T19:26:54Z</dcterms:created>
  <dcterms:modified xsi:type="dcterms:W3CDTF">2018-02-08T09:12:41Z</dcterms:modified>
</cp:coreProperties>
</file>