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3" r:id="rId14"/>
    <p:sldId id="267" r:id="rId15"/>
    <p:sldId id="274" r:id="rId16"/>
    <p:sldId id="275" r:id="rId17"/>
    <p:sldId id="268" r:id="rId18"/>
    <p:sldId id="276" r:id="rId19"/>
    <p:sldId id="277" r:id="rId20"/>
    <p:sldId id="269" r:id="rId21"/>
    <p:sldId id="278" r:id="rId22"/>
    <p:sldId id="279" r:id="rId23"/>
    <p:sldId id="270" r:id="rId24"/>
    <p:sldId id="280" r:id="rId25"/>
    <p:sldId id="281" r:id="rId26"/>
    <p:sldId id="271" r:id="rId27"/>
    <p:sldId id="282" r:id="rId28"/>
    <p:sldId id="283" r:id="rId29"/>
    <p:sldId id="284" r:id="rId30"/>
    <p:sldId id="299" r:id="rId31"/>
    <p:sldId id="300" r:id="rId32"/>
    <p:sldId id="285" r:id="rId33"/>
    <p:sldId id="301" r:id="rId34"/>
    <p:sldId id="302" r:id="rId35"/>
    <p:sldId id="286" r:id="rId36"/>
    <p:sldId id="303" r:id="rId37"/>
    <p:sldId id="304" r:id="rId38"/>
    <p:sldId id="287" r:id="rId39"/>
    <p:sldId id="305" r:id="rId40"/>
    <p:sldId id="306" r:id="rId41"/>
    <p:sldId id="288" r:id="rId42"/>
    <p:sldId id="307" r:id="rId43"/>
    <p:sldId id="308" r:id="rId44"/>
    <p:sldId id="289" r:id="rId45"/>
    <p:sldId id="309" r:id="rId46"/>
    <p:sldId id="310" r:id="rId47"/>
    <p:sldId id="290" r:id="rId48"/>
    <p:sldId id="311" r:id="rId49"/>
    <p:sldId id="312" r:id="rId50"/>
    <p:sldId id="291" r:id="rId51"/>
    <p:sldId id="313" r:id="rId52"/>
    <p:sldId id="314" r:id="rId53"/>
    <p:sldId id="292" r:id="rId54"/>
    <p:sldId id="315" r:id="rId55"/>
    <p:sldId id="316" r:id="rId56"/>
    <p:sldId id="293"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0491770-B55D-4E44-B119-D009FEA295A0}" type="datetimeFigureOut">
              <a:rPr lang="tr-TR" smtClean="0"/>
              <a:t>02.12.2014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0491770-B55D-4E44-B119-D009FEA295A0}" type="datetimeFigureOut">
              <a:rPr lang="tr-TR" smtClean="0"/>
              <a:t>02.12.2014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0491770-B55D-4E44-B119-D009FEA295A0}" type="datetimeFigureOut">
              <a:rPr lang="tr-TR" smtClean="0"/>
              <a:t>02.12.2014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491770-B55D-4E44-B119-D009FEA295A0}" type="datetimeFigureOut">
              <a:rPr lang="tr-TR" smtClean="0"/>
              <a:t>02.12.2014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50491770-B55D-4E44-B119-D009FEA295A0}" type="datetimeFigureOut">
              <a:rPr lang="tr-TR" smtClean="0"/>
              <a:t>02.12.2014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0491770-B55D-4E44-B119-D009FEA295A0}" type="datetimeFigureOut">
              <a:rPr lang="tr-TR" smtClean="0"/>
              <a:t>02.12.2014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05F783-DCD5-458E-AE1A-AD6B7B9E38C1}"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0491770-B55D-4E44-B119-D009FEA295A0}" type="datetimeFigureOut">
              <a:rPr lang="tr-TR" smtClean="0"/>
              <a:t>02.12.2014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0491770-B55D-4E44-B119-D009FEA295A0}" type="datetimeFigureOut">
              <a:rPr lang="tr-TR" smtClean="0"/>
              <a:t>02.12.2014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91770-B55D-4E44-B119-D009FEA295A0}" type="datetimeFigureOut">
              <a:rPr lang="tr-TR" smtClean="0"/>
              <a:t>02.12.2014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50491770-B55D-4E44-B119-D009FEA295A0}" type="datetimeFigureOut">
              <a:rPr lang="tr-TR" smtClean="0"/>
              <a:t>02.12.2014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D05F783-DCD5-458E-AE1A-AD6B7B9E38C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491770-B55D-4E44-B119-D009FEA295A0}" type="datetimeFigureOut">
              <a:rPr lang="tr-TR" smtClean="0"/>
              <a:t>02.12.2014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05F783-DCD5-458E-AE1A-AD6B7B9E38C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0491770-B55D-4E44-B119-D009FEA295A0}" type="datetimeFigureOut">
              <a:rPr lang="tr-TR" smtClean="0"/>
              <a:t>02.12.2014</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D05F783-DCD5-458E-AE1A-AD6B7B9E38C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solidFill>
            <a:schemeClr val="accent2"/>
          </a:solidFill>
        </p:spPr>
        <p:txBody>
          <a:bodyPr/>
          <a:lstStyle/>
          <a:p>
            <a:pPr algn="ctr"/>
            <a:r>
              <a:rPr lang="tr-TR" dirty="0" smtClean="0"/>
              <a:t>Tarih 2 </a:t>
            </a:r>
            <a:r>
              <a:rPr lang="tr-TR" dirty="0" err="1" smtClean="0"/>
              <a:t>sorularI</a:t>
            </a:r>
            <a:endParaRPr lang="tr-TR" dirty="0"/>
          </a:p>
        </p:txBody>
      </p:sp>
      <p:sp>
        <p:nvSpPr>
          <p:cNvPr id="3" name="Alt Başlık 2"/>
          <p:cNvSpPr>
            <a:spLocks noGrp="1"/>
          </p:cNvSpPr>
          <p:nvPr>
            <p:ph type="subTitle" idx="1"/>
          </p:nvPr>
        </p:nvSpPr>
        <p:spPr>
          <a:xfrm rot="19140000">
            <a:off x="1306174" y="2722062"/>
            <a:ext cx="5662672" cy="360242"/>
          </a:xfrm>
        </p:spPr>
        <p:txBody>
          <a:bodyPr/>
          <a:lstStyle/>
          <a:p>
            <a:pPr algn="ctr">
              <a:spcBef>
                <a:spcPts val="0"/>
              </a:spcBef>
            </a:pPr>
            <a:r>
              <a:rPr lang="tr-TR" b="1" dirty="0" smtClean="0"/>
              <a:t>FATİH DEVRİ (1451-1481</a:t>
            </a:r>
            <a:r>
              <a:rPr lang="tr-TR" dirty="0" smtClean="0"/>
              <a:t>)</a:t>
            </a:r>
            <a:endParaRPr lang="tr-TR" dirty="0"/>
          </a:p>
        </p:txBody>
      </p:sp>
    </p:spTree>
    <p:extLst>
      <p:ext uri="{BB962C8B-B14F-4D97-AF65-F5344CB8AC3E}">
        <p14:creationId xmlns:p14="http://schemas.microsoft.com/office/powerpoint/2010/main" val="2573343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102410744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620688"/>
            <a:ext cx="7520940" cy="4464496"/>
          </a:xfrm>
          <a:solidFill>
            <a:schemeClr val="tx1"/>
          </a:solidFill>
        </p:spPr>
        <p:txBody>
          <a:bodyPr>
            <a:normAutofit/>
          </a:bodyPr>
          <a:lstStyle/>
          <a:p>
            <a:pPr marL="0">
              <a:lnSpc>
                <a:spcPct val="150000"/>
              </a:lnSpc>
              <a:spcBef>
                <a:spcPts val="0"/>
              </a:spcBef>
            </a:pPr>
            <a:r>
              <a:rPr lang="tr-TR" sz="2000" dirty="0" smtClean="0">
                <a:solidFill>
                  <a:schemeClr val="bg1"/>
                </a:solidFill>
                <a:latin typeface="Tahoma" pitchFamily="34" charset="0"/>
                <a:ea typeface="Tahoma" pitchFamily="34" charset="0"/>
                <a:cs typeface="Tahoma" pitchFamily="34" charset="0"/>
              </a:rPr>
              <a:t>İstanbul Fethi’nden sonra Karadeniz ticaret yolları Osmanlı Devleti’nin eline geçmiştir. Bu olayın Avrupa’da hangi olaya yol açtığı söylenebilir? </a:t>
            </a:r>
            <a:endParaRPr lang="tr-TR" sz="2000" dirty="0">
              <a:solidFill>
                <a:schemeClr val="bg1"/>
              </a:solidFill>
              <a:latin typeface="Tahoma" pitchFamily="34" charset="0"/>
              <a:ea typeface="Tahoma" pitchFamily="34" charset="0"/>
              <a:cs typeface="Tahoma" pitchFamily="34" charset="0"/>
            </a:endParaRPr>
          </a:p>
          <a:p>
            <a:pPr>
              <a:lnSpc>
                <a:spcPct val="150000"/>
              </a:lnSpc>
            </a:pPr>
            <a:r>
              <a:rPr lang="tr-TR" sz="2000" dirty="0" smtClean="0">
                <a:solidFill>
                  <a:schemeClr val="bg1"/>
                </a:solidFill>
                <a:latin typeface="Tahoma" pitchFamily="34" charset="0"/>
                <a:ea typeface="Tahoma" pitchFamily="34" charset="0"/>
                <a:cs typeface="Tahoma" pitchFamily="34" charset="0"/>
                <a:hlinkClick r:id="rId2" action="ppaction://hlinksldjump"/>
              </a:rPr>
              <a:t>A) Yüzyıl Savaşları</a:t>
            </a:r>
            <a:endParaRPr lang="tr-TR" sz="2000" dirty="0" smtClean="0">
              <a:solidFill>
                <a:schemeClr val="bg1"/>
              </a:solidFill>
              <a:latin typeface="Tahoma" pitchFamily="34" charset="0"/>
              <a:ea typeface="Tahoma" pitchFamily="34" charset="0"/>
              <a:cs typeface="Tahoma" pitchFamily="34" charset="0"/>
            </a:endParaRPr>
          </a:p>
          <a:p>
            <a:pPr>
              <a:lnSpc>
                <a:spcPct val="150000"/>
              </a:lnSpc>
            </a:pPr>
            <a:r>
              <a:rPr lang="tr-TR" sz="2000" dirty="0" smtClean="0">
                <a:solidFill>
                  <a:schemeClr val="bg1"/>
                </a:solidFill>
                <a:latin typeface="Tahoma" pitchFamily="34" charset="0"/>
                <a:ea typeface="Tahoma" pitchFamily="34" charset="0"/>
                <a:cs typeface="Tahoma" pitchFamily="34" charset="0"/>
                <a:hlinkClick r:id="rId3" action="ppaction://hlinksldjump"/>
              </a:rPr>
              <a:t>B) Coğrafi Keşifler</a:t>
            </a:r>
            <a:endParaRPr lang="tr-TR" sz="2000" dirty="0" smtClean="0">
              <a:solidFill>
                <a:schemeClr val="bg1"/>
              </a:solidFill>
              <a:latin typeface="Tahoma" pitchFamily="34" charset="0"/>
              <a:ea typeface="Tahoma" pitchFamily="34" charset="0"/>
              <a:cs typeface="Tahoma" pitchFamily="34" charset="0"/>
            </a:endParaRPr>
          </a:p>
          <a:p>
            <a:pPr>
              <a:lnSpc>
                <a:spcPct val="150000"/>
              </a:lnSpc>
            </a:pPr>
            <a:r>
              <a:rPr lang="tr-TR" sz="2000" dirty="0" smtClean="0">
                <a:solidFill>
                  <a:schemeClr val="bg1"/>
                </a:solidFill>
                <a:latin typeface="Tahoma" pitchFamily="34" charset="0"/>
                <a:ea typeface="Tahoma" pitchFamily="34" charset="0"/>
                <a:cs typeface="Tahoma" pitchFamily="34" charset="0"/>
                <a:hlinkClick r:id="rId2" action="ppaction://hlinksldjump"/>
              </a:rPr>
              <a:t>C)  Rönesans</a:t>
            </a:r>
            <a:endParaRPr lang="tr-TR" sz="2000" dirty="0" smtClean="0">
              <a:solidFill>
                <a:schemeClr val="bg1"/>
              </a:solidFill>
              <a:latin typeface="Tahoma" pitchFamily="34" charset="0"/>
              <a:ea typeface="Tahoma" pitchFamily="34" charset="0"/>
              <a:cs typeface="Tahoma" pitchFamily="34" charset="0"/>
            </a:endParaRPr>
          </a:p>
          <a:p>
            <a:pPr>
              <a:lnSpc>
                <a:spcPct val="150000"/>
              </a:lnSpc>
            </a:pPr>
            <a:r>
              <a:rPr lang="tr-TR" sz="2000" dirty="0" smtClean="0">
                <a:solidFill>
                  <a:schemeClr val="bg1"/>
                </a:solidFill>
                <a:latin typeface="Tahoma" pitchFamily="34" charset="0"/>
                <a:ea typeface="Tahoma" pitchFamily="34" charset="0"/>
                <a:cs typeface="Tahoma" pitchFamily="34" charset="0"/>
                <a:hlinkClick r:id="rId2" action="ppaction://hlinksldjump"/>
              </a:rPr>
              <a:t>D) Reform</a:t>
            </a:r>
            <a:endParaRPr lang="tr-TR" sz="2000" dirty="0" smtClean="0">
              <a:solidFill>
                <a:schemeClr val="bg1"/>
              </a:solidFill>
              <a:latin typeface="Tahoma" pitchFamily="34" charset="0"/>
              <a:ea typeface="Tahoma" pitchFamily="34" charset="0"/>
              <a:cs typeface="Tahoma" pitchFamily="34" charset="0"/>
            </a:endParaRPr>
          </a:p>
          <a:p>
            <a:pPr>
              <a:lnSpc>
                <a:spcPct val="150000"/>
              </a:lnSpc>
            </a:pPr>
            <a:r>
              <a:rPr lang="tr-TR" sz="2000" dirty="0" smtClean="0">
                <a:solidFill>
                  <a:schemeClr val="bg1"/>
                </a:solidFill>
                <a:latin typeface="Tahoma" pitchFamily="34" charset="0"/>
                <a:ea typeface="Tahoma" pitchFamily="34" charset="0"/>
                <a:cs typeface="Tahoma" pitchFamily="34" charset="0"/>
                <a:hlinkClick r:id="rId2" action="ppaction://hlinksldjump"/>
              </a:rPr>
              <a:t>E) Fransız İhtilali</a:t>
            </a:r>
            <a:endParaRPr lang="tr-TR" sz="2000" dirty="0" smtClean="0">
              <a:solidFill>
                <a:schemeClr val="bg1"/>
              </a:solidFill>
              <a:latin typeface="Tahoma" pitchFamily="34" charset="0"/>
              <a:ea typeface="Tahoma" pitchFamily="34" charset="0"/>
              <a:cs typeface="Tahoma" pitchFamily="34" charset="0"/>
            </a:endParaRPr>
          </a:p>
          <a:p>
            <a:endParaRPr lang="tr-TR" sz="2000" dirty="0">
              <a:solidFill>
                <a:schemeClr val="bg1"/>
              </a:solidFill>
              <a:latin typeface="Tahoma" pitchFamily="34" charset="0"/>
              <a:ea typeface="Tahoma" pitchFamily="34" charset="0"/>
              <a:cs typeface="Tahoma" pitchFamily="34" charset="0"/>
            </a:endParaRPr>
          </a:p>
          <a:p>
            <a:endParaRPr lang="tr-TR"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84272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pPr>
              <a:lnSpc>
                <a:spcPct val="150000"/>
              </a:lnSpc>
            </a:pPr>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76672"/>
            <a:ext cx="7925504" cy="5544616"/>
          </a:xfrm>
          <a:solidFill>
            <a:schemeClr val="tx1"/>
          </a:solidFill>
        </p:spPr>
        <p:txBody>
          <a:bodyPr>
            <a:normAutofit fontScale="92500" lnSpcReduction="10000"/>
          </a:bodyPr>
          <a:lstStyle/>
          <a:p>
            <a:pPr marL="0">
              <a:lnSpc>
                <a:spcPct val="160000"/>
              </a:lnSpc>
              <a:spcBef>
                <a:spcPts val="0"/>
              </a:spcBef>
            </a:pPr>
            <a:r>
              <a:rPr lang="tr-TR" sz="2800" dirty="0" smtClean="0">
                <a:solidFill>
                  <a:schemeClr val="bg1"/>
                </a:solidFill>
              </a:rPr>
              <a:t>Aşağıdakilerden hangisi İstanbul kuşatmalarında ateşli silahlarının  kullanılmasının ve toplarla surların yıkılabileceğinin anlaşılmasının Avrupa’ya etkisidir? </a:t>
            </a:r>
          </a:p>
          <a:p>
            <a:pPr>
              <a:lnSpc>
                <a:spcPct val="150000"/>
              </a:lnSpc>
              <a:spcBef>
                <a:spcPts val="0"/>
              </a:spcBef>
            </a:pPr>
            <a:endParaRPr lang="tr-TR" sz="2800" dirty="0" smtClean="0">
              <a:solidFill>
                <a:schemeClr val="bg1"/>
              </a:solidFill>
            </a:endParaRPr>
          </a:p>
          <a:p>
            <a:pPr>
              <a:lnSpc>
                <a:spcPct val="150000"/>
              </a:lnSpc>
              <a:spcBef>
                <a:spcPts val="0"/>
              </a:spcBef>
            </a:pPr>
            <a:r>
              <a:rPr lang="tr-TR" sz="2800" dirty="0">
                <a:solidFill>
                  <a:schemeClr val="bg1"/>
                </a:solidFill>
                <a:hlinkClick r:id="rId2" action="ppaction://hlinksldjump"/>
              </a:rPr>
              <a:t>A</a:t>
            </a:r>
            <a:r>
              <a:rPr lang="tr-TR" sz="2800" dirty="0" smtClean="0">
                <a:solidFill>
                  <a:schemeClr val="bg1"/>
                </a:solidFill>
                <a:hlinkClick r:id="rId2" action="ppaction://hlinksldjump"/>
              </a:rPr>
              <a:t>) Feodalite rejiminin yıkılması</a:t>
            </a:r>
            <a:endParaRPr lang="tr-TR" sz="2800" dirty="0">
              <a:solidFill>
                <a:schemeClr val="bg1"/>
              </a:solidFill>
            </a:endParaRPr>
          </a:p>
          <a:p>
            <a:pPr>
              <a:lnSpc>
                <a:spcPct val="150000"/>
              </a:lnSpc>
              <a:spcBef>
                <a:spcPts val="0"/>
              </a:spcBef>
            </a:pPr>
            <a:r>
              <a:rPr lang="tr-TR" sz="2800" dirty="0">
                <a:solidFill>
                  <a:schemeClr val="bg1"/>
                </a:solidFill>
                <a:hlinkClick r:id="rId3" action="ppaction://hlinksldjump"/>
              </a:rPr>
              <a:t>B</a:t>
            </a:r>
            <a:r>
              <a:rPr lang="tr-TR" sz="2800" dirty="0" smtClean="0">
                <a:solidFill>
                  <a:schemeClr val="bg1"/>
                </a:solidFill>
                <a:hlinkClick r:id="rId3" action="ppaction://hlinksldjump"/>
              </a:rPr>
              <a:t>) Coğrafi Keşiflerin yapılması</a:t>
            </a:r>
            <a:endParaRPr lang="tr-TR" sz="2800" dirty="0">
              <a:solidFill>
                <a:schemeClr val="bg1"/>
              </a:solidFill>
            </a:endParaRPr>
          </a:p>
          <a:p>
            <a:pPr>
              <a:lnSpc>
                <a:spcPct val="150000"/>
              </a:lnSpc>
              <a:spcBef>
                <a:spcPts val="0"/>
              </a:spcBef>
            </a:pPr>
            <a:r>
              <a:rPr lang="tr-TR" sz="2800" dirty="0" smtClean="0">
                <a:solidFill>
                  <a:schemeClr val="bg1"/>
                </a:solidFill>
                <a:hlinkClick r:id="rId3" action="ppaction://hlinksldjump"/>
              </a:rPr>
              <a:t>C) İtalya’da Rönesans hareketlerinin başlaması</a:t>
            </a:r>
            <a:endParaRPr lang="tr-TR" sz="2800" dirty="0">
              <a:solidFill>
                <a:schemeClr val="bg1"/>
              </a:solidFill>
            </a:endParaRPr>
          </a:p>
          <a:p>
            <a:pPr>
              <a:lnSpc>
                <a:spcPct val="150000"/>
              </a:lnSpc>
              <a:spcBef>
                <a:spcPts val="0"/>
              </a:spcBef>
            </a:pPr>
            <a:r>
              <a:rPr lang="tr-TR" sz="2800" dirty="0">
                <a:solidFill>
                  <a:schemeClr val="bg1"/>
                </a:solidFill>
                <a:hlinkClick r:id="rId3" action="ppaction://hlinksldjump"/>
              </a:rPr>
              <a:t>D) </a:t>
            </a:r>
            <a:r>
              <a:rPr lang="tr-TR" sz="2800" dirty="0" smtClean="0">
                <a:solidFill>
                  <a:schemeClr val="bg1"/>
                </a:solidFill>
                <a:hlinkClick r:id="rId3" action="ppaction://hlinksldjump"/>
              </a:rPr>
              <a:t>Reform hareketlerinin başlaması</a:t>
            </a:r>
            <a:endParaRPr lang="tr-TR" sz="2800" dirty="0" smtClean="0">
              <a:solidFill>
                <a:schemeClr val="bg1"/>
              </a:solidFill>
            </a:endParaRPr>
          </a:p>
          <a:p>
            <a:pPr>
              <a:lnSpc>
                <a:spcPct val="150000"/>
              </a:lnSpc>
              <a:spcBef>
                <a:spcPts val="0"/>
              </a:spcBef>
            </a:pPr>
            <a:r>
              <a:rPr lang="tr-TR" sz="2800" dirty="0" smtClean="0">
                <a:solidFill>
                  <a:schemeClr val="bg1"/>
                </a:solidFill>
                <a:hlinkClick r:id="rId3" action="ppaction://hlinksldjump"/>
              </a:rPr>
              <a:t>E) Yüzyıl Savaşlarının başlaması</a:t>
            </a:r>
            <a:endParaRPr lang="tr-TR" sz="2800" dirty="0" smtClean="0">
              <a:solidFill>
                <a:schemeClr val="bg1"/>
              </a:solidFill>
            </a:endParaRPr>
          </a:p>
          <a:p>
            <a:pPr>
              <a:lnSpc>
                <a:spcPct val="150000"/>
              </a:lnSpc>
              <a:spcBef>
                <a:spcPts val="0"/>
              </a:spcBef>
            </a:pPr>
            <a:endParaRPr lang="tr-TR" sz="2800" dirty="0">
              <a:solidFill>
                <a:schemeClr val="bg1"/>
              </a:solidFill>
            </a:endParaRPr>
          </a:p>
          <a:p>
            <a:pPr>
              <a:lnSpc>
                <a:spcPct val="150000"/>
              </a:lnSpc>
              <a:spcBef>
                <a:spcPts val="0"/>
              </a:spcBef>
            </a:pPr>
            <a:endParaRPr lang="tr-TR" sz="2000" dirty="0"/>
          </a:p>
        </p:txBody>
      </p:sp>
    </p:spTree>
    <p:extLst>
      <p:ext uri="{BB962C8B-B14F-4D97-AF65-F5344CB8AC3E}">
        <p14:creationId xmlns:p14="http://schemas.microsoft.com/office/powerpoint/2010/main" val="2453710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332656"/>
            <a:ext cx="7520940" cy="4752528"/>
          </a:xfrm>
          <a:solidFill>
            <a:schemeClr val="tx1"/>
          </a:solidFill>
        </p:spPr>
        <p:txBody>
          <a:bodyPr>
            <a:normAutofit/>
          </a:bodyPr>
          <a:lstStyle/>
          <a:p>
            <a:r>
              <a:rPr lang="tr-TR" sz="2400" dirty="0">
                <a:solidFill>
                  <a:schemeClr val="bg1"/>
                </a:solidFill>
              </a:rPr>
              <a:t>Aşağıdakilerden hangisi </a:t>
            </a:r>
            <a:r>
              <a:rPr lang="tr-TR" sz="2400" dirty="0" smtClean="0">
                <a:solidFill>
                  <a:schemeClr val="bg1"/>
                </a:solidFill>
              </a:rPr>
              <a:t>Fatih Devri’nde ele geçirilen adalardan </a:t>
            </a:r>
            <a:r>
              <a:rPr lang="tr-TR" sz="2400" dirty="0">
                <a:solidFill>
                  <a:schemeClr val="bg1"/>
                </a:solidFill>
              </a:rPr>
              <a:t>biri değildir?</a:t>
            </a:r>
          </a:p>
          <a:p>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A) Midilli</a:t>
            </a:r>
            <a:endParaRPr lang="tr-TR" sz="2400" dirty="0">
              <a:solidFill>
                <a:schemeClr val="bg1"/>
              </a:solidFill>
            </a:endParaRPr>
          </a:p>
          <a:p>
            <a:pPr>
              <a:lnSpc>
                <a:spcPct val="150000"/>
              </a:lnSpc>
            </a:pPr>
            <a:r>
              <a:rPr lang="tr-TR" sz="2400" dirty="0">
                <a:solidFill>
                  <a:schemeClr val="bg1"/>
                </a:solidFill>
                <a:hlinkClick r:id="rId2" action="ppaction://hlinksldjump"/>
              </a:rPr>
              <a:t>B</a:t>
            </a:r>
            <a:r>
              <a:rPr lang="tr-TR" sz="2400" dirty="0" smtClean="0">
                <a:solidFill>
                  <a:schemeClr val="bg1"/>
                </a:solidFill>
                <a:hlinkClick r:id="rId2" action="ppaction://hlinksldjump"/>
              </a:rPr>
              <a:t>) Eğriboz’un fethi</a:t>
            </a:r>
            <a:endParaRPr lang="tr-TR" sz="2400" dirty="0">
              <a:solidFill>
                <a:schemeClr val="bg1"/>
              </a:solidFill>
            </a:endParaRPr>
          </a:p>
          <a:p>
            <a:pPr>
              <a:lnSpc>
                <a:spcPct val="150000"/>
              </a:lnSpc>
            </a:pPr>
            <a:r>
              <a:rPr lang="tr-TR" sz="2400" dirty="0" smtClean="0">
                <a:solidFill>
                  <a:schemeClr val="bg1"/>
                </a:solidFill>
                <a:hlinkClick r:id="rId3" action="ppaction://hlinksldjump"/>
              </a:rPr>
              <a:t>C) Girit’in fethi</a:t>
            </a:r>
            <a:endParaRPr lang="tr-TR" sz="2400" dirty="0">
              <a:solidFill>
                <a:schemeClr val="bg1"/>
              </a:solidFill>
            </a:endParaRPr>
          </a:p>
          <a:p>
            <a:pPr>
              <a:lnSpc>
                <a:spcPct val="150000"/>
              </a:lnSpc>
            </a:pPr>
            <a:r>
              <a:rPr lang="tr-TR" sz="2400" dirty="0">
                <a:solidFill>
                  <a:schemeClr val="bg1"/>
                </a:solidFill>
                <a:hlinkClick r:id="rId2" action="ppaction://hlinksldjump"/>
              </a:rPr>
              <a:t>D) </a:t>
            </a:r>
            <a:r>
              <a:rPr lang="tr-TR" sz="2400" dirty="0" err="1" smtClean="0">
                <a:solidFill>
                  <a:schemeClr val="bg1"/>
                </a:solidFill>
                <a:hlinkClick r:id="rId2" action="ppaction://hlinksldjump"/>
              </a:rPr>
              <a:t>Taşoz</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E) Gökçeada</a:t>
            </a:r>
            <a:endParaRPr lang="tr-TR" sz="2400" dirty="0">
              <a:solidFill>
                <a:schemeClr val="bg1"/>
              </a:solidFill>
            </a:endParaRPr>
          </a:p>
        </p:txBody>
      </p:sp>
    </p:spTree>
    <p:extLst>
      <p:ext uri="{BB962C8B-B14F-4D97-AF65-F5344CB8AC3E}">
        <p14:creationId xmlns:p14="http://schemas.microsoft.com/office/powerpoint/2010/main" val="369884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04664"/>
            <a:ext cx="7520940" cy="4752528"/>
          </a:xfrm>
          <a:solidFill>
            <a:schemeClr val="tx1"/>
          </a:solidFill>
        </p:spPr>
        <p:txBody>
          <a:bodyPr>
            <a:normAutofit/>
          </a:bodyPr>
          <a:lstStyle/>
          <a:p>
            <a:r>
              <a:rPr lang="tr-TR" dirty="0" smtClean="0">
                <a:solidFill>
                  <a:schemeClr val="bg1"/>
                </a:solidFill>
                <a:latin typeface="Tahoma" pitchFamily="34" charset="0"/>
                <a:ea typeface="Tahoma" pitchFamily="34" charset="0"/>
                <a:cs typeface="Tahoma" pitchFamily="34" charset="0"/>
              </a:rPr>
              <a:t>Aşağıdakilerden hangisi </a:t>
            </a:r>
            <a:r>
              <a:rPr lang="tr-TR" dirty="0">
                <a:solidFill>
                  <a:schemeClr val="bg1"/>
                </a:solidFill>
                <a:latin typeface="Tahoma" pitchFamily="34" charset="0"/>
                <a:ea typeface="Tahoma" pitchFamily="34" charset="0"/>
                <a:cs typeface="Tahoma" pitchFamily="34" charset="0"/>
              </a:rPr>
              <a:t>F</a:t>
            </a:r>
            <a:r>
              <a:rPr lang="tr-TR" dirty="0" smtClean="0">
                <a:solidFill>
                  <a:schemeClr val="bg1"/>
                </a:solidFill>
                <a:latin typeface="Tahoma" pitchFamily="34" charset="0"/>
                <a:ea typeface="Tahoma" pitchFamily="34" charset="0"/>
                <a:cs typeface="Tahoma" pitchFamily="34" charset="0"/>
              </a:rPr>
              <a:t>atih devri olaylarından biri değildir?</a:t>
            </a:r>
          </a:p>
          <a:p>
            <a:endParaRPr lang="tr-TR" dirty="0">
              <a:solidFill>
                <a:schemeClr val="bg1"/>
              </a:solidFill>
              <a:latin typeface="Tahoma" pitchFamily="34" charset="0"/>
              <a:ea typeface="Tahoma" pitchFamily="34" charset="0"/>
              <a:cs typeface="Tahoma" pitchFamily="34" charset="0"/>
            </a:endParaRPr>
          </a:p>
          <a:p>
            <a:r>
              <a:rPr lang="tr-TR" dirty="0" smtClean="0">
                <a:solidFill>
                  <a:schemeClr val="bg1"/>
                </a:solidFill>
                <a:latin typeface="Tahoma" pitchFamily="34" charset="0"/>
                <a:ea typeface="Tahoma" pitchFamily="34" charset="0"/>
                <a:cs typeface="Tahoma" pitchFamily="34" charset="0"/>
                <a:hlinkClick r:id="rId2" action="ppaction://hlinksldjump"/>
              </a:rPr>
              <a:t>A) Kırım’ın fethi</a:t>
            </a:r>
            <a:endParaRPr lang="tr-TR" dirty="0" smtClean="0">
              <a:solidFill>
                <a:schemeClr val="bg1"/>
              </a:solidFill>
              <a:latin typeface="Tahoma" pitchFamily="34" charset="0"/>
              <a:ea typeface="Tahoma" pitchFamily="34" charset="0"/>
              <a:cs typeface="Tahoma" pitchFamily="34" charset="0"/>
            </a:endParaRPr>
          </a:p>
          <a:p>
            <a:endParaRPr lang="tr-TR" dirty="0">
              <a:solidFill>
                <a:schemeClr val="bg1"/>
              </a:solidFill>
              <a:latin typeface="Tahoma" pitchFamily="34" charset="0"/>
              <a:ea typeface="Tahoma" pitchFamily="34" charset="0"/>
              <a:cs typeface="Tahoma" pitchFamily="34" charset="0"/>
            </a:endParaRPr>
          </a:p>
          <a:p>
            <a:r>
              <a:rPr lang="tr-TR" dirty="0" smtClean="0">
                <a:solidFill>
                  <a:schemeClr val="bg1"/>
                </a:solidFill>
                <a:latin typeface="Tahoma" pitchFamily="34" charset="0"/>
                <a:ea typeface="Tahoma" pitchFamily="34" charset="0"/>
                <a:cs typeface="Tahoma" pitchFamily="34" charset="0"/>
                <a:hlinkClick r:id="rId2" action="ppaction://hlinksldjump"/>
              </a:rPr>
              <a:t>B) Trabzon’un fethi</a:t>
            </a:r>
            <a:endParaRPr lang="tr-TR" dirty="0" smtClean="0">
              <a:solidFill>
                <a:schemeClr val="bg1"/>
              </a:solidFill>
              <a:latin typeface="Tahoma" pitchFamily="34" charset="0"/>
              <a:ea typeface="Tahoma" pitchFamily="34" charset="0"/>
              <a:cs typeface="Tahoma" pitchFamily="34" charset="0"/>
            </a:endParaRPr>
          </a:p>
          <a:p>
            <a:endParaRPr lang="tr-TR" dirty="0">
              <a:solidFill>
                <a:schemeClr val="bg1"/>
              </a:solidFill>
              <a:latin typeface="Tahoma" pitchFamily="34" charset="0"/>
              <a:ea typeface="Tahoma" pitchFamily="34" charset="0"/>
              <a:cs typeface="Tahoma" pitchFamily="34" charset="0"/>
            </a:endParaRPr>
          </a:p>
          <a:p>
            <a:r>
              <a:rPr lang="tr-TR" dirty="0" smtClean="0">
                <a:solidFill>
                  <a:schemeClr val="bg1"/>
                </a:solidFill>
                <a:latin typeface="Tahoma" pitchFamily="34" charset="0"/>
                <a:ea typeface="Tahoma" pitchFamily="34" charset="0"/>
                <a:cs typeface="Tahoma" pitchFamily="34" charset="0"/>
                <a:hlinkClick r:id="rId3" action="ppaction://hlinksldjump"/>
              </a:rPr>
              <a:t>C) Belgrad’ın fethi</a:t>
            </a:r>
            <a:endParaRPr lang="tr-TR" dirty="0" smtClean="0">
              <a:solidFill>
                <a:schemeClr val="bg1"/>
              </a:solidFill>
              <a:latin typeface="Tahoma" pitchFamily="34" charset="0"/>
              <a:ea typeface="Tahoma" pitchFamily="34" charset="0"/>
              <a:cs typeface="Tahoma" pitchFamily="34" charset="0"/>
            </a:endParaRPr>
          </a:p>
          <a:p>
            <a:endParaRPr lang="tr-TR" dirty="0">
              <a:solidFill>
                <a:schemeClr val="bg1"/>
              </a:solidFill>
              <a:latin typeface="Tahoma" pitchFamily="34" charset="0"/>
              <a:ea typeface="Tahoma" pitchFamily="34" charset="0"/>
              <a:cs typeface="Tahoma" pitchFamily="34" charset="0"/>
            </a:endParaRPr>
          </a:p>
          <a:p>
            <a:r>
              <a:rPr lang="tr-TR" dirty="0" smtClean="0">
                <a:solidFill>
                  <a:schemeClr val="bg1"/>
                </a:solidFill>
                <a:latin typeface="Tahoma" pitchFamily="34" charset="0"/>
                <a:ea typeface="Tahoma" pitchFamily="34" charset="0"/>
                <a:cs typeface="Tahoma" pitchFamily="34" charset="0"/>
                <a:hlinkClick r:id="rId2" action="ppaction://hlinksldjump"/>
              </a:rPr>
              <a:t>D) Eflak’ın fethi</a:t>
            </a:r>
            <a:endParaRPr lang="tr-TR" dirty="0" smtClean="0">
              <a:solidFill>
                <a:schemeClr val="bg1"/>
              </a:solidFill>
              <a:latin typeface="Tahoma" pitchFamily="34" charset="0"/>
              <a:ea typeface="Tahoma" pitchFamily="34" charset="0"/>
              <a:cs typeface="Tahoma" pitchFamily="34" charset="0"/>
            </a:endParaRPr>
          </a:p>
          <a:p>
            <a:endParaRPr lang="tr-TR" dirty="0">
              <a:solidFill>
                <a:schemeClr val="bg1"/>
              </a:solidFill>
              <a:latin typeface="Tahoma" pitchFamily="34" charset="0"/>
              <a:ea typeface="Tahoma" pitchFamily="34" charset="0"/>
              <a:cs typeface="Tahoma" pitchFamily="34" charset="0"/>
            </a:endParaRPr>
          </a:p>
          <a:p>
            <a:r>
              <a:rPr lang="tr-TR" dirty="0" smtClean="0">
                <a:solidFill>
                  <a:schemeClr val="bg1"/>
                </a:solidFill>
                <a:latin typeface="Tahoma" pitchFamily="34" charset="0"/>
                <a:ea typeface="Tahoma" pitchFamily="34" charset="0"/>
                <a:cs typeface="Tahoma" pitchFamily="34" charset="0"/>
                <a:hlinkClick r:id="rId2" action="ppaction://hlinksldjump"/>
              </a:rPr>
              <a:t>E) Ege adalarının fethi</a:t>
            </a:r>
            <a:endParaRPr lang="tr-TR"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5839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260648"/>
            <a:ext cx="7520940" cy="4419829"/>
          </a:xfrm>
          <a:solidFill>
            <a:schemeClr val="tx1"/>
          </a:solidFill>
        </p:spPr>
        <p:txBody>
          <a:bodyPr>
            <a:normAutofit/>
          </a:bodyPr>
          <a:lstStyle/>
          <a:p>
            <a:r>
              <a:rPr lang="tr-TR" sz="2400" dirty="0" smtClean="0">
                <a:solidFill>
                  <a:schemeClr val="bg1"/>
                </a:solidFill>
              </a:rPr>
              <a:t>Aşağıdakilerden hangisi Anadolu fetihlerinden biri değildir?</a:t>
            </a:r>
            <a:endParaRPr lang="tr-TR" sz="2400" dirty="0" smtClean="0">
              <a:solidFill>
                <a:schemeClr val="bg1"/>
              </a:solidFill>
            </a:endParaRPr>
          </a:p>
          <a:p>
            <a:endParaRPr lang="tr-TR" sz="2400" dirty="0">
              <a:solidFill>
                <a:schemeClr val="bg1"/>
              </a:solidFill>
            </a:endParaRPr>
          </a:p>
          <a:p>
            <a:pPr marL="457200" indent="-457200">
              <a:buAutoNum type="alphaUcParenR"/>
            </a:pPr>
            <a:r>
              <a:rPr lang="tr-TR" sz="2400" dirty="0" smtClean="0">
                <a:solidFill>
                  <a:schemeClr val="bg1"/>
                </a:solidFill>
                <a:hlinkClick r:id="rId2" action="ppaction://hlinksldjump"/>
              </a:rPr>
              <a:t>Mora’nın fethi</a:t>
            </a:r>
            <a:endParaRPr lang="tr-TR" sz="2400" dirty="0" smtClean="0">
              <a:solidFill>
                <a:schemeClr val="bg1"/>
              </a:solidFill>
            </a:endParaRPr>
          </a:p>
          <a:p>
            <a:pPr marL="457200" indent="-457200">
              <a:buAutoNum type="alphaUcParenR" startAt="2"/>
            </a:pPr>
            <a:r>
              <a:rPr lang="tr-TR" sz="2400" dirty="0" smtClean="0">
                <a:solidFill>
                  <a:schemeClr val="bg1"/>
                </a:solidFill>
                <a:hlinkClick r:id="rId3" action="ppaction://hlinksldjump"/>
              </a:rPr>
              <a:t>Sinop’un fethi</a:t>
            </a:r>
            <a:endParaRPr lang="tr-TR" sz="2400" dirty="0" smtClean="0">
              <a:solidFill>
                <a:schemeClr val="bg1"/>
              </a:solidFill>
            </a:endParaRPr>
          </a:p>
          <a:p>
            <a:pPr marL="457200" indent="-457200">
              <a:buAutoNum type="alphaUcParenR" startAt="2"/>
            </a:pPr>
            <a:r>
              <a:rPr lang="tr-TR" sz="2400" dirty="0" smtClean="0">
                <a:solidFill>
                  <a:schemeClr val="bg1"/>
                </a:solidFill>
                <a:hlinkClick r:id="rId3" action="ppaction://hlinksldjump"/>
              </a:rPr>
              <a:t>Trabzon’un fethi</a:t>
            </a:r>
            <a:endParaRPr lang="tr-TR" sz="2400" dirty="0" smtClean="0">
              <a:solidFill>
                <a:schemeClr val="bg1"/>
              </a:solidFill>
            </a:endParaRPr>
          </a:p>
          <a:p>
            <a:pPr marL="457200" indent="-457200">
              <a:buAutoNum type="alphaUcParenR" startAt="2"/>
            </a:pPr>
            <a:r>
              <a:rPr lang="tr-TR" sz="2400" dirty="0" smtClean="0">
                <a:solidFill>
                  <a:schemeClr val="bg1"/>
                </a:solidFill>
                <a:hlinkClick r:id="rId3" action="ppaction://hlinksldjump"/>
              </a:rPr>
              <a:t>Otlukbeli Savaşı</a:t>
            </a:r>
            <a:endParaRPr lang="tr-TR" sz="2400" dirty="0" smtClean="0">
              <a:solidFill>
                <a:schemeClr val="bg1"/>
              </a:solidFill>
            </a:endParaRPr>
          </a:p>
          <a:p>
            <a:pPr marL="457200" indent="-457200">
              <a:buAutoNum type="alphaUcParenR" startAt="2"/>
            </a:pPr>
            <a:r>
              <a:rPr lang="tr-TR" sz="2400" dirty="0" smtClean="0">
                <a:solidFill>
                  <a:schemeClr val="bg1"/>
                </a:solidFill>
                <a:hlinkClick r:id="rId3" action="ppaction://hlinksldjump"/>
              </a:rPr>
              <a:t>Karamanoğulları seferi</a:t>
            </a:r>
            <a:endParaRPr lang="tr-TR" sz="2400" dirty="0">
              <a:solidFill>
                <a:schemeClr val="bg1"/>
              </a:solidFill>
            </a:endParaRPr>
          </a:p>
        </p:txBody>
      </p:sp>
    </p:spTree>
    <p:extLst>
      <p:ext uri="{BB962C8B-B14F-4D97-AF65-F5344CB8AC3E}">
        <p14:creationId xmlns:p14="http://schemas.microsoft.com/office/powerpoint/2010/main" val="3236920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88640"/>
            <a:ext cx="8208912" cy="4824536"/>
          </a:xfrm>
          <a:solidFill>
            <a:schemeClr val="tx1"/>
          </a:solidFill>
        </p:spPr>
        <p:txBody>
          <a:bodyPr>
            <a:normAutofit/>
          </a:bodyPr>
          <a:lstStyle/>
          <a:p>
            <a:pPr marL="0"/>
            <a:r>
              <a:rPr lang="tr-TR" sz="2400" dirty="0" smtClean="0">
                <a:solidFill>
                  <a:schemeClr val="bg1"/>
                </a:solidFill>
              </a:rPr>
              <a:t>Fatih zamanında yapılan İtalya seferi ile Napoli krallığından alınan kale aşağıdakilerden </a:t>
            </a:r>
            <a:r>
              <a:rPr lang="tr-TR" sz="2400" dirty="0">
                <a:solidFill>
                  <a:schemeClr val="bg1"/>
                </a:solidFill>
              </a:rPr>
              <a:t>hangisidir?</a:t>
            </a:r>
          </a:p>
          <a:p>
            <a:endParaRPr lang="tr-TR" sz="2400" dirty="0">
              <a:solidFill>
                <a:schemeClr val="bg1"/>
              </a:solidFill>
            </a:endParaRPr>
          </a:p>
          <a:p>
            <a:pPr marL="457200" indent="-457200">
              <a:lnSpc>
                <a:spcPct val="150000"/>
              </a:lnSpc>
              <a:buAutoNum type="alphaUcParenR"/>
            </a:pPr>
            <a:r>
              <a:rPr lang="tr-TR" sz="2400" dirty="0" smtClean="0">
                <a:solidFill>
                  <a:schemeClr val="bg1"/>
                </a:solidFill>
                <a:hlinkClick r:id="rId2" action="ppaction://hlinksldjump"/>
              </a:rPr>
              <a:t>Napoli</a:t>
            </a:r>
            <a:endParaRPr lang="tr-TR" sz="2400" dirty="0" smtClean="0">
              <a:solidFill>
                <a:schemeClr val="bg1"/>
              </a:solidFill>
            </a:endParaRPr>
          </a:p>
          <a:p>
            <a:pPr marL="457200" indent="-457200">
              <a:lnSpc>
                <a:spcPct val="150000"/>
              </a:lnSpc>
              <a:buAutoNum type="alphaUcParenR" startAt="2"/>
            </a:pPr>
            <a:r>
              <a:rPr lang="tr-TR" sz="2400" dirty="0" smtClean="0">
                <a:solidFill>
                  <a:schemeClr val="bg1"/>
                </a:solidFill>
                <a:hlinkClick r:id="rId2" action="ppaction://hlinksldjump"/>
              </a:rPr>
              <a:t>Sofya</a:t>
            </a:r>
            <a:endParaRPr lang="tr-TR" sz="2400" dirty="0" smtClean="0">
              <a:solidFill>
                <a:schemeClr val="bg1"/>
              </a:solidFill>
            </a:endParaRPr>
          </a:p>
          <a:p>
            <a:pPr marL="457200" indent="-457200">
              <a:lnSpc>
                <a:spcPct val="150000"/>
              </a:lnSpc>
              <a:buAutoNum type="alphaUcParenR" startAt="2"/>
            </a:pPr>
            <a:r>
              <a:rPr lang="tr-TR" sz="2400" dirty="0" smtClean="0">
                <a:solidFill>
                  <a:schemeClr val="bg1"/>
                </a:solidFill>
                <a:hlinkClick r:id="rId2" action="ppaction://hlinksldjump"/>
              </a:rPr>
              <a:t>Semendire</a:t>
            </a:r>
            <a:endParaRPr lang="tr-TR" sz="2400" dirty="0" smtClean="0">
              <a:solidFill>
                <a:schemeClr val="bg1"/>
              </a:solidFill>
            </a:endParaRPr>
          </a:p>
          <a:p>
            <a:pPr marL="457200" indent="-457200">
              <a:lnSpc>
                <a:spcPct val="150000"/>
              </a:lnSpc>
              <a:buAutoNum type="alphaUcParenR" startAt="2"/>
            </a:pPr>
            <a:r>
              <a:rPr lang="tr-TR" sz="2400" dirty="0" smtClean="0">
                <a:solidFill>
                  <a:schemeClr val="bg1"/>
                </a:solidFill>
                <a:hlinkClick r:id="rId2" action="ppaction://hlinksldjump"/>
              </a:rPr>
              <a:t>Venedik</a:t>
            </a:r>
            <a:endParaRPr lang="tr-TR" sz="2400" dirty="0" smtClean="0">
              <a:solidFill>
                <a:schemeClr val="bg1"/>
              </a:solidFill>
            </a:endParaRPr>
          </a:p>
          <a:p>
            <a:pPr marL="457200" indent="-457200">
              <a:lnSpc>
                <a:spcPct val="150000"/>
              </a:lnSpc>
              <a:buAutoNum type="alphaUcParenR" startAt="2"/>
            </a:pPr>
            <a:r>
              <a:rPr lang="tr-TR" sz="2400" dirty="0" err="1" smtClean="0">
                <a:solidFill>
                  <a:schemeClr val="bg1"/>
                </a:solidFill>
                <a:hlinkClick r:id="rId3" action="ppaction://hlinksldjump"/>
              </a:rPr>
              <a:t>Otranto</a:t>
            </a:r>
            <a:r>
              <a:rPr lang="tr-TR" sz="2400" dirty="0" smtClean="0">
                <a:solidFill>
                  <a:schemeClr val="bg1"/>
                </a:solidFill>
                <a:hlinkClick r:id="rId3" action="ppaction://hlinksldjump"/>
              </a:rPr>
              <a:t> </a:t>
            </a:r>
            <a:endParaRPr lang="tr-TR" sz="2400" dirty="0">
              <a:solidFill>
                <a:schemeClr val="bg1"/>
              </a:solidFill>
            </a:endParaRPr>
          </a:p>
        </p:txBody>
      </p:sp>
    </p:spTree>
    <p:extLst>
      <p:ext uri="{BB962C8B-B14F-4D97-AF65-F5344CB8AC3E}">
        <p14:creationId xmlns:p14="http://schemas.microsoft.com/office/powerpoint/2010/main" val="1693921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04664"/>
            <a:ext cx="7520940" cy="4275813"/>
          </a:xfrm>
          <a:solidFill>
            <a:schemeClr val="tx1"/>
          </a:solidFill>
        </p:spPr>
        <p:txBody>
          <a:bodyPr>
            <a:normAutofit/>
          </a:bodyPr>
          <a:lstStyle/>
          <a:p>
            <a:r>
              <a:rPr lang="tr-TR" sz="2400" dirty="0" smtClean="0">
                <a:solidFill>
                  <a:schemeClr val="bg1"/>
                </a:solidFill>
              </a:rPr>
              <a:t>Sırbistan’ın fethi ile oluşturulan sancağın adı nedir? </a:t>
            </a:r>
          </a:p>
          <a:p>
            <a:endParaRPr lang="tr-TR" sz="2400" dirty="0" smtClean="0">
              <a:solidFill>
                <a:schemeClr val="bg1"/>
              </a:solidFill>
            </a:endParaRPr>
          </a:p>
          <a:p>
            <a:pPr marL="457200" indent="-457200">
              <a:lnSpc>
                <a:spcPct val="150000"/>
              </a:lnSpc>
              <a:buAutoNum type="alphaUcParenR"/>
            </a:pPr>
            <a:r>
              <a:rPr lang="tr-TR" sz="2400" dirty="0" smtClean="0">
                <a:solidFill>
                  <a:schemeClr val="bg1"/>
                </a:solidFill>
                <a:hlinkClick r:id="rId2" action="ppaction://hlinksldjump"/>
              </a:rPr>
              <a:t>Kavala</a:t>
            </a:r>
            <a:endParaRPr lang="tr-TR" sz="2400" dirty="0" smtClean="0">
              <a:solidFill>
                <a:schemeClr val="bg1"/>
              </a:solidFill>
            </a:endParaRPr>
          </a:p>
          <a:p>
            <a:pPr marL="457200" indent="-457200">
              <a:lnSpc>
                <a:spcPct val="150000"/>
              </a:lnSpc>
              <a:buAutoNum type="alphaUcParenR"/>
            </a:pPr>
            <a:r>
              <a:rPr lang="tr-TR" sz="2400" dirty="0" err="1" smtClean="0">
                <a:solidFill>
                  <a:schemeClr val="bg1"/>
                </a:solidFill>
                <a:hlinkClick r:id="rId2" action="ppaction://hlinksldjump"/>
              </a:rPr>
              <a:t>Budin</a:t>
            </a:r>
            <a:endParaRPr lang="tr-TR" sz="2400" dirty="0" smtClean="0">
              <a:solidFill>
                <a:schemeClr val="bg1"/>
              </a:solidFill>
            </a:endParaRPr>
          </a:p>
          <a:p>
            <a:pPr marL="457200" indent="-457200">
              <a:lnSpc>
                <a:spcPct val="150000"/>
              </a:lnSpc>
              <a:buAutoNum type="alphaUcParenR"/>
            </a:pPr>
            <a:r>
              <a:rPr lang="tr-TR" sz="2400" dirty="0" smtClean="0">
                <a:solidFill>
                  <a:schemeClr val="bg1"/>
                </a:solidFill>
                <a:hlinkClick r:id="rId2" action="ppaction://hlinksldjump"/>
              </a:rPr>
              <a:t>Belgrad</a:t>
            </a:r>
            <a:endParaRPr lang="tr-TR" sz="2400" dirty="0" smtClean="0">
              <a:solidFill>
                <a:schemeClr val="bg1"/>
              </a:solidFill>
            </a:endParaRPr>
          </a:p>
          <a:p>
            <a:pPr marL="457200" indent="-457200">
              <a:lnSpc>
                <a:spcPct val="150000"/>
              </a:lnSpc>
              <a:buAutoNum type="alphaUcParenR"/>
            </a:pPr>
            <a:r>
              <a:rPr lang="tr-TR" sz="2400" dirty="0" smtClean="0">
                <a:solidFill>
                  <a:schemeClr val="bg1"/>
                </a:solidFill>
                <a:hlinkClick r:id="rId2" action="ppaction://hlinksldjump"/>
              </a:rPr>
              <a:t>İşkodra</a:t>
            </a:r>
            <a:endParaRPr lang="tr-TR" sz="2400" dirty="0" smtClean="0">
              <a:solidFill>
                <a:schemeClr val="bg1"/>
              </a:solidFill>
            </a:endParaRPr>
          </a:p>
          <a:p>
            <a:pPr marL="457200" indent="-457200">
              <a:lnSpc>
                <a:spcPct val="150000"/>
              </a:lnSpc>
              <a:buAutoNum type="alphaUcParenR"/>
            </a:pPr>
            <a:r>
              <a:rPr lang="tr-TR" sz="2400" dirty="0" smtClean="0">
                <a:solidFill>
                  <a:schemeClr val="bg1"/>
                </a:solidFill>
                <a:hlinkClick r:id="rId3" action="ppaction://hlinksldjump"/>
              </a:rPr>
              <a:t>Semendire</a:t>
            </a:r>
            <a:endParaRPr lang="tr-TR" sz="2400" dirty="0">
              <a:solidFill>
                <a:schemeClr val="bg1"/>
              </a:solidFill>
            </a:endParaRPr>
          </a:p>
        </p:txBody>
      </p:sp>
    </p:spTree>
    <p:extLst>
      <p:ext uri="{BB962C8B-B14F-4D97-AF65-F5344CB8AC3E}">
        <p14:creationId xmlns:p14="http://schemas.microsoft.com/office/powerpoint/2010/main" val="895138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548680"/>
            <a:ext cx="7520940" cy="4536504"/>
          </a:xfrm>
          <a:solidFill>
            <a:schemeClr val="tx1"/>
          </a:solidFill>
        </p:spPr>
        <p:txBody>
          <a:bodyPr>
            <a:normAutofit/>
          </a:bodyPr>
          <a:lstStyle/>
          <a:p>
            <a:r>
              <a:rPr lang="tr-TR" sz="2400" dirty="0" smtClean="0">
                <a:solidFill>
                  <a:schemeClr val="bg1"/>
                </a:solidFill>
              </a:rPr>
              <a:t>Aşağıdakilerden  hangisi </a:t>
            </a:r>
            <a:r>
              <a:rPr lang="tr-TR" sz="2400" dirty="0" smtClean="0">
                <a:solidFill>
                  <a:schemeClr val="bg1"/>
                </a:solidFill>
              </a:rPr>
              <a:t> Cenevizlilerle ilgili değildir? </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A) </a:t>
            </a:r>
            <a:r>
              <a:rPr lang="tr-TR" sz="2400" dirty="0" smtClean="0">
                <a:solidFill>
                  <a:schemeClr val="bg1"/>
                </a:solidFill>
                <a:hlinkClick r:id="rId2" action="ppaction://hlinksldjump"/>
              </a:rPr>
              <a:t>Eğriboz</a:t>
            </a:r>
            <a:endParaRPr lang="tr-TR" sz="2400" dirty="0">
              <a:solidFill>
                <a:schemeClr val="bg1"/>
              </a:solidFill>
            </a:endParaRPr>
          </a:p>
          <a:p>
            <a:pPr>
              <a:lnSpc>
                <a:spcPct val="150000"/>
              </a:lnSpc>
            </a:pPr>
            <a:r>
              <a:rPr lang="tr-TR" sz="2400" dirty="0" smtClean="0">
                <a:solidFill>
                  <a:schemeClr val="bg1"/>
                </a:solidFill>
                <a:hlinkClick r:id="rId3" action="ppaction://hlinksldjump"/>
              </a:rPr>
              <a:t>B) </a:t>
            </a:r>
            <a:r>
              <a:rPr lang="tr-TR" sz="2400" dirty="0" smtClean="0">
                <a:solidFill>
                  <a:schemeClr val="bg1"/>
                </a:solidFill>
                <a:hlinkClick r:id="rId3" action="ppaction://hlinksldjump"/>
              </a:rPr>
              <a:t>Galata</a:t>
            </a:r>
            <a:endParaRPr lang="tr-TR" sz="2400" dirty="0">
              <a:solidFill>
                <a:schemeClr val="bg1"/>
              </a:solidFill>
            </a:endParaRPr>
          </a:p>
          <a:p>
            <a:pPr>
              <a:lnSpc>
                <a:spcPct val="150000"/>
              </a:lnSpc>
            </a:pPr>
            <a:r>
              <a:rPr lang="tr-TR" sz="2400" dirty="0" smtClean="0">
                <a:solidFill>
                  <a:schemeClr val="bg1"/>
                </a:solidFill>
                <a:hlinkClick r:id="rId3" action="ppaction://hlinksldjump"/>
              </a:rPr>
              <a:t>C) </a:t>
            </a:r>
            <a:r>
              <a:rPr lang="tr-TR" sz="2400" dirty="0" smtClean="0">
                <a:solidFill>
                  <a:schemeClr val="bg1"/>
                </a:solidFill>
                <a:hlinkClick r:id="rId3" action="ppaction://hlinksldjump"/>
              </a:rPr>
              <a:t>Amasra</a:t>
            </a:r>
            <a:endParaRPr lang="tr-TR" sz="2400" dirty="0">
              <a:solidFill>
                <a:schemeClr val="bg1"/>
              </a:solidFill>
            </a:endParaRPr>
          </a:p>
          <a:p>
            <a:pPr>
              <a:lnSpc>
                <a:spcPct val="150000"/>
              </a:lnSpc>
            </a:pPr>
            <a:r>
              <a:rPr lang="tr-TR" sz="2400" dirty="0" smtClean="0">
                <a:solidFill>
                  <a:schemeClr val="bg1"/>
                </a:solidFill>
              </a:rPr>
              <a:t>D) </a:t>
            </a:r>
            <a:r>
              <a:rPr lang="tr-TR" sz="2400" dirty="0" smtClean="0">
                <a:solidFill>
                  <a:schemeClr val="bg1"/>
                </a:solidFill>
                <a:hlinkClick r:id="rId3" action="ppaction://hlinksldjump"/>
              </a:rPr>
              <a:t>Kefe</a:t>
            </a:r>
            <a:endParaRPr lang="tr-TR" sz="2400" dirty="0" smtClean="0">
              <a:solidFill>
                <a:schemeClr val="bg1"/>
              </a:solidFill>
            </a:endParaRPr>
          </a:p>
          <a:p>
            <a:pPr>
              <a:lnSpc>
                <a:spcPct val="150000"/>
              </a:lnSpc>
            </a:pPr>
            <a:r>
              <a:rPr lang="tr-TR" sz="2400" dirty="0" smtClean="0">
                <a:solidFill>
                  <a:schemeClr val="bg1"/>
                </a:solidFill>
              </a:rPr>
              <a:t>E</a:t>
            </a:r>
            <a:r>
              <a:rPr lang="tr-TR" sz="2400" dirty="0" smtClean="0">
                <a:solidFill>
                  <a:schemeClr val="bg1"/>
                </a:solidFill>
              </a:rPr>
              <a:t>) </a:t>
            </a:r>
            <a:r>
              <a:rPr lang="tr-TR" sz="2400" dirty="0" err="1" smtClean="0">
                <a:solidFill>
                  <a:schemeClr val="bg1"/>
                </a:solidFill>
                <a:hlinkClick r:id="rId3" action="ppaction://hlinksldjump"/>
              </a:rPr>
              <a:t>Menküp</a:t>
            </a:r>
            <a:endParaRPr lang="tr-TR" sz="2400" dirty="0">
              <a:solidFill>
                <a:schemeClr val="bg1"/>
              </a:solidFill>
            </a:endParaRPr>
          </a:p>
          <a:p>
            <a:endParaRPr lang="tr-TR" sz="2400" dirty="0"/>
          </a:p>
        </p:txBody>
      </p:sp>
    </p:spTree>
    <p:extLst>
      <p:ext uri="{BB962C8B-B14F-4D97-AF65-F5344CB8AC3E}">
        <p14:creationId xmlns:p14="http://schemas.microsoft.com/office/powerpoint/2010/main" val="346136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71600" y="2420888"/>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4166857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76672"/>
            <a:ext cx="7520940" cy="4608512"/>
          </a:xfrm>
          <a:solidFill>
            <a:schemeClr val="tx1"/>
          </a:solidFill>
        </p:spPr>
        <p:txBody>
          <a:bodyPr>
            <a:noAutofit/>
          </a:bodyPr>
          <a:lstStyle/>
          <a:p>
            <a:pPr>
              <a:lnSpc>
                <a:spcPct val="150000"/>
              </a:lnSpc>
              <a:spcBef>
                <a:spcPts val="600"/>
              </a:spcBef>
            </a:pPr>
            <a:r>
              <a:rPr lang="tr-TR" sz="2000" dirty="0" smtClean="0">
                <a:solidFill>
                  <a:schemeClr val="bg1"/>
                </a:solidFill>
              </a:rPr>
              <a:t>Fatih </a:t>
            </a:r>
            <a:r>
              <a:rPr lang="tr-TR" sz="2000" dirty="0">
                <a:solidFill>
                  <a:schemeClr val="bg1"/>
                </a:solidFill>
              </a:rPr>
              <a:t>zamanında Akkoyunlularla akrabalık bağı kuran  Trabzon Rum imparatorunun vergisini ödememesi ve ödediği vergileri de geri istemesi üzerine yapılan </a:t>
            </a:r>
            <a:r>
              <a:rPr lang="tr-TR" sz="2000" dirty="0" smtClean="0">
                <a:solidFill>
                  <a:schemeClr val="bg1"/>
                </a:solidFill>
              </a:rPr>
              <a:t>seferin adı nedir?</a:t>
            </a:r>
          </a:p>
          <a:p>
            <a:pPr>
              <a:lnSpc>
                <a:spcPct val="150000"/>
              </a:lnSpc>
              <a:spcBef>
                <a:spcPts val="600"/>
              </a:spcBef>
            </a:pPr>
            <a:endParaRPr lang="tr-TR" sz="2000" dirty="0">
              <a:solidFill>
                <a:schemeClr val="bg1"/>
              </a:solidFill>
            </a:endParaRPr>
          </a:p>
          <a:p>
            <a:pPr>
              <a:lnSpc>
                <a:spcPct val="150000"/>
              </a:lnSpc>
              <a:spcBef>
                <a:spcPts val="600"/>
              </a:spcBef>
            </a:pPr>
            <a:r>
              <a:rPr lang="tr-TR" sz="2000" dirty="0">
                <a:solidFill>
                  <a:schemeClr val="bg1"/>
                </a:solidFill>
                <a:hlinkClick r:id="rId2" action="ppaction://hlinksldjump"/>
              </a:rPr>
              <a:t>A) </a:t>
            </a:r>
            <a:r>
              <a:rPr lang="tr-TR" sz="2000" dirty="0" smtClean="0">
                <a:solidFill>
                  <a:schemeClr val="bg1"/>
                </a:solidFill>
                <a:hlinkClick r:id="rId2" action="ppaction://hlinksldjump"/>
              </a:rPr>
              <a:t>Karamanoğulları seferi</a:t>
            </a:r>
            <a:endParaRPr lang="tr-TR" sz="2000" dirty="0">
              <a:solidFill>
                <a:schemeClr val="bg1"/>
              </a:solidFill>
            </a:endParaRPr>
          </a:p>
          <a:p>
            <a:pPr>
              <a:lnSpc>
                <a:spcPct val="150000"/>
              </a:lnSpc>
              <a:spcBef>
                <a:spcPts val="600"/>
              </a:spcBef>
            </a:pPr>
            <a:r>
              <a:rPr lang="tr-TR" sz="2000" dirty="0">
                <a:solidFill>
                  <a:schemeClr val="bg1"/>
                </a:solidFill>
                <a:hlinkClick r:id="rId3" action="ppaction://hlinksldjump"/>
              </a:rPr>
              <a:t>B) </a:t>
            </a:r>
            <a:r>
              <a:rPr lang="tr-TR" sz="2000" dirty="0" smtClean="0">
                <a:solidFill>
                  <a:schemeClr val="bg1"/>
                </a:solidFill>
                <a:hlinkClick r:id="rId3" action="ppaction://hlinksldjump"/>
              </a:rPr>
              <a:t>Trabzon seferi</a:t>
            </a:r>
            <a:endParaRPr lang="tr-TR" sz="2000" dirty="0">
              <a:solidFill>
                <a:schemeClr val="bg1"/>
              </a:solidFill>
            </a:endParaRPr>
          </a:p>
          <a:p>
            <a:pPr>
              <a:lnSpc>
                <a:spcPct val="150000"/>
              </a:lnSpc>
              <a:spcBef>
                <a:spcPts val="600"/>
              </a:spcBef>
            </a:pPr>
            <a:r>
              <a:rPr lang="tr-TR" sz="2000" dirty="0">
                <a:solidFill>
                  <a:schemeClr val="bg1"/>
                </a:solidFill>
                <a:hlinkClick r:id="rId2" action="ppaction://hlinksldjump"/>
              </a:rPr>
              <a:t>C) </a:t>
            </a:r>
            <a:r>
              <a:rPr lang="tr-TR" sz="2000" dirty="0" smtClean="0">
                <a:solidFill>
                  <a:schemeClr val="bg1"/>
                </a:solidFill>
                <a:hlinkClick r:id="rId2" action="ppaction://hlinksldjump"/>
              </a:rPr>
              <a:t>Amasra’nın fethi</a:t>
            </a:r>
            <a:endParaRPr lang="tr-TR" sz="2000" dirty="0">
              <a:solidFill>
                <a:schemeClr val="bg1"/>
              </a:solidFill>
            </a:endParaRPr>
          </a:p>
          <a:p>
            <a:pPr>
              <a:lnSpc>
                <a:spcPct val="150000"/>
              </a:lnSpc>
              <a:spcBef>
                <a:spcPts val="600"/>
              </a:spcBef>
            </a:pPr>
            <a:r>
              <a:rPr lang="tr-TR" sz="2000" dirty="0">
                <a:solidFill>
                  <a:schemeClr val="bg1"/>
                </a:solidFill>
                <a:hlinkClick r:id="rId2" action="ppaction://hlinksldjump"/>
              </a:rPr>
              <a:t>D) </a:t>
            </a:r>
            <a:r>
              <a:rPr lang="tr-TR" sz="2000" dirty="0" smtClean="0">
                <a:solidFill>
                  <a:schemeClr val="bg1"/>
                </a:solidFill>
                <a:hlinkClick r:id="rId2" action="ppaction://hlinksldjump"/>
              </a:rPr>
              <a:t>Sinop’un fethi</a:t>
            </a:r>
            <a:endParaRPr lang="tr-TR" sz="2000" dirty="0">
              <a:solidFill>
                <a:schemeClr val="bg1"/>
              </a:solidFill>
            </a:endParaRPr>
          </a:p>
          <a:p>
            <a:pPr>
              <a:lnSpc>
                <a:spcPct val="150000"/>
              </a:lnSpc>
              <a:spcBef>
                <a:spcPts val="600"/>
              </a:spcBef>
            </a:pPr>
            <a:r>
              <a:rPr lang="tr-TR" sz="2000" dirty="0">
                <a:solidFill>
                  <a:schemeClr val="bg1"/>
                </a:solidFill>
                <a:hlinkClick r:id="rId2" action="ppaction://hlinksldjump"/>
              </a:rPr>
              <a:t>E) </a:t>
            </a:r>
            <a:r>
              <a:rPr lang="tr-TR" sz="2000" dirty="0" smtClean="0">
                <a:solidFill>
                  <a:schemeClr val="bg1"/>
                </a:solidFill>
                <a:hlinkClick r:id="rId2" action="ppaction://hlinksldjump"/>
              </a:rPr>
              <a:t>Akkoyunlu üzerine sefer</a:t>
            </a:r>
            <a:endParaRPr lang="tr-TR" sz="2000" dirty="0">
              <a:solidFill>
                <a:schemeClr val="bg1"/>
              </a:solidFill>
            </a:endParaRPr>
          </a:p>
          <a:p>
            <a:pPr>
              <a:lnSpc>
                <a:spcPct val="150000"/>
              </a:lnSpc>
              <a:spcBef>
                <a:spcPts val="600"/>
              </a:spcBef>
            </a:pPr>
            <a:endParaRPr lang="tr-TR" sz="2000" dirty="0">
              <a:solidFill>
                <a:schemeClr val="bg1"/>
              </a:solidFill>
            </a:endParaRPr>
          </a:p>
        </p:txBody>
      </p:sp>
    </p:spTree>
    <p:extLst>
      <p:ext uri="{BB962C8B-B14F-4D97-AF65-F5344CB8AC3E}">
        <p14:creationId xmlns:p14="http://schemas.microsoft.com/office/powerpoint/2010/main" val="1829836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76672"/>
            <a:ext cx="8208912" cy="4560620"/>
          </a:xfrm>
          <a:solidFill>
            <a:schemeClr val="tx1"/>
          </a:solidFill>
        </p:spPr>
        <p:txBody>
          <a:bodyPr>
            <a:normAutofit/>
          </a:bodyPr>
          <a:lstStyle/>
          <a:p>
            <a:pPr marL="0">
              <a:lnSpc>
                <a:spcPct val="150000"/>
              </a:lnSpc>
            </a:pPr>
            <a:r>
              <a:rPr lang="tr-TR" sz="2000" dirty="0">
                <a:solidFill>
                  <a:schemeClr val="bg1"/>
                </a:solidFill>
              </a:rPr>
              <a:t>Karamanoğullarını himaye etmesi, Osmanlı aleyhine Venediklilerle anlaşmaları ve Anadolu Türk birliğini tehdit etmeleri üzerine yapılan </a:t>
            </a:r>
            <a:r>
              <a:rPr lang="tr-TR" sz="2000" dirty="0" smtClean="0">
                <a:solidFill>
                  <a:schemeClr val="bg1"/>
                </a:solidFill>
              </a:rPr>
              <a:t>savaş aşağıdakilerden hangisidir?</a:t>
            </a:r>
          </a:p>
          <a:p>
            <a:pPr marL="0">
              <a:lnSpc>
                <a:spcPct val="150000"/>
              </a:lnSpc>
            </a:pPr>
            <a:r>
              <a:rPr lang="tr-TR" sz="2000" dirty="0" smtClean="0">
                <a:solidFill>
                  <a:schemeClr val="bg1"/>
                </a:solidFill>
                <a:hlinkClick r:id="rId2" action="ppaction://hlinksldjump"/>
              </a:rPr>
              <a:t>A) </a:t>
            </a:r>
            <a:r>
              <a:rPr lang="tr-TR" sz="2000" dirty="0" err="1" smtClean="0">
                <a:solidFill>
                  <a:schemeClr val="bg1"/>
                </a:solidFill>
                <a:hlinkClick r:id="rId2" action="ppaction://hlinksldjump"/>
              </a:rPr>
              <a:t>Mohaç</a:t>
            </a:r>
            <a:r>
              <a:rPr lang="tr-TR" sz="2000" dirty="0" smtClean="0">
                <a:solidFill>
                  <a:schemeClr val="bg1"/>
                </a:solidFill>
                <a:hlinkClick r:id="rId2" action="ppaction://hlinksldjump"/>
              </a:rPr>
              <a:t>  Savaşı</a:t>
            </a:r>
          </a:p>
          <a:p>
            <a:pPr marL="0">
              <a:lnSpc>
                <a:spcPct val="150000"/>
              </a:lnSpc>
            </a:pPr>
            <a:r>
              <a:rPr lang="tr-TR" sz="2000" dirty="0" smtClean="0">
                <a:solidFill>
                  <a:schemeClr val="bg1"/>
                </a:solidFill>
                <a:hlinkClick r:id="rId2" action="ppaction://hlinksldjump"/>
              </a:rPr>
              <a:t>B</a:t>
            </a:r>
            <a:r>
              <a:rPr lang="tr-TR" sz="2000" dirty="0">
                <a:solidFill>
                  <a:schemeClr val="bg1"/>
                </a:solidFill>
                <a:hlinkClick r:id="rId2" action="ppaction://hlinksldjump"/>
              </a:rPr>
              <a:t>) </a:t>
            </a:r>
            <a:r>
              <a:rPr lang="tr-TR" sz="2000" dirty="0" err="1" smtClean="0">
                <a:solidFill>
                  <a:schemeClr val="bg1"/>
                </a:solidFill>
                <a:hlinkClick r:id="rId2" action="ppaction://hlinksldjump"/>
              </a:rPr>
              <a:t>II.Kosova</a:t>
            </a:r>
            <a:r>
              <a:rPr lang="tr-TR" sz="2000" dirty="0" smtClean="0">
                <a:solidFill>
                  <a:schemeClr val="bg1"/>
                </a:solidFill>
                <a:hlinkClick r:id="rId2" action="ppaction://hlinksldjump"/>
              </a:rPr>
              <a:t> Savaşı</a:t>
            </a:r>
            <a:endParaRPr lang="tr-TR" sz="2000" dirty="0">
              <a:solidFill>
                <a:schemeClr val="bg1"/>
              </a:solidFill>
            </a:endParaRPr>
          </a:p>
          <a:p>
            <a:pPr marL="0">
              <a:lnSpc>
                <a:spcPct val="150000"/>
              </a:lnSpc>
            </a:pPr>
            <a:r>
              <a:rPr lang="tr-TR" sz="2000" dirty="0">
                <a:solidFill>
                  <a:schemeClr val="bg1"/>
                </a:solidFill>
                <a:hlinkClick r:id="rId3" action="ppaction://hlinksldjump"/>
              </a:rPr>
              <a:t>C) </a:t>
            </a:r>
            <a:r>
              <a:rPr lang="tr-TR" sz="2000" dirty="0" smtClean="0">
                <a:solidFill>
                  <a:schemeClr val="bg1"/>
                </a:solidFill>
                <a:hlinkClick r:id="rId3" action="ppaction://hlinksldjump"/>
              </a:rPr>
              <a:t>Otlukbeli Savaşı</a:t>
            </a:r>
            <a:endParaRPr lang="tr-TR" sz="2000" dirty="0">
              <a:solidFill>
                <a:schemeClr val="bg1"/>
              </a:solidFill>
            </a:endParaRPr>
          </a:p>
          <a:p>
            <a:pPr marL="0">
              <a:lnSpc>
                <a:spcPct val="150000"/>
              </a:lnSpc>
            </a:pPr>
            <a:r>
              <a:rPr lang="tr-TR" sz="2000" dirty="0">
                <a:solidFill>
                  <a:schemeClr val="bg1"/>
                </a:solidFill>
                <a:hlinkClick r:id="rId2" action="ppaction://hlinksldjump"/>
              </a:rPr>
              <a:t>D) </a:t>
            </a:r>
            <a:r>
              <a:rPr lang="tr-TR" sz="2000" dirty="0" err="1" smtClean="0">
                <a:solidFill>
                  <a:schemeClr val="bg1"/>
                </a:solidFill>
                <a:hlinkClick r:id="rId2" action="ppaction://hlinksldjump"/>
              </a:rPr>
              <a:t>Mercidabık</a:t>
            </a:r>
            <a:r>
              <a:rPr lang="tr-TR" sz="2000" dirty="0" smtClean="0">
                <a:solidFill>
                  <a:schemeClr val="bg1"/>
                </a:solidFill>
                <a:hlinkClick r:id="rId2" action="ppaction://hlinksldjump"/>
              </a:rPr>
              <a:t> Savaşı</a:t>
            </a:r>
            <a:endParaRPr lang="tr-TR" sz="2000" dirty="0">
              <a:solidFill>
                <a:schemeClr val="bg1"/>
              </a:solidFill>
            </a:endParaRPr>
          </a:p>
          <a:p>
            <a:pPr marL="0">
              <a:lnSpc>
                <a:spcPct val="150000"/>
              </a:lnSpc>
            </a:pPr>
            <a:r>
              <a:rPr lang="tr-TR" sz="2000" dirty="0">
                <a:solidFill>
                  <a:schemeClr val="bg1"/>
                </a:solidFill>
                <a:hlinkClick r:id="rId2" action="ppaction://hlinksldjump"/>
              </a:rPr>
              <a:t>E) </a:t>
            </a:r>
            <a:r>
              <a:rPr lang="tr-TR" sz="2000" dirty="0" err="1" smtClean="0">
                <a:solidFill>
                  <a:schemeClr val="bg1"/>
                </a:solidFill>
                <a:hlinkClick r:id="rId2" action="ppaction://hlinksldjump"/>
              </a:rPr>
              <a:t>Haçova</a:t>
            </a:r>
            <a:r>
              <a:rPr lang="tr-TR" sz="2000" dirty="0" smtClean="0">
                <a:solidFill>
                  <a:schemeClr val="bg1"/>
                </a:solidFill>
                <a:hlinkClick r:id="rId2" action="ppaction://hlinksldjump"/>
              </a:rPr>
              <a:t> Savaşı</a:t>
            </a:r>
            <a:endParaRPr lang="tr-TR" dirty="0">
              <a:solidFill>
                <a:schemeClr val="bg1"/>
              </a:solidFill>
            </a:endParaRPr>
          </a:p>
        </p:txBody>
      </p:sp>
    </p:spTree>
    <p:extLst>
      <p:ext uri="{BB962C8B-B14F-4D97-AF65-F5344CB8AC3E}">
        <p14:creationId xmlns:p14="http://schemas.microsoft.com/office/powerpoint/2010/main" val="733061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692696"/>
            <a:ext cx="7520940" cy="4536504"/>
          </a:xfrm>
          <a:solidFill>
            <a:schemeClr val="tx1"/>
          </a:solidFill>
        </p:spPr>
        <p:txBody>
          <a:bodyPr>
            <a:normAutofit fontScale="92500"/>
          </a:bodyPr>
          <a:lstStyle/>
          <a:p>
            <a:pPr marL="0">
              <a:lnSpc>
                <a:spcPct val="150000"/>
              </a:lnSpc>
            </a:pPr>
            <a:r>
              <a:rPr lang="tr-TR" sz="2400" dirty="0">
                <a:solidFill>
                  <a:schemeClr val="bg1"/>
                </a:solidFill>
              </a:rPr>
              <a:t>Ceneviz ve Venediklilerin bu bölgedeki siyasi ve ekonomik nüfuzları </a:t>
            </a:r>
            <a:r>
              <a:rPr lang="tr-TR" sz="2400" dirty="0" smtClean="0">
                <a:solidFill>
                  <a:schemeClr val="bg1"/>
                </a:solidFill>
              </a:rPr>
              <a:t>kırıldığı fetih hareketi aşağıdakilerden hangisidir?</a:t>
            </a:r>
          </a:p>
          <a:p>
            <a:pPr>
              <a:lnSpc>
                <a:spcPct val="150000"/>
              </a:lnSpc>
            </a:pPr>
            <a:r>
              <a:rPr lang="tr-TR" sz="2400" dirty="0" smtClean="0">
                <a:solidFill>
                  <a:schemeClr val="bg1"/>
                </a:solidFill>
                <a:hlinkClick r:id="rId2" action="ppaction://hlinksldjump"/>
              </a:rPr>
              <a:t>A</a:t>
            </a:r>
            <a:r>
              <a:rPr lang="tr-TR" sz="2400" dirty="0">
                <a:solidFill>
                  <a:schemeClr val="bg1"/>
                </a:solidFill>
                <a:hlinkClick r:id="rId2" action="ppaction://hlinksldjump"/>
              </a:rPr>
              <a:t>) </a:t>
            </a:r>
            <a:r>
              <a:rPr lang="tr-TR" sz="2400" dirty="0" smtClean="0">
                <a:solidFill>
                  <a:schemeClr val="bg1"/>
                </a:solidFill>
                <a:hlinkClick r:id="rId2" action="ppaction://hlinksldjump"/>
              </a:rPr>
              <a:t>Bosna’nın fethi</a:t>
            </a:r>
            <a:endParaRPr lang="tr-TR" sz="2400" dirty="0">
              <a:solidFill>
                <a:schemeClr val="bg1"/>
              </a:solidFill>
            </a:endParaRPr>
          </a:p>
          <a:p>
            <a:pPr>
              <a:lnSpc>
                <a:spcPct val="150000"/>
              </a:lnSpc>
            </a:pPr>
            <a:r>
              <a:rPr lang="tr-TR" sz="2400" dirty="0">
                <a:solidFill>
                  <a:schemeClr val="bg1"/>
                </a:solidFill>
                <a:hlinkClick r:id="rId2" action="ppaction://hlinksldjump"/>
              </a:rPr>
              <a:t>B) </a:t>
            </a:r>
            <a:r>
              <a:rPr lang="tr-TR" sz="2400" dirty="0" smtClean="0">
                <a:solidFill>
                  <a:schemeClr val="bg1"/>
                </a:solidFill>
                <a:hlinkClick r:id="rId2" action="ppaction://hlinksldjump"/>
              </a:rPr>
              <a:t>Trabzon’un fethi</a:t>
            </a:r>
            <a:endParaRPr lang="tr-TR" sz="2400" dirty="0">
              <a:solidFill>
                <a:schemeClr val="bg1"/>
              </a:solidFill>
            </a:endParaRPr>
          </a:p>
          <a:p>
            <a:pPr>
              <a:lnSpc>
                <a:spcPct val="150000"/>
              </a:lnSpc>
            </a:pPr>
            <a:r>
              <a:rPr lang="tr-TR" sz="2400" dirty="0">
                <a:solidFill>
                  <a:schemeClr val="bg1"/>
                </a:solidFill>
                <a:hlinkClick r:id="rId2" action="ppaction://hlinksldjump"/>
              </a:rPr>
              <a:t>C) </a:t>
            </a:r>
            <a:r>
              <a:rPr lang="tr-TR" sz="2400" dirty="0" smtClean="0">
                <a:solidFill>
                  <a:schemeClr val="bg1"/>
                </a:solidFill>
                <a:hlinkClick r:id="rId2" action="ppaction://hlinksldjump"/>
              </a:rPr>
              <a:t>Mora’nın fethi</a:t>
            </a:r>
            <a:endParaRPr lang="tr-TR" sz="2400" dirty="0">
              <a:solidFill>
                <a:schemeClr val="bg1"/>
              </a:solidFill>
            </a:endParaRPr>
          </a:p>
          <a:p>
            <a:pPr>
              <a:lnSpc>
                <a:spcPct val="150000"/>
              </a:lnSpc>
            </a:pPr>
            <a:r>
              <a:rPr lang="tr-TR" sz="2400" dirty="0">
                <a:solidFill>
                  <a:schemeClr val="bg1"/>
                </a:solidFill>
                <a:hlinkClick r:id="rId3" action="ppaction://hlinksldjump"/>
              </a:rPr>
              <a:t>D) </a:t>
            </a:r>
            <a:r>
              <a:rPr lang="tr-TR" sz="2400" dirty="0" smtClean="0">
                <a:solidFill>
                  <a:schemeClr val="bg1"/>
                </a:solidFill>
                <a:hlinkClick r:id="rId3" action="ppaction://hlinksldjump"/>
              </a:rPr>
              <a:t>Ege Adalarını fethi</a:t>
            </a:r>
            <a:endParaRPr lang="tr-TR" sz="2400" dirty="0">
              <a:solidFill>
                <a:schemeClr val="bg1"/>
              </a:solidFill>
            </a:endParaRPr>
          </a:p>
          <a:p>
            <a:pPr>
              <a:lnSpc>
                <a:spcPct val="150000"/>
              </a:lnSpc>
            </a:pPr>
            <a:r>
              <a:rPr lang="tr-TR" sz="2400" dirty="0">
                <a:solidFill>
                  <a:schemeClr val="bg1"/>
                </a:solidFill>
                <a:hlinkClick r:id="rId2" action="ppaction://hlinksldjump"/>
              </a:rPr>
              <a:t>E) </a:t>
            </a:r>
            <a:r>
              <a:rPr lang="tr-TR" sz="2400" dirty="0" smtClean="0">
                <a:solidFill>
                  <a:schemeClr val="bg1"/>
                </a:solidFill>
                <a:hlinkClick r:id="rId2" action="ppaction://hlinksldjump"/>
              </a:rPr>
              <a:t>Eflak’ın fethi</a:t>
            </a:r>
            <a:r>
              <a:rPr lang="tr-TR" sz="2400" dirty="0" smtClean="0">
                <a:solidFill>
                  <a:schemeClr val="bg1"/>
                </a:solidFill>
              </a:rPr>
              <a:t> </a:t>
            </a:r>
            <a:endParaRPr lang="tr-TR" sz="2400" dirty="0">
              <a:solidFill>
                <a:schemeClr val="bg1"/>
              </a:solidFill>
            </a:endParaRPr>
          </a:p>
          <a:p>
            <a:endParaRPr lang="tr-TR" dirty="0"/>
          </a:p>
        </p:txBody>
      </p:sp>
    </p:spTree>
    <p:extLst>
      <p:ext uri="{BB962C8B-B14F-4D97-AF65-F5344CB8AC3E}">
        <p14:creationId xmlns:p14="http://schemas.microsoft.com/office/powerpoint/2010/main" val="713097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015008" y="2492896"/>
            <a:ext cx="7520940" cy="792088"/>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3397299705"/>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04664"/>
            <a:ext cx="8136904" cy="5040560"/>
          </a:xfrm>
          <a:solidFill>
            <a:schemeClr val="tx1"/>
          </a:solidFill>
        </p:spPr>
        <p:txBody>
          <a:bodyPr>
            <a:normAutofit/>
          </a:bodyPr>
          <a:lstStyle/>
          <a:p>
            <a:pPr>
              <a:lnSpc>
                <a:spcPct val="150000"/>
              </a:lnSpc>
            </a:pPr>
            <a:r>
              <a:rPr lang="tr-TR" sz="2400" dirty="0" smtClean="0">
                <a:solidFill>
                  <a:schemeClr val="bg1"/>
                </a:solidFill>
              </a:rPr>
              <a:t>Aşağıdakilerden hangisi Cenevizlilerden alınan bir bölge değildir?</a:t>
            </a:r>
          </a:p>
          <a:p>
            <a:pPr>
              <a:lnSpc>
                <a:spcPct val="150000"/>
              </a:lnSpc>
            </a:pPr>
            <a:r>
              <a:rPr lang="tr-TR" sz="2400" dirty="0" smtClean="0">
                <a:solidFill>
                  <a:schemeClr val="bg1"/>
                </a:solidFill>
                <a:hlinkClick r:id="rId2" action="ppaction://hlinksldjump"/>
              </a:rPr>
              <a:t>A</a:t>
            </a:r>
            <a:r>
              <a:rPr lang="tr-TR" sz="2400" dirty="0">
                <a:solidFill>
                  <a:schemeClr val="bg1"/>
                </a:solidFill>
                <a:hlinkClick r:id="rId2" action="ppaction://hlinksldjump"/>
              </a:rPr>
              <a:t>) </a:t>
            </a:r>
            <a:r>
              <a:rPr lang="tr-TR" sz="2400" dirty="0" smtClean="0">
                <a:solidFill>
                  <a:schemeClr val="bg1"/>
                </a:solidFill>
                <a:hlinkClick r:id="rId2" action="ppaction://hlinksldjump"/>
              </a:rPr>
              <a:t>Amasra</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B) Galata</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C</a:t>
            </a:r>
            <a:r>
              <a:rPr lang="tr-TR" sz="2400" dirty="0">
                <a:solidFill>
                  <a:schemeClr val="bg1"/>
                </a:solidFill>
                <a:hlinkClick r:id="rId2" action="ppaction://hlinksldjump"/>
              </a:rPr>
              <a:t>) </a:t>
            </a:r>
            <a:r>
              <a:rPr lang="tr-TR" sz="2400" dirty="0" smtClean="0">
                <a:solidFill>
                  <a:schemeClr val="bg1"/>
                </a:solidFill>
                <a:hlinkClick r:id="rId2" action="ppaction://hlinksldjump"/>
              </a:rPr>
              <a:t>Kefe</a:t>
            </a:r>
            <a:endParaRPr lang="tr-TR" sz="2400" dirty="0">
              <a:solidFill>
                <a:schemeClr val="bg1"/>
              </a:solidFill>
            </a:endParaRPr>
          </a:p>
          <a:p>
            <a:pPr>
              <a:lnSpc>
                <a:spcPct val="150000"/>
              </a:lnSpc>
            </a:pPr>
            <a:r>
              <a:rPr lang="tr-TR" sz="2400" dirty="0">
                <a:solidFill>
                  <a:schemeClr val="bg1"/>
                </a:solidFill>
                <a:hlinkClick r:id="rId3" action="ppaction://hlinksldjump"/>
              </a:rPr>
              <a:t>D) </a:t>
            </a:r>
            <a:r>
              <a:rPr lang="tr-TR" sz="2400" dirty="0" smtClean="0">
                <a:solidFill>
                  <a:schemeClr val="bg1"/>
                </a:solidFill>
                <a:hlinkClick r:id="rId3" action="ppaction://hlinksldjump"/>
              </a:rPr>
              <a:t>Sinop</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E) </a:t>
            </a:r>
            <a:r>
              <a:rPr lang="tr-TR" sz="2400" dirty="0" err="1" smtClean="0">
                <a:solidFill>
                  <a:schemeClr val="bg1"/>
                </a:solidFill>
                <a:hlinkClick r:id="rId2" action="ppaction://hlinksldjump"/>
              </a:rPr>
              <a:t>Menküp</a:t>
            </a:r>
            <a:endParaRPr lang="tr-TR" sz="2400" dirty="0" smtClean="0">
              <a:solidFill>
                <a:schemeClr val="bg1"/>
              </a:solidFill>
            </a:endParaRPr>
          </a:p>
          <a:p>
            <a:endParaRPr lang="tr-TR" dirty="0"/>
          </a:p>
        </p:txBody>
      </p:sp>
    </p:spTree>
    <p:extLst>
      <p:ext uri="{BB962C8B-B14F-4D97-AF65-F5344CB8AC3E}">
        <p14:creationId xmlns:p14="http://schemas.microsoft.com/office/powerpoint/2010/main" val="3957526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548680"/>
            <a:ext cx="7520940" cy="5112568"/>
          </a:xfrm>
          <a:solidFill>
            <a:schemeClr val="tx1"/>
          </a:solidFill>
        </p:spPr>
        <p:txBody>
          <a:bodyPr>
            <a:normAutofit fontScale="92500" lnSpcReduction="10000"/>
          </a:bodyPr>
          <a:lstStyle/>
          <a:p>
            <a:pPr marL="0">
              <a:lnSpc>
                <a:spcPct val="150000"/>
              </a:lnSpc>
            </a:pPr>
            <a:r>
              <a:rPr lang="tr-TR" sz="2800" dirty="0" smtClean="0">
                <a:solidFill>
                  <a:schemeClr val="bg1"/>
                </a:solidFill>
              </a:rPr>
              <a:t>Fatih zamanında, yapılan </a:t>
            </a:r>
            <a:r>
              <a:rPr lang="tr-TR" sz="2800" dirty="0">
                <a:solidFill>
                  <a:schemeClr val="bg1"/>
                </a:solidFill>
              </a:rPr>
              <a:t>barışla </a:t>
            </a:r>
            <a:r>
              <a:rPr lang="tr-TR" sz="2800" dirty="0" smtClean="0">
                <a:solidFill>
                  <a:schemeClr val="bg1"/>
                </a:solidFill>
              </a:rPr>
              <a:t>vergiye bağlanan, bunun </a:t>
            </a:r>
            <a:r>
              <a:rPr lang="tr-TR" sz="2800" dirty="0">
                <a:solidFill>
                  <a:schemeClr val="bg1"/>
                </a:solidFill>
              </a:rPr>
              <a:t>karşılığında da </a:t>
            </a:r>
            <a:r>
              <a:rPr lang="tr-TR" sz="2800" dirty="0" smtClean="0">
                <a:solidFill>
                  <a:schemeClr val="bg1"/>
                </a:solidFill>
              </a:rPr>
              <a:t>bazı </a:t>
            </a:r>
            <a:r>
              <a:rPr lang="tr-TR" sz="2800" dirty="0">
                <a:solidFill>
                  <a:schemeClr val="bg1"/>
                </a:solidFill>
              </a:rPr>
              <a:t>imtiyazlar </a:t>
            </a:r>
            <a:r>
              <a:rPr lang="tr-TR" sz="2800" dirty="0" smtClean="0">
                <a:solidFill>
                  <a:schemeClr val="bg1"/>
                </a:solidFill>
              </a:rPr>
              <a:t>tanınan devlet aşağıdakilerden hangisidir?</a:t>
            </a:r>
          </a:p>
          <a:p>
            <a:pPr>
              <a:lnSpc>
                <a:spcPct val="150000"/>
              </a:lnSpc>
            </a:pPr>
            <a:r>
              <a:rPr lang="tr-TR" sz="2800" dirty="0" smtClean="0">
                <a:solidFill>
                  <a:schemeClr val="bg1"/>
                </a:solidFill>
                <a:hlinkClick r:id="rId2" action="ppaction://hlinksldjump"/>
              </a:rPr>
              <a:t>A</a:t>
            </a:r>
            <a:r>
              <a:rPr lang="tr-TR" sz="2800" dirty="0">
                <a:solidFill>
                  <a:schemeClr val="bg1"/>
                </a:solidFill>
                <a:hlinkClick r:id="rId2" action="ppaction://hlinksldjump"/>
              </a:rPr>
              <a:t>) </a:t>
            </a:r>
            <a:r>
              <a:rPr lang="tr-TR" sz="2800" dirty="0" smtClean="0">
                <a:solidFill>
                  <a:schemeClr val="bg1"/>
                </a:solidFill>
                <a:hlinkClick r:id="rId2" action="ppaction://hlinksldjump"/>
              </a:rPr>
              <a:t>Arnavutluk</a:t>
            </a:r>
            <a:endParaRPr lang="tr-TR" sz="2800" dirty="0">
              <a:solidFill>
                <a:schemeClr val="bg1"/>
              </a:solidFill>
            </a:endParaRPr>
          </a:p>
          <a:p>
            <a:pPr>
              <a:lnSpc>
                <a:spcPct val="150000"/>
              </a:lnSpc>
            </a:pPr>
            <a:r>
              <a:rPr lang="tr-TR" sz="2800" dirty="0">
                <a:solidFill>
                  <a:schemeClr val="bg1"/>
                </a:solidFill>
                <a:hlinkClick r:id="rId2" action="ppaction://hlinksldjump"/>
              </a:rPr>
              <a:t>B) </a:t>
            </a:r>
            <a:r>
              <a:rPr lang="tr-TR" sz="2800" dirty="0" smtClean="0">
                <a:solidFill>
                  <a:schemeClr val="bg1"/>
                </a:solidFill>
                <a:hlinkClick r:id="rId2" action="ppaction://hlinksldjump"/>
              </a:rPr>
              <a:t>Eflak</a:t>
            </a:r>
            <a:endParaRPr lang="tr-TR" sz="2800" dirty="0">
              <a:solidFill>
                <a:schemeClr val="bg1"/>
              </a:solidFill>
            </a:endParaRPr>
          </a:p>
          <a:p>
            <a:pPr>
              <a:lnSpc>
                <a:spcPct val="150000"/>
              </a:lnSpc>
            </a:pPr>
            <a:r>
              <a:rPr lang="tr-TR" sz="2800" dirty="0">
                <a:solidFill>
                  <a:schemeClr val="bg1"/>
                </a:solidFill>
                <a:hlinkClick r:id="rId2" action="ppaction://hlinksldjump"/>
              </a:rPr>
              <a:t>C) </a:t>
            </a:r>
            <a:r>
              <a:rPr lang="tr-TR" sz="2800" dirty="0" smtClean="0">
                <a:solidFill>
                  <a:schemeClr val="bg1"/>
                </a:solidFill>
                <a:hlinkClick r:id="rId2" action="ppaction://hlinksldjump"/>
              </a:rPr>
              <a:t>Macarlar</a:t>
            </a:r>
            <a:endParaRPr lang="tr-TR" sz="2800" dirty="0">
              <a:solidFill>
                <a:schemeClr val="bg1"/>
              </a:solidFill>
            </a:endParaRPr>
          </a:p>
          <a:p>
            <a:pPr>
              <a:lnSpc>
                <a:spcPct val="150000"/>
              </a:lnSpc>
            </a:pPr>
            <a:r>
              <a:rPr lang="tr-TR" sz="2800" dirty="0">
                <a:solidFill>
                  <a:schemeClr val="bg1"/>
                </a:solidFill>
                <a:hlinkClick r:id="rId2" action="ppaction://hlinksldjump"/>
              </a:rPr>
              <a:t>D) </a:t>
            </a:r>
            <a:r>
              <a:rPr lang="tr-TR" sz="2800" dirty="0" smtClean="0">
                <a:solidFill>
                  <a:schemeClr val="bg1"/>
                </a:solidFill>
                <a:hlinkClick r:id="rId2" action="ppaction://hlinksldjump"/>
              </a:rPr>
              <a:t>Ceneviz</a:t>
            </a:r>
            <a:endParaRPr lang="tr-TR" sz="2800" dirty="0">
              <a:solidFill>
                <a:schemeClr val="bg1"/>
              </a:solidFill>
            </a:endParaRPr>
          </a:p>
          <a:p>
            <a:pPr>
              <a:lnSpc>
                <a:spcPct val="150000"/>
              </a:lnSpc>
            </a:pPr>
            <a:r>
              <a:rPr lang="tr-TR" sz="2800" dirty="0">
                <a:solidFill>
                  <a:schemeClr val="bg1"/>
                </a:solidFill>
                <a:hlinkClick r:id="rId3" action="ppaction://hlinksldjump"/>
              </a:rPr>
              <a:t>E) </a:t>
            </a:r>
            <a:r>
              <a:rPr lang="tr-TR" sz="2800" dirty="0" smtClean="0">
                <a:solidFill>
                  <a:schemeClr val="bg1"/>
                </a:solidFill>
                <a:hlinkClick r:id="rId3" action="ppaction://hlinksldjump"/>
              </a:rPr>
              <a:t>Venedik</a:t>
            </a:r>
            <a:endParaRPr lang="tr-TR" sz="2800" dirty="0">
              <a:solidFill>
                <a:schemeClr val="bg1"/>
              </a:solidFill>
            </a:endParaRPr>
          </a:p>
          <a:p>
            <a:pPr>
              <a:lnSpc>
                <a:spcPct val="150000"/>
              </a:lnSpc>
            </a:pPr>
            <a:endParaRPr lang="tr-TR" sz="2800" dirty="0"/>
          </a:p>
        </p:txBody>
      </p:sp>
    </p:spTree>
    <p:extLst>
      <p:ext uri="{BB962C8B-B14F-4D97-AF65-F5344CB8AC3E}">
        <p14:creationId xmlns:p14="http://schemas.microsoft.com/office/powerpoint/2010/main" val="3403204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80920" cy="6048672"/>
          </a:xfrm>
          <a:solidFill>
            <a:schemeClr val="tx1"/>
          </a:solidFill>
        </p:spPr>
        <p:txBody>
          <a:bodyPr>
            <a:normAutofit/>
          </a:bodyPr>
          <a:lstStyle/>
          <a:p>
            <a:pPr marL="0">
              <a:lnSpc>
                <a:spcPct val="150000"/>
              </a:lnSpc>
            </a:pPr>
            <a:r>
              <a:rPr lang="tr-TR" sz="2400" dirty="0">
                <a:solidFill>
                  <a:schemeClr val="bg1"/>
                </a:solidFill>
              </a:rPr>
              <a:t>Cenevizlilere ait olan Kefe, Azak ve </a:t>
            </a:r>
            <a:r>
              <a:rPr lang="tr-TR" sz="2400" dirty="0" err="1">
                <a:solidFill>
                  <a:schemeClr val="bg1"/>
                </a:solidFill>
              </a:rPr>
              <a:t>Menküp</a:t>
            </a:r>
            <a:r>
              <a:rPr lang="tr-TR" sz="2400" dirty="0">
                <a:solidFill>
                  <a:schemeClr val="bg1"/>
                </a:solidFill>
              </a:rPr>
              <a:t> kaleleri alındı. </a:t>
            </a:r>
            <a:r>
              <a:rPr lang="tr-TR" sz="2400" dirty="0" smtClean="0">
                <a:solidFill>
                  <a:schemeClr val="bg1"/>
                </a:solidFill>
              </a:rPr>
              <a:t>Böylece </a:t>
            </a:r>
            <a:r>
              <a:rPr lang="tr-TR" sz="2400" dirty="0">
                <a:solidFill>
                  <a:schemeClr val="bg1"/>
                </a:solidFill>
              </a:rPr>
              <a:t>Karadeniz bir Türk gölü haline geldiği gibi Doğu ticaret yolu da Osmanlıların </a:t>
            </a:r>
            <a:r>
              <a:rPr lang="tr-TR" sz="2400" dirty="0" smtClean="0">
                <a:solidFill>
                  <a:schemeClr val="bg1"/>
                </a:solidFill>
              </a:rPr>
              <a:t>eline </a:t>
            </a:r>
            <a:r>
              <a:rPr lang="tr-TR" sz="2400" dirty="0">
                <a:solidFill>
                  <a:schemeClr val="bg1"/>
                </a:solidFill>
              </a:rPr>
              <a:t>geçmiştir</a:t>
            </a:r>
            <a:r>
              <a:rPr lang="tr-TR" sz="2400" dirty="0" smtClean="0">
                <a:solidFill>
                  <a:schemeClr val="bg1"/>
                </a:solidFill>
              </a:rPr>
              <a:t>. </a:t>
            </a:r>
          </a:p>
          <a:p>
            <a:pPr marL="0">
              <a:lnSpc>
                <a:spcPct val="150000"/>
              </a:lnSpc>
            </a:pPr>
            <a:r>
              <a:rPr lang="tr-TR" sz="2400" dirty="0" smtClean="0">
                <a:solidFill>
                  <a:schemeClr val="bg1"/>
                </a:solidFill>
              </a:rPr>
              <a:t>Yukarıda bahsedilen sefer aşağıdakilerden hangisidir?</a:t>
            </a:r>
            <a:endParaRPr lang="tr-TR" sz="2400" dirty="0">
              <a:solidFill>
                <a:schemeClr val="bg1"/>
              </a:solidFill>
            </a:endParaRPr>
          </a:p>
          <a:p>
            <a:pPr>
              <a:lnSpc>
                <a:spcPct val="150000"/>
              </a:lnSpc>
              <a:buAutoNum type="alphaUcParenR"/>
            </a:pPr>
            <a:r>
              <a:rPr lang="tr-TR" sz="2400" dirty="0" smtClean="0">
                <a:solidFill>
                  <a:schemeClr val="bg1"/>
                </a:solidFill>
                <a:hlinkClick r:id="rId2" action="ppaction://hlinksldjump"/>
              </a:rPr>
              <a:t>Kırım seferi</a:t>
            </a:r>
            <a:endParaRPr lang="tr-TR" sz="2400" dirty="0" smtClean="0">
              <a:solidFill>
                <a:schemeClr val="bg1"/>
              </a:solidFill>
            </a:endParaRPr>
          </a:p>
          <a:p>
            <a:pPr>
              <a:lnSpc>
                <a:spcPct val="150000"/>
              </a:lnSpc>
              <a:buAutoNum type="alphaUcParenR"/>
            </a:pPr>
            <a:r>
              <a:rPr lang="tr-TR" sz="2400" dirty="0">
                <a:solidFill>
                  <a:schemeClr val="bg1"/>
                </a:solidFill>
                <a:hlinkClick r:id="rId3" action="ppaction://hlinksldjump"/>
              </a:rPr>
              <a:t>E</a:t>
            </a:r>
            <a:r>
              <a:rPr lang="tr-TR" sz="2400" dirty="0" smtClean="0">
                <a:solidFill>
                  <a:schemeClr val="bg1"/>
                </a:solidFill>
                <a:hlinkClick r:id="rId3" action="ppaction://hlinksldjump"/>
              </a:rPr>
              <a:t>flak Seferi</a:t>
            </a:r>
            <a:endParaRPr lang="tr-TR" sz="2400" dirty="0" smtClean="0">
              <a:solidFill>
                <a:schemeClr val="bg1"/>
              </a:solidFill>
            </a:endParaRPr>
          </a:p>
          <a:p>
            <a:pPr>
              <a:lnSpc>
                <a:spcPct val="150000"/>
              </a:lnSpc>
              <a:buAutoNum type="alphaUcParenR"/>
            </a:pPr>
            <a:r>
              <a:rPr lang="tr-TR" sz="2400" dirty="0" smtClean="0">
                <a:solidFill>
                  <a:schemeClr val="bg1"/>
                </a:solidFill>
                <a:hlinkClick r:id="rId3" action="ppaction://hlinksldjump"/>
              </a:rPr>
              <a:t>Mora Seferi</a:t>
            </a:r>
            <a:endParaRPr lang="tr-TR" sz="2400" dirty="0" smtClean="0">
              <a:solidFill>
                <a:schemeClr val="bg1"/>
              </a:solidFill>
            </a:endParaRPr>
          </a:p>
          <a:p>
            <a:pPr>
              <a:lnSpc>
                <a:spcPct val="150000"/>
              </a:lnSpc>
              <a:buAutoNum type="alphaUcParenR"/>
            </a:pPr>
            <a:r>
              <a:rPr lang="tr-TR" sz="2400" dirty="0" smtClean="0">
                <a:solidFill>
                  <a:schemeClr val="bg1"/>
                </a:solidFill>
                <a:hlinkClick r:id="rId3" action="ppaction://hlinksldjump"/>
              </a:rPr>
              <a:t>Akkoyunlu Seferi</a:t>
            </a:r>
            <a:endParaRPr lang="tr-TR" sz="2400" dirty="0" smtClean="0">
              <a:solidFill>
                <a:schemeClr val="bg1"/>
              </a:solidFill>
            </a:endParaRPr>
          </a:p>
          <a:p>
            <a:pPr>
              <a:lnSpc>
                <a:spcPct val="150000"/>
              </a:lnSpc>
              <a:buAutoNum type="alphaUcParenR"/>
            </a:pPr>
            <a:r>
              <a:rPr lang="tr-TR" sz="2400" dirty="0" smtClean="0">
                <a:solidFill>
                  <a:schemeClr val="bg1"/>
                </a:solidFill>
                <a:hlinkClick r:id="rId3" action="ppaction://hlinksldjump"/>
              </a:rPr>
              <a:t>Sırbistan seferi</a:t>
            </a:r>
            <a:endParaRPr lang="tr-TR" sz="2400" dirty="0" smtClean="0">
              <a:solidFill>
                <a:schemeClr val="bg1"/>
              </a:solidFill>
            </a:endParaRPr>
          </a:p>
          <a:p>
            <a:pPr>
              <a:lnSpc>
                <a:spcPct val="150000"/>
              </a:lnSpc>
              <a:buAutoNum type="alphaUcParenR"/>
            </a:pPr>
            <a:endParaRPr lang="tr-TR" sz="3200" dirty="0" smtClean="0">
              <a:solidFill>
                <a:schemeClr val="bg1"/>
              </a:solidFill>
            </a:endParaRPr>
          </a:p>
          <a:p>
            <a:pPr>
              <a:lnSpc>
                <a:spcPct val="150000"/>
              </a:lnSpc>
              <a:buAutoNum type="alphaUcParenR"/>
            </a:pPr>
            <a:endParaRPr lang="tr-TR" sz="3200" dirty="0">
              <a:solidFill>
                <a:schemeClr val="bg1"/>
              </a:solidFill>
            </a:endParaRPr>
          </a:p>
        </p:txBody>
      </p:sp>
    </p:spTree>
    <p:extLst>
      <p:ext uri="{BB962C8B-B14F-4D97-AF65-F5344CB8AC3E}">
        <p14:creationId xmlns:p14="http://schemas.microsoft.com/office/powerpoint/2010/main" val="1739710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08912" cy="4464496"/>
          </a:xfrm>
          <a:solidFill>
            <a:schemeClr val="tx1"/>
          </a:solidFill>
        </p:spPr>
        <p:txBody>
          <a:bodyPr>
            <a:noAutofit/>
          </a:bodyPr>
          <a:lstStyle/>
          <a:p>
            <a:pPr algn="ctr">
              <a:lnSpc>
                <a:spcPct val="150000"/>
              </a:lnSpc>
              <a:spcBef>
                <a:spcPts val="0"/>
              </a:spcBef>
            </a:pPr>
            <a:r>
              <a:rPr lang="tr-TR" sz="2400" dirty="0">
                <a:solidFill>
                  <a:schemeClr val="bg1"/>
                </a:solidFill>
                <a:latin typeface="Verdana" pitchFamily="34" charset="0"/>
                <a:ea typeface="Verdana" pitchFamily="34" charset="0"/>
                <a:cs typeface="Verdana" pitchFamily="34" charset="0"/>
              </a:rPr>
              <a:t>Aşağıdakilerden hangisi </a:t>
            </a:r>
            <a:r>
              <a:rPr lang="tr-TR" sz="2400" dirty="0" smtClean="0">
                <a:solidFill>
                  <a:schemeClr val="bg1"/>
                </a:solidFill>
                <a:latin typeface="Verdana" pitchFamily="34" charset="0"/>
                <a:ea typeface="Verdana" pitchFamily="34" charset="0"/>
                <a:cs typeface="Verdana" pitchFamily="34" charset="0"/>
              </a:rPr>
              <a:t>Fatih devri olaylarından </a:t>
            </a:r>
            <a:r>
              <a:rPr lang="tr-TR" sz="2400" dirty="0" smtClean="0">
                <a:solidFill>
                  <a:schemeClr val="bg1"/>
                </a:solidFill>
                <a:latin typeface="Verdana" pitchFamily="34" charset="0"/>
                <a:ea typeface="Verdana" pitchFamily="34" charset="0"/>
                <a:cs typeface="Verdana" pitchFamily="34" charset="0"/>
              </a:rPr>
              <a:t>biridir?</a:t>
            </a:r>
            <a:endParaRPr lang="tr-TR" sz="2400" dirty="0">
              <a:solidFill>
                <a:schemeClr val="bg1"/>
              </a:solidFill>
              <a:latin typeface="Verdana" pitchFamily="34" charset="0"/>
              <a:ea typeface="Verdana" pitchFamily="34" charset="0"/>
              <a:cs typeface="Verdana" pitchFamily="34" charset="0"/>
            </a:endParaRPr>
          </a:p>
          <a:p>
            <a:pPr>
              <a:lnSpc>
                <a:spcPct val="150000"/>
              </a:lnSpc>
              <a:spcBef>
                <a:spcPts val="0"/>
              </a:spcBef>
            </a:pPr>
            <a:endParaRPr lang="tr-TR" sz="2400" dirty="0">
              <a:solidFill>
                <a:schemeClr val="bg1"/>
              </a:solidFill>
              <a:latin typeface="Verdana" pitchFamily="34" charset="0"/>
              <a:ea typeface="Verdana" pitchFamily="34" charset="0"/>
              <a:cs typeface="Verdana" pitchFamily="34" charset="0"/>
            </a:endParaRPr>
          </a:p>
          <a:p>
            <a:pPr>
              <a:lnSpc>
                <a:spcPct val="150000"/>
              </a:lnSpc>
              <a:spcBef>
                <a:spcPts val="0"/>
              </a:spcBef>
            </a:pPr>
            <a:r>
              <a:rPr lang="tr-TR" sz="2400" dirty="0" smtClean="0">
                <a:solidFill>
                  <a:schemeClr val="bg1"/>
                </a:solidFill>
                <a:latin typeface="Verdana" pitchFamily="34" charset="0"/>
                <a:ea typeface="Verdana" pitchFamily="34" charset="0"/>
                <a:cs typeface="Verdana" pitchFamily="34" charset="0"/>
                <a:hlinkClick r:id="rId2" action="ppaction://hlinksldjump"/>
              </a:rPr>
              <a:t>A) </a:t>
            </a:r>
            <a:r>
              <a:rPr lang="tr-TR" sz="2400" dirty="0" err="1" smtClean="0">
                <a:solidFill>
                  <a:schemeClr val="bg1"/>
                </a:solidFill>
                <a:latin typeface="Verdana" pitchFamily="34" charset="0"/>
                <a:ea typeface="Verdana" pitchFamily="34" charset="0"/>
                <a:cs typeface="Verdana" pitchFamily="34" charset="0"/>
                <a:hlinkClick r:id="rId2" action="ppaction://hlinksldjump"/>
              </a:rPr>
              <a:t>Mohaç</a:t>
            </a:r>
            <a:r>
              <a:rPr lang="tr-TR" sz="2400" dirty="0" smtClean="0">
                <a:solidFill>
                  <a:schemeClr val="bg1"/>
                </a:solidFill>
                <a:latin typeface="Verdana" pitchFamily="34" charset="0"/>
                <a:ea typeface="Verdana" pitchFamily="34" charset="0"/>
                <a:cs typeface="Verdana" pitchFamily="34" charset="0"/>
                <a:hlinkClick r:id="rId2" action="ppaction://hlinksldjump"/>
              </a:rPr>
              <a:t> Savaşı </a:t>
            </a:r>
            <a:r>
              <a:rPr lang="tr-TR" sz="2400" dirty="0" smtClean="0">
                <a:solidFill>
                  <a:schemeClr val="bg1"/>
                </a:solidFill>
                <a:latin typeface="Verdana" pitchFamily="34" charset="0"/>
                <a:ea typeface="Verdana" pitchFamily="34" charset="0"/>
                <a:cs typeface="Verdana" pitchFamily="34" charset="0"/>
              </a:rPr>
              <a:t>  </a:t>
            </a:r>
            <a:r>
              <a:rPr lang="tr-TR" sz="2400" dirty="0" smtClean="0">
                <a:solidFill>
                  <a:schemeClr val="bg1"/>
                </a:solidFill>
                <a:latin typeface="Verdana" pitchFamily="34" charset="0"/>
                <a:ea typeface="Verdana" pitchFamily="34" charset="0"/>
                <a:cs typeface="Verdana" pitchFamily="34" charset="0"/>
                <a:hlinkClick r:id="rId3" action="ppaction://hlinksldjump"/>
              </a:rPr>
              <a:t>B)</a:t>
            </a:r>
            <a:r>
              <a:rPr lang="tr-TR" sz="2400" dirty="0" err="1" smtClean="0">
                <a:solidFill>
                  <a:schemeClr val="bg1"/>
                </a:solidFill>
                <a:latin typeface="Verdana" pitchFamily="34" charset="0"/>
                <a:ea typeface="Verdana" pitchFamily="34" charset="0"/>
                <a:cs typeface="Verdana" pitchFamily="34" charset="0"/>
                <a:hlinkClick r:id="rId3" action="ppaction://hlinksldjump"/>
              </a:rPr>
              <a:t>Boğdan’ın</a:t>
            </a:r>
            <a:r>
              <a:rPr lang="tr-TR" sz="2400" dirty="0" smtClean="0">
                <a:solidFill>
                  <a:schemeClr val="bg1"/>
                </a:solidFill>
                <a:latin typeface="Verdana" pitchFamily="34" charset="0"/>
                <a:ea typeface="Verdana" pitchFamily="34" charset="0"/>
                <a:cs typeface="Verdana" pitchFamily="34" charset="0"/>
                <a:hlinkClick r:id="rId3" action="ppaction://hlinksldjump"/>
              </a:rPr>
              <a:t> fethi </a:t>
            </a:r>
            <a:endParaRPr lang="tr-TR" sz="2400" dirty="0" smtClean="0">
              <a:solidFill>
                <a:schemeClr val="bg1"/>
              </a:solidFill>
              <a:latin typeface="Verdana" pitchFamily="34" charset="0"/>
              <a:ea typeface="Verdana" pitchFamily="34" charset="0"/>
              <a:cs typeface="Verdana" pitchFamily="34" charset="0"/>
            </a:endParaRPr>
          </a:p>
          <a:p>
            <a:pPr>
              <a:lnSpc>
                <a:spcPct val="150000"/>
              </a:lnSpc>
              <a:spcBef>
                <a:spcPts val="0"/>
              </a:spcBef>
            </a:pPr>
            <a:endParaRPr lang="tr-TR" sz="2400" dirty="0">
              <a:solidFill>
                <a:schemeClr val="bg1"/>
              </a:solidFill>
              <a:latin typeface="Verdana" pitchFamily="34" charset="0"/>
              <a:ea typeface="Verdana" pitchFamily="34" charset="0"/>
              <a:cs typeface="Verdana" pitchFamily="34" charset="0"/>
            </a:endParaRPr>
          </a:p>
          <a:p>
            <a:pPr>
              <a:lnSpc>
                <a:spcPct val="150000"/>
              </a:lnSpc>
              <a:spcBef>
                <a:spcPts val="0"/>
              </a:spcBef>
            </a:pPr>
            <a:r>
              <a:rPr lang="tr-TR" sz="2400" dirty="0" smtClean="0">
                <a:solidFill>
                  <a:schemeClr val="bg1"/>
                </a:solidFill>
                <a:latin typeface="Verdana" pitchFamily="34" charset="0"/>
                <a:ea typeface="Verdana" pitchFamily="34" charset="0"/>
                <a:cs typeface="Verdana" pitchFamily="34" charset="0"/>
                <a:hlinkClick r:id="rId2" action="ppaction://hlinksldjump"/>
              </a:rPr>
              <a:t>C)</a:t>
            </a:r>
            <a:r>
              <a:rPr lang="tr-TR" sz="2400" dirty="0" err="1" smtClean="0">
                <a:solidFill>
                  <a:schemeClr val="bg1"/>
                </a:solidFill>
                <a:latin typeface="Verdana" pitchFamily="34" charset="0"/>
                <a:ea typeface="Verdana" pitchFamily="34" charset="0"/>
                <a:cs typeface="Verdana" pitchFamily="34" charset="0"/>
                <a:hlinkClick r:id="rId2" action="ppaction://hlinksldjump"/>
              </a:rPr>
              <a:t>Mercidabık</a:t>
            </a:r>
            <a:r>
              <a:rPr lang="tr-TR" sz="2400" dirty="0" smtClean="0">
                <a:solidFill>
                  <a:schemeClr val="bg1"/>
                </a:solidFill>
                <a:latin typeface="Verdana" pitchFamily="34" charset="0"/>
                <a:ea typeface="Verdana" pitchFamily="34" charset="0"/>
                <a:cs typeface="Verdana" pitchFamily="34" charset="0"/>
                <a:hlinkClick r:id="rId2" action="ppaction://hlinksldjump"/>
              </a:rPr>
              <a:t> Savaşı </a:t>
            </a:r>
            <a:r>
              <a:rPr lang="tr-TR" sz="2400" dirty="0" smtClean="0">
                <a:solidFill>
                  <a:schemeClr val="bg1"/>
                </a:solidFill>
                <a:latin typeface="Verdana" pitchFamily="34" charset="0"/>
                <a:ea typeface="Verdana" pitchFamily="34" charset="0"/>
                <a:cs typeface="Verdana" pitchFamily="34" charset="0"/>
              </a:rPr>
              <a:t>  </a:t>
            </a:r>
            <a:r>
              <a:rPr lang="tr-TR" sz="2400" dirty="0" smtClean="0">
                <a:solidFill>
                  <a:schemeClr val="bg1"/>
                </a:solidFill>
                <a:latin typeface="Verdana" pitchFamily="34" charset="0"/>
                <a:ea typeface="Verdana" pitchFamily="34" charset="0"/>
                <a:cs typeface="Verdana" pitchFamily="34" charset="0"/>
                <a:hlinkClick r:id="rId2" action="ppaction://hlinksldjump"/>
              </a:rPr>
              <a:t>D) </a:t>
            </a:r>
            <a:r>
              <a:rPr lang="tr-TR" sz="2400" dirty="0" err="1" smtClean="0">
                <a:solidFill>
                  <a:schemeClr val="bg1"/>
                </a:solidFill>
                <a:latin typeface="Verdana" pitchFamily="34" charset="0"/>
                <a:ea typeface="Verdana" pitchFamily="34" charset="0"/>
                <a:cs typeface="Verdana" pitchFamily="34" charset="0"/>
                <a:hlinkClick r:id="rId2" action="ppaction://hlinksldjump"/>
              </a:rPr>
              <a:t>Rodos’nın</a:t>
            </a:r>
            <a:r>
              <a:rPr lang="tr-TR" sz="2400" dirty="0" smtClean="0">
                <a:solidFill>
                  <a:schemeClr val="bg1"/>
                </a:solidFill>
                <a:latin typeface="Verdana" pitchFamily="34" charset="0"/>
                <a:ea typeface="Verdana" pitchFamily="34" charset="0"/>
                <a:cs typeface="Verdana" pitchFamily="34" charset="0"/>
                <a:hlinkClick r:id="rId2" action="ppaction://hlinksldjump"/>
              </a:rPr>
              <a:t> fethi    </a:t>
            </a:r>
            <a:endParaRPr lang="tr-TR" sz="2400" dirty="0" smtClean="0">
              <a:solidFill>
                <a:schemeClr val="bg1"/>
              </a:solidFill>
              <a:latin typeface="Verdana" pitchFamily="34" charset="0"/>
              <a:ea typeface="Verdana" pitchFamily="34" charset="0"/>
              <a:cs typeface="Verdana" pitchFamily="34" charset="0"/>
            </a:endParaRPr>
          </a:p>
          <a:p>
            <a:pPr>
              <a:lnSpc>
                <a:spcPct val="150000"/>
              </a:lnSpc>
              <a:spcBef>
                <a:spcPts val="0"/>
              </a:spcBef>
            </a:pPr>
            <a:endParaRPr lang="tr-TR" sz="2400" dirty="0">
              <a:solidFill>
                <a:schemeClr val="bg1"/>
              </a:solidFill>
              <a:latin typeface="Verdana" pitchFamily="34" charset="0"/>
              <a:ea typeface="Verdana" pitchFamily="34" charset="0"/>
              <a:cs typeface="Verdana" pitchFamily="34" charset="0"/>
            </a:endParaRPr>
          </a:p>
          <a:p>
            <a:pPr>
              <a:lnSpc>
                <a:spcPct val="150000"/>
              </a:lnSpc>
              <a:spcBef>
                <a:spcPts val="0"/>
              </a:spcBef>
            </a:pPr>
            <a:r>
              <a:rPr lang="tr-TR" sz="2400" dirty="0" smtClean="0">
                <a:solidFill>
                  <a:schemeClr val="bg1"/>
                </a:solidFill>
                <a:latin typeface="Verdana" pitchFamily="34" charset="0"/>
                <a:ea typeface="Verdana" pitchFamily="34" charset="0"/>
                <a:cs typeface="Verdana" pitchFamily="34" charset="0"/>
                <a:hlinkClick r:id="rId2" action="ppaction://hlinksldjump"/>
              </a:rPr>
              <a:t>E) Cem Sultan olayı</a:t>
            </a:r>
            <a:endParaRPr lang="tr-TR" sz="2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18596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568952" cy="4824536"/>
          </a:xfrm>
          <a:solidFill>
            <a:schemeClr val="tx1"/>
          </a:solidFill>
        </p:spPr>
        <p:txBody>
          <a:bodyPr>
            <a:noAutofit/>
          </a:bodyPr>
          <a:lstStyle/>
          <a:p>
            <a:pPr marL="0">
              <a:lnSpc>
                <a:spcPct val="150000"/>
              </a:lnSpc>
              <a:spcBef>
                <a:spcPts val="0"/>
              </a:spcBef>
            </a:pPr>
            <a:r>
              <a:rPr lang="tr-TR" sz="2400" dirty="0" smtClean="0">
                <a:solidFill>
                  <a:schemeClr val="bg1"/>
                </a:solidFill>
              </a:rPr>
              <a:t>Aşağıdakilerden hangisi Fatih’in Rumeli’de yaptığı fetihlerden birisidir?</a:t>
            </a:r>
            <a:endParaRPr lang="tr-TR" sz="2400" dirty="0">
              <a:solidFill>
                <a:schemeClr val="bg1"/>
              </a:solidFill>
            </a:endParaRPr>
          </a:p>
          <a:p>
            <a:pPr>
              <a:lnSpc>
                <a:spcPct val="150000"/>
              </a:lnSpc>
            </a:pPr>
            <a:r>
              <a:rPr lang="tr-TR" sz="2400" dirty="0" smtClean="0">
                <a:solidFill>
                  <a:schemeClr val="bg1"/>
                </a:solidFill>
                <a:hlinkClick r:id="rId2" action="ppaction://hlinksldjump"/>
              </a:rPr>
              <a:t>A) Amasra’nın fethi</a:t>
            </a:r>
            <a:endParaRPr lang="tr-TR" sz="2400" dirty="0">
              <a:solidFill>
                <a:schemeClr val="bg1"/>
              </a:solidFill>
            </a:endParaRPr>
          </a:p>
          <a:p>
            <a:pPr>
              <a:lnSpc>
                <a:spcPct val="150000"/>
              </a:lnSpc>
            </a:pPr>
            <a:r>
              <a:rPr lang="tr-TR" sz="2400" dirty="0" smtClean="0">
                <a:solidFill>
                  <a:schemeClr val="bg1"/>
                </a:solidFill>
                <a:hlinkClick r:id="rId2" action="ppaction://hlinksldjump"/>
              </a:rPr>
              <a:t>B) Midilli’nin fethi</a:t>
            </a:r>
            <a:endParaRPr lang="tr-TR" sz="2400" dirty="0">
              <a:solidFill>
                <a:schemeClr val="bg1"/>
              </a:solidFill>
            </a:endParaRPr>
          </a:p>
          <a:p>
            <a:pPr>
              <a:lnSpc>
                <a:spcPct val="150000"/>
              </a:lnSpc>
            </a:pPr>
            <a:r>
              <a:rPr lang="tr-TR" sz="2400" dirty="0" smtClean="0">
                <a:solidFill>
                  <a:schemeClr val="bg1"/>
                </a:solidFill>
                <a:hlinkClick r:id="rId3" action="ppaction://hlinksldjump"/>
              </a:rPr>
              <a:t>C)</a:t>
            </a:r>
            <a:r>
              <a:rPr lang="tr-TR" sz="2400" dirty="0">
                <a:solidFill>
                  <a:schemeClr val="bg1"/>
                </a:solidFill>
                <a:hlinkClick r:id="rId3" action="ppaction://hlinksldjump"/>
              </a:rPr>
              <a:t> </a:t>
            </a:r>
            <a:r>
              <a:rPr lang="tr-TR" sz="2400" dirty="0" err="1" smtClean="0">
                <a:solidFill>
                  <a:schemeClr val="bg1"/>
                </a:solidFill>
                <a:hlinkClick r:id="rId3" action="ppaction://hlinksldjump"/>
              </a:rPr>
              <a:t>Boğdan’ın</a:t>
            </a:r>
            <a:r>
              <a:rPr lang="tr-TR" sz="2400" dirty="0" smtClean="0">
                <a:solidFill>
                  <a:schemeClr val="bg1"/>
                </a:solidFill>
                <a:hlinkClick r:id="rId3" action="ppaction://hlinksldjump"/>
              </a:rPr>
              <a:t> fethi</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D) Sinop’un fethi</a:t>
            </a:r>
            <a:endParaRPr lang="tr-TR" sz="2400" dirty="0" smtClean="0">
              <a:solidFill>
                <a:schemeClr val="bg1"/>
              </a:solidFill>
            </a:endParaRPr>
          </a:p>
          <a:p>
            <a:pPr>
              <a:lnSpc>
                <a:spcPct val="150000"/>
              </a:lnSpc>
            </a:pPr>
            <a:r>
              <a:rPr lang="tr-TR" sz="2400" dirty="0" smtClean="0">
                <a:solidFill>
                  <a:schemeClr val="bg1"/>
                </a:solidFill>
                <a:hlinkClick r:id="rId2" action="ppaction://hlinksldjump"/>
              </a:rPr>
              <a:t>E) Trabzon’un fethi</a:t>
            </a:r>
            <a:endParaRPr lang="tr-TR" sz="2400" dirty="0">
              <a:solidFill>
                <a:schemeClr val="bg1"/>
              </a:solidFill>
            </a:endParaRPr>
          </a:p>
          <a:p>
            <a:pPr>
              <a:lnSpc>
                <a:spcPct val="150000"/>
              </a:lnSpc>
            </a:pPr>
            <a:endParaRPr lang="tr-TR" sz="2400" dirty="0"/>
          </a:p>
        </p:txBody>
      </p:sp>
    </p:spTree>
    <p:extLst>
      <p:ext uri="{BB962C8B-B14F-4D97-AF65-F5344CB8AC3E}">
        <p14:creationId xmlns:p14="http://schemas.microsoft.com/office/powerpoint/2010/main" val="326288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0"/>
            <a:ext cx="8784976" cy="6858000"/>
          </a:xfrm>
          <a:solidFill>
            <a:schemeClr val="tx1"/>
          </a:solidFill>
        </p:spPr>
        <p:txBody>
          <a:bodyPr>
            <a:noAutofit/>
          </a:bodyPr>
          <a:lstStyle/>
          <a:p>
            <a:pPr marL="0">
              <a:lnSpc>
                <a:spcPct val="150000"/>
              </a:lnSpc>
            </a:pPr>
            <a:r>
              <a:rPr lang="tr-TR" sz="2000" dirty="0">
                <a:solidFill>
                  <a:schemeClr val="bg1"/>
                </a:solidFill>
              </a:rPr>
              <a:t>Yapılan ve birbirini tamamlayan bu fetihlerle Karadeniz bir Türk gölü haline gelmiştir. Yapılan bazı fetihlerle de Bizans’ı diriltme umutları söndürülmüş, bazı fetihlerle de Anadolu Türk siyasi birliği alanında büyük adımlar atılmıştır</a:t>
            </a:r>
            <a:r>
              <a:rPr lang="tr-TR" sz="2000" dirty="0" smtClean="0">
                <a:solidFill>
                  <a:schemeClr val="bg1"/>
                </a:solidFill>
              </a:rPr>
              <a:t>.</a:t>
            </a:r>
          </a:p>
          <a:p>
            <a:pPr marL="0">
              <a:lnSpc>
                <a:spcPct val="150000"/>
              </a:lnSpc>
            </a:pPr>
            <a:r>
              <a:rPr lang="tr-TR" sz="2000" dirty="0" smtClean="0">
                <a:solidFill>
                  <a:schemeClr val="bg1"/>
                </a:solidFill>
              </a:rPr>
              <a:t>Aşağıdakilerden hangisi yukarıda bahsedilen olaylarla ilgili değildir</a:t>
            </a:r>
            <a:r>
              <a:rPr lang="tr-TR" sz="2000" dirty="0" smtClean="0">
                <a:solidFill>
                  <a:schemeClr val="bg1"/>
                </a:solidFill>
              </a:rPr>
              <a:t>?</a:t>
            </a:r>
          </a:p>
          <a:p>
            <a:pPr marL="0">
              <a:lnSpc>
                <a:spcPct val="150000"/>
              </a:lnSpc>
            </a:pPr>
            <a:endParaRPr lang="tr-TR" sz="2000" dirty="0">
              <a:solidFill>
                <a:schemeClr val="bg1"/>
              </a:solidFill>
            </a:endParaRPr>
          </a:p>
          <a:p>
            <a:pPr>
              <a:lnSpc>
                <a:spcPct val="150000"/>
              </a:lnSpc>
              <a:buAutoNum type="alphaUcParenR"/>
            </a:pPr>
            <a:r>
              <a:rPr lang="tr-TR" sz="2000" dirty="0" smtClean="0">
                <a:solidFill>
                  <a:schemeClr val="bg1"/>
                </a:solidFill>
                <a:hlinkClick r:id="rId2" action="ppaction://hlinksldjump"/>
              </a:rPr>
              <a:t>Trabzon’un fethi</a:t>
            </a:r>
            <a:endParaRPr lang="tr-TR" sz="2000" dirty="0" smtClean="0">
              <a:solidFill>
                <a:schemeClr val="bg1"/>
              </a:solidFill>
            </a:endParaRPr>
          </a:p>
          <a:p>
            <a:pPr>
              <a:lnSpc>
                <a:spcPct val="150000"/>
              </a:lnSpc>
              <a:buAutoNum type="alphaUcParenR"/>
            </a:pPr>
            <a:r>
              <a:rPr lang="tr-TR" sz="2000" dirty="0" smtClean="0">
                <a:solidFill>
                  <a:schemeClr val="bg1"/>
                </a:solidFill>
                <a:hlinkClick r:id="rId2" action="ppaction://hlinksldjump"/>
              </a:rPr>
              <a:t>Kırım’ın fethi</a:t>
            </a:r>
            <a:endParaRPr lang="tr-TR" sz="2000" dirty="0" smtClean="0">
              <a:solidFill>
                <a:schemeClr val="bg1"/>
              </a:solidFill>
            </a:endParaRPr>
          </a:p>
          <a:p>
            <a:pPr>
              <a:lnSpc>
                <a:spcPct val="150000"/>
              </a:lnSpc>
              <a:buAutoNum type="alphaUcParenR"/>
            </a:pPr>
            <a:r>
              <a:rPr lang="tr-TR" sz="2000" dirty="0" smtClean="0">
                <a:solidFill>
                  <a:schemeClr val="bg1"/>
                </a:solidFill>
                <a:hlinkClick r:id="rId2" action="ppaction://hlinksldjump"/>
              </a:rPr>
              <a:t>Mora’nın fethi</a:t>
            </a:r>
            <a:endParaRPr lang="tr-TR" sz="2000" dirty="0" smtClean="0">
              <a:solidFill>
                <a:schemeClr val="bg1"/>
              </a:solidFill>
            </a:endParaRPr>
          </a:p>
          <a:p>
            <a:pPr>
              <a:lnSpc>
                <a:spcPct val="150000"/>
              </a:lnSpc>
              <a:buAutoNum type="alphaUcParenR"/>
            </a:pPr>
            <a:r>
              <a:rPr lang="tr-TR" sz="2000" dirty="0" smtClean="0">
                <a:solidFill>
                  <a:schemeClr val="bg1"/>
                </a:solidFill>
                <a:hlinkClick r:id="rId3" action="ppaction://hlinksldjump"/>
              </a:rPr>
              <a:t>Midilli’nin fethi</a:t>
            </a:r>
            <a:endParaRPr lang="tr-TR" sz="2000" dirty="0" smtClean="0">
              <a:solidFill>
                <a:schemeClr val="bg1"/>
              </a:solidFill>
            </a:endParaRPr>
          </a:p>
          <a:p>
            <a:pPr>
              <a:lnSpc>
                <a:spcPct val="150000"/>
              </a:lnSpc>
              <a:buAutoNum type="alphaUcParenR"/>
            </a:pPr>
            <a:r>
              <a:rPr lang="tr-TR" sz="2000" dirty="0" smtClean="0">
                <a:solidFill>
                  <a:schemeClr val="bg1"/>
                </a:solidFill>
                <a:hlinkClick r:id="rId2" action="ppaction://hlinksldjump"/>
              </a:rPr>
              <a:t>Otlukbeli Savaşı</a:t>
            </a:r>
            <a:endParaRPr lang="tr-TR" sz="2000" dirty="0">
              <a:solidFill>
                <a:schemeClr val="bg1"/>
              </a:solidFill>
            </a:endParaRPr>
          </a:p>
        </p:txBody>
      </p:sp>
    </p:spTree>
    <p:extLst>
      <p:ext uri="{BB962C8B-B14F-4D97-AF65-F5344CB8AC3E}">
        <p14:creationId xmlns:p14="http://schemas.microsoft.com/office/powerpoint/2010/main" val="932259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684160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48880"/>
            <a:ext cx="7520940" cy="792088"/>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417689239"/>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tx1"/>
          </a:solidFill>
        </p:spPr>
        <p:txBody>
          <a:bodyPr>
            <a:normAutofit/>
          </a:bodyPr>
          <a:lstStyle/>
          <a:p>
            <a:pPr algn="ctr"/>
            <a:r>
              <a:rPr lang="tr-TR" sz="3600" dirty="0" smtClean="0">
                <a:solidFill>
                  <a:schemeClr val="bg1"/>
                </a:solidFill>
              </a:rPr>
              <a:t>Sorularımız sona erdi. Çabalarınız için teşekkürler.</a:t>
            </a:r>
            <a:endParaRPr lang="tr-TR" sz="3600" dirty="0">
              <a:solidFill>
                <a:schemeClr val="bg1"/>
              </a:solidFill>
            </a:endParaRPr>
          </a:p>
        </p:txBody>
      </p:sp>
      <p:pic>
        <p:nvPicPr>
          <p:cNvPr id="2" name="latif_dogan_KUSTU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83782" y="6553200"/>
            <a:ext cx="304800" cy="304800"/>
          </a:xfrm>
          <a:prstGeom prst="rect">
            <a:avLst/>
          </a:prstGeom>
        </p:spPr>
      </p:pic>
    </p:spTree>
    <p:extLst>
      <p:ext uri="{BB962C8B-B14F-4D97-AF65-F5344CB8AC3E}">
        <p14:creationId xmlns:p14="http://schemas.microsoft.com/office/powerpoint/2010/main" val="15751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46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276872"/>
            <a:ext cx="7520940" cy="576064"/>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96878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2924945"/>
            <a:ext cx="7520940" cy="720080"/>
          </a:xfrm>
          <a:solidFill>
            <a:schemeClr val="accent2"/>
          </a:solidFill>
        </p:spPr>
        <p:txBody>
          <a:bodyPr>
            <a:normAutofit/>
          </a:bodyPr>
          <a:lstStyle/>
          <a:p>
            <a:r>
              <a:rPr lang="tr-TR" sz="2800" dirty="0" smtClean="0">
                <a:hlinkClick r:id="rId3" action="ppaction://hlinksldjump"/>
              </a:rPr>
              <a:t>Doğru cevap verdiniz. Bir sonraki soruya geçiniz.</a:t>
            </a:r>
            <a:endParaRPr lang="tr-TR" sz="2800" dirty="0"/>
          </a:p>
        </p:txBody>
      </p:sp>
    </p:spTree>
    <p:extLst>
      <p:ext uri="{BB962C8B-B14F-4D97-AF65-F5344CB8AC3E}">
        <p14:creationId xmlns:p14="http://schemas.microsoft.com/office/powerpoint/2010/main" val="34639056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332656"/>
            <a:ext cx="7520940" cy="4536504"/>
          </a:xfrm>
          <a:solidFill>
            <a:schemeClr val="tx1"/>
          </a:solidFill>
        </p:spPr>
        <p:txBody>
          <a:bodyPr>
            <a:normAutofit lnSpcReduction="10000"/>
          </a:bodyPr>
          <a:lstStyle/>
          <a:p>
            <a:r>
              <a:rPr lang="tr-TR" sz="2800" dirty="0">
                <a:solidFill>
                  <a:schemeClr val="bg1"/>
                </a:solidFill>
              </a:rPr>
              <a:t>Aşağıdakilerden hangisi </a:t>
            </a:r>
            <a:r>
              <a:rPr lang="tr-TR" sz="2800" dirty="0" smtClean="0">
                <a:solidFill>
                  <a:schemeClr val="bg1"/>
                </a:solidFill>
              </a:rPr>
              <a:t>Fatih </a:t>
            </a:r>
            <a:r>
              <a:rPr lang="tr-TR" sz="2800" dirty="0">
                <a:solidFill>
                  <a:schemeClr val="bg1"/>
                </a:solidFill>
              </a:rPr>
              <a:t>devri olaylarından biri değildir?</a:t>
            </a:r>
          </a:p>
          <a:p>
            <a:pPr>
              <a:lnSpc>
                <a:spcPct val="150000"/>
              </a:lnSpc>
            </a:pPr>
            <a:r>
              <a:rPr lang="tr-TR" sz="2800" dirty="0" smtClean="0">
                <a:solidFill>
                  <a:schemeClr val="bg1"/>
                </a:solidFill>
                <a:hlinkClick r:id="rId2" action="ppaction://hlinksldjump"/>
              </a:rPr>
              <a:t>A) Sinop’un fethi</a:t>
            </a:r>
            <a:endParaRPr lang="tr-TR" sz="2800" dirty="0" smtClean="0">
              <a:solidFill>
                <a:schemeClr val="bg1"/>
              </a:solidFill>
            </a:endParaRPr>
          </a:p>
          <a:p>
            <a:pPr>
              <a:lnSpc>
                <a:spcPct val="150000"/>
              </a:lnSpc>
            </a:pPr>
            <a:r>
              <a:rPr lang="tr-TR" sz="2800" dirty="0" smtClean="0">
                <a:solidFill>
                  <a:schemeClr val="bg1"/>
                </a:solidFill>
                <a:hlinkClick r:id="rId2" action="ppaction://hlinksldjump"/>
              </a:rPr>
              <a:t>B) Otlukbeli Savaşı</a:t>
            </a:r>
            <a:endParaRPr lang="tr-TR" sz="2800" dirty="0" smtClean="0">
              <a:solidFill>
                <a:schemeClr val="bg1"/>
              </a:solidFill>
            </a:endParaRPr>
          </a:p>
          <a:p>
            <a:pPr>
              <a:lnSpc>
                <a:spcPct val="150000"/>
              </a:lnSpc>
            </a:pPr>
            <a:r>
              <a:rPr lang="tr-TR" sz="2800" dirty="0" smtClean="0">
                <a:solidFill>
                  <a:schemeClr val="bg1"/>
                </a:solidFill>
                <a:hlinkClick r:id="rId3" action="ppaction://hlinksldjump"/>
              </a:rPr>
              <a:t>C) </a:t>
            </a:r>
            <a:r>
              <a:rPr lang="tr-TR" sz="2800" dirty="0" err="1" smtClean="0">
                <a:solidFill>
                  <a:schemeClr val="bg1"/>
                </a:solidFill>
                <a:hlinkClick r:id="rId3" action="ppaction://hlinksldjump"/>
              </a:rPr>
              <a:t>Budin’in</a:t>
            </a:r>
            <a:r>
              <a:rPr lang="tr-TR" sz="2800" dirty="0" smtClean="0">
                <a:solidFill>
                  <a:schemeClr val="bg1"/>
                </a:solidFill>
                <a:hlinkClick r:id="rId3" action="ppaction://hlinksldjump"/>
              </a:rPr>
              <a:t> fethi</a:t>
            </a:r>
            <a:endParaRPr lang="tr-TR" sz="2800" dirty="0" smtClean="0">
              <a:solidFill>
                <a:schemeClr val="bg1"/>
              </a:solidFill>
            </a:endParaRPr>
          </a:p>
          <a:p>
            <a:pPr>
              <a:lnSpc>
                <a:spcPct val="150000"/>
              </a:lnSpc>
            </a:pPr>
            <a:r>
              <a:rPr lang="tr-TR" sz="2800" dirty="0" smtClean="0">
                <a:solidFill>
                  <a:schemeClr val="bg1"/>
                </a:solidFill>
                <a:hlinkClick r:id="rId2" action="ppaction://hlinksldjump"/>
              </a:rPr>
              <a:t>D) Kırım’ın fethi </a:t>
            </a:r>
            <a:endParaRPr lang="tr-TR" sz="2800" dirty="0" smtClean="0">
              <a:solidFill>
                <a:schemeClr val="bg1"/>
              </a:solidFill>
            </a:endParaRPr>
          </a:p>
          <a:p>
            <a:pPr>
              <a:lnSpc>
                <a:spcPct val="150000"/>
              </a:lnSpc>
            </a:pPr>
            <a:r>
              <a:rPr lang="tr-TR" sz="2800" dirty="0" smtClean="0">
                <a:solidFill>
                  <a:schemeClr val="bg1"/>
                </a:solidFill>
                <a:hlinkClick r:id="rId2" action="ppaction://hlinksldjump"/>
              </a:rPr>
              <a:t>E) Amasra’nın fethi</a:t>
            </a:r>
            <a:endParaRPr lang="tr-TR" sz="2800" dirty="0">
              <a:solidFill>
                <a:schemeClr val="bg1"/>
              </a:solidFill>
            </a:endParaRPr>
          </a:p>
        </p:txBody>
      </p:sp>
    </p:spTree>
    <p:extLst>
      <p:ext uri="{BB962C8B-B14F-4D97-AF65-F5344CB8AC3E}">
        <p14:creationId xmlns:p14="http://schemas.microsoft.com/office/powerpoint/2010/main" val="734379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276872"/>
            <a:ext cx="7520940" cy="720080"/>
          </a:xfrm>
          <a:solidFill>
            <a:schemeClr val="accent2"/>
          </a:solidFill>
        </p:spPr>
        <p:txBody>
          <a:bodyPr>
            <a:normAutofit/>
          </a:bodyPr>
          <a:lstStyle/>
          <a:p>
            <a:r>
              <a:rPr lang="tr-TR" sz="2800" dirty="0" smtClean="0">
                <a:hlinkClick r:id="rId2" action="ppaction://hlinksldjump"/>
              </a:rPr>
              <a:t>Yanlış cevap verdiniz. Soruya geri dönünüz.</a:t>
            </a:r>
            <a:endParaRPr lang="tr-TR" sz="2800" dirty="0"/>
          </a:p>
        </p:txBody>
      </p:sp>
    </p:spTree>
    <p:extLst>
      <p:ext uri="{BB962C8B-B14F-4D97-AF65-F5344CB8AC3E}">
        <p14:creationId xmlns:p14="http://schemas.microsoft.com/office/powerpoint/2010/main" val="230907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339</TotalTime>
  <Words>877</Words>
  <Application>Microsoft Office PowerPoint</Application>
  <PresentationFormat>Ekran Gösterisi (4:3)</PresentationFormat>
  <Paragraphs>162</Paragraphs>
  <Slides>56</Slides>
  <Notes>0</Notes>
  <HiddenSlides>0</HiddenSlides>
  <MMClips>1</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Açılar</vt:lpstr>
      <vt:lpstr>Tarih 2 sorularI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motun</dc:creator>
  <cp:lastModifiedBy>motun</cp:lastModifiedBy>
  <cp:revision>50</cp:revision>
  <dcterms:created xsi:type="dcterms:W3CDTF">2014-11-04T11:10:54Z</dcterms:created>
  <dcterms:modified xsi:type="dcterms:W3CDTF">2014-12-02T09:33:09Z</dcterms:modified>
</cp:coreProperties>
</file>