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9"/>
  </p:notesMasterIdLst>
  <p:sldIdLst>
    <p:sldId id="258" r:id="rId3"/>
    <p:sldId id="537" r:id="rId4"/>
    <p:sldId id="538" r:id="rId5"/>
    <p:sldId id="504" r:id="rId6"/>
    <p:sldId id="539" r:id="rId7"/>
    <p:sldId id="540" r:id="rId8"/>
    <p:sldId id="541" r:id="rId9"/>
    <p:sldId id="542" r:id="rId10"/>
    <p:sldId id="543" r:id="rId11"/>
    <p:sldId id="559" r:id="rId12"/>
    <p:sldId id="544" r:id="rId13"/>
    <p:sldId id="545" r:id="rId14"/>
    <p:sldId id="560" r:id="rId15"/>
    <p:sldId id="546" r:id="rId16"/>
    <p:sldId id="561" r:id="rId17"/>
    <p:sldId id="56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44259B"/>
    <a:srgbClr val="000000"/>
    <a:srgbClr val="3E1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626EF-DDE0-4E78-B70B-387519E829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A1C57A5-6839-4BB5-98BB-EE3A75F8F5F2}">
      <dgm:prSet phldrT="[Metin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/>
            <a:t>ABBASİ DEVLETİ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/>
            <a:t>(750-1258)</a:t>
          </a:r>
          <a:endParaRPr lang="tr-TR" sz="2000" b="1" dirty="0"/>
        </a:p>
      </dgm:t>
    </dgm:pt>
    <dgm:pt modelId="{0941391E-EEB7-4692-AC0D-C0D5E8B172BC}" type="parTrans" cxnId="{7CAD6BEB-76E1-430B-9E12-5E9D1D6DB395}">
      <dgm:prSet/>
      <dgm:spPr/>
      <dgm:t>
        <a:bodyPr/>
        <a:lstStyle/>
        <a:p>
          <a:endParaRPr lang="tr-TR"/>
        </a:p>
      </dgm:t>
    </dgm:pt>
    <dgm:pt modelId="{3AB22DFD-4C3B-4903-9491-1FCEC71E26C2}" type="sibTrans" cxnId="{7CAD6BEB-76E1-430B-9E12-5E9D1D6DB395}">
      <dgm:prSet/>
      <dgm:spPr/>
      <dgm:t>
        <a:bodyPr/>
        <a:lstStyle/>
        <a:p>
          <a:endParaRPr lang="tr-TR"/>
        </a:p>
      </dgm:t>
    </dgm:pt>
    <dgm:pt modelId="{B15DF678-121A-4C7F-A6C8-A02D7856E210}">
      <dgm:prSet phldrT="[Metin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000" dirty="0" smtClean="0">
              <a:cs typeface="Times New Roman" pitchFamily="18" charset="0"/>
            </a:rPr>
            <a:t>Emevi Hanedanını yıkarak devletlerini kurdular. Abbasiler Devri fetihlerden daha çok bir bilim ve kültür devri olmuştur. Bilhassa tercüme faaliyetlerine önem verilmiş, Yunan,</a:t>
          </a:r>
          <a:r>
            <a:rPr lang="tr-TR" sz="2000" dirty="0" smtClean="0"/>
            <a:t> </a:t>
          </a:r>
          <a:r>
            <a:rPr lang="tr-TR" sz="2000" dirty="0" smtClean="0">
              <a:cs typeface="Times New Roman" pitchFamily="18" charset="0"/>
            </a:rPr>
            <a:t>Hint, İran eserleri </a:t>
          </a:r>
          <a:r>
            <a:rPr lang="tr-TR" sz="2000" dirty="0" err="1" smtClean="0">
              <a:cs typeface="Times New Roman" pitchFamily="18" charset="0"/>
            </a:rPr>
            <a:t>Arapça’ya</a:t>
          </a:r>
          <a:r>
            <a:rPr lang="tr-TR" sz="2000" dirty="0" smtClean="0">
              <a:cs typeface="Times New Roman" pitchFamily="18" charset="0"/>
            </a:rPr>
            <a:t> çevrilmiştir. Bu amaçla El-</a:t>
          </a:r>
          <a:r>
            <a:rPr lang="tr-TR" sz="2000" dirty="0" err="1" smtClean="0">
              <a:cs typeface="Times New Roman" pitchFamily="18" charset="0"/>
            </a:rPr>
            <a:t>Me’mun</a:t>
          </a:r>
          <a:r>
            <a:rPr lang="tr-TR" sz="2000" dirty="0" smtClean="0">
              <a:cs typeface="Times New Roman" pitchFamily="18" charset="0"/>
            </a:rPr>
            <a:t> tarafından </a:t>
          </a:r>
          <a:r>
            <a:rPr lang="tr-TR" sz="2000" dirty="0" err="1" smtClean="0">
              <a:solidFill>
                <a:srgbClr val="C00000"/>
              </a:solidFill>
              <a:cs typeface="Times New Roman" pitchFamily="18" charset="0"/>
            </a:rPr>
            <a:t>Beytü’l</a:t>
          </a:r>
          <a:r>
            <a:rPr lang="tr-TR" sz="2000" dirty="0" smtClean="0">
              <a:solidFill>
                <a:srgbClr val="C00000"/>
              </a:solidFill>
              <a:cs typeface="Times New Roman" pitchFamily="18" charset="0"/>
            </a:rPr>
            <a:t> </a:t>
          </a:r>
          <a:r>
            <a:rPr lang="tr-TR" sz="2000" dirty="0" err="1" smtClean="0">
              <a:solidFill>
                <a:srgbClr val="C00000"/>
              </a:solidFill>
              <a:cs typeface="Times New Roman" pitchFamily="18" charset="0"/>
            </a:rPr>
            <a:t>Hikme</a:t>
          </a:r>
          <a:r>
            <a:rPr lang="tr-TR" sz="2000" dirty="0" smtClean="0">
              <a:solidFill>
                <a:srgbClr val="C00000"/>
              </a:solidFill>
              <a:cs typeface="Times New Roman" pitchFamily="18" charset="0"/>
            </a:rPr>
            <a:t> (Hikmet Evi) </a:t>
          </a:r>
          <a:r>
            <a:rPr lang="tr-TR" sz="2000" dirty="0" smtClean="0">
              <a:cs typeface="Times New Roman" pitchFamily="18" charset="0"/>
            </a:rPr>
            <a:t>açılmıştır.</a:t>
          </a:r>
          <a:endParaRPr lang="tr-TR" sz="2000" dirty="0"/>
        </a:p>
      </dgm:t>
    </dgm:pt>
    <dgm:pt modelId="{C04055CE-D930-49DC-99DE-7997849E2FEF}" type="parTrans" cxnId="{49183300-F5EF-4E6A-A54D-DA2CFA432904}">
      <dgm:prSet/>
      <dgm:spPr/>
      <dgm:t>
        <a:bodyPr/>
        <a:lstStyle/>
        <a:p>
          <a:endParaRPr lang="tr-TR"/>
        </a:p>
      </dgm:t>
    </dgm:pt>
    <dgm:pt modelId="{722BD10B-E580-46AB-AAFA-864C756BF184}" type="sibTrans" cxnId="{49183300-F5EF-4E6A-A54D-DA2CFA432904}">
      <dgm:prSet/>
      <dgm:spPr/>
      <dgm:t>
        <a:bodyPr/>
        <a:lstStyle/>
        <a:p>
          <a:endParaRPr lang="tr-TR"/>
        </a:p>
      </dgm:t>
    </dgm:pt>
    <dgm:pt modelId="{71D650B2-6267-4F96-A782-46759887319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600" dirty="0" smtClean="0">
              <a:cs typeface="Times New Roman" pitchFamily="18" charset="0"/>
            </a:rPr>
            <a:t>ÖNEMLİ OLAYLAR</a:t>
          </a:r>
        </a:p>
        <a:p>
          <a:r>
            <a:rPr lang="tr-TR" sz="1600" dirty="0" smtClean="0">
              <a:cs typeface="Times New Roman" pitchFamily="18" charset="0"/>
            </a:rPr>
            <a:t>Talas Savaşı: Çinlilerle yapılan bu savaşta Türkler Müslüman Arapların yanında yer almışlardır.(Abbasi Devleti’nin kuruluşunda en önemli pay Türklere aittir.) </a:t>
          </a:r>
        </a:p>
        <a:p>
          <a:r>
            <a:rPr lang="tr-TR" sz="1600" dirty="0" smtClean="0">
              <a:cs typeface="Times New Roman" pitchFamily="18" charset="0"/>
            </a:rPr>
            <a:t>Bağdat şehri kuruldu (762)</a:t>
          </a:r>
          <a:r>
            <a:rPr lang="tr-TR" sz="1600" dirty="0" smtClean="0"/>
            <a:t>.</a:t>
          </a:r>
        </a:p>
        <a:p>
          <a:r>
            <a:rPr lang="tr-TR" sz="1600" dirty="0" smtClean="0"/>
            <a:t>Mansur Dönemi’nde Anadolu’ya</a:t>
          </a:r>
        </a:p>
        <a:p>
          <a:r>
            <a:rPr lang="tr-TR" sz="1600" dirty="0" smtClean="0"/>
            <a:t>akınlar yapılmış ve Halife Mehdi Dönemi’nde Bizans</a:t>
          </a:r>
        </a:p>
        <a:p>
          <a:r>
            <a:rPr lang="tr-TR" sz="1600" dirty="0" smtClean="0"/>
            <a:t>vergiye bağlanmıştır.</a:t>
          </a:r>
        </a:p>
        <a:p>
          <a:r>
            <a:rPr lang="tr-TR" sz="1600" dirty="0" err="1" smtClean="0">
              <a:cs typeface="Times New Roman" pitchFamily="18" charset="0"/>
            </a:rPr>
            <a:t>Ağlebiler</a:t>
          </a:r>
          <a:r>
            <a:rPr lang="tr-TR" sz="1600" dirty="0" smtClean="0">
              <a:cs typeface="Times New Roman" pitchFamily="18" charset="0"/>
            </a:rPr>
            <a:t>,</a:t>
          </a:r>
          <a:r>
            <a:rPr lang="tr-TR" sz="1600" dirty="0" err="1" smtClean="0">
              <a:cs typeface="Times New Roman" pitchFamily="18" charset="0"/>
            </a:rPr>
            <a:t>İhşidler</a:t>
          </a:r>
          <a:r>
            <a:rPr lang="tr-TR" sz="1600" dirty="0" smtClean="0">
              <a:cs typeface="Times New Roman" pitchFamily="18" charset="0"/>
            </a:rPr>
            <a:t>,</a:t>
          </a:r>
          <a:r>
            <a:rPr lang="tr-TR" sz="1600" dirty="0" smtClean="0"/>
            <a:t> </a:t>
          </a:r>
          <a:r>
            <a:rPr lang="tr-TR" sz="1600" dirty="0" err="1" smtClean="0">
              <a:cs typeface="Times New Roman" pitchFamily="18" charset="0"/>
            </a:rPr>
            <a:t>Tolunoğulları</a:t>
          </a:r>
          <a:r>
            <a:rPr lang="tr-TR" sz="1600" dirty="0" smtClean="0">
              <a:cs typeface="Times New Roman" pitchFamily="18" charset="0"/>
            </a:rPr>
            <a:t>, </a:t>
          </a:r>
          <a:r>
            <a:rPr lang="tr-TR" sz="1600" dirty="0" err="1" smtClean="0">
              <a:cs typeface="Times New Roman" pitchFamily="18" charset="0"/>
            </a:rPr>
            <a:t>İdrisoğulları</a:t>
          </a:r>
          <a:r>
            <a:rPr lang="tr-TR" sz="1600" dirty="0" smtClean="0">
              <a:cs typeface="Times New Roman" pitchFamily="18" charset="0"/>
            </a:rPr>
            <a:t> gibi ayrı devletler kuruldu. Bilim ve teknikte ilerlemeler kaydedildi. Irak bölgesinin önemi arttı. Türkler önemli görevlere getirildiler.</a:t>
          </a:r>
        </a:p>
        <a:p>
          <a:r>
            <a:rPr lang="tr-TR" sz="1600" b="1" dirty="0" smtClean="0">
              <a:solidFill>
                <a:srgbClr val="C00000"/>
              </a:solidFill>
              <a:cs typeface="Times New Roman" pitchFamily="18" charset="0"/>
            </a:rPr>
            <a:t>İlkçağ Roma ve Yunan klasikleri </a:t>
          </a:r>
          <a:r>
            <a:rPr lang="tr-TR" sz="1600" b="1" dirty="0" err="1" smtClean="0">
              <a:solidFill>
                <a:srgbClr val="C00000"/>
              </a:solidFill>
              <a:cs typeface="Times New Roman" pitchFamily="18" charset="0"/>
            </a:rPr>
            <a:t>Arapça’ya</a:t>
          </a:r>
          <a:r>
            <a:rPr lang="tr-TR" sz="1600" b="1" dirty="0" smtClean="0">
              <a:solidFill>
                <a:srgbClr val="C00000"/>
              </a:solidFill>
              <a:cs typeface="Times New Roman" pitchFamily="18" charset="0"/>
            </a:rPr>
            <a:t> tercüme edildi.İslam tarihinde ilk medreseler,vezirlik ve geniş anlamda divan teşkilatı bu dönemde oluşturuldu.</a:t>
          </a:r>
          <a:endParaRPr lang="tr-TR" sz="1600" b="1" dirty="0">
            <a:solidFill>
              <a:srgbClr val="C00000"/>
            </a:solidFill>
          </a:endParaRPr>
        </a:p>
      </dgm:t>
    </dgm:pt>
    <dgm:pt modelId="{4DD5539F-EC3B-46B8-820B-95DBE66F7DFA}" type="parTrans" cxnId="{E34FD6A2-FDFF-4024-A9F6-DDABFB5EA886}">
      <dgm:prSet/>
      <dgm:spPr/>
      <dgm:t>
        <a:bodyPr/>
        <a:lstStyle/>
        <a:p>
          <a:endParaRPr lang="tr-TR"/>
        </a:p>
      </dgm:t>
    </dgm:pt>
    <dgm:pt modelId="{46749062-FC0D-4293-A222-8020062DF7B5}" type="sibTrans" cxnId="{E34FD6A2-FDFF-4024-A9F6-DDABFB5EA886}">
      <dgm:prSet/>
      <dgm:spPr/>
      <dgm:t>
        <a:bodyPr/>
        <a:lstStyle/>
        <a:p>
          <a:endParaRPr lang="tr-TR"/>
        </a:p>
      </dgm:t>
    </dgm:pt>
    <dgm:pt modelId="{81C49F0D-9940-4886-AD93-3A0D019F3EA6}" type="pres">
      <dgm:prSet presAssocID="{473626EF-DDE0-4E78-B70B-387519E829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02652AE-3E85-402A-ABD0-0BCC3D2F61BB}" type="pres">
      <dgm:prSet presAssocID="{0A1C57A5-6839-4BB5-98BB-EE3A75F8F5F2}" presName="hierRoot1" presStyleCnt="0"/>
      <dgm:spPr/>
    </dgm:pt>
    <dgm:pt modelId="{F9B554A3-5DD5-4A0E-B907-CD126AA9CC47}" type="pres">
      <dgm:prSet presAssocID="{0A1C57A5-6839-4BB5-98BB-EE3A75F8F5F2}" presName="composite" presStyleCnt="0"/>
      <dgm:spPr/>
    </dgm:pt>
    <dgm:pt modelId="{7C5706FD-1B8A-409D-8E9D-E1CF1DA86AB1}" type="pres">
      <dgm:prSet presAssocID="{0A1C57A5-6839-4BB5-98BB-EE3A75F8F5F2}" presName="background" presStyleLbl="node0" presStyleIdx="0" presStyleCnt="1"/>
      <dgm:spPr/>
    </dgm:pt>
    <dgm:pt modelId="{DD6B75CB-4FE6-4FA5-9275-6AAD26371A5E}" type="pres">
      <dgm:prSet presAssocID="{0A1C57A5-6839-4BB5-98BB-EE3A75F8F5F2}" presName="text" presStyleLbl="fgAcc0" presStyleIdx="0" presStyleCnt="1" custScaleX="89023" custScaleY="4325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AA738A4-CB0B-4608-9347-43AAB20C5E0A}" type="pres">
      <dgm:prSet presAssocID="{0A1C57A5-6839-4BB5-98BB-EE3A75F8F5F2}" presName="hierChild2" presStyleCnt="0"/>
      <dgm:spPr/>
    </dgm:pt>
    <dgm:pt modelId="{03F70553-FAAA-492F-A653-80676C8BF9BC}" type="pres">
      <dgm:prSet presAssocID="{C04055CE-D930-49DC-99DE-7997849E2FEF}" presName="Name10" presStyleLbl="parChTrans1D2" presStyleIdx="0" presStyleCnt="2"/>
      <dgm:spPr/>
      <dgm:t>
        <a:bodyPr/>
        <a:lstStyle/>
        <a:p>
          <a:endParaRPr lang="tr-TR"/>
        </a:p>
      </dgm:t>
    </dgm:pt>
    <dgm:pt modelId="{2EF5FD18-A7FC-4C27-9BDD-499A9DBE9C14}" type="pres">
      <dgm:prSet presAssocID="{B15DF678-121A-4C7F-A6C8-A02D7856E210}" presName="hierRoot2" presStyleCnt="0"/>
      <dgm:spPr/>
    </dgm:pt>
    <dgm:pt modelId="{6B110D6E-B13B-4111-9C76-DA7CBC8DC952}" type="pres">
      <dgm:prSet presAssocID="{B15DF678-121A-4C7F-A6C8-A02D7856E210}" presName="composite2" presStyleCnt="0"/>
      <dgm:spPr/>
    </dgm:pt>
    <dgm:pt modelId="{461CC71E-E08E-4D48-9341-55D79D89035D}" type="pres">
      <dgm:prSet presAssocID="{B15DF678-121A-4C7F-A6C8-A02D7856E210}" presName="background2" presStyleLbl="node2" presStyleIdx="0" presStyleCnt="2"/>
      <dgm:spPr/>
    </dgm:pt>
    <dgm:pt modelId="{8DA4E91D-DDAF-4338-B906-D4808E6EAED6}" type="pres">
      <dgm:prSet presAssocID="{B15DF678-121A-4C7F-A6C8-A02D7856E210}" presName="text2" presStyleLbl="fgAcc2" presStyleIdx="0" presStyleCnt="2" custScaleX="95618" custScaleY="1832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D24FD0-D7B6-4930-A74F-DF5E3B0B7F6F}" type="pres">
      <dgm:prSet presAssocID="{B15DF678-121A-4C7F-A6C8-A02D7856E210}" presName="hierChild3" presStyleCnt="0"/>
      <dgm:spPr/>
    </dgm:pt>
    <dgm:pt modelId="{CCD6E0B4-57B6-4981-9AFD-B3D4CC8445AD}" type="pres">
      <dgm:prSet presAssocID="{4DD5539F-EC3B-46B8-820B-95DBE66F7DFA}" presName="Name10" presStyleLbl="parChTrans1D2" presStyleIdx="1" presStyleCnt="2"/>
      <dgm:spPr/>
      <dgm:t>
        <a:bodyPr/>
        <a:lstStyle/>
        <a:p>
          <a:endParaRPr lang="tr-TR"/>
        </a:p>
      </dgm:t>
    </dgm:pt>
    <dgm:pt modelId="{798C9347-BD68-476C-93F0-36365FAB2E41}" type="pres">
      <dgm:prSet presAssocID="{71D650B2-6267-4F96-A782-467598873190}" presName="hierRoot2" presStyleCnt="0"/>
      <dgm:spPr/>
    </dgm:pt>
    <dgm:pt modelId="{84F56236-A393-4B28-A48C-B09CC5C9E808}" type="pres">
      <dgm:prSet presAssocID="{71D650B2-6267-4F96-A782-467598873190}" presName="composite2" presStyleCnt="0"/>
      <dgm:spPr/>
    </dgm:pt>
    <dgm:pt modelId="{9D28C5C3-5CEF-415B-9610-CE5B5704C5F1}" type="pres">
      <dgm:prSet presAssocID="{71D650B2-6267-4F96-A782-467598873190}" presName="background2" presStyleLbl="node2" presStyleIdx="1" presStyleCnt="2"/>
      <dgm:spPr/>
    </dgm:pt>
    <dgm:pt modelId="{19D60ED1-1EFF-40F5-A301-DD5BCAF73870}" type="pres">
      <dgm:prSet presAssocID="{71D650B2-6267-4F96-A782-467598873190}" presName="text2" presStyleLbl="fgAcc2" presStyleIdx="1" presStyleCnt="2" custScaleX="150631" custScaleY="2245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F93642-452A-4FE3-957F-58F363CB808A}" type="pres">
      <dgm:prSet presAssocID="{71D650B2-6267-4F96-A782-467598873190}" presName="hierChild3" presStyleCnt="0"/>
      <dgm:spPr/>
    </dgm:pt>
  </dgm:ptLst>
  <dgm:cxnLst>
    <dgm:cxn modelId="{B26D83E0-5C3C-4AC6-8CFC-E0F331AC7BE1}" type="presOf" srcId="{4DD5539F-EC3B-46B8-820B-95DBE66F7DFA}" destId="{CCD6E0B4-57B6-4981-9AFD-B3D4CC8445AD}" srcOrd="0" destOrd="0" presId="urn:microsoft.com/office/officeart/2005/8/layout/hierarchy1"/>
    <dgm:cxn modelId="{49183300-F5EF-4E6A-A54D-DA2CFA432904}" srcId="{0A1C57A5-6839-4BB5-98BB-EE3A75F8F5F2}" destId="{B15DF678-121A-4C7F-A6C8-A02D7856E210}" srcOrd="0" destOrd="0" parTransId="{C04055CE-D930-49DC-99DE-7997849E2FEF}" sibTransId="{722BD10B-E580-46AB-AAFA-864C756BF184}"/>
    <dgm:cxn modelId="{5CD5EFA1-C481-49D7-9756-04FA3874E265}" type="presOf" srcId="{71D650B2-6267-4F96-A782-467598873190}" destId="{19D60ED1-1EFF-40F5-A301-DD5BCAF73870}" srcOrd="0" destOrd="0" presId="urn:microsoft.com/office/officeart/2005/8/layout/hierarchy1"/>
    <dgm:cxn modelId="{99CD8C93-C07B-4DDD-A770-47782BEEA4C8}" type="presOf" srcId="{B15DF678-121A-4C7F-A6C8-A02D7856E210}" destId="{8DA4E91D-DDAF-4338-B906-D4808E6EAED6}" srcOrd="0" destOrd="0" presId="urn:microsoft.com/office/officeart/2005/8/layout/hierarchy1"/>
    <dgm:cxn modelId="{7CAD6BEB-76E1-430B-9E12-5E9D1D6DB395}" srcId="{473626EF-DDE0-4E78-B70B-387519E829CD}" destId="{0A1C57A5-6839-4BB5-98BB-EE3A75F8F5F2}" srcOrd="0" destOrd="0" parTransId="{0941391E-EEB7-4692-AC0D-C0D5E8B172BC}" sibTransId="{3AB22DFD-4C3B-4903-9491-1FCEC71E26C2}"/>
    <dgm:cxn modelId="{D4534470-3A8F-4E29-A7F6-E04B5D11B7E4}" type="presOf" srcId="{0A1C57A5-6839-4BB5-98BB-EE3A75F8F5F2}" destId="{DD6B75CB-4FE6-4FA5-9275-6AAD26371A5E}" srcOrd="0" destOrd="0" presId="urn:microsoft.com/office/officeart/2005/8/layout/hierarchy1"/>
    <dgm:cxn modelId="{9CF78DBE-D8DB-4B17-8875-557C0ED63558}" type="presOf" srcId="{473626EF-DDE0-4E78-B70B-387519E829CD}" destId="{81C49F0D-9940-4886-AD93-3A0D019F3EA6}" srcOrd="0" destOrd="0" presId="urn:microsoft.com/office/officeart/2005/8/layout/hierarchy1"/>
    <dgm:cxn modelId="{A85D0FE1-676A-42D6-AF76-39ADA3D8A27E}" type="presOf" srcId="{C04055CE-D930-49DC-99DE-7997849E2FEF}" destId="{03F70553-FAAA-492F-A653-80676C8BF9BC}" srcOrd="0" destOrd="0" presId="urn:microsoft.com/office/officeart/2005/8/layout/hierarchy1"/>
    <dgm:cxn modelId="{E34FD6A2-FDFF-4024-A9F6-DDABFB5EA886}" srcId="{0A1C57A5-6839-4BB5-98BB-EE3A75F8F5F2}" destId="{71D650B2-6267-4F96-A782-467598873190}" srcOrd="1" destOrd="0" parTransId="{4DD5539F-EC3B-46B8-820B-95DBE66F7DFA}" sibTransId="{46749062-FC0D-4293-A222-8020062DF7B5}"/>
    <dgm:cxn modelId="{22A4BF5E-9AA9-4EB2-A68F-D2F81591223A}" type="presParOf" srcId="{81C49F0D-9940-4886-AD93-3A0D019F3EA6}" destId="{D02652AE-3E85-402A-ABD0-0BCC3D2F61BB}" srcOrd="0" destOrd="0" presId="urn:microsoft.com/office/officeart/2005/8/layout/hierarchy1"/>
    <dgm:cxn modelId="{ECB7CA6B-4F38-4917-BDA0-5E3C6DDF4028}" type="presParOf" srcId="{D02652AE-3E85-402A-ABD0-0BCC3D2F61BB}" destId="{F9B554A3-5DD5-4A0E-B907-CD126AA9CC47}" srcOrd="0" destOrd="0" presId="urn:microsoft.com/office/officeart/2005/8/layout/hierarchy1"/>
    <dgm:cxn modelId="{1214D2CC-70D8-4E3A-8351-8D668CAC725B}" type="presParOf" srcId="{F9B554A3-5DD5-4A0E-B907-CD126AA9CC47}" destId="{7C5706FD-1B8A-409D-8E9D-E1CF1DA86AB1}" srcOrd="0" destOrd="0" presId="urn:microsoft.com/office/officeart/2005/8/layout/hierarchy1"/>
    <dgm:cxn modelId="{EA84E69B-F075-4DCD-8668-99E4A624B36D}" type="presParOf" srcId="{F9B554A3-5DD5-4A0E-B907-CD126AA9CC47}" destId="{DD6B75CB-4FE6-4FA5-9275-6AAD26371A5E}" srcOrd="1" destOrd="0" presId="urn:microsoft.com/office/officeart/2005/8/layout/hierarchy1"/>
    <dgm:cxn modelId="{D945FC44-1BED-4B9A-98D1-97C56C036415}" type="presParOf" srcId="{D02652AE-3E85-402A-ABD0-0BCC3D2F61BB}" destId="{DAA738A4-CB0B-4608-9347-43AAB20C5E0A}" srcOrd="1" destOrd="0" presId="urn:microsoft.com/office/officeart/2005/8/layout/hierarchy1"/>
    <dgm:cxn modelId="{9B44C406-2770-4BD7-BD8F-D1BD278072DA}" type="presParOf" srcId="{DAA738A4-CB0B-4608-9347-43AAB20C5E0A}" destId="{03F70553-FAAA-492F-A653-80676C8BF9BC}" srcOrd="0" destOrd="0" presId="urn:microsoft.com/office/officeart/2005/8/layout/hierarchy1"/>
    <dgm:cxn modelId="{E4037A67-BE81-4263-B91C-7E3B48740453}" type="presParOf" srcId="{DAA738A4-CB0B-4608-9347-43AAB20C5E0A}" destId="{2EF5FD18-A7FC-4C27-9BDD-499A9DBE9C14}" srcOrd="1" destOrd="0" presId="urn:microsoft.com/office/officeart/2005/8/layout/hierarchy1"/>
    <dgm:cxn modelId="{B53AE12F-93C0-483A-8AAD-9D5F063B1C26}" type="presParOf" srcId="{2EF5FD18-A7FC-4C27-9BDD-499A9DBE9C14}" destId="{6B110D6E-B13B-4111-9C76-DA7CBC8DC952}" srcOrd="0" destOrd="0" presId="urn:microsoft.com/office/officeart/2005/8/layout/hierarchy1"/>
    <dgm:cxn modelId="{EC46E29C-60CC-4149-8A0E-7201B5C4CD5F}" type="presParOf" srcId="{6B110D6E-B13B-4111-9C76-DA7CBC8DC952}" destId="{461CC71E-E08E-4D48-9341-55D79D89035D}" srcOrd="0" destOrd="0" presId="urn:microsoft.com/office/officeart/2005/8/layout/hierarchy1"/>
    <dgm:cxn modelId="{2B23D2A3-F93C-43C8-9E77-952A05E2BD2C}" type="presParOf" srcId="{6B110D6E-B13B-4111-9C76-DA7CBC8DC952}" destId="{8DA4E91D-DDAF-4338-B906-D4808E6EAED6}" srcOrd="1" destOrd="0" presId="urn:microsoft.com/office/officeart/2005/8/layout/hierarchy1"/>
    <dgm:cxn modelId="{C24CE6D3-1A9B-4B82-BFB4-EC2C58285A9A}" type="presParOf" srcId="{2EF5FD18-A7FC-4C27-9BDD-499A9DBE9C14}" destId="{59D24FD0-D7B6-4930-A74F-DF5E3B0B7F6F}" srcOrd="1" destOrd="0" presId="urn:microsoft.com/office/officeart/2005/8/layout/hierarchy1"/>
    <dgm:cxn modelId="{CF56167F-E85B-43C9-8416-4CFD3722CC82}" type="presParOf" srcId="{DAA738A4-CB0B-4608-9347-43AAB20C5E0A}" destId="{CCD6E0B4-57B6-4981-9AFD-B3D4CC8445AD}" srcOrd="2" destOrd="0" presId="urn:microsoft.com/office/officeart/2005/8/layout/hierarchy1"/>
    <dgm:cxn modelId="{630DB50B-113E-4127-B4F7-87C0C02367F1}" type="presParOf" srcId="{DAA738A4-CB0B-4608-9347-43AAB20C5E0A}" destId="{798C9347-BD68-476C-93F0-36365FAB2E41}" srcOrd="3" destOrd="0" presId="urn:microsoft.com/office/officeart/2005/8/layout/hierarchy1"/>
    <dgm:cxn modelId="{C63F00BE-2D54-4AAC-AF11-4CD2D9FD2E1A}" type="presParOf" srcId="{798C9347-BD68-476C-93F0-36365FAB2E41}" destId="{84F56236-A393-4B28-A48C-B09CC5C9E808}" srcOrd="0" destOrd="0" presId="urn:microsoft.com/office/officeart/2005/8/layout/hierarchy1"/>
    <dgm:cxn modelId="{757553C1-714D-44F3-92B3-968BC082C089}" type="presParOf" srcId="{84F56236-A393-4B28-A48C-B09CC5C9E808}" destId="{9D28C5C3-5CEF-415B-9610-CE5B5704C5F1}" srcOrd="0" destOrd="0" presId="urn:microsoft.com/office/officeart/2005/8/layout/hierarchy1"/>
    <dgm:cxn modelId="{0B22B441-F65D-4C22-A216-EB85F4A39DD1}" type="presParOf" srcId="{84F56236-A393-4B28-A48C-B09CC5C9E808}" destId="{19D60ED1-1EFF-40F5-A301-DD5BCAF73870}" srcOrd="1" destOrd="0" presId="urn:microsoft.com/office/officeart/2005/8/layout/hierarchy1"/>
    <dgm:cxn modelId="{F0E8D798-347C-4AD7-BA87-2E0C5676B668}" type="presParOf" srcId="{798C9347-BD68-476C-93F0-36365FAB2E41}" destId="{DBF93642-452A-4FE3-957F-58F363CB808A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BBCB-4F22-46CE-9556-C9A5AFD8CFD4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D325-54A1-492C-A64F-927C4A4D9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D325-54A1-492C-A64F-927C4A4D972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84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/>
              <a:t>16.12.2019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18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618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60B4B-BD11-4991-9353-F28DAEE79EE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1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18ED0-E195-4808-83FF-6AD03BED44B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8AB3D-95D9-4041-B6F8-7BBB8A53DD6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6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D5C1A-C8C0-48B4-BFAC-9624F3B1204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A541C-6B46-4193-AE84-144834855C5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A3659-77B4-4B3D-A3F3-41E7B58AC62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4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A8DA-AA40-47E2-8A25-6FD7FBC3A5E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6BB61-03A2-4D24-B277-AF62B138A5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9A1EF-6203-443D-97CD-AD67691957F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AAB90-8DA5-412A-81C2-52EDE6C7F62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1C697-E144-4CB4-8103-E1A4874FC9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120-120D-46AF-975D-8553B91D661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/>
              <a:t>16.12.2019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/>
              <a:t>16.12.2019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/>
              <a:t>16.12.2019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/>
              <a:t>16.12.2019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7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7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07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607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607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EFC45-BD49-4BC4-8367-02FA7909E211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10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4512" y="5416821"/>
            <a:ext cx="4005419" cy="987985"/>
          </a:xfrm>
          <a:solidFill>
            <a:srgbClr val="002060"/>
          </a:solidFill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TARİH </a:t>
            </a:r>
            <a:r>
              <a:rPr lang="tr-TR" dirty="0" smtClean="0"/>
              <a:t>9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/>
              <a:t>ARİF ÖZBEYLİ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4512" y="1268760"/>
            <a:ext cx="3498301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95" y="858480"/>
            <a:ext cx="4005419" cy="35908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9422">
            <a:off x="667622" y="4859163"/>
            <a:ext cx="3036071" cy="21033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72" y="116632"/>
            <a:ext cx="4322439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  <a:solidFill>
            <a:srgbClr val="002060"/>
          </a:solidFill>
        </p:spPr>
        <p:txBody>
          <a:bodyPr/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dirty="0" smtClean="0"/>
              <a:t>  Ancak </a:t>
            </a:r>
            <a:r>
              <a:rPr lang="tr-TR" sz="2800" dirty="0"/>
              <a:t>İranlıların güçlenmesi </a:t>
            </a:r>
            <a:r>
              <a:rPr lang="tr-TR" sz="2800" dirty="0" err="1"/>
              <a:t>Me’mun’un</a:t>
            </a:r>
            <a:r>
              <a:rPr lang="tr-TR" sz="2800" dirty="0"/>
              <a:t> iktidarını </a:t>
            </a:r>
            <a:r>
              <a:rPr lang="tr-TR" sz="2800" dirty="0" smtClean="0"/>
              <a:t>gölgelemeye başlayınca </a:t>
            </a:r>
            <a:r>
              <a:rPr lang="tr-TR" sz="2800" dirty="0"/>
              <a:t>bu durumdan rahatsız olan halife, Arap </a:t>
            </a:r>
            <a:r>
              <a:rPr lang="tr-TR" sz="2800" dirty="0" smtClean="0"/>
              <a:t>ve İranlılara </a:t>
            </a:r>
            <a:r>
              <a:rPr lang="tr-TR" sz="2800" dirty="0"/>
              <a:t>karşı Türkleri orduda bir denge unsuru olarak </a:t>
            </a:r>
            <a:r>
              <a:rPr lang="tr-TR" sz="2800" dirty="0" smtClean="0"/>
              <a:t>gördü. Çünkü </a:t>
            </a:r>
            <a:r>
              <a:rPr lang="tr-TR" sz="2800" dirty="0"/>
              <a:t>Türkler, Abbasi Devleti’nde Arap </a:t>
            </a:r>
            <a:r>
              <a:rPr lang="tr-TR" sz="2800" dirty="0" smtClean="0"/>
              <a:t>ve İranlıların </a:t>
            </a:r>
            <a:r>
              <a:rPr lang="tr-TR" sz="2800" dirty="0"/>
              <a:t>nüfuzuna karşı çıkabilecek </a:t>
            </a:r>
            <a:r>
              <a:rPr lang="tr-TR" sz="2800" dirty="0" smtClean="0"/>
              <a:t>siyasi tecrübe </a:t>
            </a:r>
            <a:r>
              <a:rPr lang="tr-TR" sz="2800" dirty="0"/>
              <a:t>ve askerî güce sahipti. </a:t>
            </a:r>
            <a:r>
              <a:rPr lang="tr-TR" sz="2800" dirty="0" err="1" smtClean="0"/>
              <a:t>Me’mun’un</a:t>
            </a:r>
            <a:r>
              <a:rPr lang="tr-TR" sz="2800" dirty="0" smtClean="0"/>
              <a:t> halifeliğinin </a:t>
            </a:r>
            <a:r>
              <a:rPr lang="tr-TR" sz="2800" dirty="0"/>
              <a:t>son yıllarında </a:t>
            </a:r>
            <a:r>
              <a:rPr lang="tr-TR" sz="2800" dirty="0">
                <a:solidFill>
                  <a:srgbClr val="FFFF00"/>
                </a:solidFill>
              </a:rPr>
              <a:t>Türkleri, </a:t>
            </a:r>
            <a:r>
              <a:rPr lang="tr-TR" sz="2800" dirty="0" smtClean="0">
                <a:solidFill>
                  <a:srgbClr val="FFFF00"/>
                </a:solidFill>
              </a:rPr>
              <a:t>askerî birliklerin </a:t>
            </a:r>
            <a:r>
              <a:rPr lang="tr-TR" sz="2800" dirty="0">
                <a:solidFill>
                  <a:srgbClr val="FFFF00"/>
                </a:solidFill>
              </a:rPr>
              <a:t>arasına almaya başladığı ve </a:t>
            </a:r>
            <a:r>
              <a:rPr lang="tr-TR" sz="2800" dirty="0" smtClean="0">
                <a:solidFill>
                  <a:srgbClr val="FFFF00"/>
                </a:solidFill>
              </a:rPr>
              <a:t>bunu bir </a:t>
            </a:r>
            <a:r>
              <a:rPr lang="tr-TR" sz="2800" dirty="0">
                <a:solidFill>
                  <a:srgbClr val="FFFF00"/>
                </a:solidFill>
              </a:rPr>
              <a:t>devlet politikası hâline getirdiği </a:t>
            </a:r>
            <a:r>
              <a:rPr lang="tr-TR" sz="2800" dirty="0" smtClean="0">
                <a:solidFill>
                  <a:srgbClr val="FFFF00"/>
                </a:solidFill>
              </a:rPr>
              <a:t>görülmektedir.</a:t>
            </a:r>
            <a:endParaRPr lang="tr-TR" sz="2800" dirty="0">
              <a:solidFill>
                <a:srgbClr val="FFFF00"/>
              </a:solidFill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2251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63344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400" dirty="0" smtClean="0"/>
              <a:t>    </a:t>
            </a:r>
            <a:r>
              <a:rPr lang="tr-TR" sz="2800" dirty="0" smtClean="0"/>
              <a:t>Halife </a:t>
            </a:r>
            <a:r>
              <a:rPr lang="tr-TR" sz="2800" dirty="0" err="1"/>
              <a:t>Mu’tasım</a:t>
            </a:r>
            <a:r>
              <a:rPr lang="tr-TR" sz="2800" dirty="0"/>
              <a:t> zamanında devlet </a:t>
            </a:r>
            <a:r>
              <a:rPr lang="tr-TR" sz="2800" dirty="0" smtClean="0"/>
              <a:t>içindeki Türklerin </a:t>
            </a:r>
            <a:r>
              <a:rPr lang="tr-TR" sz="2800" dirty="0"/>
              <a:t>durumu daha da sağlamlaştı. </a:t>
            </a:r>
            <a:r>
              <a:rPr lang="tr-TR" sz="2800" dirty="0" smtClean="0"/>
              <a:t>Afşin, </a:t>
            </a:r>
            <a:r>
              <a:rPr lang="tr-TR" sz="2800" dirty="0" err="1" smtClean="0"/>
              <a:t>Aşnas</a:t>
            </a:r>
            <a:r>
              <a:rPr lang="tr-TR" sz="2800" dirty="0"/>
              <a:t>, Boğa el Kebir, </a:t>
            </a:r>
            <a:r>
              <a:rPr lang="tr-TR" sz="2800" dirty="0" err="1"/>
              <a:t>Urtuç</a:t>
            </a:r>
            <a:r>
              <a:rPr lang="tr-TR" sz="2800" dirty="0"/>
              <a:t> gibi </a:t>
            </a:r>
            <a:r>
              <a:rPr lang="tr-TR" sz="2800" dirty="0" smtClean="0"/>
              <a:t>Türk komutanlar</a:t>
            </a:r>
            <a:r>
              <a:rPr lang="tr-TR" sz="2800" dirty="0"/>
              <a:t>, ülke içinde çıkan </a:t>
            </a:r>
            <a:r>
              <a:rPr lang="tr-TR" sz="2800" dirty="0" smtClean="0"/>
              <a:t>isyanların bastırılmasında </a:t>
            </a:r>
            <a:r>
              <a:rPr lang="tr-TR" sz="2800" dirty="0"/>
              <a:t>görev almış ve Bizans </a:t>
            </a:r>
            <a:r>
              <a:rPr lang="tr-TR" sz="2800" dirty="0" smtClean="0"/>
              <a:t>üzerine Anadolu’ya </a:t>
            </a:r>
            <a:r>
              <a:rPr lang="tr-TR" sz="2800" dirty="0"/>
              <a:t>yönelik seferlere de </a:t>
            </a:r>
            <a:r>
              <a:rPr lang="tr-TR" sz="2800" dirty="0" smtClean="0"/>
              <a:t>katılmışlardır. Bu </a:t>
            </a:r>
            <a:r>
              <a:rPr lang="tr-TR" sz="2800" dirty="0"/>
              <a:t>dönemde halife, </a:t>
            </a:r>
            <a:r>
              <a:rPr lang="tr-TR" sz="2800" dirty="0" smtClean="0"/>
              <a:t>Bağdat’ın kuzeyinde </a:t>
            </a:r>
            <a:r>
              <a:rPr lang="tr-TR" sz="2800" dirty="0"/>
              <a:t>sadece Türklere ait olan </a:t>
            </a:r>
            <a:r>
              <a:rPr lang="tr-TR" sz="2800" dirty="0" err="1" smtClean="0">
                <a:solidFill>
                  <a:srgbClr val="FFFF00"/>
                </a:solidFill>
              </a:rPr>
              <a:t>Samarra</a:t>
            </a:r>
            <a:r>
              <a:rPr lang="tr-TR" sz="2800" dirty="0"/>
              <a:t> </a:t>
            </a:r>
            <a:r>
              <a:rPr lang="tr-TR" sz="2800" dirty="0" smtClean="0"/>
              <a:t>şehrini kurdurmuştur.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4791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8280920" cy="5403304"/>
          </a:xfrm>
          <a:solidFill>
            <a:srgbClr val="002060"/>
          </a:solidFill>
        </p:spPr>
        <p:txBody>
          <a:bodyPr/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/>
              <a:t>   </a:t>
            </a:r>
            <a:r>
              <a:rPr lang="tr-TR" sz="2800" dirty="0" smtClean="0">
                <a:solidFill>
                  <a:srgbClr val="FFFF00"/>
                </a:solidFill>
              </a:rPr>
              <a:t>Abbasi </a:t>
            </a:r>
            <a:r>
              <a:rPr lang="tr-TR" sz="2800" dirty="0">
                <a:solidFill>
                  <a:srgbClr val="FFFF00"/>
                </a:solidFill>
              </a:rPr>
              <a:t>Devleti’nde </a:t>
            </a:r>
            <a:r>
              <a:rPr lang="tr-TR" sz="2800" dirty="0" smtClean="0">
                <a:solidFill>
                  <a:srgbClr val="FFFF00"/>
                </a:solidFill>
              </a:rPr>
              <a:t>Türkler</a:t>
            </a:r>
            <a:r>
              <a:rPr lang="tr-TR" sz="2800" dirty="0">
                <a:solidFill>
                  <a:srgbClr val="FFFF00"/>
                </a:solidFill>
              </a:rPr>
              <a:t>, </a:t>
            </a:r>
            <a:r>
              <a:rPr lang="tr-TR" sz="2800" dirty="0" smtClean="0">
                <a:solidFill>
                  <a:srgbClr val="FFFF00"/>
                </a:solidFill>
              </a:rPr>
              <a:t>sadece orduda </a:t>
            </a:r>
            <a:r>
              <a:rPr lang="tr-TR" sz="2800" dirty="0">
                <a:solidFill>
                  <a:srgbClr val="FFFF00"/>
                </a:solidFill>
              </a:rPr>
              <a:t>değil siyasi ve idari sahada </a:t>
            </a:r>
            <a:r>
              <a:rPr lang="tr-TR" sz="2800" dirty="0" smtClean="0">
                <a:solidFill>
                  <a:srgbClr val="FFFF00"/>
                </a:solidFill>
              </a:rPr>
              <a:t>da güç </a:t>
            </a:r>
            <a:r>
              <a:rPr lang="tr-TR" sz="2800" dirty="0">
                <a:solidFill>
                  <a:srgbClr val="FFFF00"/>
                </a:solidFill>
              </a:rPr>
              <a:t>kazandı.</a:t>
            </a:r>
            <a:r>
              <a:rPr lang="tr-TR" sz="2800" dirty="0"/>
              <a:t> Türk komutanlar, idari </a:t>
            </a:r>
            <a:r>
              <a:rPr lang="tr-TR" sz="2800" dirty="0" smtClean="0"/>
              <a:t>kadrolarda görev </a:t>
            </a:r>
            <a:r>
              <a:rPr lang="tr-TR" sz="2800" dirty="0"/>
              <a:t>alıp devletin yönetiminde </a:t>
            </a:r>
            <a:r>
              <a:rPr lang="tr-TR" sz="2800" dirty="0" smtClean="0"/>
              <a:t>büyük ölçüde </a:t>
            </a:r>
            <a:r>
              <a:rPr lang="tr-TR" sz="2800" dirty="0"/>
              <a:t>söz sahibi oldu. Hatta Halife </a:t>
            </a:r>
            <a:r>
              <a:rPr lang="tr-TR" sz="2800" dirty="0" err="1" smtClean="0"/>
              <a:t>Mütevekkil‘den</a:t>
            </a:r>
            <a:r>
              <a:rPr lang="tr-TR" sz="2800" dirty="0" smtClean="0"/>
              <a:t> </a:t>
            </a:r>
            <a:r>
              <a:rPr lang="tr-TR" sz="2800" dirty="0"/>
              <a:t>itibaren halifelerin </a:t>
            </a:r>
            <a:r>
              <a:rPr lang="tr-TR" sz="2800" dirty="0" smtClean="0"/>
              <a:t>belirlenmesinde bile </a:t>
            </a:r>
            <a:r>
              <a:rPr lang="tr-TR" sz="2800" dirty="0"/>
              <a:t>rol oynadılar. Bu durum Şii bir </a:t>
            </a:r>
            <a:r>
              <a:rPr lang="tr-TR" sz="2800" dirty="0" smtClean="0"/>
              <a:t>hanedan olan </a:t>
            </a:r>
            <a:r>
              <a:rPr lang="tr-TR" sz="2800" dirty="0" err="1"/>
              <a:t>Büveyhilerin</a:t>
            </a:r>
            <a:r>
              <a:rPr lang="tr-TR" sz="2800" dirty="0"/>
              <a:t> Bağdat'ı ele </a:t>
            </a:r>
            <a:r>
              <a:rPr lang="tr-TR" sz="2800" dirty="0" smtClean="0"/>
              <a:t>geçirmesine kadar </a:t>
            </a:r>
            <a:r>
              <a:rPr lang="tr-TR" sz="2800" dirty="0"/>
              <a:t>devam etti. </a:t>
            </a:r>
          </a:p>
        </p:txBody>
      </p:sp>
    </p:spTree>
    <p:extLst>
      <p:ext uri="{BB962C8B-B14F-4D97-AF65-F5344CB8AC3E}">
        <p14:creationId xmlns:p14="http://schemas.microsoft.com/office/powerpoint/2010/main" val="128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215064" cy="5691336"/>
          </a:xfrm>
          <a:solidFill>
            <a:srgbClr val="002060"/>
          </a:solidFill>
        </p:spPr>
        <p:txBody>
          <a:bodyPr/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/>
              <a:t>    Bu </a:t>
            </a:r>
            <a:r>
              <a:rPr lang="tr-TR" sz="2800" dirty="0"/>
              <a:t>olaydan sonra </a:t>
            </a:r>
            <a:r>
              <a:rPr lang="tr-TR" sz="2800" dirty="0" smtClean="0"/>
              <a:t>Abbasi halifeleri</a:t>
            </a:r>
            <a:r>
              <a:rPr lang="tr-TR" sz="2800" dirty="0"/>
              <a:t>, bütün siyasi ve askerî </a:t>
            </a:r>
            <a:r>
              <a:rPr lang="tr-TR" sz="2800" dirty="0" smtClean="0"/>
              <a:t>otoritelerini kaybetti</a:t>
            </a:r>
            <a:r>
              <a:rPr lang="tr-TR" sz="2800" dirty="0"/>
              <a:t>. </a:t>
            </a:r>
            <a:r>
              <a:rPr lang="tr-TR" sz="2800" dirty="0" err="1">
                <a:solidFill>
                  <a:srgbClr val="FFFF00"/>
                </a:solidFill>
              </a:rPr>
              <a:t>Büveyhiler</a:t>
            </a:r>
            <a:r>
              <a:rPr lang="tr-TR" sz="2800" dirty="0"/>
              <a:t>, merkezî </a:t>
            </a:r>
            <a:r>
              <a:rPr lang="tr-TR" sz="2800" dirty="0" smtClean="0"/>
              <a:t>hükûmetin meşruiyet </a:t>
            </a:r>
            <a:r>
              <a:rPr lang="tr-TR" sz="2800" dirty="0"/>
              <a:t>kaynağı ve dinî lider olarak </a:t>
            </a:r>
            <a:r>
              <a:rPr lang="tr-TR" sz="2800" dirty="0" smtClean="0"/>
              <a:t>Abbasi halifelerini </a:t>
            </a:r>
            <a:r>
              <a:rPr lang="tr-TR" sz="2800" dirty="0"/>
              <a:t>başta tuttu. İstediklerini </a:t>
            </a:r>
            <a:r>
              <a:rPr lang="tr-TR" sz="2800" dirty="0" smtClean="0"/>
              <a:t>halife yapıyor</a:t>
            </a:r>
            <a:r>
              <a:rPr lang="tr-TR" sz="2800" dirty="0"/>
              <a:t>, istemediklerini de hiçbir </a:t>
            </a:r>
            <a:r>
              <a:rPr lang="tr-TR" sz="2800" dirty="0" smtClean="0"/>
              <a:t>zorlukla karşılaşmadan </a:t>
            </a:r>
            <a:r>
              <a:rPr lang="tr-TR" sz="2800" dirty="0"/>
              <a:t>bertaraf edebiliyorlardı. </a:t>
            </a:r>
            <a:r>
              <a:rPr lang="tr-TR" sz="2800" dirty="0" smtClean="0"/>
              <a:t>Bu süreçte </a:t>
            </a:r>
            <a:r>
              <a:rPr lang="tr-TR" sz="2800" dirty="0"/>
              <a:t>artık Bağdat, İslam dünyasının </a:t>
            </a:r>
            <a:r>
              <a:rPr lang="tr-TR" sz="2800" dirty="0" smtClean="0"/>
              <a:t>bir merkezi </a:t>
            </a:r>
            <a:r>
              <a:rPr lang="tr-TR" sz="2800" dirty="0"/>
              <a:t>olmaktan çıkmıştı.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9878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547320"/>
          </a:xfrm>
          <a:solidFill>
            <a:srgbClr val="002060"/>
          </a:solidFill>
        </p:spPr>
        <p:txBody>
          <a:bodyPr/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800" dirty="0"/>
              <a:t>XI. yüzyılda İran'da yeni bir güç olarak </a:t>
            </a:r>
            <a:r>
              <a:rPr lang="tr-TR" sz="2800" dirty="0" smtClean="0"/>
              <a:t>Büyük Selçuklular </a:t>
            </a:r>
            <a:r>
              <a:rPr lang="tr-TR" sz="2800" dirty="0"/>
              <a:t>ortaya çıkmıştı. Selçuklu </a:t>
            </a:r>
            <a:r>
              <a:rPr lang="tr-TR" sz="2800" dirty="0" smtClean="0"/>
              <a:t>Sultanı Tuğrul </a:t>
            </a:r>
            <a:r>
              <a:rPr lang="tr-TR" sz="2800" dirty="0"/>
              <a:t>Bey, 1055 yılında Bağdat'ı </a:t>
            </a:r>
            <a:r>
              <a:rPr lang="tr-TR" sz="2800" dirty="0" smtClean="0"/>
              <a:t>kurtararak halifeye </a:t>
            </a:r>
            <a:r>
              <a:rPr lang="tr-TR" sz="2800" dirty="0"/>
              <a:t>dinî itibarını iade </a:t>
            </a:r>
            <a:r>
              <a:rPr lang="tr-TR" sz="2800" dirty="0" smtClean="0"/>
              <a:t>etti. Halifeler</a:t>
            </a:r>
            <a:r>
              <a:rPr lang="tr-TR" sz="2800" dirty="0"/>
              <a:t>, yarım asır kadar Selçukluların </a:t>
            </a:r>
            <a:r>
              <a:rPr lang="tr-TR" sz="2800" dirty="0" smtClean="0"/>
              <a:t>siyasi hâkimiyetleri </a:t>
            </a:r>
            <a:r>
              <a:rPr lang="tr-TR" sz="2800" dirty="0"/>
              <a:t>altında varlıklarını devam ettirdi. Bir </a:t>
            </a:r>
            <a:r>
              <a:rPr lang="tr-TR" sz="2800" dirty="0" smtClean="0"/>
              <a:t>Türk devleti </a:t>
            </a:r>
            <a:r>
              <a:rPr lang="tr-TR" sz="2800" dirty="0"/>
              <a:t>olan Selçuklular sadece Bağdat'ı değil bütün Irak </a:t>
            </a:r>
            <a:r>
              <a:rPr lang="tr-TR" sz="2800" dirty="0" smtClean="0"/>
              <a:t>ve Suriye'yi </a:t>
            </a:r>
            <a:r>
              <a:rPr lang="tr-TR" sz="2800" dirty="0"/>
              <a:t>de Şii tehlikesinden kurtardı. </a:t>
            </a:r>
          </a:p>
        </p:txBody>
      </p:sp>
    </p:spTree>
    <p:extLst>
      <p:ext uri="{BB962C8B-B14F-4D97-AF65-F5344CB8AC3E}">
        <p14:creationId xmlns:p14="http://schemas.microsoft.com/office/powerpoint/2010/main" val="217668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691336"/>
          </a:xfrm>
          <a:solidFill>
            <a:srgbClr val="002060"/>
          </a:solidFill>
        </p:spPr>
        <p:txBody>
          <a:bodyPr/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/>
              <a:t>   Başta </a:t>
            </a:r>
            <a:r>
              <a:rPr lang="tr-TR" dirty="0"/>
              <a:t>Bağdat </a:t>
            </a:r>
            <a:r>
              <a:rPr lang="tr-TR" dirty="0" smtClean="0"/>
              <a:t>olmak üzere </a:t>
            </a:r>
            <a:r>
              <a:rPr lang="tr-TR" dirty="0"/>
              <a:t>büyük şehirlerde medreseler </a:t>
            </a:r>
            <a:r>
              <a:rPr lang="tr-TR" dirty="0" smtClean="0"/>
              <a:t>kuran Selçuklular</a:t>
            </a:r>
            <a:r>
              <a:rPr lang="tr-TR" dirty="0"/>
              <a:t>, </a:t>
            </a:r>
            <a:r>
              <a:rPr lang="tr-TR" dirty="0" smtClean="0"/>
              <a:t>fikrî bakımdan </a:t>
            </a:r>
            <a:r>
              <a:rPr lang="tr-TR" dirty="0"/>
              <a:t>da Şiilerle mücadele etti. Büyük Selçuklu </a:t>
            </a:r>
            <a:r>
              <a:rPr lang="tr-TR" dirty="0" smtClean="0"/>
              <a:t>Devleti taht </a:t>
            </a:r>
            <a:r>
              <a:rPr lang="tr-TR" dirty="0"/>
              <a:t>kavgaları sebebiyle </a:t>
            </a:r>
            <a:r>
              <a:rPr lang="tr-TR" dirty="0" smtClean="0"/>
              <a:t>zayıflamaya başladığı </a:t>
            </a:r>
            <a:r>
              <a:rPr lang="tr-TR" dirty="0"/>
              <a:t>sıralarda, </a:t>
            </a:r>
            <a:r>
              <a:rPr lang="tr-TR" dirty="0" smtClean="0"/>
              <a:t>Abbasi halifeleri </a:t>
            </a:r>
            <a:r>
              <a:rPr lang="tr-TR" dirty="0"/>
              <a:t>maddi iktidarı da ele geçirmek üzere </a:t>
            </a:r>
            <a:r>
              <a:rPr lang="tr-TR" dirty="0" smtClean="0"/>
              <a:t>harekete geçtiler </a:t>
            </a:r>
            <a:r>
              <a:rPr lang="tr-TR" dirty="0"/>
              <a:t>ancak başarılı olamadılar.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431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Kanalımıza abone olarak destek olabilirsiniz.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58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568952" cy="648072"/>
          </a:xfrm>
          <a:solidFill>
            <a:srgbClr val="00B050"/>
          </a:solidFill>
        </p:spPr>
        <p:txBody>
          <a:bodyPr/>
          <a:lstStyle/>
          <a:p>
            <a:pPr lvl="0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5.4 </a:t>
            </a:r>
            <a:r>
              <a:rPr lang="tr-TR" sz="2800" dirty="0" smtClean="0"/>
              <a:t>ABBASİ </a:t>
            </a:r>
            <a:r>
              <a:rPr lang="tr-TR" sz="2800" dirty="0"/>
              <a:t>DEVLETİ VE TÜRKLER 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83224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/>
              <a:t>     </a:t>
            </a:r>
            <a:r>
              <a:rPr lang="tr-TR" sz="2400" dirty="0" smtClean="0"/>
              <a:t>Emevi </a:t>
            </a:r>
            <a:r>
              <a:rPr lang="tr-TR" sz="2400" dirty="0"/>
              <a:t>Devleti’nin son dönem halifelerinin kötü yönetimi </a:t>
            </a:r>
            <a:r>
              <a:rPr lang="tr-TR" sz="2400" dirty="0" smtClean="0"/>
              <a:t>ve hanedan </a:t>
            </a:r>
            <a:r>
              <a:rPr lang="tr-TR" sz="2400" dirty="0"/>
              <a:t>üyeleri arasındaki mücadeleler merkezî </a:t>
            </a:r>
            <a:r>
              <a:rPr lang="tr-TR" sz="2400" dirty="0" smtClean="0"/>
              <a:t>otoriteyi zayıflattı</a:t>
            </a:r>
            <a:r>
              <a:rPr lang="tr-TR" sz="2400" dirty="0"/>
              <a:t>. Uyguladıkları </a:t>
            </a:r>
            <a:r>
              <a:rPr lang="tr-TR" sz="2400" dirty="0">
                <a:solidFill>
                  <a:srgbClr val="FFFF00"/>
                </a:solidFill>
              </a:rPr>
              <a:t>mevali politikası </a:t>
            </a:r>
            <a:r>
              <a:rPr lang="tr-TR" sz="2400" dirty="0"/>
              <a:t>ve </a:t>
            </a:r>
            <a:r>
              <a:rPr lang="tr-TR" sz="2400" dirty="0" err="1">
                <a:solidFill>
                  <a:srgbClr val="FFFF00"/>
                </a:solidFill>
              </a:rPr>
              <a:t>Kerbela</a:t>
            </a:r>
            <a:r>
              <a:rPr lang="tr-TR" sz="2400" dirty="0">
                <a:solidFill>
                  <a:srgbClr val="FFFF00"/>
                </a:solidFill>
              </a:rPr>
              <a:t> olayı </a:t>
            </a:r>
            <a:r>
              <a:rPr lang="tr-TR" sz="2400" dirty="0" smtClean="0"/>
              <a:t>gibi gelişmeler </a:t>
            </a:r>
            <a:r>
              <a:rPr lang="tr-TR" sz="2400" dirty="0"/>
              <a:t>de buna eklenince </a:t>
            </a:r>
            <a:r>
              <a:rPr lang="tr-TR" sz="2400" dirty="0" err="1">
                <a:solidFill>
                  <a:srgbClr val="FFFF00"/>
                </a:solidFill>
              </a:rPr>
              <a:t>Emeviler</a:t>
            </a:r>
            <a:r>
              <a:rPr lang="tr-TR" sz="2400" dirty="0"/>
              <a:t> halk desteğini </a:t>
            </a:r>
            <a:r>
              <a:rPr lang="tr-TR" sz="2400" dirty="0" smtClean="0"/>
              <a:t>kaybetti. Bu </a:t>
            </a:r>
            <a:r>
              <a:rPr lang="tr-TR" sz="2400" dirty="0"/>
              <a:t>gelişmelere karşı Abbasi ailesi, Horasan’da eşitlik ve </a:t>
            </a:r>
            <a:r>
              <a:rPr lang="tr-TR" sz="2400" dirty="0" smtClean="0"/>
              <a:t>adalet düşüncesiyle </a:t>
            </a:r>
            <a:r>
              <a:rPr lang="tr-TR" sz="2400" dirty="0"/>
              <a:t>isyan hareketi başlatmıştır. </a:t>
            </a:r>
          </a:p>
        </p:txBody>
      </p:sp>
    </p:spTree>
    <p:extLst>
      <p:ext uri="{BB962C8B-B14F-4D97-AF65-F5344CB8AC3E}">
        <p14:creationId xmlns:p14="http://schemas.microsoft.com/office/powerpoint/2010/main" val="418642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403304"/>
          </a:xfrm>
          <a:solidFill>
            <a:srgbClr val="002060"/>
          </a:solidFill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CC"/>
              </a:buClr>
              <a:buNone/>
            </a:pPr>
            <a:endParaRPr lang="tr-TR" sz="2800" dirty="0" smtClean="0">
              <a:solidFill>
                <a:srgbClr val="FFFFFF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CC"/>
              </a:buClr>
              <a:buNone/>
            </a:pPr>
            <a:r>
              <a:rPr lang="tr-TR" sz="2800" dirty="0" smtClean="0">
                <a:solidFill>
                  <a:srgbClr val="FFFFFF"/>
                </a:solidFill>
              </a:rPr>
              <a:t>Emevi </a:t>
            </a:r>
            <a:r>
              <a:rPr lang="tr-TR" sz="2800" dirty="0">
                <a:solidFill>
                  <a:srgbClr val="FFFFFF"/>
                </a:solidFill>
              </a:rPr>
              <a:t>hanedanına karşı cephe alan çeşitli grupların bu isyanda </a:t>
            </a:r>
            <a:r>
              <a:rPr lang="tr-TR" sz="2800" dirty="0">
                <a:solidFill>
                  <a:srgbClr val="FFFF00"/>
                </a:solidFill>
              </a:rPr>
              <a:t>Abbasi ailesi </a:t>
            </a:r>
            <a:r>
              <a:rPr lang="tr-TR" sz="2800" dirty="0">
                <a:solidFill>
                  <a:srgbClr val="FFFFFF"/>
                </a:solidFill>
              </a:rPr>
              <a:t>ile birlikte hareket etmesi isyanı başarıya ulaştırdı. </a:t>
            </a:r>
            <a:r>
              <a:rPr lang="tr-TR" sz="2800" dirty="0" err="1" smtClean="0">
                <a:solidFill>
                  <a:srgbClr val="FFFFFF"/>
                </a:solidFill>
              </a:rPr>
              <a:t>Ebü'l</a:t>
            </a:r>
            <a:r>
              <a:rPr lang="tr-TR" sz="2800" dirty="0" smtClean="0">
                <a:solidFill>
                  <a:srgbClr val="FFFFFF"/>
                </a:solidFill>
              </a:rPr>
              <a:t>-Abbas, </a:t>
            </a:r>
            <a:r>
              <a:rPr lang="tr-TR" sz="2800" dirty="0" err="1" smtClean="0">
                <a:solidFill>
                  <a:srgbClr val="FFFF00"/>
                </a:solidFill>
              </a:rPr>
              <a:t>Kûfe</a:t>
            </a:r>
            <a:r>
              <a:rPr lang="tr-TR" sz="2800" dirty="0" err="1" smtClean="0">
                <a:solidFill>
                  <a:srgbClr val="FFFFFF"/>
                </a:solidFill>
              </a:rPr>
              <a:t>’de</a:t>
            </a:r>
            <a:r>
              <a:rPr lang="tr-TR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>
                <a:solidFill>
                  <a:srgbClr val="FFFFFF"/>
                </a:solidFill>
              </a:rPr>
              <a:t>halife ilan edildi. Abbasiler ikinci halifeleri </a:t>
            </a:r>
            <a:r>
              <a:rPr lang="tr-TR" sz="2800" dirty="0">
                <a:solidFill>
                  <a:srgbClr val="FFFF00"/>
                </a:solidFill>
              </a:rPr>
              <a:t>Ebu </a:t>
            </a:r>
            <a:r>
              <a:rPr lang="tr-TR" sz="2800" dirty="0" err="1" smtClean="0">
                <a:solidFill>
                  <a:srgbClr val="FFFF00"/>
                </a:solidFill>
              </a:rPr>
              <a:t>Ca'fer</a:t>
            </a:r>
            <a:r>
              <a:rPr lang="tr-TR" sz="2800" dirty="0" smtClean="0">
                <a:solidFill>
                  <a:srgbClr val="FFFF00"/>
                </a:solidFill>
              </a:rPr>
              <a:t> el-Mansur</a:t>
            </a:r>
            <a:r>
              <a:rPr lang="tr-TR" sz="2800" dirty="0" smtClean="0">
                <a:solidFill>
                  <a:srgbClr val="FFFFFF"/>
                </a:solidFill>
              </a:rPr>
              <a:t> </a:t>
            </a:r>
            <a:r>
              <a:rPr lang="tr-TR" sz="2800" dirty="0">
                <a:solidFill>
                  <a:srgbClr val="FFFFFF"/>
                </a:solidFill>
              </a:rPr>
              <a:t>zamanında </a:t>
            </a:r>
            <a:r>
              <a:rPr lang="tr-TR" sz="2800" dirty="0">
                <a:solidFill>
                  <a:srgbClr val="FFFF00"/>
                </a:solidFill>
              </a:rPr>
              <a:t>Bağdat şehrini </a:t>
            </a:r>
            <a:r>
              <a:rPr lang="tr-TR" sz="2800" dirty="0">
                <a:solidFill>
                  <a:srgbClr val="FFFFFF"/>
                </a:solidFill>
              </a:rPr>
              <a:t>kurarak burayı </a:t>
            </a:r>
            <a:r>
              <a:rPr lang="tr-TR" sz="2800" dirty="0" smtClean="0">
                <a:solidFill>
                  <a:srgbClr val="FFFFFF"/>
                </a:solidFill>
              </a:rPr>
              <a:t>devletin merkezi </a:t>
            </a:r>
            <a:r>
              <a:rPr lang="tr-TR" sz="2800" dirty="0">
                <a:solidFill>
                  <a:srgbClr val="FFFFFF"/>
                </a:solidFill>
              </a:rPr>
              <a:t>hâline getirdi.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541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C:\Users\TOSHIBA\Desktop\Güncel Tarih\Haritalar\25-8_10_yy_abbasi_halifel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741586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1012" name="Picture 3" descr="C:\Users\TOSHIBA\Desktop\Güncel Tarih\Haritalar\25-8_10_yy_abbasi_halifeli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2990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22A4EB-460C-4170-9AA9-F67D9EF36DBE}" type="slidenum">
              <a:rPr lang="tr-TR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4</a:t>
            </a:fld>
            <a:endParaRPr lang="tr-TR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1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3501008"/>
            <a:ext cx="8784976" cy="3240360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Verdana" panose="020B0604030504040204" pitchFamily="34" charset="0"/>
              </a:rPr>
              <a:t>   </a:t>
            </a:r>
            <a:r>
              <a:rPr lang="tr-TR" sz="2400" dirty="0" smtClean="0">
                <a:latin typeface="Verdana" panose="020B0604030504040204" pitchFamily="34" charset="0"/>
              </a:rPr>
              <a:t>Abbasi </a:t>
            </a:r>
            <a:r>
              <a:rPr lang="tr-TR" sz="2400" dirty="0">
                <a:latin typeface="Verdana" panose="020B0604030504040204" pitchFamily="34" charset="0"/>
              </a:rPr>
              <a:t>Devleti, </a:t>
            </a:r>
            <a:r>
              <a:rPr lang="tr-TR" sz="2400" dirty="0">
                <a:solidFill>
                  <a:srgbClr val="FFFF00"/>
                </a:solidFill>
                <a:latin typeface="Verdana" panose="020B0604030504040204" pitchFamily="34" charset="0"/>
              </a:rPr>
              <a:t>Harun </a:t>
            </a:r>
            <a:r>
              <a:rPr lang="tr-TR" sz="2400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Reşid</a:t>
            </a:r>
            <a:r>
              <a:rPr lang="tr-TR" sz="2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tr-TR" sz="2400" dirty="0" smtClean="0">
                <a:latin typeface="Verdana" panose="020B0604030504040204" pitchFamily="34" charset="0"/>
              </a:rPr>
              <a:t>zamanında </a:t>
            </a:r>
            <a:r>
              <a:rPr lang="tr-TR" sz="2400" dirty="0">
                <a:latin typeface="Verdana" panose="020B0604030504040204" pitchFamily="34" charset="0"/>
              </a:rPr>
              <a:t>en parlak </a:t>
            </a:r>
            <a:r>
              <a:rPr lang="tr-TR" sz="2400" dirty="0" smtClean="0">
                <a:latin typeface="Verdana" panose="020B0604030504040204" pitchFamily="34" charset="0"/>
              </a:rPr>
              <a:t>günlerini yaşamıştır</a:t>
            </a:r>
            <a:r>
              <a:rPr lang="tr-TR" sz="2400" dirty="0">
                <a:latin typeface="Verdana" panose="020B0604030504040204" pitchFamily="34" charset="0"/>
              </a:rPr>
              <a:t>. Bu dönemde </a:t>
            </a:r>
            <a:r>
              <a:rPr lang="tr-TR" sz="2400" dirty="0">
                <a:solidFill>
                  <a:srgbClr val="FFFF00"/>
                </a:solidFill>
                <a:latin typeface="Verdana" panose="020B0604030504040204" pitchFamily="34" charset="0"/>
              </a:rPr>
              <a:t>ziraat, ticaret, bilim ve eğitim </a:t>
            </a:r>
            <a:r>
              <a:rPr lang="tr-TR" sz="2400" dirty="0" smtClean="0">
                <a:latin typeface="Verdana" panose="020B0604030504040204" pitchFamily="34" charset="0"/>
              </a:rPr>
              <a:t>düzeyi artmış</a:t>
            </a:r>
            <a:r>
              <a:rPr lang="tr-TR" sz="2400" dirty="0">
                <a:latin typeface="Verdana" panose="020B0604030504040204" pitchFamily="34" charset="0"/>
              </a:rPr>
              <a:t>; </a:t>
            </a:r>
            <a:r>
              <a:rPr lang="tr-TR" sz="2400" dirty="0">
                <a:solidFill>
                  <a:srgbClr val="FFFF00"/>
                </a:solidFill>
                <a:latin typeface="Verdana" panose="020B0604030504040204" pitchFamily="34" charset="0"/>
              </a:rPr>
              <a:t>Bağdat</a:t>
            </a:r>
            <a:r>
              <a:rPr lang="tr-TR" sz="2400" dirty="0">
                <a:latin typeface="Verdana" panose="020B0604030504040204" pitchFamily="34" charset="0"/>
              </a:rPr>
              <a:t>, Doğu’nun en büyük ve en önemli </a:t>
            </a:r>
            <a:r>
              <a:rPr lang="tr-TR" sz="2400" dirty="0" smtClean="0">
                <a:latin typeface="Verdana" panose="020B0604030504040204" pitchFamily="34" charset="0"/>
              </a:rPr>
              <a:t>ekonomik merkezi </a:t>
            </a:r>
            <a:r>
              <a:rPr lang="tr-TR" sz="2400" dirty="0">
                <a:latin typeface="Verdana" panose="020B0604030504040204" pitchFamily="34" charset="0"/>
              </a:rPr>
              <a:t>hâline gelmiştir.</a:t>
            </a:r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05"/>
            <a:ext cx="6590057" cy="36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8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43264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/>
              <a:t>Endülüs </a:t>
            </a:r>
            <a:r>
              <a:rPr lang="tr-TR" sz="2400" dirty="0" err="1" smtClean="0"/>
              <a:t>Emevileri’nin</a:t>
            </a:r>
            <a:r>
              <a:rPr lang="tr-TR" sz="2400" dirty="0" smtClean="0"/>
              <a:t> bağımsızlığını </a:t>
            </a:r>
            <a:r>
              <a:rPr lang="tr-TR" sz="2400" dirty="0"/>
              <a:t>kazanmasından sonra </a:t>
            </a:r>
            <a:r>
              <a:rPr lang="tr-TR" sz="2400" dirty="0">
                <a:solidFill>
                  <a:srgbClr val="FFFF00"/>
                </a:solidFill>
              </a:rPr>
              <a:t>Fas'ta </a:t>
            </a:r>
            <a:r>
              <a:rPr lang="tr-TR" sz="2400" dirty="0" err="1">
                <a:solidFill>
                  <a:srgbClr val="FFFF00"/>
                </a:solidFill>
              </a:rPr>
              <a:t>İdrisiler</a:t>
            </a:r>
            <a:r>
              <a:rPr lang="tr-TR" sz="2400" dirty="0">
                <a:solidFill>
                  <a:srgbClr val="FFFF00"/>
                </a:solidFill>
              </a:rPr>
              <a:t>, </a:t>
            </a:r>
            <a:r>
              <a:rPr lang="tr-TR" sz="2400" dirty="0" smtClean="0">
                <a:solidFill>
                  <a:srgbClr val="FFFF00"/>
                </a:solidFill>
              </a:rPr>
              <a:t>Tunus'ta </a:t>
            </a:r>
            <a:r>
              <a:rPr lang="tr-TR" sz="2400" dirty="0" err="1" smtClean="0">
                <a:solidFill>
                  <a:srgbClr val="FFFF00"/>
                </a:solidFill>
              </a:rPr>
              <a:t>Ağlebiler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/>
              <a:t>gibi bağımsız ve yarı bağımsız devletler ortaya </a:t>
            </a:r>
            <a:r>
              <a:rPr lang="tr-TR" sz="2400" dirty="0" smtClean="0"/>
              <a:t>çıkmaya başladı</a:t>
            </a:r>
            <a:r>
              <a:rPr lang="tr-TR" sz="2400" dirty="0"/>
              <a:t>. IX. yüzyılın ortalarından itibaren </a:t>
            </a:r>
            <a:r>
              <a:rPr lang="tr-TR" sz="2400" dirty="0" smtClean="0"/>
              <a:t>Abbasilerin gücü</a:t>
            </a:r>
            <a:r>
              <a:rPr lang="tr-TR" sz="2400" dirty="0"/>
              <a:t>, Mısır'dan batıya geçemiyordu. 868-905 yılları </a:t>
            </a:r>
            <a:r>
              <a:rPr lang="tr-TR" sz="2400" dirty="0" smtClean="0"/>
              <a:t>arasında </a:t>
            </a:r>
            <a:r>
              <a:rPr lang="tr-TR" sz="2400" dirty="0" err="1" smtClean="0">
                <a:solidFill>
                  <a:srgbClr val="FFFF00"/>
                </a:solidFill>
              </a:rPr>
              <a:t>Tolunoğulları</a:t>
            </a:r>
            <a:r>
              <a:rPr lang="tr-TR" sz="2400" dirty="0" smtClean="0"/>
              <a:t> ve </a:t>
            </a:r>
            <a:r>
              <a:rPr lang="tr-TR" sz="2400" dirty="0"/>
              <a:t>935-969 yılları arasında </a:t>
            </a:r>
            <a:r>
              <a:rPr lang="tr-TR" sz="2400" dirty="0" err="1" smtClean="0">
                <a:solidFill>
                  <a:srgbClr val="FFFF00"/>
                </a:solidFill>
              </a:rPr>
              <a:t>İhşidler</a:t>
            </a:r>
            <a:r>
              <a:rPr lang="tr-TR" sz="2400" dirty="0" smtClean="0"/>
              <a:t> gibi </a:t>
            </a:r>
            <a:r>
              <a:rPr lang="tr-TR" sz="2400" dirty="0"/>
              <a:t>Türk devletleri, Mısır ve Suriye'ye hâkim olarak </a:t>
            </a:r>
            <a:r>
              <a:rPr lang="tr-TR" sz="2400" dirty="0" smtClean="0"/>
              <a:t>batıdaki Abbasi </a:t>
            </a:r>
            <a:r>
              <a:rPr lang="tr-TR" sz="2400" dirty="0"/>
              <a:t>sınırını daraltmışlardı. Doğudaki durum da </a:t>
            </a:r>
            <a:r>
              <a:rPr lang="tr-TR" sz="2400" dirty="0" smtClean="0"/>
              <a:t>batıdakinden çok </a:t>
            </a:r>
            <a:r>
              <a:rPr lang="tr-TR" sz="2400" dirty="0"/>
              <a:t>farklı değildi. </a:t>
            </a:r>
          </a:p>
        </p:txBody>
      </p:sp>
    </p:spTree>
    <p:extLst>
      <p:ext uri="{BB962C8B-B14F-4D97-AF65-F5344CB8AC3E}">
        <p14:creationId xmlns:p14="http://schemas.microsoft.com/office/powerpoint/2010/main" val="13667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548680"/>
            <a:ext cx="8280920" cy="5547320"/>
          </a:xfrm>
          <a:solidFill>
            <a:srgbClr val="002060"/>
          </a:solidFill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CC"/>
              </a:buClr>
              <a:buNone/>
            </a:pPr>
            <a:r>
              <a:rPr lang="tr-TR" sz="2800" dirty="0">
                <a:solidFill>
                  <a:srgbClr val="FFFF00"/>
                </a:solidFill>
              </a:rPr>
              <a:t>Maveraünnehir'de Samaniler, </a:t>
            </a:r>
            <a:r>
              <a:rPr lang="tr-TR" sz="2800" dirty="0" smtClean="0">
                <a:solidFill>
                  <a:srgbClr val="FFFF00"/>
                </a:solidFill>
              </a:rPr>
              <a:t>Horasan'da </a:t>
            </a:r>
            <a:r>
              <a:rPr lang="tr-TR" sz="2800" dirty="0" err="1" smtClean="0">
                <a:solidFill>
                  <a:srgbClr val="FFFF00"/>
                </a:solidFill>
              </a:rPr>
              <a:t>Tahiriler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>
                <a:solidFill>
                  <a:srgbClr val="FFFFFF"/>
                </a:solidFill>
              </a:rPr>
              <a:t>halifeye bağlı olmakla beraber </a:t>
            </a:r>
            <a:r>
              <a:rPr lang="tr-TR" sz="2800" dirty="0" smtClean="0">
                <a:solidFill>
                  <a:srgbClr val="FFFFFF"/>
                </a:solidFill>
              </a:rPr>
              <a:t>iç ve </a:t>
            </a:r>
            <a:r>
              <a:rPr lang="tr-TR" sz="2800" dirty="0">
                <a:solidFill>
                  <a:srgbClr val="FFFFFF"/>
                </a:solidFill>
              </a:rPr>
              <a:t>dış işlerinde tamamen bağımsız </a:t>
            </a:r>
            <a:r>
              <a:rPr lang="tr-TR" sz="2800" dirty="0" smtClean="0">
                <a:solidFill>
                  <a:srgbClr val="FFFFFF"/>
                </a:solidFill>
              </a:rPr>
              <a:t>hareket ediyordu</a:t>
            </a:r>
            <a:r>
              <a:rPr lang="tr-TR" sz="2800" dirty="0">
                <a:solidFill>
                  <a:srgbClr val="FFFFFF"/>
                </a:solidFill>
              </a:rPr>
              <a:t>. Abbasiler, bütün </a:t>
            </a:r>
            <a:r>
              <a:rPr lang="tr-TR" sz="2800" dirty="0" smtClean="0">
                <a:solidFill>
                  <a:srgbClr val="FFFFFF"/>
                </a:solidFill>
              </a:rPr>
              <a:t>olumsuzluklara rağmen </a:t>
            </a:r>
            <a:r>
              <a:rPr lang="tr-TR" sz="2800" dirty="0">
                <a:solidFill>
                  <a:srgbClr val="FFFFFF"/>
                </a:solidFill>
              </a:rPr>
              <a:t>siyasi yaşamını 1258 yılına </a:t>
            </a:r>
            <a:r>
              <a:rPr lang="tr-TR" sz="2800" dirty="0" smtClean="0">
                <a:solidFill>
                  <a:srgbClr val="FFFFFF"/>
                </a:solidFill>
              </a:rPr>
              <a:t>kadar devam </a:t>
            </a:r>
            <a:r>
              <a:rPr lang="tr-TR" sz="2800" dirty="0">
                <a:solidFill>
                  <a:srgbClr val="FFFFFF"/>
                </a:solidFill>
              </a:rPr>
              <a:t>ettirdi. Bu tarihte Cengiz Han’ın </a:t>
            </a:r>
            <a:r>
              <a:rPr lang="tr-TR" sz="2800" dirty="0" smtClean="0">
                <a:solidFill>
                  <a:srgbClr val="FFFFFF"/>
                </a:solidFill>
              </a:rPr>
              <a:t>torunu </a:t>
            </a:r>
            <a:r>
              <a:rPr lang="tr-TR" sz="2800" dirty="0" err="1" smtClean="0">
                <a:solidFill>
                  <a:srgbClr val="FFFF00"/>
                </a:solidFill>
              </a:rPr>
              <a:t>Hülagü</a:t>
            </a:r>
            <a:r>
              <a:rPr lang="tr-TR" sz="2800" dirty="0">
                <a:solidFill>
                  <a:srgbClr val="FFFFFF"/>
                </a:solidFill>
              </a:rPr>
              <a:t>, </a:t>
            </a:r>
            <a:r>
              <a:rPr lang="tr-TR" sz="2800" dirty="0">
                <a:solidFill>
                  <a:srgbClr val="FFFF00"/>
                </a:solidFill>
              </a:rPr>
              <a:t>Bağdat </a:t>
            </a:r>
            <a:r>
              <a:rPr lang="tr-TR" sz="2800" dirty="0">
                <a:solidFill>
                  <a:srgbClr val="FFFFFF"/>
                </a:solidFill>
              </a:rPr>
              <a:t>şehrini işgal </a:t>
            </a:r>
            <a:r>
              <a:rPr lang="tr-TR" sz="2800" dirty="0" smtClean="0">
                <a:solidFill>
                  <a:srgbClr val="FFFFFF"/>
                </a:solidFill>
              </a:rPr>
              <a:t>ederek Abbasi </a:t>
            </a:r>
            <a:r>
              <a:rPr lang="tr-TR" sz="2800" dirty="0">
                <a:solidFill>
                  <a:srgbClr val="FFFFFF"/>
                </a:solidFill>
              </a:rPr>
              <a:t>Devleti’ne son verdi.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1978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  <a:solidFill>
            <a:srgbClr val="00B050"/>
          </a:solidFill>
        </p:spPr>
        <p:txBody>
          <a:bodyPr/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Abbasi </a:t>
            </a:r>
            <a:r>
              <a:rPr lang="tr-TR" sz="2800" dirty="0"/>
              <a:t>Devlet Teşkilatında Türkler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  <a:solidFill>
            <a:srgbClr val="002060"/>
          </a:solidFill>
        </p:spPr>
        <p:txBody>
          <a:bodyPr/>
          <a:lstStyle/>
          <a:p>
            <a:pPr indent="-180000">
              <a:lnSpc>
                <a:spcPct val="150000"/>
              </a:lnSpc>
              <a:spcBef>
                <a:spcPts val="0"/>
              </a:spcBef>
            </a:pPr>
            <a:r>
              <a:rPr lang="tr-TR" sz="2400" dirty="0" smtClean="0"/>
              <a:t>   747 </a:t>
            </a:r>
            <a:r>
              <a:rPr lang="tr-TR" sz="2400" dirty="0"/>
              <a:t>yılında büyük bir ordu ile batıya doğru ilerlemeye </a:t>
            </a:r>
            <a:r>
              <a:rPr lang="tr-TR" sz="2400" dirty="0" smtClean="0"/>
              <a:t>başlayan Çin’in</a:t>
            </a:r>
            <a:r>
              <a:rPr lang="tr-TR" sz="2400" dirty="0"/>
              <a:t>, Orta Asya’daki sert tutumu Türklerin </a:t>
            </a:r>
            <a:r>
              <a:rPr lang="tr-TR" sz="2400" dirty="0" smtClean="0"/>
              <a:t>Abbasilerle yakınlaşmasını </a:t>
            </a:r>
            <a:r>
              <a:rPr lang="tr-TR" sz="2400" dirty="0"/>
              <a:t>sağladı. Türklerle Müslüman Arapların </a:t>
            </a:r>
            <a:r>
              <a:rPr lang="tr-TR" sz="2400" dirty="0" smtClean="0"/>
              <a:t>ortak güçleri </a:t>
            </a:r>
            <a:r>
              <a:rPr lang="tr-TR" sz="2400" dirty="0"/>
              <a:t>Talas’ta Çin kuvvetleriyle karşılaştı. Türklerin </a:t>
            </a:r>
            <a:r>
              <a:rPr lang="tr-TR" sz="2400" dirty="0" smtClean="0"/>
              <a:t>desteğini alan </a:t>
            </a:r>
            <a:r>
              <a:rPr lang="tr-TR" sz="2400" dirty="0"/>
              <a:t>Müslüman Araplar, </a:t>
            </a:r>
            <a:r>
              <a:rPr lang="tr-TR" sz="2400" dirty="0">
                <a:solidFill>
                  <a:srgbClr val="FFFF00"/>
                </a:solidFill>
              </a:rPr>
              <a:t>751’de Talas Savaşı’</a:t>
            </a:r>
            <a:r>
              <a:rPr lang="tr-TR" sz="2400" dirty="0"/>
              <a:t>nı </a:t>
            </a:r>
            <a:r>
              <a:rPr lang="tr-TR" sz="2400" dirty="0" smtClean="0"/>
              <a:t>kazandı. Bu </a:t>
            </a:r>
            <a:r>
              <a:rPr lang="tr-TR" sz="2400" dirty="0"/>
              <a:t>savaşın sonucunda, Orta Asya’yı egemenliği altına </a:t>
            </a:r>
            <a:r>
              <a:rPr lang="tr-TR" sz="2400" dirty="0" smtClean="0"/>
              <a:t>almak amacıyla </a:t>
            </a:r>
            <a:r>
              <a:rPr lang="tr-TR" sz="2400" dirty="0"/>
              <a:t>gelen Çinliler geri püskürtülmüştür. Böylece </a:t>
            </a:r>
            <a:r>
              <a:rPr lang="tr-TR" sz="2400" dirty="0" smtClean="0"/>
              <a:t>Orta Asya</a:t>
            </a:r>
            <a:r>
              <a:rPr lang="tr-TR" sz="2400" dirty="0"/>
              <a:t>, Çin hâkimiyetine girmek üzereyken Müslümanların </a:t>
            </a:r>
            <a:r>
              <a:rPr lang="tr-TR" sz="2400" dirty="0" smtClean="0"/>
              <a:t>ve Türklerin </a:t>
            </a:r>
            <a:r>
              <a:rPr lang="tr-TR" sz="2400" dirty="0"/>
              <a:t>eline geçmiştir.</a:t>
            </a:r>
          </a:p>
        </p:txBody>
      </p:sp>
    </p:spTree>
    <p:extLst>
      <p:ext uri="{BB962C8B-B14F-4D97-AF65-F5344CB8AC3E}">
        <p14:creationId xmlns:p14="http://schemas.microsoft.com/office/powerpoint/2010/main" val="425292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187280"/>
          </a:xfrm>
          <a:solidFill>
            <a:srgbClr val="002060"/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 smtClean="0"/>
              <a:t>     </a:t>
            </a:r>
            <a:r>
              <a:rPr lang="tr-TR" sz="2800" dirty="0" smtClean="0">
                <a:solidFill>
                  <a:srgbClr val="FFFF00"/>
                </a:solidFill>
              </a:rPr>
              <a:t>Harun </a:t>
            </a:r>
            <a:r>
              <a:rPr lang="tr-TR" sz="2800" dirty="0" err="1">
                <a:solidFill>
                  <a:srgbClr val="FFFF00"/>
                </a:solidFill>
              </a:rPr>
              <a:t>Re</a:t>
            </a:r>
            <a:r>
              <a:rPr lang="tr-TR" sz="2800" dirty="0" err="1"/>
              <a:t>şid’in</a:t>
            </a:r>
            <a:r>
              <a:rPr lang="tr-TR" sz="2800" dirty="0"/>
              <a:t> oğulları Halife </a:t>
            </a:r>
            <a:r>
              <a:rPr lang="tr-TR" sz="2800" dirty="0" err="1">
                <a:solidFill>
                  <a:srgbClr val="FFFF00"/>
                </a:solidFill>
              </a:rPr>
              <a:t>Me’mun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solidFill>
                  <a:srgbClr val="FFFF00"/>
                </a:solidFill>
              </a:rPr>
              <a:t>ve </a:t>
            </a:r>
            <a:r>
              <a:rPr lang="tr-TR" sz="2800" dirty="0" err="1" smtClean="0">
                <a:solidFill>
                  <a:srgbClr val="FFFF00"/>
                </a:solidFill>
              </a:rPr>
              <a:t>Mu’ta</a:t>
            </a:r>
            <a:r>
              <a:rPr lang="tr-TR" sz="2800" dirty="0" err="1" smtClean="0"/>
              <a:t>sım</a:t>
            </a:r>
            <a:r>
              <a:rPr lang="tr-TR" sz="2800" dirty="0" smtClean="0"/>
              <a:t> </a:t>
            </a:r>
            <a:r>
              <a:rPr lang="tr-TR" sz="2800" dirty="0"/>
              <a:t>Dönemlerinde ise Türklerin devlet içindeki </a:t>
            </a:r>
            <a:r>
              <a:rPr lang="tr-TR" sz="2800" dirty="0" smtClean="0"/>
              <a:t>etkileri daha </a:t>
            </a:r>
            <a:r>
              <a:rPr lang="tr-TR" sz="2800" dirty="0"/>
              <a:t>da </a:t>
            </a:r>
            <a:r>
              <a:rPr lang="tr-TR" sz="2800" dirty="0" smtClean="0"/>
              <a:t>artmıştır. Harun </a:t>
            </a:r>
            <a:r>
              <a:rPr lang="tr-TR" sz="2800" dirty="0" err="1"/>
              <a:t>Reşid'in</a:t>
            </a:r>
            <a:r>
              <a:rPr lang="tr-TR" sz="2800" dirty="0"/>
              <a:t> ölümünden sonra oğulları Emin ve </a:t>
            </a:r>
            <a:r>
              <a:rPr lang="tr-TR" sz="2800" dirty="0" err="1" smtClean="0"/>
              <a:t>Me'mun</a:t>
            </a:r>
            <a:r>
              <a:rPr lang="tr-TR" sz="2800" dirty="0"/>
              <a:t> </a:t>
            </a:r>
            <a:r>
              <a:rPr lang="tr-TR" sz="2800" dirty="0" smtClean="0"/>
              <a:t>arasındaki </a:t>
            </a:r>
            <a:r>
              <a:rPr lang="tr-TR" sz="2800" dirty="0"/>
              <a:t>hilafet mücadelesi Arap ve İranlıların iktidar </a:t>
            </a:r>
            <a:r>
              <a:rPr lang="tr-TR" sz="2800" dirty="0" smtClean="0"/>
              <a:t>mücadelesine dönüştü</a:t>
            </a:r>
            <a:r>
              <a:rPr lang="tr-TR" sz="2800" dirty="0"/>
              <a:t>. Halife </a:t>
            </a:r>
            <a:r>
              <a:rPr lang="tr-TR" sz="2800" dirty="0" err="1"/>
              <a:t>Me’mun’u</a:t>
            </a:r>
            <a:r>
              <a:rPr lang="tr-TR" sz="2800" dirty="0"/>
              <a:t> bu mücadelede </a:t>
            </a:r>
            <a:r>
              <a:rPr lang="tr-TR" sz="2800" dirty="0" smtClean="0"/>
              <a:t>İranlılar desteklediği </a:t>
            </a:r>
            <a:r>
              <a:rPr lang="tr-TR" sz="2800" dirty="0"/>
              <a:t>için devlet içinde İranlılar etkin bir hâle geldi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1083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840</Words>
  <Application>Microsoft Office PowerPoint</Application>
  <PresentationFormat>Ekran Gösterisi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6" baseType="lpstr">
      <vt:lpstr>Arial</vt:lpstr>
      <vt:lpstr>Calibri</vt:lpstr>
      <vt:lpstr>Franklin Gothic Book</vt:lpstr>
      <vt:lpstr>Tahoma</vt:lpstr>
      <vt:lpstr>Times New Roman</vt:lpstr>
      <vt:lpstr>Verdana</vt:lpstr>
      <vt:lpstr>Wingdings</vt:lpstr>
      <vt:lpstr>Wingdings 2</vt:lpstr>
      <vt:lpstr>Teknik</vt:lpstr>
      <vt:lpstr>Titrek Işık</vt:lpstr>
      <vt:lpstr> </vt:lpstr>
      <vt:lpstr> 5.4 ABBASİ DEVLETİ VE TÜRKLER  </vt:lpstr>
      <vt:lpstr>PowerPoint Sunusu</vt:lpstr>
      <vt:lpstr>PowerPoint Sunusu</vt:lpstr>
      <vt:lpstr>PowerPoint Sunusu</vt:lpstr>
      <vt:lpstr>PowerPoint Sunusu</vt:lpstr>
      <vt:lpstr>PowerPoint Sunusu</vt:lpstr>
      <vt:lpstr> Abbasi Devlet Teşkilatında Türkler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96</cp:revision>
  <dcterms:created xsi:type="dcterms:W3CDTF">2012-11-01T19:26:54Z</dcterms:created>
  <dcterms:modified xsi:type="dcterms:W3CDTF">2019-12-16T19:21:36Z</dcterms:modified>
</cp:coreProperties>
</file>