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45"/>
  </p:notesMasterIdLst>
  <p:sldIdLst>
    <p:sldId id="258" r:id="rId3"/>
    <p:sldId id="547" r:id="rId4"/>
    <p:sldId id="562" r:id="rId5"/>
    <p:sldId id="548" r:id="rId6"/>
    <p:sldId id="549" r:id="rId7"/>
    <p:sldId id="505" r:id="rId8"/>
    <p:sldId id="506" r:id="rId9"/>
    <p:sldId id="507" r:id="rId10"/>
    <p:sldId id="508" r:id="rId11"/>
    <p:sldId id="551" r:id="rId12"/>
    <p:sldId id="553" r:id="rId13"/>
    <p:sldId id="552" r:id="rId14"/>
    <p:sldId id="550" r:id="rId15"/>
    <p:sldId id="554" r:id="rId16"/>
    <p:sldId id="555" r:id="rId17"/>
    <p:sldId id="557" r:id="rId18"/>
    <p:sldId id="558" r:id="rId19"/>
    <p:sldId id="509" r:id="rId20"/>
    <p:sldId id="510" r:id="rId21"/>
    <p:sldId id="511" r:id="rId22"/>
    <p:sldId id="512" r:id="rId23"/>
    <p:sldId id="513" r:id="rId24"/>
    <p:sldId id="514" r:id="rId25"/>
    <p:sldId id="515" r:id="rId26"/>
    <p:sldId id="516" r:id="rId27"/>
    <p:sldId id="517" r:id="rId28"/>
    <p:sldId id="518" r:id="rId29"/>
    <p:sldId id="519" r:id="rId30"/>
    <p:sldId id="520" r:id="rId31"/>
    <p:sldId id="521" r:id="rId32"/>
    <p:sldId id="522" r:id="rId33"/>
    <p:sldId id="523" r:id="rId34"/>
    <p:sldId id="524" r:id="rId35"/>
    <p:sldId id="525" r:id="rId36"/>
    <p:sldId id="526" r:id="rId37"/>
    <p:sldId id="527" r:id="rId38"/>
    <p:sldId id="528" r:id="rId39"/>
    <p:sldId id="563" r:id="rId40"/>
    <p:sldId id="529" r:id="rId41"/>
    <p:sldId id="530" r:id="rId42"/>
    <p:sldId id="531" r:id="rId43"/>
    <p:sldId id="564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44259B"/>
    <a:srgbClr val="000000"/>
    <a:srgbClr val="3E11A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68F5E-810E-43AA-A4E7-B77A969AAD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E665C82-359F-4D5D-9854-B0AB092436DE}">
      <dgm:prSet phldrT="[Metin]"/>
      <dgm:spPr/>
      <dgm:t>
        <a:bodyPr/>
        <a:lstStyle/>
        <a:p>
          <a:r>
            <a:rPr lang="tr-TR" b="1" dirty="0" smtClean="0"/>
            <a:t>İslam Kültür ve Medeniyeti</a:t>
          </a:r>
          <a:endParaRPr lang="tr-TR" b="1" dirty="0"/>
        </a:p>
      </dgm:t>
    </dgm:pt>
    <dgm:pt modelId="{B804D60D-3E3C-4747-AD71-59117D03EE1B}" type="parTrans" cxnId="{41BAD8FE-B8E1-4FE0-9EB9-2ACD7CA9BAC1}">
      <dgm:prSet/>
      <dgm:spPr/>
      <dgm:t>
        <a:bodyPr/>
        <a:lstStyle/>
        <a:p>
          <a:endParaRPr lang="tr-TR"/>
        </a:p>
      </dgm:t>
    </dgm:pt>
    <dgm:pt modelId="{F3F78626-394A-425F-9586-FACD9D224705}" type="sibTrans" cxnId="{41BAD8FE-B8E1-4FE0-9EB9-2ACD7CA9BAC1}">
      <dgm:prSet/>
      <dgm:spPr/>
      <dgm:t>
        <a:bodyPr/>
        <a:lstStyle/>
        <a:p>
          <a:endParaRPr lang="tr-TR"/>
        </a:p>
      </dgm:t>
    </dgm:pt>
    <dgm:pt modelId="{D0FBFF7E-C2D4-4894-9A79-441CF8D5D52E}">
      <dgm:prSet phldrT="[Metin]"/>
      <dgm:spPr/>
      <dgm:t>
        <a:bodyPr/>
        <a:lstStyle/>
        <a:p>
          <a:r>
            <a:rPr lang="tr-TR" b="1" dirty="0" smtClean="0">
              <a:solidFill>
                <a:srgbClr val="C00000"/>
              </a:solidFill>
            </a:rPr>
            <a:t>2-Din ve İnanış</a:t>
          </a:r>
          <a:endParaRPr lang="tr-TR" b="1" dirty="0">
            <a:solidFill>
              <a:srgbClr val="C00000"/>
            </a:solidFill>
          </a:endParaRPr>
        </a:p>
      </dgm:t>
    </dgm:pt>
    <dgm:pt modelId="{F81327C7-3065-4E2F-9471-57EC68C0EE8B}" type="parTrans" cxnId="{AF0B4607-4BCA-49CF-95BD-0D82BDD350D9}">
      <dgm:prSet/>
      <dgm:spPr/>
      <dgm:t>
        <a:bodyPr/>
        <a:lstStyle/>
        <a:p>
          <a:endParaRPr lang="tr-TR"/>
        </a:p>
      </dgm:t>
    </dgm:pt>
    <dgm:pt modelId="{ED5E036F-DE41-4329-A67C-C8E3157D2918}" type="sibTrans" cxnId="{AF0B4607-4BCA-49CF-95BD-0D82BDD350D9}">
      <dgm:prSet/>
      <dgm:spPr/>
      <dgm:t>
        <a:bodyPr/>
        <a:lstStyle/>
        <a:p>
          <a:endParaRPr lang="tr-TR"/>
        </a:p>
      </dgm:t>
    </dgm:pt>
    <dgm:pt modelId="{D53879EA-36C7-46E7-A78F-FDF15ABB94C1}">
      <dgm:prSet/>
      <dgm:spPr/>
      <dgm:t>
        <a:bodyPr/>
        <a:lstStyle/>
        <a:p>
          <a:r>
            <a:rPr lang="tr-TR" b="1" i="1" smtClean="0">
              <a:solidFill>
                <a:srgbClr val="FF0000"/>
              </a:solidFill>
              <a:cs typeface="Times New Roman" pitchFamily="18" charset="0"/>
            </a:rPr>
            <a:t>1-Devlet Yönetimi</a:t>
          </a:r>
          <a:endParaRPr lang="tr-TR" b="1" i="1" dirty="0" smtClean="0">
            <a:solidFill>
              <a:srgbClr val="FF0000"/>
            </a:solidFill>
            <a:cs typeface="Times New Roman" pitchFamily="18" charset="0"/>
          </a:endParaRPr>
        </a:p>
      </dgm:t>
    </dgm:pt>
    <dgm:pt modelId="{05924AD1-2234-4ACF-A349-FA93AB1B684D}" type="parTrans" cxnId="{9F135C90-3E2D-4F8B-9E75-255DD7146777}">
      <dgm:prSet/>
      <dgm:spPr/>
      <dgm:t>
        <a:bodyPr/>
        <a:lstStyle/>
        <a:p>
          <a:endParaRPr lang="tr-TR"/>
        </a:p>
      </dgm:t>
    </dgm:pt>
    <dgm:pt modelId="{003DCB36-037B-42DA-8A75-1A839016C8C5}" type="sibTrans" cxnId="{9F135C90-3E2D-4F8B-9E75-255DD7146777}">
      <dgm:prSet/>
      <dgm:spPr/>
      <dgm:t>
        <a:bodyPr/>
        <a:lstStyle/>
        <a:p>
          <a:endParaRPr lang="tr-TR"/>
        </a:p>
      </dgm:t>
    </dgm:pt>
    <dgm:pt modelId="{FC3C2423-5A45-4409-B96B-5E3746243197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400" dirty="0" smtClean="0">
              <a:cs typeface="Times New Roman" pitchFamily="18" charset="0"/>
            </a:rPr>
            <a:t>Hz.Muhammed siyasi ,askeri,</a:t>
          </a:r>
          <a:r>
            <a:rPr lang="tr-TR" sz="1400" dirty="0" smtClean="0"/>
            <a:t> </a:t>
          </a:r>
          <a:r>
            <a:rPr lang="tr-TR" sz="1400" dirty="0" smtClean="0">
              <a:cs typeface="Times New Roman" pitchFamily="18" charset="0"/>
            </a:rPr>
            <a:t>adli ve idari yetkileri kendinde toplamıştır.</a:t>
          </a:r>
          <a:r>
            <a:rPr lang="de-DE" sz="1400" dirty="0" err="1" smtClean="0">
              <a:cs typeface="Times New Roman" pitchFamily="18" charset="0"/>
            </a:rPr>
            <a:t>Dört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Halife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Devrinde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halifeler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seçimle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iş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başına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geldiler</a:t>
          </a:r>
          <a:r>
            <a:rPr lang="de-DE" sz="1400" dirty="0" smtClean="0">
              <a:cs typeface="Times New Roman" pitchFamily="18" charset="0"/>
            </a:rPr>
            <a:t>. </a:t>
          </a:r>
          <a:r>
            <a:rPr lang="de-DE" sz="1400" dirty="0" err="1" smtClean="0">
              <a:cs typeface="Times New Roman" pitchFamily="18" charset="0"/>
            </a:rPr>
            <a:t>Emevilerle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birlikte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halifelik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saltanat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halini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aldı</a:t>
          </a:r>
          <a:r>
            <a:rPr lang="de-DE" sz="1400" dirty="0" smtClean="0">
              <a:cs typeface="Times New Roman" pitchFamily="18" charset="0"/>
            </a:rPr>
            <a:t>.</a:t>
          </a:r>
          <a:r>
            <a:rPr lang="tr-TR" sz="1400" dirty="0" smtClean="0"/>
            <a:t> </a:t>
          </a:r>
          <a:r>
            <a:rPr lang="de-DE" sz="1400" dirty="0" smtClean="0">
              <a:cs typeface="Times New Roman" pitchFamily="18" charset="0"/>
            </a:rPr>
            <a:t>Hem </a:t>
          </a:r>
          <a:r>
            <a:rPr lang="de-DE" sz="1400" dirty="0" err="1" smtClean="0">
              <a:cs typeface="Times New Roman" pitchFamily="18" charset="0"/>
            </a:rPr>
            <a:t>din</a:t>
          </a:r>
          <a:r>
            <a:rPr lang="de-DE" sz="1400" dirty="0" smtClean="0">
              <a:cs typeface="Times New Roman" pitchFamily="18" charset="0"/>
            </a:rPr>
            <a:t>,</a:t>
          </a:r>
          <a:r>
            <a:rPr lang="tr-TR" sz="1400" dirty="0" smtClean="0"/>
            <a:t> </a:t>
          </a:r>
          <a:r>
            <a:rPr lang="de-DE" sz="1400" dirty="0" smtClean="0">
              <a:cs typeface="Times New Roman" pitchFamily="18" charset="0"/>
            </a:rPr>
            <a:t>hem </a:t>
          </a:r>
          <a:r>
            <a:rPr lang="de-DE" sz="1400" dirty="0" err="1" smtClean="0">
              <a:cs typeface="Times New Roman" pitchFamily="18" charset="0"/>
            </a:rPr>
            <a:t>devlet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başkanı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idiler</a:t>
          </a:r>
          <a:r>
            <a:rPr lang="de-DE" sz="1400" dirty="0" smtClean="0">
              <a:cs typeface="Times New Roman" pitchFamily="18" charset="0"/>
            </a:rPr>
            <a:t>. </a:t>
          </a:r>
          <a:r>
            <a:rPr lang="de-DE" sz="1400" dirty="0" err="1" smtClean="0">
              <a:cs typeface="Times New Roman" pitchFamily="18" charset="0"/>
            </a:rPr>
            <a:t>Halifelik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alametleri</a:t>
          </a:r>
          <a:r>
            <a:rPr lang="de-DE" sz="1400" dirty="0" smtClean="0">
              <a:cs typeface="Times New Roman" pitchFamily="18" charset="0"/>
            </a:rPr>
            <a:t>;</a:t>
          </a:r>
          <a:r>
            <a:rPr lang="tr-TR" sz="1400" dirty="0" smtClean="0"/>
            <a:t> </a:t>
          </a:r>
          <a:r>
            <a:rPr lang="de-DE" sz="1400" dirty="0" err="1" smtClean="0">
              <a:solidFill>
                <a:srgbClr val="C00000"/>
              </a:solidFill>
              <a:cs typeface="Times New Roman" pitchFamily="18" charset="0"/>
            </a:rPr>
            <a:t>hırka,hutbe</a:t>
          </a:r>
          <a:r>
            <a:rPr lang="de-DE" sz="1400" dirty="0" smtClean="0">
              <a:solidFill>
                <a:srgbClr val="C00000"/>
              </a:solidFill>
              <a:cs typeface="Times New Roman" pitchFamily="18" charset="0"/>
            </a:rPr>
            <a:t>,</a:t>
          </a:r>
          <a:r>
            <a:rPr lang="tr-TR" sz="1400" dirty="0" smtClean="0">
              <a:solidFill>
                <a:srgbClr val="C00000"/>
              </a:solidFill>
            </a:rPr>
            <a:t> </a:t>
          </a:r>
          <a:r>
            <a:rPr lang="de-DE" sz="1400" dirty="0" err="1" smtClean="0">
              <a:solidFill>
                <a:srgbClr val="C00000"/>
              </a:solidFill>
              <a:cs typeface="Times New Roman" pitchFamily="18" charset="0"/>
            </a:rPr>
            <a:t>mühür</a:t>
          </a:r>
          <a:r>
            <a:rPr lang="de-DE" sz="1400" dirty="0" smtClean="0">
              <a:solidFill>
                <a:srgbClr val="C00000"/>
              </a:solidFill>
              <a:cs typeface="Times New Roman" pitchFamily="18" charset="0"/>
            </a:rPr>
            <a:t>,</a:t>
          </a:r>
          <a:r>
            <a:rPr lang="tr-TR" sz="1400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sz="1400" dirty="0" err="1" smtClean="0">
              <a:solidFill>
                <a:srgbClr val="C00000"/>
              </a:solidFill>
              <a:cs typeface="Times New Roman" pitchFamily="18" charset="0"/>
            </a:rPr>
            <a:t>sikke,asa</a:t>
          </a:r>
          <a:r>
            <a:rPr lang="de-DE" sz="1400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sz="1400" dirty="0" err="1" smtClean="0">
              <a:solidFill>
                <a:srgbClr val="C00000"/>
              </a:solidFill>
              <a:cs typeface="Times New Roman" pitchFamily="18" charset="0"/>
            </a:rPr>
            <a:t>ve</a:t>
          </a:r>
          <a:r>
            <a:rPr lang="de-DE" sz="1400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sz="1400" dirty="0" err="1" smtClean="0">
              <a:solidFill>
                <a:srgbClr val="C00000"/>
              </a:solidFill>
              <a:cs typeface="Times New Roman" pitchFamily="18" charset="0"/>
            </a:rPr>
            <a:t>tıraz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idi.Hz.Ömer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döneminde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sınırlar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genişleyince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yeni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müesseselere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ihtiyaç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duyuldu.Önemli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merkezlere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solidFill>
                <a:srgbClr val="C00000"/>
              </a:solidFill>
              <a:cs typeface="Times New Roman" pitchFamily="18" charset="0"/>
            </a:rPr>
            <a:t>valiler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atandı</a:t>
          </a:r>
          <a:r>
            <a:rPr lang="de-DE" sz="1400" dirty="0" smtClean="0">
              <a:cs typeface="Times New Roman" pitchFamily="18" charset="0"/>
            </a:rPr>
            <a:t>.</a:t>
          </a:r>
          <a:r>
            <a:rPr lang="tr-TR" sz="1400" dirty="0" smtClean="0"/>
            <a:t> </a:t>
          </a:r>
          <a:r>
            <a:rPr lang="de-DE" sz="1400" dirty="0" smtClean="0">
              <a:cs typeface="Times New Roman" pitchFamily="18" charset="0"/>
            </a:rPr>
            <a:t>Adalet </a:t>
          </a:r>
          <a:r>
            <a:rPr lang="de-DE" sz="1400" dirty="0" err="1" smtClean="0">
              <a:cs typeface="Times New Roman" pitchFamily="18" charset="0"/>
            </a:rPr>
            <a:t>işlerini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görmek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amacıyla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solidFill>
                <a:srgbClr val="C00000"/>
              </a:solidFill>
              <a:cs typeface="Times New Roman" pitchFamily="18" charset="0"/>
            </a:rPr>
            <a:t>kadılar</a:t>
          </a:r>
          <a:r>
            <a:rPr lang="de-DE" sz="1400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atandı.</a:t>
          </a:r>
          <a:r>
            <a:rPr lang="de-DE" sz="1400" dirty="0" err="1" smtClean="0">
              <a:solidFill>
                <a:srgbClr val="C00000"/>
              </a:solidFill>
              <a:cs typeface="Times New Roman" pitchFamily="18" charset="0"/>
            </a:rPr>
            <a:t>Hazine</a:t>
          </a:r>
          <a:r>
            <a:rPr lang="de-DE" sz="1400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oluşturuldu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smtClean="0">
              <a:solidFill>
                <a:srgbClr val="C00000"/>
              </a:solidFill>
              <a:cs typeface="Times New Roman" pitchFamily="18" charset="0"/>
            </a:rPr>
            <a:t>(</a:t>
          </a:r>
          <a:r>
            <a:rPr lang="de-DE" sz="1400" dirty="0" err="1" smtClean="0">
              <a:solidFill>
                <a:srgbClr val="C00000"/>
              </a:solidFill>
              <a:cs typeface="Times New Roman" pitchFamily="18" charset="0"/>
            </a:rPr>
            <a:t>Bey</a:t>
          </a:r>
          <a:r>
            <a:rPr lang="tr-TR" sz="1400" dirty="0" smtClean="0">
              <a:solidFill>
                <a:srgbClr val="C00000"/>
              </a:solidFill>
            </a:rPr>
            <a:t>-</a:t>
          </a:r>
          <a:r>
            <a:rPr lang="de-DE" sz="1400" dirty="0" err="1" smtClean="0">
              <a:solidFill>
                <a:srgbClr val="C00000"/>
              </a:solidFill>
              <a:cs typeface="Times New Roman" pitchFamily="18" charset="0"/>
            </a:rPr>
            <a:t>tü’l</a:t>
          </a:r>
          <a:r>
            <a:rPr lang="de-DE" sz="1400" dirty="0" smtClean="0">
              <a:solidFill>
                <a:srgbClr val="C00000"/>
              </a:solidFill>
              <a:cs typeface="Times New Roman" pitchFamily="18" charset="0"/>
            </a:rPr>
            <a:t> Mal</a:t>
          </a:r>
          <a:r>
            <a:rPr lang="tr-TR" sz="1400" dirty="0" smtClean="0">
              <a:solidFill>
                <a:srgbClr val="C00000"/>
              </a:solidFill>
            </a:rPr>
            <a:t> </a:t>
          </a:r>
          <a:r>
            <a:rPr lang="de-DE" sz="1400" dirty="0" smtClean="0">
              <a:solidFill>
                <a:srgbClr val="C00000"/>
              </a:solidFill>
              <a:cs typeface="Times New Roman" pitchFamily="18" charset="0"/>
            </a:rPr>
            <a:t>).</a:t>
          </a:r>
          <a:r>
            <a:rPr lang="tr-TR" sz="1400" dirty="0" smtClean="0">
              <a:solidFill>
                <a:srgbClr val="C00000"/>
              </a:solidFill>
            </a:rPr>
            <a:t> </a:t>
          </a:r>
          <a:r>
            <a:rPr lang="de-DE" sz="1400" dirty="0" err="1" smtClean="0">
              <a:solidFill>
                <a:srgbClr val="C00000"/>
              </a:solidFill>
              <a:cs typeface="Times New Roman" pitchFamily="18" charset="0"/>
            </a:rPr>
            <a:t>Divanü’l</a:t>
          </a:r>
          <a:r>
            <a:rPr lang="de-DE" sz="1400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sz="1400" dirty="0" err="1" smtClean="0">
              <a:solidFill>
                <a:srgbClr val="C00000"/>
              </a:solidFill>
              <a:cs typeface="Times New Roman" pitchFamily="18" charset="0"/>
            </a:rPr>
            <a:t>Cünd</a:t>
          </a:r>
          <a:r>
            <a:rPr lang="de-DE" sz="1400" dirty="0" smtClean="0">
              <a:solidFill>
                <a:srgbClr val="C00000"/>
              </a:solidFill>
              <a:cs typeface="Times New Roman" pitchFamily="18" charset="0"/>
            </a:rPr>
            <a:t> (</a:t>
          </a:r>
          <a:r>
            <a:rPr lang="de-DE" sz="1400" dirty="0" err="1" smtClean="0">
              <a:solidFill>
                <a:srgbClr val="C00000"/>
              </a:solidFill>
              <a:cs typeface="Times New Roman" pitchFamily="18" charset="0"/>
            </a:rPr>
            <a:t>Ordu</a:t>
          </a:r>
          <a:r>
            <a:rPr lang="de-DE" sz="1400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sz="1400" dirty="0" err="1" smtClean="0">
              <a:solidFill>
                <a:srgbClr val="C00000"/>
              </a:solidFill>
              <a:cs typeface="Times New Roman" pitchFamily="18" charset="0"/>
            </a:rPr>
            <a:t>Divanı</a:t>
          </a:r>
          <a:r>
            <a:rPr lang="de-DE" sz="1400" dirty="0" smtClean="0">
              <a:solidFill>
                <a:srgbClr val="C00000"/>
              </a:solidFill>
              <a:cs typeface="Times New Roman" pitchFamily="18" charset="0"/>
            </a:rPr>
            <a:t>) </a:t>
          </a:r>
          <a:r>
            <a:rPr lang="de-DE" sz="1400" dirty="0" err="1" smtClean="0">
              <a:solidFill>
                <a:srgbClr val="C00000"/>
              </a:solidFill>
              <a:cs typeface="Times New Roman" pitchFamily="18" charset="0"/>
            </a:rPr>
            <a:t>kuruldu</a:t>
          </a:r>
          <a:r>
            <a:rPr lang="de-DE" sz="1400" dirty="0" smtClean="0">
              <a:solidFill>
                <a:srgbClr val="C00000"/>
              </a:solidFill>
              <a:cs typeface="Times New Roman" pitchFamily="18" charset="0"/>
            </a:rPr>
            <a:t>.</a:t>
          </a:r>
          <a:endParaRPr lang="tr-TR" sz="1400" dirty="0" smtClean="0">
            <a:solidFill>
              <a:srgbClr val="C00000"/>
            </a:solidFill>
            <a:cs typeface="Times New Roman" pitchFamily="18" charset="0"/>
          </a:endParaRPr>
        </a:p>
        <a:p>
          <a:pPr>
            <a:lnSpc>
              <a:spcPct val="150000"/>
            </a:lnSpc>
            <a:spcAft>
              <a:spcPts val="0"/>
            </a:spcAft>
          </a:pPr>
          <a:r>
            <a:rPr lang="de-DE" sz="1400" dirty="0" err="1" smtClean="0">
              <a:cs typeface="Times New Roman" pitchFamily="18" charset="0"/>
            </a:rPr>
            <a:t>Emeviler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Devrinde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merkez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teşkilatı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genişlemiştir.Yeni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görevler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ihdas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edilmiştir</a:t>
          </a:r>
          <a:r>
            <a:rPr lang="de-DE" sz="1400" dirty="0" smtClean="0">
              <a:cs typeface="Times New Roman" pitchFamily="18" charset="0"/>
            </a:rPr>
            <a:t>.</a:t>
          </a:r>
          <a:r>
            <a:rPr lang="tr-TR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solidFill>
                <a:srgbClr val="C00000"/>
              </a:solidFill>
              <a:cs typeface="Times New Roman" pitchFamily="18" charset="0"/>
            </a:rPr>
            <a:t>Posta</a:t>
          </a:r>
          <a:r>
            <a:rPr lang="de-DE" sz="1400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teşkilatı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kurul</a:t>
          </a:r>
          <a:r>
            <a:rPr lang="tr-TR" sz="1400" dirty="0" smtClean="0"/>
            <a:t>muştur.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de-DE" sz="1400" dirty="0" err="1" smtClean="0">
              <a:cs typeface="Times New Roman" pitchFamily="18" charset="0"/>
            </a:rPr>
            <a:t>Abbasiler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Devri’nde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solidFill>
                <a:srgbClr val="C00000"/>
              </a:solidFill>
              <a:cs typeface="Times New Roman" pitchFamily="18" charset="0"/>
            </a:rPr>
            <a:t>vezirlik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önemli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bir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görev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haline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geldi</a:t>
          </a:r>
          <a:r>
            <a:rPr lang="de-DE" sz="1400" dirty="0" smtClean="0">
              <a:cs typeface="Times New Roman" pitchFamily="18" charset="0"/>
            </a:rPr>
            <a:t>.</a:t>
          </a:r>
          <a:endParaRPr lang="tr-TR" sz="1400" dirty="0" smtClean="0">
            <a:cs typeface="Times New Roman" pitchFamily="18" charset="0"/>
          </a:endParaRPr>
        </a:p>
      </dgm:t>
    </dgm:pt>
    <dgm:pt modelId="{B5D9DE7F-9A65-4C5B-9199-79E0F1269F0E}" type="parTrans" cxnId="{054290F2-62C1-4123-AE89-F4CEB8A6B5A9}">
      <dgm:prSet/>
      <dgm:spPr/>
      <dgm:t>
        <a:bodyPr/>
        <a:lstStyle/>
        <a:p>
          <a:endParaRPr lang="tr-TR"/>
        </a:p>
      </dgm:t>
    </dgm:pt>
    <dgm:pt modelId="{EB8EC729-9650-4C6E-91AB-545DBEA5BFF8}" type="sibTrans" cxnId="{054290F2-62C1-4123-AE89-F4CEB8A6B5A9}">
      <dgm:prSet/>
      <dgm:spPr/>
      <dgm:t>
        <a:bodyPr/>
        <a:lstStyle/>
        <a:p>
          <a:endParaRPr lang="tr-TR"/>
        </a:p>
      </dgm:t>
    </dgm:pt>
    <dgm:pt modelId="{F7FF2142-1651-4E88-9B83-03239DE27457}">
      <dgm:prSet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de-DE" dirty="0" smtClean="0">
              <a:cs typeface="Times New Roman" pitchFamily="18" charset="0"/>
            </a:rPr>
            <a:t>Toplumun </a:t>
          </a:r>
          <a:r>
            <a:rPr lang="de-DE" dirty="0" err="1" smtClean="0">
              <a:cs typeface="Times New Roman" pitchFamily="18" charset="0"/>
            </a:rPr>
            <a:t>büyük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çoğunluğu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Müslü</a:t>
          </a:r>
          <a:r>
            <a:rPr lang="tr-TR" dirty="0" smtClean="0"/>
            <a:t>-</a:t>
          </a:r>
          <a:r>
            <a:rPr lang="de-DE" dirty="0" err="1" smtClean="0">
              <a:cs typeface="Times New Roman" pitchFamily="18" charset="0"/>
            </a:rPr>
            <a:t>mandı.İslamiyetin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kaynağı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Kur’an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-ı Kerim 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ve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sünnetti</a:t>
          </a:r>
          <a:r>
            <a:rPr lang="de-DE" dirty="0" smtClean="0">
              <a:cs typeface="Times New Roman" pitchFamily="18" charset="0"/>
            </a:rPr>
            <a:t>.</a:t>
          </a:r>
          <a:r>
            <a:rPr lang="tr-TR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Daha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sonra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icma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ve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kıyas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ortaya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çıktı.Gayrimüslimlerden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ehl</a:t>
          </a:r>
          <a:r>
            <a:rPr lang="de-DE" dirty="0" smtClean="0">
              <a:cs typeface="Times New Roman" pitchFamily="18" charset="0"/>
            </a:rPr>
            <a:t>-i </a:t>
          </a:r>
          <a:r>
            <a:rPr lang="de-DE" dirty="0" err="1" smtClean="0">
              <a:cs typeface="Times New Roman" pitchFamily="18" charset="0"/>
            </a:rPr>
            <a:t>kitap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olanlar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zimmet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hukuku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çerçevesin</a:t>
          </a:r>
          <a:r>
            <a:rPr lang="tr-TR" dirty="0" smtClean="0"/>
            <a:t>-</a:t>
          </a:r>
          <a:r>
            <a:rPr lang="de-DE" dirty="0" smtClean="0">
              <a:cs typeface="Times New Roman" pitchFamily="18" charset="0"/>
            </a:rPr>
            <a:t>de </a:t>
          </a:r>
          <a:r>
            <a:rPr lang="de-DE" dirty="0" err="1" smtClean="0">
              <a:cs typeface="Times New Roman" pitchFamily="18" charset="0"/>
            </a:rPr>
            <a:t>inanışlarını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sürdürmüşlerdir</a:t>
          </a:r>
          <a:r>
            <a:rPr lang="de-DE" dirty="0" smtClean="0">
              <a:cs typeface="Times New Roman" pitchFamily="18" charset="0"/>
            </a:rPr>
            <a:t>.</a:t>
          </a:r>
          <a:endParaRPr lang="tr-TR" dirty="0" smtClean="0">
            <a:cs typeface="Times New Roman" pitchFamily="18" charset="0"/>
          </a:endParaRPr>
        </a:p>
      </dgm:t>
    </dgm:pt>
    <dgm:pt modelId="{993E9759-8D3E-4872-82FC-C0664F541864}" type="sibTrans" cxnId="{B9108D31-18E9-48ED-93FE-C6B628F97054}">
      <dgm:prSet/>
      <dgm:spPr/>
      <dgm:t>
        <a:bodyPr/>
        <a:lstStyle/>
        <a:p>
          <a:endParaRPr lang="tr-TR"/>
        </a:p>
      </dgm:t>
    </dgm:pt>
    <dgm:pt modelId="{6B9B8FD7-764F-409E-B146-0A4172D340F2}" type="parTrans" cxnId="{B9108D31-18E9-48ED-93FE-C6B628F97054}">
      <dgm:prSet/>
      <dgm:spPr/>
      <dgm:t>
        <a:bodyPr/>
        <a:lstStyle/>
        <a:p>
          <a:endParaRPr lang="tr-TR"/>
        </a:p>
      </dgm:t>
    </dgm:pt>
    <dgm:pt modelId="{AEBBA020-2213-4833-A730-786D80209006}" type="pres">
      <dgm:prSet presAssocID="{83168F5E-810E-43AA-A4E7-B77A969AAD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5FA4C5E-6A80-445E-B8F5-4772741CB453}" type="pres">
      <dgm:prSet presAssocID="{4E665C82-359F-4D5D-9854-B0AB092436DE}" presName="hierRoot1" presStyleCnt="0"/>
      <dgm:spPr/>
    </dgm:pt>
    <dgm:pt modelId="{E4CE8214-A053-42EC-A0F6-86FCE6329299}" type="pres">
      <dgm:prSet presAssocID="{4E665C82-359F-4D5D-9854-B0AB092436DE}" presName="composite" presStyleCnt="0"/>
      <dgm:spPr/>
    </dgm:pt>
    <dgm:pt modelId="{00367DB8-65C8-4E76-B0CD-3AF56E2F81F4}" type="pres">
      <dgm:prSet presAssocID="{4E665C82-359F-4D5D-9854-B0AB092436DE}" presName="background" presStyleLbl="node0" presStyleIdx="0" presStyleCnt="1"/>
      <dgm:spPr/>
    </dgm:pt>
    <dgm:pt modelId="{8E9A4C8B-58C1-4506-9A47-B5D0F21588A2}" type="pres">
      <dgm:prSet presAssocID="{4E665C82-359F-4D5D-9854-B0AB092436DE}" presName="text" presStyleLbl="fgAcc0" presStyleIdx="0" presStyleCnt="1" custScaleX="211112" custScaleY="2776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6068056-BC5E-4633-B38A-371F7573C34C}" type="pres">
      <dgm:prSet presAssocID="{4E665C82-359F-4D5D-9854-B0AB092436DE}" presName="hierChild2" presStyleCnt="0"/>
      <dgm:spPr/>
    </dgm:pt>
    <dgm:pt modelId="{5D73A277-E9A5-45AF-86D6-CBB17A06E627}" type="pres">
      <dgm:prSet presAssocID="{05924AD1-2234-4ACF-A349-FA93AB1B684D}" presName="Name10" presStyleLbl="parChTrans1D2" presStyleIdx="0" presStyleCnt="2"/>
      <dgm:spPr/>
      <dgm:t>
        <a:bodyPr/>
        <a:lstStyle/>
        <a:p>
          <a:endParaRPr lang="tr-TR"/>
        </a:p>
      </dgm:t>
    </dgm:pt>
    <dgm:pt modelId="{A470201D-3FD4-422A-8215-479C52A0D824}" type="pres">
      <dgm:prSet presAssocID="{D53879EA-36C7-46E7-A78F-FDF15ABB94C1}" presName="hierRoot2" presStyleCnt="0"/>
      <dgm:spPr/>
    </dgm:pt>
    <dgm:pt modelId="{D86D0767-CB55-4C8E-A19B-06C4DA0CBE14}" type="pres">
      <dgm:prSet presAssocID="{D53879EA-36C7-46E7-A78F-FDF15ABB94C1}" presName="composite2" presStyleCnt="0"/>
      <dgm:spPr/>
    </dgm:pt>
    <dgm:pt modelId="{C46AD710-0488-40EA-9EBF-F9F74CD01F38}" type="pres">
      <dgm:prSet presAssocID="{D53879EA-36C7-46E7-A78F-FDF15ABB94C1}" presName="background2" presStyleLbl="node2" presStyleIdx="0" presStyleCnt="2"/>
      <dgm:spPr/>
    </dgm:pt>
    <dgm:pt modelId="{E8BEB215-BF85-4BB0-AB5B-804532B513D0}" type="pres">
      <dgm:prSet presAssocID="{D53879EA-36C7-46E7-A78F-FDF15ABB94C1}" presName="text2" presStyleLbl="fgAcc2" presStyleIdx="0" presStyleCnt="2" custScaleY="2712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2692EF1-DBA8-49E3-8DAC-C1BD910BCEE4}" type="pres">
      <dgm:prSet presAssocID="{D53879EA-36C7-46E7-A78F-FDF15ABB94C1}" presName="hierChild3" presStyleCnt="0"/>
      <dgm:spPr/>
    </dgm:pt>
    <dgm:pt modelId="{B227A4A1-C6F7-4D20-B1F2-61ACA1FD4740}" type="pres">
      <dgm:prSet presAssocID="{B5D9DE7F-9A65-4C5B-9199-79E0F1269F0E}" presName="Name17" presStyleLbl="parChTrans1D3" presStyleIdx="0" presStyleCnt="2"/>
      <dgm:spPr/>
      <dgm:t>
        <a:bodyPr/>
        <a:lstStyle/>
        <a:p>
          <a:endParaRPr lang="tr-TR"/>
        </a:p>
      </dgm:t>
    </dgm:pt>
    <dgm:pt modelId="{0E85E04A-C8C4-4C1E-A28F-9D5566E966F0}" type="pres">
      <dgm:prSet presAssocID="{FC3C2423-5A45-4409-B96B-5E3746243197}" presName="hierRoot3" presStyleCnt="0"/>
      <dgm:spPr/>
    </dgm:pt>
    <dgm:pt modelId="{7AC74195-1CD2-4837-AD9A-379DCB005FD0}" type="pres">
      <dgm:prSet presAssocID="{FC3C2423-5A45-4409-B96B-5E3746243197}" presName="composite3" presStyleCnt="0"/>
      <dgm:spPr/>
    </dgm:pt>
    <dgm:pt modelId="{5D758178-4E43-4183-8B64-8EE13F297F50}" type="pres">
      <dgm:prSet presAssocID="{FC3C2423-5A45-4409-B96B-5E3746243197}" presName="background3" presStyleLbl="node3" presStyleIdx="0" presStyleCnt="2"/>
      <dgm:spPr/>
    </dgm:pt>
    <dgm:pt modelId="{EB1D383D-4617-4187-8777-1E6A7F0FBAFF}" type="pres">
      <dgm:prSet presAssocID="{FC3C2423-5A45-4409-B96B-5E3746243197}" presName="text3" presStyleLbl="fgAcc3" presStyleIdx="0" presStyleCnt="2" custScaleX="194040" custScaleY="22838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A50D905-67E8-4135-A47A-F17F5457F122}" type="pres">
      <dgm:prSet presAssocID="{FC3C2423-5A45-4409-B96B-5E3746243197}" presName="hierChild4" presStyleCnt="0"/>
      <dgm:spPr/>
    </dgm:pt>
    <dgm:pt modelId="{ADBA46B1-DBA5-43FB-A83C-B92CC1E963C1}" type="pres">
      <dgm:prSet presAssocID="{F81327C7-3065-4E2F-9471-57EC68C0EE8B}" presName="Name10" presStyleLbl="parChTrans1D2" presStyleIdx="1" presStyleCnt="2"/>
      <dgm:spPr/>
      <dgm:t>
        <a:bodyPr/>
        <a:lstStyle/>
        <a:p>
          <a:endParaRPr lang="tr-TR"/>
        </a:p>
      </dgm:t>
    </dgm:pt>
    <dgm:pt modelId="{828CC5AB-93E9-4102-8324-E05D9B681449}" type="pres">
      <dgm:prSet presAssocID="{D0FBFF7E-C2D4-4894-9A79-441CF8D5D52E}" presName="hierRoot2" presStyleCnt="0"/>
      <dgm:spPr/>
    </dgm:pt>
    <dgm:pt modelId="{C7261467-608E-457C-8885-48BBFC69BE63}" type="pres">
      <dgm:prSet presAssocID="{D0FBFF7E-C2D4-4894-9A79-441CF8D5D52E}" presName="composite2" presStyleCnt="0"/>
      <dgm:spPr/>
    </dgm:pt>
    <dgm:pt modelId="{68A13840-1069-4EB3-92EA-5B8AB77B5D3F}" type="pres">
      <dgm:prSet presAssocID="{D0FBFF7E-C2D4-4894-9A79-441CF8D5D52E}" presName="background2" presStyleLbl="node2" presStyleIdx="1" presStyleCnt="2"/>
      <dgm:spPr/>
    </dgm:pt>
    <dgm:pt modelId="{7DF7FBF3-BB39-4930-AD6D-42D5EA30E191}" type="pres">
      <dgm:prSet presAssocID="{D0FBFF7E-C2D4-4894-9A79-441CF8D5D52E}" presName="text2" presStyleLbl="fgAcc2" presStyleIdx="1" presStyleCnt="2" custScaleY="3214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B89C55D-54CB-445E-8961-F67C09FAF7B2}" type="pres">
      <dgm:prSet presAssocID="{D0FBFF7E-C2D4-4894-9A79-441CF8D5D52E}" presName="hierChild3" presStyleCnt="0"/>
      <dgm:spPr/>
    </dgm:pt>
    <dgm:pt modelId="{13A745EB-B2E0-45F4-AC83-566AEDBC821E}" type="pres">
      <dgm:prSet presAssocID="{6B9B8FD7-764F-409E-B146-0A4172D340F2}" presName="Name17" presStyleLbl="parChTrans1D3" presStyleIdx="1" presStyleCnt="2"/>
      <dgm:spPr/>
      <dgm:t>
        <a:bodyPr/>
        <a:lstStyle/>
        <a:p>
          <a:endParaRPr lang="tr-TR"/>
        </a:p>
      </dgm:t>
    </dgm:pt>
    <dgm:pt modelId="{D7B0B592-9E32-422A-A32E-C06BE0D131BC}" type="pres">
      <dgm:prSet presAssocID="{F7FF2142-1651-4E88-9B83-03239DE27457}" presName="hierRoot3" presStyleCnt="0"/>
      <dgm:spPr/>
    </dgm:pt>
    <dgm:pt modelId="{E3ACE1F9-708F-4F5B-9E38-B625B33A6176}" type="pres">
      <dgm:prSet presAssocID="{F7FF2142-1651-4E88-9B83-03239DE27457}" presName="composite3" presStyleCnt="0"/>
      <dgm:spPr/>
    </dgm:pt>
    <dgm:pt modelId="{2D4AD3EE-2930-42EE-AE9A-C60F75E65818}" type="pres">
      <dgm:prSet presAssocID="{F7FF2142-1651-4E88-9B83-03239DE27457}" presName="background3" presStyleLbl="node3" presStyleIdx="1" presStyleCnt="2"/>
      <dgm:spPr/>
    </dgm:pt>
    <dgm:pt modelId="{D1145BEA-9844-40AE-905B-285A1D3397FC}" type="pres">
      <dgm:prSet presAssocID="{F7FF2142-1651-4E88-9B83-03239DE27457}" presName="text3" presStyleLbl="fgAcc3" presStyleIdx="1" presStyleCnt="2" custScaleY="213102" custLinFactNeighborX="171" custLinFactNeighborY="256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C28ED98-6D6B-4E0A-8B2C-E735689E2135}" type="pres">
      <dgm:prSet presAssocID="{F7FF2142-1651-4E88-9B83-03239DE27457}" presName="hierChild4" presStyleCnt="0"/>
      <dgm:spPr/>
    </dgm:pt>
  </dgm:ptLst>
  <dgm:cxnLst>
    <dgm:cxn modelId="{41BAD8FE-B8E1-4FE0-9EB9-2ACD7CA9BAC1}" srcId="{83168F5E-810E-43AA-A4E7-B77A969AAD8C}" destId="{4E665C82-359F-4D5D-9854-B0AB092436DE}" srcOrd="0" destOrd="0" parTransId="{B804D60D-3E3C-4747-AD71-59117D03EE1B}" sibTransId="{F3F78626-394A-425F-9586-FACD9D224705}"/>
    <dgm:cxn modelId="{5B801C94-2C5D-4B7F-8B1C-1061DD4FDABA}" type="presOf" srcId="{4E665C82-359F-4D5D-9854-B0AB092436DE}" destId="{8E9A4C8B-58C1-4506-9A47-B5D0F21588A2}" srcOrd="0" destOrd="0" presId="urn:microsoft.com/office/officeart/2005/8/layout/hierarchy1"/>
    <dgm:cxn modelId="{054290F2-62C1-4123-AE89-F4CEB8A6B5A9}" srcId="{D53879EA-36C7-46E7-A78F-FDF15ABB94C1}" destId="{FC3C2423-5A45-4409-B96B-5E3746243197}" srcOrd="0" destOrd="0" parTransId="{B5D9DE7F-9A65-4C5B-9199-79E0F1269F0E}" sibTransId="{EB8EC729-9650-4C6E-91AB-545DBEA5BFF8}"/>
    <dgm:cxn modelId="{9F135C90-3E2D-4F8B-9E75-255DD7146777}" srcId="{4E665C82-359F-4D5D-9854-B0AB092436DE}" destId="{D53879EA-36C7-46E7-A78F-FDF15ABB94C1}" srcOrd="0" destOrd="0" parTransId="{05924AD1-2234-4ACF-A349-FA93AB1B684D}" sibTransId="{003DCB36-037B-42DA-8A75-1A839016C8C5}"/>
    <dgm:cxn modelId="{AF0B4607-4BCA-49CF-95BD-0D82BDD350D9}" srcId="{4E665C82-359F-4D5D-9854-B0AB092436DE}" destId="{D0FBFF7E-C2D4-4894-9A79-441CF8D5D52E}" srcOrd="1" destOrd="0" parTransId="{F81327C7-3065-4E2F-9471-57EC68C0EE8B}" sibTransId="{ED5E036F-DE41-4329-A67C-C8E3157D2918}"/>
    <dgm:cxn modelId="{E6687EE8-F245-46C2-8668-33742C92827B}" type="presOf" srcId="{6B9B8FD7-764F-409E-B146-0A4172D340F2}" destId="{13A745EB-B2E0-45F4-AC83-566AEDBC821E}" srcOrd="0" destOrd="0" presId="urn:microsoft.com/office/officeart/2005/8/layout/hierarchy1"/>
    <dgm:cxn modelId="{823EFF76-1D3D-443E-B94F-12C28C063BC7}" type="presOf" srcId="{F81327C7-3065-4E2F-9471-57EC68C0EE8B}" destId="{ADBA46B1-DBA5-43FB-A83C-B92CC1E963C1}" srcOrd="0" destOrd="0" presId="urn:microsoft.com/office/officeart/2005/8/layout/hierarchy1"/>
    <dgm:cxn modelId="{93B7600E-F78F-4219-B926-2A76D6B49665}" type="presOf" srcId="{D53879EA-36C7-46E7-A78F-FDF15ABB94C1}" destId="{E8BEB215-BF85-4BB0-AB5B-804532B513D0}" srcOrd="0" destOrd="0" presId="urn:microsoft.com/office/officeart/2005/8/layout/hierarchy1"/>
    <dgm:cxn modelId="{B9108D31-18E9-48ED-93FE-C6B628F97054}" srcId="{D0FBFF7E-C2D4-4894-9A79-441CF8D5D52E}" destId="{F7FF2142-1651-4E88-9B83-03239DE27457}" srcOrd="0" destOrd="0" parTransId="{6B9B8FD7-764F-409E-B146-0A4172D340F2}" sibTransId="{993E9759-8D3E-4872-82FC-C0664F541864}"/>
    <dgm:cxn modelId="{0CCB0E72-CB73-4030-B993-BEF8A5F0CFA2}" type="presOf" srcId="{FC3C2423-5A45-4409-B96B-5E3746243197}" destId="{EB1D383D-4617-4187-8777-1E6A7F0FBAFF}" srcOrd="0" destOrd="0" presId="urn:microsoft.com/office/officeart/2005/8/layout/hierarchy1"/>
    <dgm:cxn modelId="{0FEB9E2B-65A3-4BA1-92D1-3DB21E10BAC5}" type="presOf" srcId="{D0FBFF7E-C2D4-4894-9A79-441CF8D5D52E}" destId="{7DF7FBF3-BB39-4930-AD6D-42D5EA30E191}" srcOrd="0" destOrd="0" presId="urn:microsoft.com/office/officeart/2005/8/layout/hierarchy1"/>
    <dgm:cxn modelId="{4E35BC5D-8271-41A6-AC99-B4240692780E}" type="presOf" srcId="{05924AD1-2234-4ACF-A349-FA93AB1B684D}" destId="{5D73A277-E9A5-45AF-86D6-CBB17A06E627}" srcOrd="0" destOrd="0" presId="urn:microsoft.com/office/officeart/2005/8/layout/hierarchy1"/>
    <dgm:cxn modelId="{85EF7B2F-26F9-484D-9BD9-4C2AFB55CC50}" type="presOf" srcId="{F7FF2142-1651-4E88-9B83-03239DE27457}" destId="{D1145BEA-9844-40AE-905B-285A1D3397FC}" srcOrd="0" destOrd="0" presId="urn:microsoft.com/office/officeart/2005/8/layout/hierarchy1"/>
    <dgm:cxn modelId="{245E3206-AA9F-426C-BBF6-4037CBD3E996}" type="presOf" srcId="{83168F5E-810E-43AA-A4E7-B77A969AAD8C}" destId="{AEBBA020-2213-4833-A730-786D80209006}" srcOrd="0" destOrd="0" presId="urn:microsoft.com/office/officeart/2005/8/layout/hierarchy1"/>
    <dgm:cxn modelId="{582FD87E-D58D-469F-A4A8-EDFF20E9FFA1}" type="presOf" srcId="{B5D9DE7F-9A65-4C5B-9199-79E0F1269F0E}" destId="{B227A4A1-C6F7-4D20-B1F2-61ACA1FD4740}" srcOrd="0" destOrd="0" presId="urn:microsoft.com/office/officeart/2005/8/layout/hierarchy1"/>
    <dgm:cxn modelId="{4DD10108-60F6-4C88-9F87-A4A5D6C12827}" type="presParOf" srcId="{AEBBA020-2213-4833-A730-786D80209006}" destId="{05FA4C5E-6A80-445E-B8F5-4772741CB453}" srcOrd="0" destOrd="0" presId="urn:microsoft.com/office/officeart/2005/8/layout/hierarchy1"/>
    <dgm:cxn modelId="{F597A643-A4DC-47C6-9F85-CCB970A3E9AF}" type="presParOf" srcId="{05FA4C5E-6A80-445E-B8F5-4772741CB453}" destId="{E4CE8214-A053-42EC-A0F6-86FCE6329299}" srcOrd="0" destOrd="0" presId="urn:microsoft.com/office/officeart/2005/8/layout/hierarchy1"/>
    <dgm:cxn modelId="{C8291FF8-CD56-49B8-AABF-19F1F18D05D5}" type="presParOf" srcId="{E4CE8214-A053-42EC-A0F6-86FCE6329299}" destId="{00367DB8-65C8-4E76-B0CD-3AF56E2F81F4}" srcOrd="0" destOrd="0" presId="urn:microsoft.com/office/officeart/2005/8/layout/hierarchy1"/>
    <dgm:cxn modelId="{349D698C-09D9-4449-B00F-68EA27F4C89B}" type="presParOf" srcId="{E4CE8214-A053-42EC-A0F6-86FCE6329299}" destId="{8E9A4C8B-58C1-4506-9A47-B5D0F21588A2}" srcOrd="1" destOrd="0" presId="urn:microsoft.com/office/officeart/2005/8/layout/hierarchy1"/>
    <dgm:cxn modelId="{1F565724-5F88-4EA7-B8AC-1E6E936EA5D2}" type="presParOf" srcId="{05FA4C5E-6A80-445E-B8F5-4772741CB453}" destId="{86068056-BC5E-4633-B38A-371F7573C34C}" srcOrd="1" destOrd="0" presId="urn:microsoft.com/office/officeart/2005/8/layout/hierarchy1"/>
    <dgm:cxn modelId="{B0D003E6-ACFB-4550-9FDD-E25E66BFADFC}" type="presParOf" srcId="{86068056-BC5E-4633-B38A-371F7573C34C}" destId="{5D73A277-E9A5-45AF-86D6-CBB17A06E627}" srcOrd="0" destOrd="0" presId="urn:microsoft.com/office/officeart/2005/8/layout/hierarchy1"/>
    <dgm:cxn modelId="{09D3C095-643C-4649-AA7B-97DF10591512}" type="presParOf" srcId="{86068056-BC5E-4633-B38A-371F7573C34C}" destId="{A470201D-3FD4-422A-8215-479C52A0D824}" srcOrd="1" destOrd="0" presId="urn:microsoft.com/office/officeart/2005/8/layout/hierarchy1"/>
    <dgm:cxn modelId="{4BAC7148-BDC9-4993-A7E3-C5C7001AD044}" type="presParOf" srcId="{A470201D-3FD4-422A-8215-479C52A0D824}" destId="{D86D0767-CB55-4C8E-A19B-06C4DA0CBE14}" srcOrd="0" destOrd="0" presId="urn:microsoft.com/office/officeart/2005/8/layout/hierarchy1"/>
    <dgm:cxn modelId="{AC7B807E-F696-47C9-90F5-A1FB9261A67A}" type="presParOf" srcId="{D86D0767-CB55-4C8E-A19B-06C4DA0CBE14}" destId="{C46AD710-0488-40EA-9EBF-F9F74CD01F38}" srcOrd="0" destOrd="0" presId="urn:microsoft.com/office/officeart/2005/8/layout/hierarchy1"/>
    <dgm:cxn modelId="{A98CE858-05CF-4E6D-A4F6-70130D0B763D}" type="presParOf" srcId="{D86D0767-CB55-4C8E-A19B-06C4DA0CBE14}" destId="{E8BEB215-BF85-4BB0-AB5B-804532B513D0}" srcOrd="1" destOrd="0" presId="urn:microsoft.com/office/officeart/2005/8/layout/hierarchy1"/>
    <dgm:cxn modelId="{C749525E-DD9B-40A2-B641-F503E0775C44}" type="presParOf" srcId="{A470201D-3FD4-422A-8215-479C52A0D824}" destId="{92692EF1-DBA8-49E3-8DAC-C1BD910BCEE4}" srcOrd="1" destOrd="0" presId="urn:microsoft.com/office/officeart/2005/8/layout/hierarchy1"/>
    <dgm:cxn modelId="{51A4002B-13DD-4892-B125-05EE1D148684}" type="presParOf" srcId="{92692EF1-DBA8-49E3-8DAC-C1BD910BCEE4}" destId="{B227A4A1-C6F7-4D20-B1F2-61ACA1FD4740}" srcOrd="0" destOrd="0" presId="urn:microsoft.com/office/officeart/2005/8/layout/hierarchy1"/>
    <dgm:cxn modelId="{FF243253-AB5D-4BD6-A437-2C5A6FDD7C33}" type="presParOf" srcId="{92692EF1-DBA8-49E3-8DAC-C1BD910BCEE4}" destId="{0E85E04A-C8C4-4C1E-A28F-9D5566E966F0}" srcOrd="1" destOrd="0" presId="urn:microsoft.com/office/officeart/2005/8/layout/hierarchy1"/>
    <dgm:cxn modelId="{B9DB5886-9C3F-4933-8CC5-9F425B8CB6DA}" type="presParOf" srcId="{0E85E04A-C8C4-4C1E-A28F-9D5566E966F0}" destId="{7AC74195-1CD2-4837-AD9A-379DCB005FD0}" srcOrd="0" destOrd="0" presId="urn:microsoft.com/office/officeart/2005/8/layout/hierarchy1"/>
    <dgm:cxn modelId="{50FE46B5-2E05-4124-8321-507C6B0D879F}" type="presParOf" srcId="{7AC74195-1CD2-4837-AD9A-379DCB005FD0}" destId="{5D758178-4E43-4183-8B64-8EE13F297F50}" srcOrd="0" destOrd="0" presId="urn:microsoft.com/office/officeart/2005/8/layout/hierarchy1"/>
    <dgm:cxn modelId="{34C1BCCD-69B1-412E-928D-20142AE8880F}" type="presParOf" srcId="{7AC74195-1CD2-4837-AD9A-379DCB005FD0}" destId="{EB1D383D-4617-4187-8777-1E6A7F0FBAFF}" srcOrd="1" destOrd="0" presId="urn:microsoft.com/office/officeart/2005/8/layout/hierarchy1"/>
    <dgm:cxn modelId="{617BE2E0-F888-4BA6-A5DD-5BB102162EC5}" type="presParOf" srcId="{0E85E04A-C8C4-4C1E-A28F-9D5566E966F0}" destId="{DA50D905-67E8-4135-A47A-F17F5457F122}" srcOrd="1" destOrd="0" presId="urn:microsoft.com/office/officeart/2005/8/layout/hierarchy1"/>
    <dgm:cxn modelId="{42630AE1-4319-4B3F-B770-5B179DDE1432}" type="presParOf" srcId="{86068056-BC5E-4633-B38A-371F7573C34C}" destId="{ADBA46B1-DBA5-43FB-A83C-B92CC1E963C1}" srcOrd="2" destOrd="0" presId="urn:microsoft.com/office/officeart/2005/8/layout/hierarchy1"/>
    <dgm:cxn modelId="{17AFEB2E-D93F-4CA8-81CE-77DC26D0DCB4}" type="presParOf" srcId="{86068056-BC5E-4633-B38A-371F7573C34C}" destId="{828CC5AB-93E9-4102-8324-E05D9B681449}" srcOrd="3" destOrd="0" presId="urn:microsoft.com/office/officeart/2005/8/layout/hierarchy1"/>
    <dgm:cxn modelId="{8B07A0E1-218F-45B8-9996-8415EBC0EFD4}" type="presParOf" srcId="{828CC5AB-93E9-4102-8324-E05D9B681449}" destId="{C7261467-608E-457C-8885-48BBFC69BE63}" srcOrd="0" destOrd="0" presId="urn:microsoft.com/office/officeart/2005/8/layout/hierarchy1"/>
    <dgm:cxn modelId="{813CAF4F-66F8-4A42-AEED-329BA97152C5}" type="presParOf" srcId="{C7261467-608E-457C-8885-48BBFC69BE63}" destId="{68A13840-1069-4EB3-92EA-5B8AB77B5D3F}" srcOrd="0" destOrd="0" presId="urn:microsoft.com/office/officeart/2005/8/layout/hierarchy1"/>
    <dgm:cxn modelId="{079E27CB-7675-426E-B31F-B240602F095D}" type="presParOf" srcId="{C7261467-608E-457C-8885-48BBFC69BE63}" destId="{7DF7FBF3-BB39-4930-AD6D-42D5EA30E191}" srcOrd="1" destOrd="0" presId="urn:microsoft.com/office/officeart/2005/8/layout/hierarchy1"/>
    <dgm:cxn modelId="{E6716850-B5A6-457E-BFB7-87EF37658725}" type="presParOf" srcId="{828CC5AB-93E9-4102-8324-E05D9B681449}" destId="{CB89C55D-54CB-445E-8961-F67C09FAF7B2}" srcOrd="1" destOrd="0" presId="urn:microsoft.com/office/officeart/2005/8/layout/hierarchy1"/>
    <dgm:cxn modelId="{5931BF8F-4B3C-471D-BEB6-7AEEC342F93A}" type="presParOf" srcId="{CB89C55D-54CB-445E-8961-F67C09FAF7B2}" destId="{13A745EB-B2E0-45F4-AC83-566AEDBC821E}" srcOrd="0" destOrd="0" presId="urn:microsoft.com/office/officeart/2005/8/layout/hierarchy1"/>
    <dgm:cxn modelId="{5B53D498-2FF3-48ED-9B5D-DE1574241FF0}" type="presParOf" srcId="{CB89C55D-54CB-445E-8961-F67C09FAF7B2}" destId="{D7B0B592-9E32-422A-A32E-C06BE0D131BC}" srcOrd="1" destOrd="0" presId="urn:microsoft.com/office/officeart/2005/8/layout/hierarchy1"/>
    <dgm:cxn modelId="{E4DAE488-6BF2-4F5A-A76C-BD24EEBB1EFD}" type="presParOf" srcId="{D7B0B592-9E32-422A-A32E-C06BE0D131BC}" destId="{E3ACE1F9-708F-4F5B-9E38-B625B33A6176}" srcOrd="0" destOrd="0" presId="urn:microsoft.com/office/officeart/2005/8/layout/hierarchy1"/>
    <dgm:cxn modelId="{354F1E0E-DC38-48ED-BABE-CA55E5F2C74D}" type="presParOf" srcId="{E3ACE1F9-708F-4F5B-9E38-B625B33A6176}" destId="{2D4AD3EE-2930-42EE-AE9A-C60F75E65818}" srcOrd="0" destOrd="0" presId="urn:microsoft.com/office/officeart/2005/8/layout/hierarchy1"/>
    <dgm:cxn modelId="{13A3517D-628B-4D95-BFA1-E082D4E2A68E}" type="presParOf" srcId="{E3ACE1F9-708F-4F5B-9E38-B625B33A6176}" destId="{D1145BEA-9844-40AE-905B-285A1D3397FC}" srcOrd="1" destOrd="0" presId="urn:microsoft.com/office/officeart/2005/8/layout/hierarchy1"/>
    <dgm:cxn modelId="{892F4B18-6943-486E-94FB-930B41A10C1E}" type="presParOf" srcId="{D7B0B592-9E32-422A-A32E-C06BE0D131BC}" destId="{CC28ED98-6D6B-4E0A-8B2C-E735689E21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168F5E-810E-43AA-A4E7-B77A969AAD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E665C82-359F-4D5D-9854-B0AB092436DE}">
      <dgm:prSet phldrT="[Metin]"/>
      <dgm:spPr/>
      <dgm:t>
        <a:bodyPr/>
        <a:lstStyle/>
        <a:p>
          <a:r>
            <a:rPr lang="tr-TR" b="1" dirty="0" smtClean="0"/>
            <a:t>İslam Kültür ve Medeniyeti</a:t>
          </a:r>
          <a:endParaRPr lang="tr-TR" b="1" dirty="0"/>
        </a:p>
      </dgm:t>
    </dgm:pt>
    <dgm:pt modelId="{B804D60D-3E3C-4747-AD71-59117D03EE1B}" type="parTrans" cxnId="{41BAD8FE-B8E1-4FE0-9EB9-2ACD7CA9BAC1}">
      <dgm:prSet/>
      <dgm:spPr/>
      <dgm:t>
        <a:bodyPr/>
        <a:lstStyle/>
        <a:p>
          <a:endParaRPr lang="tr-TR"/>
        </a:p>
      </dgm:t>
    </dgm:pt>
    <dgm:pt modelId="{F3F78626-394A-425F-9586-FACD9D224705}" type="sibTrans" cxnId="{41BAD8FE-B8E1-4FE0-9EB9-2ACD7CA9BAC1}">
      <dgm:prSet/>
      <dgm:spPr/>
      <dgm:t>
        <a:bodyPr/>
        <a:lstStyle/>
        <a:p>
          <a:endParaRPr lang="tr-TR"/>
        </a:p>
      </dgm:t>
    </dgm:pt>
    <dgm:pt modelId="{D53879EA-36C7-46E7-A78F-FDF15ABB94C1}">
      <dgm:prSet/>
      <dgm:spPr/>
      <dgm:t>
        <a:bodyPr/>
        <a:lstStyle/>
        <a:p>
          <a:r>
            <a:rPr lang="tr-TR" b="1" i="1" dirty="0" smtClean="0">
              <a:solidFill>
                <a:srgbClr val="FF0000"/>
              </a:solidFill>
              <a:cs typeface="Times New Roman" pitchFamily="18" charset="0"/>
            </a:rPr>
            <a:t>3-Sosyal ve İktisadi Hayat</a:t>
          </a:r>
        </a:p>
      </dgm:t>
    </dgm:pt>
    <dgm:pt modelId="{05924AD1-2234-4ACF-A349-FA93AB1B684D}" type="parTrans" cxnId="{9F135C90-3E2D-4F8B-9E75-255DD7146777}">
      <dgm:prSet/>
      <dgm:spPr/>
      <dgm:t>
        <a:bodyPr/>
        <a:lstStyle/>
        <a:p>
          <a:endParaRPr lang="tr-TR"/>
        </a:p>
      </dgm:t>
    </dgm:pt>
    <dgm:pt modelId="{003DCB36-037B-42DA-8A75-1A839016C8C5}" type="sibTrans" cxnId="{9F135C90-3E2D-4F8B-9E75-255DD7146777}">
      <dgm:prSet/>
      <dgm:spPr/>
      <dgm:t>
        <a:bodyPr/>
        <a:lstStyle/>
        <a:p>
          <a:endParaRPr lang="tr-TR"/>
        </a:p>
      </dgm:t>
    </dgm:pt>
    <dgm:pt modelId="{FC3C2423-5A45-4409-B96B-5E3746243197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de-DE" sz="1400" dirty="0" err="1" smtClean="0">
              <a:cs typeface="Times New Roman" pitchFamily="18" charset="0"/>
            </a:rPr>
            <a:t>Emeviler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döneminde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halk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dört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sınıfa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ayrılmıştı</a:t>
          </a:r>
          <a:r>
            <a:rPr lang="de-DE" sz="1400" dirty="0" smtClean="0">
              <a:cs typeface="Times New Roman" pitchFamily="18" charset="0"/>
            </a:rPr>
            <a:t>: </a:t>
          </a:r>
          <a:r>
            <a:rPr lang="de-DE" sz="1400" b="1" dirty="0" smtClean="0">
              <a:solidFill>
                <a:srgbClr val="C00000"/>
              </a:solidFill>
              <a:cs typeface="Times New Roman" pitchFamily="18" charset="0"/>
            </a:rPr>
            <a:t>1-Arap </a:t>
          </a:r>
          <a:r>
            <a:rPr lang="de-DE" sz="1400" b="1" dirty="0" err="1" smtClean="0">
              <a:solidFill>
                <a:srgbClr val="C00000"/>
              </a:solidFill>
              <a:cs typeface="Times New Roman" pitchFamily="18" charset="0"/>
            </a:rPr>
            <a:t>asıllılar</a:t>
          </a:r>
          <a:r>
            <a:rPr lang="de-DE" sz="1400" b="1" dirty="0" smtClean="0">
              <a:solidFill>
                <a:srgbClr val="C00000"/>
              </a:solidFill>
              <a:cs typeface="Times New Roman" pitchFamily="18" charset="0"/>
            </a:rPr>
            <a:t> 2-Mevali (Arap </a:t>
          </a:r>
          <a:r>
            <a:rPr lang="de-DE" sz="1400" b="1" dirty="0" err="1" smtClean="0">
              <a:solidFill>
                <a:srgbClr val="C00000"/>
              </a:solidFill>
              <a:cs typeface="Times New Roman" pitchFamily="18" charset="0"/>
            </a:rPr>
            <a:t>olmayan</a:t>
          </a:r>
          <a:r>
            <a:rPr lang="de-DE" sz="1400" b="1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sz="1400" b="1" dirty="0" err="1" smtClean="0">
              <a:solidFill>
                <a:srgbClr val="C00000"/>
              </a:solidFill>
              <a:cs typeface="Times New Roman" pitchFamily="18" charset="0"/>
            </a:rPr>
            <a:t>müslümanlar</a:t>
          </a:r>
          <a:r>
            <a:rPr lang="de-DE" sz="1400" b="1" dirty="0" smtClean="0">
              <a:solidFill>
                <a:srgbClr val="C00000"/>
              </a:solidFill>
              <a:cs typeface="Times New Roman" pitchFamily="18" charset="0"/>
            </a:rPr>
            <a:t>) 3-Zimmiler  4-Köleler</a:t>
          </a:r>
          <a:endParaRPr lang="tr-TR" sz="1400" b="1" dirty="0" smtClean="0">
            <a:solidFill>
              <a:srgbClr val="C00000"/>
            </a:solidFill>
            <a:cs typeface="Times New Roman" pitchFamily="18" charset="0"/>
          </a:endParaRPr>
        </a:p>
        <a:p>
          <a:pPr>
            <a:lnSpc>
              <a:spcPct val="150000"/>
            </a:lnSpc>
            <a:spcAft>
              <a:spcPts val="0"/>
            </a:spcAft>
          </a:pPr>
          <a:r>
            <a:rPr lang="de-DE" sz="1400" dirty="0" err="1" smtClean="0">
              <a:cs typeface="Times New Roman" pitchFamily="18" charset="0"/>
            </a:rPr>
            <a:t>Abbasiler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Devri’nde</a:t>
          </a:r>
          <a:r>
            <a:rPr lang="de-DE" sz="1400" dirty="0" smtClean="0">
              <a:cs typeface="Times New Roman" pitchFamily="18" charset="0"/>
            </a:rPr>
            <a:t> Arap </a:t>
          </a:r>
          <a:r>
            <a:rPr lang="de-DE" sz="1400" dirty="0" err="1" smtClean="0">
              <a:cs typeface="Times New Roman" pitchFamily="18" charset="0"/>
            </a:rPr>
            <a:t>asıllı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Müslümanlarla</a:t>
          </a:r>
          <a:r>
            <a:rPr lang="de-DE" sz="1400" dirty="0" smtClean="0">
              <a:cs typeface="Times New Roman" pitchFamily="18" charset="0"/>
            </a:rPr>
            <a:t>,</a:t>
          </a:r>
          <a:r>
            <a:rPr lang="tr-TR" sz="1400" dirty="0" smtClean="0">
              <a:cs typeface="Times New Roman" pitchFamily="18" charset="0"/>
            </a:rPr>
            <a:t> </a:t>
          </a:r>
          <a:r>
            <a:rPr lang="de-DE" sz="1400" dirty="0" smtClean="0">
              <a:cs typeface="Times New Roman" pitchFamily="18" charset="0"/>
            </a:rPr>
            <a:t>Arap </a:t>
          </a:r>
          <a:r>
            <a:rPr lang="de-DE" sz="1400" dirty="0" err="1" smtClean="0">
              <a:cs typeface="Times New Roman" pitchFamily="18" charset="0"/>
            </a:rPr>
            <a:t>asıllı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olmayan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Müslümanlar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eşit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hale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gelmişlerdir.İslam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Devleti’nde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iktisadi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hayat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ticaret,sanayi,tarım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ve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hayvancılığa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dayanıyordu</a:t>
          </a:r>
          <a:r>
            <a:rPr lang="de-DE" sz="1400" dirty="0" smtClean="0">
              <a:cs typeface="Times New Roman" pitchFamily="18" charset="0"/>
            </a:rPr>
            <a:t>. </a:t>
          </a:r>
          <a:r>
            <a:rPr lang="de-DE" sz="1400" dirty="0" err="1" smtClean="0">
              <a:cs typeface="Times New Roman" pitchFamily="18" charset="0"/>
            </a:rPr>
            <a:t>İslamiyetten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önce</a:t>
          </a:r>
          <a:r>
            <a:rPr lang="de-DE" sz="1400" dirty="0" smtClean="0">
              <a:cs typeface="Times New Roman" pitchFamily="18" charset="0"/>
            </a:rPr>
            <a:t> de </a:t>
          </a:r>
          <a:r>
            <a:rPr lang="de-DE" sz="1400" dirty="0" err="1" smtClean="0">
              <a:cs typeface="Times New Roman" pitchFamily="18" charset="0"/>
            </a:rPr>
            <a:t>ticarete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alışık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olan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Araplar,sınırlar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genişleyince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daha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üyük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çaplı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ve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daha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uzak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bölgelerle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yapılmaya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başladı</a:t>
          </a:r>
          <a:r>
            <a:rPr lang="de-DE" sz="1400" dirty="0" smtClean="0">
              <a:cs typeface="Times New Roman" pitchFamily="18" charset="0"/>
            </a:rPr>
            <a:t>.</a:t>
          </a:r>
          <a:r>
            <a:rPr lang="tr-TR" sz="1400" dirty="0" smtClean="0"/>
            <a:t> </a:t>
          </a:r>
          <a:r>
            <a:rPr lang="de-DE" sz="1400" dirty="0" err="1" smtClean="0">
              <a:cs typeface="Times New Roman" pitchFamily="18" charset="0"/>
            </a:rPr>
            <a:t>Müslüman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tüccarlar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Çin’e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kadar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uzandılar</a:t>
          </a:r>
          <a:r>
            <a:rPr lang="de-DE" sz="1400" dirty="0" smtClean="0">
              <a:cs typeface="Times New Roman" pitchFamily="18" charset="0"/>
            </a:rPr>
            <a:t>. </a:t>
          </a:r>
          <a:r>
            <a:rPr lang="de-DE" sz="1400" dirty="0" err="1" smtClean="0">
              <a:cs typeface="Times New Roman" pitchFamily="18" charset="0"/>
            </a:rPr>
            <a:t>Özellikle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üzerinde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durulmaya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değer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bir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gelişme</a:t>
          </a:r>
          <a:r>
            <a:rPr lang="de-DE" sz="1400" dirty="0" smtClean="0">
              <a:cs typeface="Times New Roman" pitchFamily="18" charset="0"/>
            </a:rPr>
            <a:t> de </a:t>
          </a:r>
          <a:r>
            <a:rPr lang="de-DE" sz="1400" dirty="0" err="1" smtClean="0">
              <a:cs typeface="Times New Roman" pitchFamily="18" charset="0"/>
            </a:rPr>
            <a:t>Çin</a:t>
          </a:r>
          <a:r>
            <a:rPr lang="de-DE" sz="1400" dirty="0" smtClean="0">
              <a:cs typeface="Times New Roman" pitchFamily="18" charset="0"/>
            </a:rPr>
            <a:t>’</a:t>
          </a:r>
          <a:r>
            <a:rPr lang="tr-TR" sz="1400" dirty="0" smtClean="0"/>
            <a:t> </a:t>
          </a:r>
          <a:r>
            <a:rPr lang="de-DE" sz="1400" dirty="0" smtClean="0">
              <a:cs typeface="Times New Roman" pitchFamily="18" charset="0"/>
            </a:rPr>
            <a:t>den </a:t>
          </a:r>
          <a:r>
            <a:rPr lang="de-DE" sz="1400" dirty="0" err="1" smtClean="0">
              <a:cs typeface="Times New Roman" pitchFamily="18" charset="0"/>
            </a:rPr>
            <a:t>Semerkant’a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getirilen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kağıt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imali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idi.Bağdat’a,oradan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Mısır’a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uzanan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kağıt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üretimi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İspanya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üzerinden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Avrupa’ya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geçmiştir.Sulamanın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mümkün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olduğu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büyük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nehirler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çevresinde</a:t>
          </a:r>
          <a:r>
            <a:rPr lang="de-DE" sz="1400" dirty="0" smtClean="0">
              <a:cs typeface="Times New Roman" pitchFamily="18" charset="0"/>
            </a:rPr>
            <a:t> de </a:t>
          </a:r>
          <a:r>
            <a:rPr lang="de-DE" sz="1400" dirty="0" err="1" smtClean="0">
              <a:cs typeface="Times New Roman" pitchFamily="18" charset="0"/>
            </a:rPr>
            <a:t>tarım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çok</a:t>
          </a:r>
          <a:r>
            <a:rPr lang="de-DE" sz="1400" dirty="0" smtClean="0">
              <a:cs typeface="Times New Roman" pitchFamily="18" charset="0"/>
            </a:rPr>
            <a:t> </a:t>
          </a:r>
          <a:r>
            <a:rPr lang="de-DE" sz="1400" dirty="0" err="1" smtClean="0">
              <a:cs typeface="Times New Roman" pitchFamily="18" charset="0"/>
            </a:rPr>
            <a:t>gelişmişti</a:t>
          </a:r>
          <a:r>
            <a:rPr lang="de-DE" sz="1400" dirty="0" smtClean="0">
              <a:cs typeface="Times New Roman" pitchFamily="18" charset="0"/>
            </a:rPr>
            <a:t>.</a:t>
          </a:r>
          <a:endParaRPr lang="tr-TR" sz="1400" dirty="0" smtClean="0">
            <a:cs typeface="Times New Roman" pitchFamily="18" charset="0"/>
          </a:endParaRPr>
        </a:p>
        <a:p>
          <a:pPr>
            <a:lnSpc>
              <a:spcPct val="150000"/>
            </a:lnSpc>
            <a:spcAft>
              <a:spcPts val="0"/>
            </a:spcAft>
          </a:pPr>
          <a:r>
            <a:rPr lang="de-DE" sz="1400" dirty="0" err="1" smtClean="0">
              <a:solidFill>
                <a:srgbClr val="FF0000"/>
              </a:solidFill>
              <a:cs typeface="Times New Roman" pitchFamily="18" charset="0"/>
            </a:rPr>
            <a:t>İslam</a:t>
          </a:r>
          <a:r>
            <a:rPr lang="de-DE" sz="1400" dirty="0" smtClean="0">
              <a:solidFill>
                <a:srgbClr val="FF0000"/>
              </a:solidFill>
              <a:cs typeface="Times New Roman" pitchFamily="18" charset="0"/>
            </a:rPr>
            <a:t> </a:t>
          </a:r>
          <a:r>
            <a:rPr lang="de-DE" sz="1400" dirty="0" err="1" smtClean="0">
              <a:solidFill>
                <a:srgbClr val="FF0000"/>
              </a:solidFill>
              <a:cs typeface="Times New Roman" pitchFamily="18" charset="0"/>
            </a:rPr>
            <a:t>Devleti’nin</a:t>
          </a:r>
          <a:r>
            <a:rPr lang="de-DE" sz="1400" dirty="0" smtClean="0">
              <a:solidFill>
                <a:srgbClr val="FF0000"/>
              </a:solidFill>
              <a:cs typeface="Times New Roman" pitchFamily="18" charset="0"/>
            </a:rPr>
            <a:t> </a:t>
          </a:r>
          <a:r>
            <a:rPr lang="de-DE" sz="1400" dirty="0" err="1" smtClean="0">
              <a:solidFill>
                <a:srgbClr val="FF0000"/>
              </a:solidFill>
              <a:cs typeface="Times New Roman" pitchFamily="18" charset="0"/>
            </a:rPr>
            <a:t>önemli</a:t>
          </a:r>
          <a:r>
            <a:rPr lang="de-DE" sz="1400" dirty="0" smtClean="0">
              <a:solidFill>
                <a:srgbClr val="FF0000"/>
              </a:solidFill>
              <a:cs typeface="Times New Roman" pitchFamily="18" charset="0"/>
            </a:rPr>
            <a:t> </a:t>
          </a:r>
          <a:r>
            <a:rPr lang="de-DE" sz="1400" dirty="0" err="1" smtClean="0">
              <a:solidFill>
                <a:srgbClr val="FF0000"/>
              </a:solidFill>
              <a:cs typeface="Times New Roman" pitchFamily="18" charset="0"/>
            </a:rPr>
            <a:t>gelir</a:t>
          </a:r>
          <a:r>
            <a:rPr lang="de-DE" sz="1400" dirty="0" smtClean="0">
              <a:solidFill>
                <a:srgbClr val="FF0000"/>
              </a:solidFill>
              <a:cs typeface="Times New Roman" pitchFamily="18" charset="0"/>
            </a:rPr>
            <a:t> </a:t>
          </a:r>
          <a:r>
            <a:rPr lang="de-DE" sz="1400" dirty="0" err="1" smtClean="0">
              <a:solidFill>
                <a:srgbClr val="FF0000"/>
              </a:solidFill>
              <a:cs typeface="Times New Roman" pitchFamily="18" charset="0"/>
            </a:rPr>
            <a:t>kaynakları</a:t>
          </a:r>
          <a:r>
            <a:rPr lang="tr-TR" sz="1400" dirty="0" smtClean="0">
              <a:solidFill>
                <a:srgbClr val="FF0000"/>
              </a:solidFill>
            </a:rPr>
            <a:t> </a:t>
          </a:r>
          <a:r>
            <a:rPr lang="de-DE" sz="1400" dirty="0" err="1" smtClean="0">
              <a:solidFill>
                <a:srgbClr val="FF0000"/>
              </a:solidFill>
              <a:cs typeface="Times New Roman" pitchFamily="18" charset="0"/>
            </a:rPr>
            <a:t>şunlardır</a:t>
          </a:r>
          <a:r>
            <a:rPr lang="de-DE" sz="1400" dirty="0" smtClean="0">
              <a:solidFill>
                <a:srgbClr val="FF0000"/>
              </a:solidFill>
              <a:cs typeface="Times New Roman" pitchFamily="18" charset="0"/>
            </a:rPr>
            <a:t>:</a:t>
          </a:r>
          <a:r>
            <a:rPr lang="tr-TR" sz="1400" dirty="0" smtClean="0"/>
            <a:t> </a:t>
          </a:r>
          <a:r>
            <a:rPr lang="de-DE" sz="1400" b="1" dirty="0" err="1" smtClean="0">
              <a:solidFill>
                <a:srgbClr val="C00000"/>
              </a:solidFill>
              <a:cs typeface="Times New Roman" pitchFamily="18" charset="0"/>
            </a:rPr>
            <a:t>Zekat,ganimet,harac,cizye,öşür,gümrük</a:t>
          </a:r>
          <a:r>
            <a:rPr lang="de-DE" sz="1400" b="1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sz="1400" b="1" dirty="0" err="1" smtClean="0">
              <a:solidFill>
                <a:srgbClr val="C00000"/>
              </a:solidFill>
              <a:cs typeface="Times New Roman" pitchFamily="18" charset="0"/>
            </a:rPr>
            <a:t>gelirleri,tuzla</a:t>
          </a:r>
          <a:r>
            <a:rPr lang="de-DE" sz="1400" b="1" dirty="0" smtClean="0">
              <a:solidFill>
                <a:srgbClr val="C00000"/>
              </a:solidFill>
              <a:cs typeface="Times New Roman" pitchFamily="18" charset="0"/>
            </a:rPr>
            <a:t> , </a:t>
          </a:r>
          <a:r>
            <a:rPr lang="de-DE" sz="1400" b="1" dirty="0" err="1" smtClean="0">
              <a:solidFill>
                <a:srgbClr val="C00000"/>
              </a:solidFill>
              <a:cs typeface="Times New Roman" pitchFamily="18" charset="0"/>
            </a:rPr>
            <a:t>maden,otlak</a:t>
          </a:r>
          <a:r>
            <a:rPr lang="de-DE" sz="1400" b="1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sz="1400" b="1" dirty="0" err="1" smtClean="0">
              <a:solidFill>
                <a:srgbClr val="C00000"/>
              </a:solidFill>
              <a:cs typeface="Times New Roman" pitchFamily="18" charset="0"/>
            </a:rPr>
            <a:t>vergileri</a:t>
          </a:r>
          <a:r>
            <a:rPr lang="de-DE" sz="1400" b="1" dirty="0" smtClean="0">
              <a:solidFill>
                <a:srgbClr val="C00000"/>
              </a:solidFill>
              <a:cs typeface="Times New Roman" pitchFamily="18" charset="0"/>
            </a:rPr>
            <a:t>.</a:t>
          </a:r>
          <a:endParaRPr lang="tr-TR" sz="1400" b="1" dirty="0" smtClean="0">
            <a:solidFill>
              <a:srgbClr val="C00000"/>
            </a:solidFill>
            <a:cs typeface="Times New Roman" pitchFamily="18" charset="0"/>
          </a:endParaRPr>
        </a:p>
        <a:p>
          <a:pPr>
            <a:lnSpc>
              <a:spcPct val="150000"/>
            </a:lnSpc>
            <a:spcAft>
              <a:spcPts val="0"/>
            </a:spcAft>
          </a:pPr>
          <a:r>
            <a:rPr lang="de-DE" sz="1400" b="1" dirty="0" err="1" smtClean="0">
              <a:solidFill>
                <a:srgbClr val="C00000"/>
              </a:solidFill>
              <a:cs typeface="Times New Roman" pitchFamily="18" charset="0"/>
            </a:rPr>
            <a:t>İslam</a:t>
          </a:r>
          <a:r>
            <a:rPr lang="de-DE" sz="1400" b="1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sz="1400" b="1" dirty="0" err="1" smtClean="0">
              <a:solidFill>
                <a:srgbClr val="C00000"/>
              </a:solidFill>
              <a:cs typeface="Times New Roman" pitchFamily="18" charset="0"/>
            </a:rPr>
            <a:t>Devleti’nde</a:t>
          </a:r>
          <a:r>
            <a:rPr lang="de-DE" sz="1400" b="1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sz="1400" b="1" dirty="0" err="1" smtClean="0">
              <a:solidFill>
                <a:srgbClr val="C00000"/>
              </a:solidFill>
              <a:cs typeface="Times New Roman" pitchFamily="18" charset="0"/>
            </a:rPr>
            <a:t>ilk</a:t>
          </a:r>
          <a:r>
            <a:rPr lang="de-DE" sz="1400" b="1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sz="1400" b="1" dirty="0" err="1" smtClean="0">
              <a:solidFill>
                <a:srgbClr val="C00000"/>
              </a:solidFill>
              <a:cs typeface="Times New Roman" pitchFamily="18" charset="0"/>
            </a:rPr>
            <a:t>para</a:t>
          </a:r>
          <a:r>
            <a:rPr lang="de-DE" sz="1400" b="1" dirty="0" smtClean="0">
              <a:solidFill>
                <a:srgbClr val="C00000"/>
              </a:solidFill>
              <a:cs typeface="Times New Roman" pitchFamily="18" charset="0"/>
            </a:rPr>
            <a:t> 694 </a:t>
          </a:r>
          <a:r>
            <a:rPr lang="de-DE" sz="1400" b="1" dirty="0" err="1" smtClean="0">
              <a:solidFill>
                <a:srgbClr val="C00000"/>
              </a:solidFill>
              <a:cs typeface="Times New Roman" pitchFamily="18" charset="0"/>
            </a:rPr>
            <a:t>yılında</a:t>
          </a:r>
          <a:r>
            <a:rPr lang="de-DE" sz="1400" b="1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sz="1400" b="1" dirty="0" err="1" smtClean="0">
              <a:solidFill>
                <a:srgbClr val="C00000"/>
              </a:solidFill>
              <a:cs typeface="Times New Roman" pitchFamily="18" charset="0"/>
            </a:rPr>
            <a:t>basılmıştır</a:t>
          </a:r>
          <a:r>
            <a:rPr lang="de-DE" sz="1400" b="1" dirty="0" smtClean="0">
              <a:solidFill>
                <a:srgbClr val="C00000"/>
              </a:solidFill>
              <a:cs typeface="Times New Roman" pitchFamily="18" charset="0"/>
            </a:rPr>
            <a:t>.(</a:t>
          </a:r>
          <a:r>
            <a:rPr lang="de-DE" sz="1400" b="1" dirty="0" err="1" smtClean="0">
              <a:solidFill>
                <a:srgbClr val="C00000"/>
              </a:solidFill>
              <a:cs typeface="Times New Roman" pitchFamily="18" charset="0"/>
            </a:rPr>
            <a:t>I.Abdülmelik</a:t>
          </a:r>
          <a:r>
            <a:rPr lang="de-DE" sz="1400" b="1" dirty="0" smtClean="0">
              <a:solidFill>
                <a:srgbClr val="C00000"/>
              </a:solidFill>
              <a:cs typeface="Times New Roman" pitchFamily="18" charset="0"/>
            </a:rPr>
            <a:t>)</a:t>
          </a:r>
          <a:endParaRPr lang="tr-TR" sz="1400" b="1" dirty="0" smtClean="0">
            <a:solidFill>
              <a:srgbClr val="C00000"/>
            </a:solidFill>
            <a:cs typeface="Times New Roman" pitchFamily="18" charset="0"/>
          </a:endParaRPr>
        </a:p>
      </dgm:t>
    </dgm:pt>
    <dgm:pt modelId="{B5D9DE7F-9A65-4C5B-9199-79E0F1269F0E}" type="parTrans" cxnId="{054290F2-62C1-4123-AE89-F4CEB8A6B5A9}">
      <dgm:prSet/>
      <dgm:spPr/>
      <dgm:t>
        <a:bodyPr/>
        <a:lstStyle/>
        <a:p>
          <a:endParaRPr lang="tr-TR"/>
        </a:p>
      </dgm:t>
    </dgm:pt>
    <dgm:pt modelId="{EB8EC729-9650-4C6E-91AB-545DBEA5BFF8}" type="sibTrans" cxnId="{054290F2-62C1-4123-AE89-F4CEB8A6B5A9}">
      <dgm:prSet/>
      <dgm:spPr/>
      <dgm:t>
        <a:bodyPr/>
        <a:lstStyle/>
        <a:p>
          <a:endParaRPr lang="tr-TR"/>
        </a:p>
      </dgm:t>
    </dgm:pt>
    <dgm:pt modelId="{AEBBA020-2213-4833-A730-786D80209006}" type="pres">
      <dgm:prSet presAssocID="{83168F5E-810E-43AA-A4E7-B77A969AAD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5FA4C5E-6A80-445E-B8F5-4772741CB453}" type="pres">
      <dgm:prSet presAssocID="{4E665C82-359F-4D5D-9854-B0AB092436DE}" presName="hierRoot1" presStyleCnt="0"/>
      <dgm:spPr/>
    </dgm:pt>
    <dgm:pt modelId="{E4CE8214-A053-42EC-A0F6-86FCE6329299}" type="pres">
      <dgm:prSet presAssocID="{4E665C82-359F-4D5D-9854-B0AB092436DE}" presName="composite" presStyleCnt="0"/>
      <dgm:spPr/>
    </dgm:pt>
    <dgm:pt modelId="{00367DB8-65C8-4E76-B0CD-3AF56E2F81F4}" type="pres">
      <dgm:prSet presAssocID="{4E665C82-359F-4D5D-9854-B0AB092436DE}" presName="background" presStyleLbl="node0" presStyleIdx="0" presStyleCnt="1"/>
      <dgm:spPr/>
    </dgm:pt>
    <dgm:pt modelId="{8E9A4C8B-58C1-4506-9A47-B5D0F21588A2}" type="pres">
      <dgm:prSet presAssocID="{4E665C82-359F-4D5D-9854-B0AB092436DE}" presName="text" presStyleLbl="fgAcc0" presStyleIdx="0" presStyleCnt="1" custScaleX="211112" custScaleY="2776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6068056-BC5E-4633-B38A-371F7573C34C}" type="pres">
      <dgm:prSet presAssocID="{4E665C82-359F-4D5D-9854-B0AB092436DE}" presName="hierChild2" presStyleCnt="0"/>
      <dgm:spPr/>
    </dgm:pt>
    <dgm:pt modelId="{5D73A277-E9A5-45AF-86D6-CBB17A06E627}" type="pres">
      <dgm:prSet presAssocID="{05924AD1-2234-4ACF-A349-FA93AB1B684D}" presName="Name10" presStyleLbl="parChTrans1D2" presStyleIdx="0" presStyleCnt="1"/>
      <dgm:spPr/>
      <dgm:t>
        <a:bodyPr/>
        <a:lstStyle/>
        <a:p>
          <a:endParaRPr lang="tr-TR"/>
        </a:p>
      </dgm:t>
    </dgm:pt>
    <dgm:pt modelId="{A470201D-3FD4-422A-8215-479C52A0D824}" type="pres">
      <dgm:prSet presAssocID="{D53879EA-36C7-46E7-A78F-FDF15ABB94C1}" presName="hierRoot2" presStyleCnt="0"/>
      <dgm:spPr/>
    </dgm:pt>
    <dgm:pt modelId="{D86D0767-CB55-4C8E-A19B-06C4DA0CBE14}" type="pres">
      <dgm:prSet presAssocID="{D53879EA-36C7-46E7-A78F-FDF15ABB94C1}" presName="composite2" presStyleCnt="0"/>
      <dgm:spPr/>
    </dgm:pt>
    <dgm:pt modelId="{C46AD710-0488-40EA-9EBF-F9F74CD01F38}" type="pres">
      <dgm:prSet presAssocID="{D53879EA-36C7-46E7-A78F-FDF15ABB94C1}" presName="background2" presStyleLbl="node2" presStyleIdx="0" presStyleCnt="1"/>
      <dgm:spPr/>
    </dgm:pt>
    <dgm:pt modelId="{E8BEB215-BF85-4BB0-AB5B-804532B513D0}" type="pres">
      <dgm:prSet presAssocID="{D53879EA-36C7-46E7-A78F-FDF15ABB94C1}" presName="text2" presStyleLbl="fgAcc2" presStyleIdx="0" presStyleCnt="1" custScaleY="2712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2692EF1-DBA8-49E3-8DAC-C1BD910BCEE4}" type="pres">
      <dgm:prSet presAssocID="{D53879EA-36C7-46E7-A78F-FDF15ABB94C1}" presName="hierChild3" presStyleCnt="0"/>
      <dgm:spPr/>
    </dgm:pt>
    <dgm:pt modelId="{B227A4A1-C6F7-4D20-B1F2-61ACA1FD4740}" type="pres">
      <dgm:prSet presAssocID="{B5D9DE7F-9A65-4C5B-9199-79E0F1269F0E}" presName="Name17" presStyleLbl="parChTrans1D3" presStyleIdx="0" presStyleCnt="1"/>
      <dgm:spPr/>
      <dgm:t>
        <a:bodyPr/>
        <a:lstStyle/>
        <a:p>
          <a:endParaRPr lang="tr-TR"/>
        </a:p>
      </dgm:t>
    </dgm:pt>
    <dgm:pt modelId="{0E85E04A-C8C4-4C1E-A28F-9D5566E966F0}" type="pres">
      <dgm:prSet presAssocID="{FC3C2423-5A45-4409-B96B-5E3746243197}" presName="hierRoot3" presStyleCnt="0"/>
      <dgm:spPr/>
    </dgm:pt>
    <dgm:pt modelId="{7AC74195-1CD2-4837-AD9A-379DCB005FD0}" type="pres">
      <dgm:prSet presAssocID="{FC3C2423-5A45-4409-B96B-5E3746243197}" presName="composite3" presStyleCnt="0"/>
      <dgm:spPr/>
    </dgm:pt>
    <dgm:pt modelId="{5D758178-4E43-4183-8B64-8EE13F297F50}" type="pres">
      <dgm:prSet presAssocID="{FC3C2423-5A45-4409-B96B-5E3746243197}" presName="background3" presStyleLbl="node3" presStyleIdx="0" presStyleCnt="1"/>
      <dgm:spPr/>
    </dgm:pt>
    <dgm:pt modelId="{EB1D383D-4617-4187-8777-1E6A7F0FBAFF}" type="pres">
      <dgm:prSet presAssocID="{FC3C2423-5A45-4409-B96B-5E3746243197}" presName="text3" presStyleLbl="fgAcc3" presStyleIdx="0" presStyleCnt="1" custScaleX="379892" custScaleY="285236" custLinFactNeighborX="761" custLinFactNeighborY="14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A50D905-67E8-4135-A47A-F17F5457F122}" type="pres">
      <dgm:prSet presAssocID="{FC3C2423-5A45-4409-B96B-5E3746243197}" presName="hierChild4" presStyleCnt="0"/>
      <dgm:spPr/>
    </dgm:pt>
  </dgm:ptLst>
  <dgm:cxnLst>
    <dgm:cxn modelId="{A54E35A8-D07E-43EA-969B-99912BC7C494}" type="presOf" srcId="{4E665C82-359F-4D5D-9854-B0AB092436DE}" destId="{8E9A4C8B-58C1-4506-9A47-B5D0F21588A2}" srcOrd="0" destOrd="0" presId="urn:microsoft.com/office/officeart/2005/8/layout/hierarchy1"/>
    <dgm:cxn modelId="{41BAD8FE-B8E1-4FE0-9EB9-2ACD7CA9BAC1}" srcId="{83168F5E-810E-43AA-A4E7-B77A969AAD8C}" destId="{4E665C82-359F-4D5D-9854-B0AB092436DE}" srcOrd="0" destOrd="0" parTransId="{B804D60D-3E3C-4747-AD71-59117D03EE1B}" sibTransId="{F3F78626-394A-425F-9586-FACD9D224705}"/>
    <dgm:cxn modelId="{60CFADA1-79F7-49C9-8348-7C7DCDB5E71A}" type="presOf" srcId="{83168F5E-810E-43AA-A4E7-B77A969AAD8C}" destId="{AEBBA020-2213-4833-A730-786D80209006}" srcOrd="0" destOrd="0" presId="urn:microsoft.com/office/officeart/2005/8/layout/hierarchy1"/>
    <dgm:cxn modelId="{054290F2-62C1-4123-AE89-F4CEB8A6B5A9}" srcId="{D53879EA-36C7-46E7-A78F-FDF15ABB94C1}" destId="{FC3C2423-5A45-4409-B96B-5E3746243197}" srcOrd="0" destOrd="0" parTransId="{B5D9DE7F-9A65-4C5B-9199-79E0F1269F0E}" sibTransId="{EB8EC729-9650-4C6E-91AB-545DBEA5BFF8}"/>
    <dgm:cxn modelId="{9F135C90-3E2D-4F8B-9E75-255DD7146777}" srcId="{4E665C82-359F-4D5D-9854-B0AB092436DE}" destId="{D53879EA-36C7-46E7-A78F-FDF15ABB94C1}" srcOrd="0" destOrd="0" parTransId="{05924AD1-2234-4ACF-A349-FA93AB1B684D}" sibTransId="{003DCB36-037B-42DA-8A75-1A839016C8C5}"/>
    <dgm:cxn modelId="{B5913961-0458-4D1F-93CF-91FB4CBEB759}" type="presOf" srcId="{B5D9DE7F-9A65-4C5B-9199-79E0F1269F0E}" destId="{B227A4A1-C6F7-4D20-B1F2-61ACA1FD4740}" srcOrd="0" destOrd="0" presId="urn:microsoft.com/office/officeart/2005/8/layout/hierarchy1"/>
    <dgm:cxn modelId="{688D4EEA-95DC-420F-BA2A-FB1C239B3E4C}" type="presOf" srcId="{05924AD1-2234-4ACF-A349-FA93AB1B684D}" destId="{5D73A277-E9A5-45AF-86D6-CBB17A06E627}" srcOrd="0" destOrd="0" presId="urn:microsoft.com/office/officeart/2005/8/layout/hierarchy1"/>
    <dgm:cxn modelId="{D8447A3A-AA37-4C96-BF7A-3E1CCD1844D7}" type="presOf" srcId="{FC3C2423-5A45-4409-B96B-5E3746243197}" destId="{EB1D383D-4617-4187-8777-1E6A7F0FBAFF}" srcOrd="0" destOrd="0" presId="urn:microsoft.com/office/officeart/2005/8/layout/hierarchy1"/>
    <dgm:cxn modelId="{9A37FD32-0684-4879-B8F0-4CD131401405}" type="presOf" srcId="{D53879EA-36C7-46E7-A78F-FDF15ABB94C1}" destId="{E8BEB215-BF85-4BB0-AB5B-804532B513D0}" srcOrd="0" destOrd="0" presId="urn:microsoft.com/office/officeart/2005/8/layout/hierarchy1"/>
    <dgm:cxn modelId="{1EC710B8-9FC8-4661-AFA1-6F0466654C28}" type="presParOf" srcId="{AEBBA020-2213-4833-A730-786D80209006}" destId="{05FA4C5E-6A80-445E-B8F5-4772741CB453}" srcOrd="0" destOrd="0" presId="urn:microsoft.com/office/officeart/2005/8/layout/hierarchy1"/>
    <dgm:cxn modelId="{D89A183D-94DB-422F-8FC5-6EBF10E30AF4}" type="presParOf" srcId="{05FA4C5E-6A80-445E-B8F5-4772741CB453}" destId="{E4CE8214-A053-42EC-A0F6-86FCE6329299}" srcOrd="0" destOrd="0" presId="urn:microsoft.com/office/officeart/2005/8/layout/hierarchy1"/>
    <dgm:cxn modelId="{40481F44-7683-47C9-A6D9-0878CF34D884}" type="presParOf" srcId="{E4CE8214-A053-42EC-A0F6-86FCE6329299}" destId="{00367DB8-65C8-4E76-B0CD-3AF56E2F81F4}" srcOrd="0" destOrd="0" presId="urn:microsoft.com/office/officeart/2005/8/layout/hierarchy1"/>
    <dgm:cxn modelId="{A7BB6184-8B86-421A-80A8-F12DB0BAD892}" type="presParOf" srcId="{E4CE8214-A053-42EC-A0F6-86FCE6329299}" destId="{8E9A4C8B-58C1-4506-9A47-B5D0F21588A2}" srcOrd="1" destOrd="0" presId="urn:microsoft.com/office/officeart/2005/8/layout/hierarchy1"/>
    <dgm:cxn modelId="{A1988F42-DE5F-4C5F-966C-7C3867641F98}" type="presParOf" srcId="{05FA4C5E-6A80-445E-B8F5-4772741CB453}" destId="{86068056-BC5E-4633-B38A-371F7573C34C}" srcOrd="1" destOrd="0" presId="urn:microsoft.com/office/officeart/2005/8/layout/hierarchy1"/>
    <dgm:cxn modelId="{C65C1E6B-85A8-4FEB-BD4E-F7EF75415C2C}" type="presParOf" srcId="{86068056-BC5E-4633-B38A-371F7573C34C}" destId="{5D73A277-E9A5-45AF-86D6-CBB17A06E627}" srcOrd="0" destOrd="0" presId="urn:microsoft.com/office/officeart/2005/8/layout/hierarchy1"/>
    <dgm:cxn modelId="{208CB42A-27BB-4083-A92A-6F2C5B154627}" type="presParOf" srcId="{86068056-BC5E-4633-B38A-371F7573C34C}" destId="{A470201D-3FD4-422A-8215-479C52A0D824}" srcOrd="1" destOrd="0" presId="urn:microsoft.com/office/officeart/2005/8/layout/hierarchy1"/>
    <dgm:cxn modelId="{D203B77A-B272-4714-82BF-FB6FCAD8E3E7}" type="presParOf" srcId="{A470201D-3FD4-422A-8215-479C52A0D824}" destId="{D86D0767-CB55-4C8E-A19B-06C4DA0CBE14}" srcOrd="0" destOrd="0" presId="urn:microsoft.com/office/officeart/2005/8/layout/hierarchy1"/>
    <dgm:cxn modelId="{45B12656-48E2-4EC7-A573-2C6D1DDE7A8A}" type="presParOf" srcId="{D86D0767-CB55-4C8E-A19B-06C4DA0CBE14}" destId="{C46AD710-0488-40EA-9EBF-F9F74CD01F38}" srcOrd="0" destOrd="0" presId="urn:microsoft.com/office/officeart/2005/8/layout/hierarchy1"/>
    <dgm:cxn modelId="{6450BF48-C0B4-428B-834A-60EED161EB8F}" type="presParOf" srcId="{D86D0767-CB55-4C8E-A19B-06C4DA0CBE14}" destId="{E8BEB215-BF85-4BB0-AB5B-804532B513D0}" srcOrd="1" destOrd="0" presId="urn:microsoft.com/office/officeart/2005/8/layout/hierarchy1"/>
    <dgm:cxn modelId="{11F6137E-C84A-4D0E-9830-6CC28BB1591F}" type="presParOf" srcId="{A470201D-3FD4-422A-8215-479C52A0D824}" destId="{92692EF1-DBA8-49E3-8DAC-C1BD910BCEE4}" srcOrd="1" destOrd="0" presId="urn:microsoft.com/office/officeart/2005/8/layout/hierarchy1"/>
    <dgm:cxn modelId="{60A921D1-2AB0-4AA3-AB22-167C10909465}" type="presParOf" srcId="{92692EF1-DBA8-49E3-8DAC-C1BD910BCEE4}" destId="{B227A4A1-C6F7-4D20-B1F2-61ACA1FD4740}" srcOrd="0" destOrd="0" presId="urn:microsoft.com/office/officeart/2005/8/layout/hierarchy1"/>
    <dgm:cxn modelId="{2031F86E-A6CE-4CD9-942B-EAE563B3BEDE}" type="presParOf" srcId="{92692EF1-DBA8-49E3-8DAC-C1BD910BCEE4}" destId="{0E85E04A-C8C4-4C1E-A28F-9D5566E966F0}" srcOrd="1" destOrd="0" presId="urn:microsoft.com/office/officeart/2005/8/layout/hierarchy1"/>
    <dgm:cxn modelId="{F864EB48-7851-4A20-8C8C-0D69276EF81B}" type="presParOf" srcId="{0E85E04A-C8C4-4C1E-A28F-9D5566E966F0}" destId="{7AC74195-1CD2-4837-AD9A-379DCB005FD0}" srcOrd="0" destOrd="0" presId="urn:microsoft.com/office/officeart/2005/8/layout/hierarchy1"/>
    <dgm:cxn modelId="{88A2A27A-C96A-499E-AF9A-A895C28606EF}" type="presParOf" srcId="{7AC74195-1CD2-4837-AD9A-379DCB005FD0}" destId="{5D758178-4E43-4183-8B64-8EE13F297F50}" srcOrd="0" destOrd="0" presId="urn:microsoft.com/office/officeart/2005/8/layout/hierarchy1"/>
    <dgm:cxn modelId="{4B80C5B3-648B-4E02-86FA-9E0619996DA6}" type="presParOf" srcId="{7AC74195-1CD2-4837-AD9A-379DCB005FD0}" destId="{EB1D383D-4617-4187-8777-1E6A7F0FBAFF}" srcOrd="1" destOrd="0" presId="urn:microsoft.com/office/officeart/2005/8/layout/hierarchy1"/>
    <dgm:cxn modelId="{7EFB5C38-B9FF-496C-940D-C28115CEF765}" type="presParOf" srcId="{0E85E04A-C8C4-4C1E-A28F-9D5566E966F0}" destId="{DA50D905-67E8-4135-A47A-F17F5457F1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168F5E-810E-43AA-A4E7-B77A969AAD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E665C82-359F-4D5D-9854-B0AB092436DE}">
      <dgm:prSet phldrT="[Metin]"/>
      <dgm:spPr>
        <a:solidFill>
          <a:srgbClr val="FFFF66">
            <a:alpha val="90000"/>
          </a:srgbClr>
        </a:solidFill>
      </dgm:spPr>
      <dgm:t>
        <a:bodyPr/>
        <a:lstStyle/>
        <a:p>
          <a:r>
            <a:rPr lang="tr-TR" b="1" dirty="0" smtClean="0"/>
            <a:t>İslam Kültür ve Medeniyeti</a:t>
          </a:r>
          <a:endParaRPr lang="tr-TR" b="1" dirty="0"/>
        </a:p>
      </dgm:t>
    </dgm:pt>
    <dgm:pt modelId="{B804D60D-3E3C-4747-AD71-59117D03EE1B}" type="parTrans" cxnId="{41BAD8FE-B8E1-4FE0-9EB9-2ACD7CA9BAC1}">
      <dgm:prSet/>
      <dgm:spPr/>
      <dgm:t>
        <a:bodyPr/>
        <a:lstStyle/>
        <a:p>
          <a:endParaRPr lang="tr-TR"/>
        </a:p>
      </dgm:t>
    </dgm:pt>
    <dgm:pt modelId="{F3F78626-394A-425F-9586-FACD9D224705}" type="sibTrans" cxnId="{41BAD8FE-B8E1-4FE0-9EB9-2ACD7CA9BAC1}">
      <dgm:prSet/>
      <dgm:spPr/>
      <dgm:t>
        <a:bodyPr/>
        <a:lstStyle/>
        <a:p>
          <a:endParaRPr lang="tr-TR"/>
        </a:p>
      </dgm:t>
    </dgm:pt>
    <dgm:pt modelId="{D53879EA-36C7-46E7-A78F-FDF15ABB94C1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r-TR" b="1" i="1" dirty="0" smtClean="0">
              <a:solidFill>
                <a:srgbClr val="FF0000"/>
              </a:solidFill>
              <a:cs typeface="Times New Roman" pitchFamily="18" charset="0"/>
            </a:rPr>
            <a:t>4-Yazı,Dil ve Edebiyat</a:t>
          </a:r>
        </a:p>
      </dgm:t>
    </dgm:pt>
    <dgm:pt modelId="{05924AD1-2234-4ACF-A349-FA93AB1B684D}" type="parTrans" cxnId="{9F135C90-3E2D-4F8B-9E75-255DD7146777}">
      <dgm:prSet/>
      <dgm:spPr/>
      <dgm:t>
        <a:bodyPr/>
        <a:lstStyle/>
        <a:p>
          <a:endParaRPr lang="tr-TR"/>
        </a:p>
      </dgm:t>
    </dgm:pt>
    <dgm:pt modelId="{003DCB36-037B-42DA-8A75-1A839016C8C5}" type="sibTrans" cxnId="{9F135C90-3E2D-4F8B-9E75-255DD7146777}">
      <dgm:prSet/>
      <dgm:spPr/>
      <dgm:t>
        <a:bodyPr/>
        <a:lstStyle/>
        <a:p>
          <a:endParaRPr lang="tr-TR"/>
        </a:p>
      </dgm:t>
    </dgm:pt>
    <dgm:pt modelId="{FC3C2423-5A45-4409-B96B-5E3746243197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de-DE" sz="2000" dirty="0" err="1" smtClean="0">
              <a:cs typeface="Times New Roman" pitchFamily="18" charset="0"/>
            </a:rPr>
            <a:t>İslamdan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sonra</a:t>
          </a:r>
          <a:r>
            <a:rPr lang="de-DE" sz="2000" dirty="0" smtClean="0">
              <a:cs typeface="Times New Roman" pitchFamily="18" charset="0"/>
            </a:rPr>
            <a:t> da </a:t>
          </a:r>
          <a:r>
            <a:rPr lang="de-DE" sz="2000" dirty="0" err="1" smtClean="0">
              <a:cs typeface="Times New Roman" pitchFamily="18" charset="0"/>
            </a:rPr>
            <a:t>şiir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ve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belagat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önemini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devam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etti.Sadece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konuları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değişmiştir.İslami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ağırlıklı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bir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şiir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ve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belagat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örnekleri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verilmiştir</a:t>
          </a:r>
          <a:r>
            <a:rPr lang="de-DE" sz="2000" dirty="0" smtClean="0">
              <a:cs typeface="Times New Roman" pitchFamily="18" charset="0"/>
            </a:rPr>
            <a:t>.</a:t>
          </a:r>
          <a:r>
            <a:rPr lang="tr-TR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Belagat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alanında</a:t>
          </a:r>
          <a:r>
            <a:rPr lang="de-DE" sz="2000" dirty="0" smtClean="0">
              <a:cs typeface="Times New Roman" pitchFamily="18" charset="0"/>
            </a:rPr>
            <a:t> da </a:t>
          </a:r>
          <a:r>
            <a:rPr lang="de-DE" sz="2000" dirty="0" err="1" smtClean="0">
              <a:cs typeface="Times New Roman" pitchFamily="18" charset="0"/>
            </a:rPr>
            <a:t>Peygamberimiz</a:t>
          </a:r>
          <a:r>
            <a:rPr lang="de-DE" sz="2000" dirty="0" smtClean="0">
              <a:cs typeface="Times New Roman" pitchFamily="18" charset="0"/>
            </a:rPr>
            <a:t> en </a:t>
          </a:r>
          <a:r>
            <a:rPr lang="de-DE" sz="2000" dirty="0" err="1" smtClean="0">
              <a:cs typeface="Times New Roman" pitchFamily="18" charset="0"/>
            </a:rPr>
            <a:t>önde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gelen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kişi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idi.Bu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dönemde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Peygamberimizin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hayatını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anlatan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siyer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ve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savaşlarını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anlatan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megazi</a:t>
          </a:r>
          <a:r>
            <a:rPr lang="de-DE" sz="2000" dirty="0" smtClean="0">
              <a:cs typeface="Times New Roman" pitchFamily="18" charset="0"/>
            </a:rPr>
            <a:t> ö</a:t>
          </a:r>
          <a:r>
            <a:rPr lang="tr-TR" sz="2000" dirty="0" smtClean="0"/>
            <a:t>-</a:t>
          </a:r>
          <a:r>
            <a:rPr lang="de-DE" sz="2000" dirty="0" err="1" smtClean="0">
              <a:cs typeface="Times New Roman" pitchFamily="18" charset="0"/>
            </a:rPr>
            <a:t>nemli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eserlerdir.I.Abdülmelik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zamanında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Arapça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resmi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dil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haline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gelmiştir.İslamiyeti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kabul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eden</a:t>
          </a:r>
          <a:r>
            <a:rPr lang="de-DE" sz="2000" dirty="0" smtClean="0">
              <a:cs typeface="Times New Roman" pitchFamily="18" charset="0"/>
            </a:rPr>
            <a:t> Arap </a:t>
          </a:r>
          <a:r>
            <a:rPr lang="de-DE" sz="2000" dirty="0" err="1" smtClean="0">
              <a:cs typeface="Times New Roman" pitchFamily="18" charset="0"/>
            </a:rPr>
            <a:t>olmayan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milletler</a:t>
          </a:r>
          <a:r>
            <a:rPr lang="de-DE" sz="2000" dirty="0" smtClean="0">
              <a:cs typeface="Times New Roman" pitchFamily="18" charset="0"/>
            </a:rPr>
            <a:t> de </a:t>
          </a:r>
          <a:r>
            <a:rPr lang="de-DE" sz="2000" dirty="0" err="1" smtClean="0">
              <a:cs typeface="Times New Roman" pitchFamily="18" charset="0"/>
            </a:rPr>
            <a:t>dinlerinin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mukaddes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kitabını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okuyabilmek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için</a:t>
          </a:r>
          <a:r>
            <a:rPr lang="de-DE" sz="2000" dirty="0" smtClean="0">
              <a:cs typeface="Times New Roman" pitchFamily="18" charset="0"/>
            </a:rPr>
            <a:t> Arap </a:t>
          </a:r>
          <a:r>
            <a:rPr lang="de-DE" sz="2000" dirty="0" err="1" smtClean="0">
              <a:cs typeface="Times New Roman" pitchFamily="18" charset="0"/>
            </a:rPr>
            <a:t>alfabesini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öğrenmeye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başladılar</a:t>
          </a:r>
          <a:r>
            <a:rPr lang="de-DE" sz="2000" dirty="0" smtClean="0">
              <a:cs typeface="Times New Roman" pitchFamily="18" charset="0"/>
            </a:rPr>
            <a:t>. </a:t>
          </a:r>
          <a:r>
            <a:rPr lang="de-DE" sz="2000" dirty="0" err="1" smtClean="0">
              <a:cs typeface="Times New Roman" pitchFamily="18" charset="0"/>
            </a:rPr>
            <a:t>Böylece</a:t>
          </a:r>
          <a:r>
            <a:rPr lang="de-DE" sz="2000" dirty="0" smtClean="0">
              <a:cs typeface="Times New Roman" pitchFamily="18" charset="0"/>
            </a:rPr>
            <a:t> Arap </a:t>
          </a:r>
          <a:r>
            <a:rPr lang="de-DE" sz="2000" dirty="0" err="1" smtClean="0">
              <a:cs typeface="Times New Roman" pitchFamily="18" charset="0"/>
            </a:rPr>
            <a:t>alfabesi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ve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Arapça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milletlerarası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bir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boyut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kazandı</a:t>
          </a:r>
          <a:r>
            <a:rPr lang="de-DE" sz="2000" dirty="0" smtClean="0">
              <a:cs typeface="Times New Roman" pitchFamily="18" charset="0"/>
            </a:rPr>
            <a:t>. </a:t>
          </a:r>
          <a:r>
            <a:rPr lang="de-DE" sz="2000" dirty="0" err="1" smtClean="0">
              <a:cs typeface="Times New Roman" pitchFamily="18" charset="0"/>
            </a:rPr>
            <a:t>Zamanla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Arapça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bilim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dili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haline</a:t>
          </a:r>
          <a:r>
            <a:rPr lang="de-DE" sz="2000" dirty="0" smtClean="0">
              <a:cs typeface="Times New Roman" pitchFamily="18" charset="0"/>
            </a:rPr>
            <a:t> </a:t>
          </a:r>
          <a:r>
            <a:rPr lang="de-DE" sz="2000" dirty="0" err="1" smtClean="0">
              <a:cs typeface="Times New Roman" pitchFamily="18" charset="0"/>
            </a:rPr>
            <a:t>geldi</a:t>
          </a:r>
          <a:r>
            <a:rPr lang="de-DE" sz="2000" dirty="0" smtClean="0">
              <a:cs typeface="Times New Roman" pitchFamily="18" charset="0"/>
            </a:rPr>
            <a:t>.</a:t>
          </a:r>
          <a:endParaRPr lang="tr-TR" sz="2000" dirty="0" smtClean="0">
            <a:cs typeface="Times New Roman" pitchFamily="18" charset="0"/>
          </a:endParaRPr>
        </a:p>
      </dgm:t>
    </dgm:pt>
    <dgm:pt modelId="{B5D9DE7F-9A65-4C5B-9199-79E0F1269F0E}" type="parTrans" cxnId="{054290F2-62C1-4123-AE89-F4CEB8A6B5A9}">
      <dgm:prSet/>
      <dgm:spPr/>
      <dgm:t>
        <a:bodyPr/>
        <a:lstStyle/>
        <a:p>
          <a:endParaRPr lang="tr-TR"/>
        </a:p>
      </dgm:t>
    </dgm:pt>
    <dgm:pt modelId="{EB8EC729-9650-4C6E-91AB-545DBEA5BFF8}" type="sibTrans" cxnId="{054290F2-62C1-4123-AE89-F4CEB8A6B5A9}">
      <dgm:prSet/>
      <dgm:spPr/>
      <dgm:t>
        <a:bodyPr/>
        <a:lstStyle/>
        <a:p>
          <a:endParaRPr lang="tr-TR"/>
        </a:p>
      </dgm:t>
    </dgm:pt>
    <dgm:pt modelId="{AEBBA020-2213-4833-A730-786D80209006}" type="pres">
      <dgm:prSet presAssocID="{83168F5E-810E-43AA-A4E7-B77A969AAD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5FA4C5E-6A80-445E-B8F5-4772741CB453}" type="pres">
      <dgm:prSet presAssocID="{4E665C82-359F-4D5D-9854-B0AB092436DE}" presName="hierRoot1" presStyleCnt="0"/>
      <dgm:spPr/>
    </dgm:pt>
    <dgm:pt modelId="{E4CE8214-A053-42EC-A0F6-86FCE6329299}" type="pres">
      <dgm:prSet presAssocID="{4E665C82-359F-4D5D-9854-B0AB092436DE}" presName="composite" presStyleCnt="0"/>
      <dgm:spPr/>
    </dgm:pt>
    <dgm:pt modelId="{00367DB8-65C8-4E76-B0CD-3AF56E2F81F4}" type="pres">
      <dgm:prSet presAssocID="{4E665C82-359F-4D5D-9854-B0AB092436DE}" presName="background" presStyleLbl="node0" presStyleIdx="0" presStyleCnt="1"/>
      <dgm:spPr/>
    </dgm:pt>
    <dgm:pt modelId="{8E9A4C8B-58C1-4506-9A47-B5D0F21588A2}" type="pres">
      <dgm:prSet presAssocID="{4E665C82-359F-4D5D-9854-B0AB092436DE}" presName="text" presStyleLbl="fgAcc0" presStyleIdx="0" presStyleCnt="1" custScaleX="211112" custScaleY="2776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6068056-BC5E-4633-B38A-371F7573C34C}" type="pres">
      <dgm:prSet presAssocID="{4E665C82-359F-4D5D-9854-B0AB092436DE}" presName="hierChild2" presStyleCnt="0"/>
      <dgm:spPr/>
    </dgm:pt>
    <dgm:pt modelId="{5D73A277-E9A5-45AF-86D6-CBB17A06E627}" type="pres">
      <dgm:prSet presAssocID="{05924AD1-2234-4ACF-A349-FA93AB1B684D}" presName="Name10" presStyleLbl="parChTrans1D2" presStyleIdx="0" presStyleCnt="1"/>
      <dgm:spPr/>
      <dgm:t>
        <a:bodyPr/>
        <a:lstStyle/>
        <a:p>
          <a:endParaRPr lang="tr-TR"/>
        </a:p>
      </dgm:t>
    </dgm:pt>
    <dgm:pt modelId="{A470201D-3FD4-422A-8215-479C52A0D824}" type="pres">
      <dgm:prSet presAssocID="{D53879EA-36C7-46E7-A78F-FDF15ABB94C1}" presName="hierRoot2" presStyleCnt="0"/>
      <dgm:spPr/>
    </dgm:pt>
    <dgm:pt modelId="{D86D0767-CB55-4C8E-A19B-06C4DA0CBE14}" type="pres">
      <dgm:prSet presAssocID="{D53879EA-36C7-46E7-A78F-FDF15ABB94C1}" presName="composite2" presStyleCnt="0"/>
      <dgm:spPr/>
    </dgm:pt>
    <dgm:pt modelId="{C46AD710-0488-40EA-9EBF-F9F74CD01F38}" type="pres">
      <dgm:prSet presAssocID="{D53879EA-36C7-46E7-A78F-FDF15ABB94C1}" presName="background2" presStyleLbl="node2" presStyleIdx="0" presStyleCnt="1"/>
      <dgm:spPr/>
    </dgm:pt>
    <dgm:pt modelId="{E8BEB215-BF85-4BB0-AB5B-804532B513D0}" type="pres">
      <dgm:prSet presAssocID="{D53879EA-36C7-46E7-A78F-FDF15ABB94C1}" presName="text2" presStyleLbl="fgAcc2" presStyleIdx="0" presStyleCnt="1" custScaleY="2712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2692EF1-DBA8-49E3-8DAC-C1BD910BCEE4}" type="pres">
      <dgm:prSet presAssocID="{D53879EA-36C7-46E7-A78F-FDF15ABB94C1}" presName="hierChild3" presStyleCnt="0"/>
      <dgm:spPr/>
    </dgm:pt>
    <dgm:pt modelId="{B227A4A1-C6F7-4D20-B1F2-61ACA1FD4740}" type="pres">
      <dgm:prSet presAssocID="{B5D9DE7F-9A65-4C5B-9199-79E0F1269F0E}" presName="Name17" presStyleLbl="parChTrans1D3" presStyleIdx="0" presStyleCnt="1"/>
      <dgm:spPr/>
      <dgm:t>
        <a:bodyPr/>
        <a:lstStyle/>
        <a:p>
          <a:endParaRPr lang="tr-TR"/>
        </a:p>
      </dgm:t>
    </dgm:pt>
    <dgm:pt modelId="{0E85E04A-C8C4-4C1E-A28F-9D5566E966F0}" type="pres">
      <dgm:prSet presAssocID="{FC3C2423-5A45-4409-B96B-5E3746243197}" presName="hierRoot3" presStyleCnt="0"/>
      <dgm:spPr/>
    </dgm:pt>
    <dgm:pt modelId="{7AC74195-1CD2-4837-AD9A-379DCB005FD0}" type="pres">
      <dgm:prSet presAssocID="{FC3C2423-5A45-4409-B96B-5E3746243197}" presName="composite3" presStyleCnt="0"/>
      <dgm:spPr/>
    </dgm:pt>
    <dgm:pt modelId="{5D758178-4E43-4183-8B64-8EE13F297F50}" type="pres">
      <dgm:prSet presAssocID="{FC3C2423-5A45-4409-B96B-5E3746243197}" presName="background3" presStyleLbl="node3" presStyleIdx="0" presStyleCnt="1"/>
      <dgm:spPr/>
    </dgm:pt>
    <dgm:pt modelId="{EB1D383D-4617-4187-8777-1E6A7F0FBAFF}" type="pres">
      <dgm:prSet presAssocID="{FC3C2423-5A45-4409-B96B-5E3746243197}" presName="text3" presStyleLbl="fgAcc3" presStyleIdx="0" presStyleCnt="1" custScaleX="331528" custScaleY="26106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A50D905-67E8-4135-A47A-F17F5457F122}" type="pres">
      <dgm:prSet presAssocID="{FC3C2423-5A45-4409-B96B-5E3746243197}" presName="hierChild4" presStyleCnt="0"/>
      <dgm:spPr/>
    </dgm:pt>
  </dgm:ptLst>
  <dgm:cxnLst>
    <dgm:cxn modelId="{9F135C90-3E2D-4F8B-9E75-255DD7146777}" srcId="{4E665C82-359F-4D5D-9854-B0AB092436DE}" destId="{D53879EA-36C7-46E7-A78F-FDF15ABB94C1}" srcOrd="0" destOrd="0" parTransId="{05924AD1-2234-4ACF-A349-FA93AB1B684D}" sibTransId="{003DCB36-037B-42DA-8A75-1A839016C8C5}"/>
    <dgm:cxn modelId="{054290F2-62C1-4123-AE89-F4CEB8A6B5A9}" srcId="{D53879EA-36C7-46E7-A78F-FDF15ABB94C1}" destId="{FC3C2423-5A45-4409-B96B-5E3746243197}" srcOrd="0" destOrd="0" parTransId="{B5D9DE7F-9A65-4C5B-9199-79E0F1269F0E}" sibTransId="{EB8EC729-9650-4C6E-91AB-545DBEA5BFF8}"/>
    <dgm:cxn modelId="{7FA5D468-0207-4033-877E-B63C3E4E7793}" type="presOf" srcId="{4E665C82-359F-4D5D-9854-B0AB092436DE}" destId="{8E9A4C8B-58C1-4506-9A47-B5D0F21588A2}" srcOrd="0" destOrd="0" presId="urn:microsoft.com/office/officeart/2005/8/layout/hierarchy1"/>
    <dgm:cxn modelId="{41BAD8FE-B8E1-4FE0-9EB9-2ACD7CA9BAC1}" srcId="{83168F5E-810E-43AA-A4E7-B77A969AAD8C}" destId="{4E665C82-359F-4D5D-9854-B0AB092436DE}" srcOrd="0" destOrd="0" parTransId="{B804D60D-3E3C-4747-AD71-59117D03EE1B}" sibTransId="{F3F78626-394A-425F-9586-FACD9D224705}"/>
    <dgm:cxn modelId="{19F7E556-7A8B-4D06-894D-FD28E969E995}" type="presOf" srcId="{83168F5E-810E-43AA-A4E7-B77A969AAD8C}" destId="{AEBBA020-2213-4833-A730-786D80209006}" srcOrd="0" destOrd="0" presId="urn:microsoft.com/office/officeart/2005/8/layout/hierarchy1"/>
    <dgm:cxn modelId="{558D64DB-E5F3-4516-B570-677AC8928D81}" type="presOf" srcId="{D53879EA-36C7-46E7-A78F-FDF15ABB94C1}" destId="{E8BEB215-BF85-4BB0-AB5B-804532B513D0}" srcOrd="0" destOrd="0" presId="urn:microsoft.com/office/officeart/2005/8/layout/hierarchy1"/>
    <dgm:cxn modelId="{45E8A4D0-AABE-4AD4-967F-5016A3CD460D}" type="presOf" srcId="{B5D9DE7F-9A65-4C5B-9199-79E0F1269F0E}" destId="{B227A4A1-C6F7-4D20-B1F2-61ACA1FD4740}" srcOrd="0" destOrd="0" presId="urn:microsoft.com/office/officeart/2005/8/layout/hierarchy1"/>
    <dgm:cxn modelId="{C6ABFC88-8B62-4622-B1BE-811891B528A5}" type="presOf" srcId="{05924AD1-2234-4ACF-A349-FA93AB1B684D}" destId="{5D73A277-E9A5-45AF-86D6-CBB17A06E627}" srcOrd="0" destOrd="0" presId="urn:microsoft.com/office/officeart/2005/8/layout/hierarchy1"/>
    <dgm:cxn modelId="{F11BD2A3-449A-449F-8A50-BF8E9117A2AC}" type="presOf" srcId="{FC3C2423-5A45-4409-B96B-5E3746243197}" destId="{EB1D383D-4617-4187-8777-1E6A7F0FBAFF}" srcOrd="0" destOrd="0" presId="urn:microsoft.com/office/officeart/2005/8/layout/hierarchy1"/>
    <dgm:cxn modelId="{F40EB574-0994-4996-AC89-CEA9878F6E27}" type="presParOf" srcId="{AEBBA020-2213-4833-A730-786D80209006}" destId="{05FA4C5E-6A80-445E-B8F5-4772741CB453}" srcOrd="0" destOrd="0" presId="urn:microsoft.com/office/officeart/2005/8/layout/hierarchy1"/>
    <dgm:cxn modelId="{2B29E90E-F1FC-471F-861E-05A3CB483DE0}" type="presParOf" srcId="{05FA4C5E-6A80-445E-B8F5-4772741CB453}" destId="{E4CE8214-A053-42EC-A0F6-86FCE6329299}" srcOrd="0" destOrd="0" presId="urn:microsoft.com/office/officeart/2005/8/layout/hierarchy1"/>
    <dgm:cxn modelId="{DF85D106-05B2-43C2-96B9-B32BDD5D3152}" type="presParOf" srcId="{E4CE8214-A053-42EC-A0F6-86FCE6329299}" destId="{00367DB8-65C8-4E76-B0CD-3AF56E2F81F4}" srcOrd="0" destOrd="0" presId="urn:microsoft.com/office/officeart/2005/8/layout/hierarchy1"/>
    <dgm:cxn modelId="{AFCF983F-B2AB-4184-B72C-35685B2B7604}" type="presParOf" srcId="{E4CE8214-A053-42EC-A0F6-86FCE6329299}" destId="{8E9A4C8B-58C1-4506-9A47-B5D0F21588A2}" srcOrd="1" destOrd="0" presId="urn:microsoft.com/office/officeart/2005/8/layout/hierarchy1"/>
    <dgm:cxn modelId="{30A8A320-9FEB-43C2-AB66-E76DE283250C}" type="presParOf" srcId="{05FA4C5E-6A80-445E-B8F5-4772741CB453}" destId="{86068056-BC5E-4633-B38A-371F7573C34C}" srcOrd="1" destOrd="0" presId="urn:microsoft.com/office/officeart/2005/8/layout/hierarchy1"/>
    <dgm:cxn modelId="{6FE9AD3D-8DFC-421F-A295-BCE3DA989426}" type="presParOf" srcId="{86068056-BC5E-4633-B38A-371F7573C34C}" destId="{5D73A277-E9A5-45AF-86D6-CBB17A06E627}" srcOrd="0" destOrd="0" presId="urn:microsoft.com/office/officeart/2005/8/layout/hierarchy1"/>
    <dgm:cxn modelId="{85C0618C-8C8A-4200-947C-CA72979FC626}" type="presParOf" srcId="{86068056-BC5E-4633-B38A-371F7573C34C}" destId="{A470201D-3FD4-422A-8215-479C52A0D824}" srcOrd="1" destOrd="0" presId="urn:microsoft.com/office/officeart/2005/8/layout/hierarchy1"/>
    <dgm:cxn modelId="{C27487B4-4192-4BFC-801F-FE7BC4F5953C}" type="presParOf" srcId="{A470201D-3FD4-422A-8215-479C52A0D824}" destId="{D86D0767-CB55-4C8E-A19B-06C4DA0CBE14}" srcOrd="0" destOrd="0" presId="urn:microsoft.com/office/officeart/2005/8/layout/hierarchy1"/>
    <dgm:cxn modelId="{5D485A92-B69B-422B-BA1C-1DC118279ECF}" type="presParOf" srcId="{D86D0767-CB55-4C8E-A19B-06C4DA0CBE14}" destId="{C46AD710-0488-40EA-9EBF-F9F74CD01F38}" srcOrd="0" destOrd="0" presId="urn:microsoft.com/office/officeart/2005/8/layout/hierarchy1"/>
    <dgm:cxn modelId="{A940BA77-02D2-4D3C-9BB7-AC27F5A02027}" type="presParOf" srcId="{D86D0767-CB55-4C8E-A19B-06C4DA0CBE14}" destId="{E8BEB215-BF85-4BB0-AB5B-804532B513D0}" srcOrd="1" destOrd="0" presId="urn:microsoft.com/office/officeart/2005/8/layout/hierarchy1"/>
    <dgm:cxn modelId="{5DEBCCF2-C85D-44D2-AA88-1782719DC74E}" type="presParOf" srcId="{A470201D-3FD4-422A-8215-479C52A0D824}" destId="{92692EF1-DBA8-49E3-8DAC-C1BD910BCEE4}" srcOrd="1" destOrd="0" presId="urn:microsoft.com/office/officeart/2005/8/layout/hierarchy1"/>
    <dgm:cxn modelId="{D0CD5D6E-1968-4B4C-B83B-EADFC26A07D2}" type="presParOf" srcId="{92692EF1-DBA8-49E3-8DAC-C1BD910BCEE4}" destId="{B227A4A1-C6F7-4D20-B1F2-61ACA1FD4740}" srcOrd="0" destOrd="0" presId="urn:microsoft.com/office/officeart/2005/8/layout/hierarchy1"/>
    <dgm:cxn modelId="{173B1965-6AC6-4C0F-AD65-3C2CCBBFA028}" type="presParOf" srcId="{92692EF1-DBA8-49E3-8DAC-C1BD910BCEE4}" destId="{0E85E04A-C8C4-4C1E-A28F-9D5566E966F0}" srcOrd="1" destOrd="0" presId="urn:microsoft.com/office/officeart/2005/8/layout/hierarchy1"/>
    <dgm:cxn modelId="{3B209FCD-751C-4649-8BF2-CF53F0A6E2AD}" type="presParOf" srcId="{0E85E04A-C8C4-4C1E-A28F-9D5566E966F0}" destId="{7AC74195-1CD2-4837-AD9A-379DCB005FD0}" srcOrd="0" destOrd="0" presId="urn:microsoft.com/office/officeart/2005/8/layout/hierarchy1"/>
    <dgm:cxn modelId="{4BAE08DA-3426-4649-AC57-BD2B494AB88D}" type="presParOf" srcId="{7AC74195-1CD2-4837-AD9A-379DCB005FD0}" destId="{5D758178-4E43-4183-8B64-8EE13F297F50}" srcOrd="0" destOrd="0" presId="urn:microsoft.com/office/officeart/2005/8/layout/hierarchy1"/>
    <dgm:cxn modelId="{4A39CCD3-D7A7-4A8A-8F71-68FAD135EFB7}" type="presParOf" srcId="{7AC74195-1CD2-4837-AD9A-379DCB005FD0}" destId="{EB1D383D-4617-4187-8777-1E6A7F0FBAFF}" srcOrd="1" destOrd="0" presId="urn:microsoft.com/office/officeart/2005/8/layout/hierarchy1"/>
    <dgm:cxn modelId="{76A539D8-12B5-41A9-9C37-54657444BDEC}" type="presParOf" srcId="{0E85E04A-C8C4-4C1E-A28F-9D5566E966F0}" destId="{DA50D905-67E8-4135-A47A-F17F5457F1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168F5E-810E-43AA-A4E7-B77A969AAD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E665C82-359F-4D5D-9854-B0AB092436DE}">
      <dgm:prSet phldrT="[Metin]"/>
      <dgm:spPr>
        <a:solidFill>
          <a:srgbClr val="FFFF66">
            <a:alpha val="90000"/>
          </a:srgbClr>
        </a:solidFill>
      </dgm:spPr>
      <dgm:t>
        <a:bodyPr/>
        <a:lstStyle/>
        <a:p>
          <a:r>
            <a:rPr lang="tr-TR" b="1" dirty="0" smtClean="0"/>
            <a:t>İslam Kültür ve Medeniyeti</a:t>
          </a:r>
          <a:endParaRPr lang="tr-TR" b="1" dirty="0"/>
        </a:p>
      </dgm:t>
    </dgm:pt>
    <dgm:pt modelId="{B804D60D-3E3C-4747-AD71-59117D03EE1B}" type="parTrans" cxnId="{41BAD8FE-B8E1-4FE0-9EB9-2ACD7CA9BAC1}">
      <dgm:prSet/>
      <dgm:spPr/>
      <dgm:t>
        <a:bodyPr/>
        <a:lstStyle/>
        <a:p>
          <a:endParaRPr lang="tr-TR"/>
        </a:p>
      </dgm:t>
    </dgm:pt>
    <dgm:pt modelId="{F3F78626-394A-425F-9586-FACD9D224705}" type="sibTrans" cxnId="{41BAD8FE-B8E1-4FE0-9EB9-2ACD7CA9BAC1}">
      <dgm:prSet/>
      <dgm:spPr/>
      <dgm:t>
        <a:bodyPr/>
        <a:lstStyle/>
        <a:p>
          <a:endParaRPr lang="tr-TR"/>
        </a:p>
      </dgm:t>
    </dgm:pt>
    <dgm:pt modelId="{D0FBFF7E-C2D4-4894-9A79-441CF8D5D52E}">
      <dgm:prSet phldrT="[Metin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b="1" dirty="0" smtClean="0">
              <a:solidFill>
                <a:srgbClr val="C00000"/>
              </a:solidFill>
            </a:rPr>
            <a:t>5-Bilim ve Sanat</a:t>
          </a:r>
          <a:endParaRPr lang="tr-TR" b="1" dirty="0">
            <a:solidFill>
              <a:srgbClr val="C00000"/>
            </a:solidFill>
          </a:endParaRPr>
        </a:p>
      </dgm:t>
    </dgm:pt>
    <dgm:pt modelId="{F81327C7-3065-4E2F-9471-57EC68C0EE8B}" type="parTrans" cxnId="{AF0B4607-4BCA-49CF-95BD-0D82BDD350D9}">
      <dgm:prSet/>
      <dgm:spPr/>
      <dgm:t>
        <a:bodyPr/>
        <a:lstStyle/>
        <a:p>
          <a:endParaRPr lang="tr-TR"/>
        </a:p>
      </dgm:t>
    </dgm:pt>
    <dgm:pt modelId="{ED5E036F-DE41-4329-A67C-C8E3157D2918}" type="sibTrans" cxnId="{AF0B4607-4BCA-49CF-95BD-0D82BDD350D9}">
      <dgm:prSet/>
      <dgm:spPr/>
      <dgm:t>
        <a:bodyPr/>
        <a:lstStyle/>
        <a:p>
          <a:endParaRPr lang="tr-TR"/>
        </a:p>
      </dgm:t>
    </dgm:pt>
    <dgm:pt modelId="{F7FF2142-1651-4E88-9B83-03239DE27457}">
      <dgm:prSet/>
      <dgm:spPr>
        <a:solidFill>
          <a:schemeClr val="bg1">
            <a:lumMod val="20000"/>
            <a:lumOff val="80000"/>
            <a:alpha val="89804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de-DE" dirty="0" err="1" smtClean="0">
              <a:cs typeface="Times New Roman" pitchFamily="18" charset="0"/>
            </a:rPr>
            <a:t>Müslümanlar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sınırları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genişledikçe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yeni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kültür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ve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medeniyetlerle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komşu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oldular</a:t>
          </a:r>
          <a:r>
            <a:rPr lang="de-DE" dirty="0" smtClean="0">
              <a:cs typeface="Times New Roman" pitchFamily="18" charset="0"/>
            </a:rPr>
            <a:t>.</a:t>
          </a:r>
          <a:r>
            <a:rPr lang="tr-TR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Bu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çevre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medeniyetlerden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yararlanarak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bilimde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büyük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gelişmeler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meydana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geldi</a:t>
          </a:r>
          <a:r>
            <a:rPr lang="de-DE" dirty="0" smtClean="0">
              <a:cs typeface="Times New Roman" pitchFamily="18" charset="0"/>
            </a:rPr>
            <a:t>.</a:t>
          </a:r>
          <a:r>
            <a:rPr lang="tr-TR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Bu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araştırma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ve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merak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duygusunun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oluşmasında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Kur’an</a:t>
          </a:r>
          <a:r>
            <a:rPr lang="de-DE" dirty="0" smtClean="0">
              <a:cs typeface="Times New Roman" pitchFamily="18" charset="0"/>
            </a:rPr>
            <a:t>-ı </a:t>
          </a:r>
          <a:r>
            <a:rPr lang="de-DE" dirty="0" err="1" smtClean="0">
              <a:cs typeface="Times New Roman" pitchFamily="18" charset="0"/>
            </a:rPr>
            <a:t>Kerim’deki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tefekkürü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ve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araştırmayı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isteyen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ayet</a:t>
          </a:r>
          <a:r>
            <a:rPr lang="de-DE" dirty="0" smtClean="0">
              <a:cs typeface="Times New Roman" pitchFamily="18" charset="0"/>
            </a:rPr>
            <a:t>-i </a:t>
          </a:r>
          <a:r>
            <a:rPr lang="de-DE" dirty="0" err="1" smtClean="0">
              <a:cs typeface="Times New Roman" pitchFamily="18" charset="0"/>
            </a:rPr>
            <a:t>kerimelerin</a:t>
          </a:r>
          <a:r>
            <a:rPr lang="de-DE" dirty="0" smtClean="0">
              <a:cs typeface="Times New Roman" pitchFamily="18" charset="0"/>
            </a:rPr>
            <a:t> de </a:t>
          </a:r>
          <a:r>
            <a:rPr lang="de-DE" dirty="0" err="1" smtClean="0">
              <a:cs typeface="Times New Roman" pitchFamily="18" charset="0"/>
            </a:rPr>
            <a:t>büyük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payı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vardır</a:t>
          </a:r>
          <a:r>
            <a:rPr lang="de-DE" dirty="0" smtClean="0">
              <a:cs typeface="Times New Roman" pitchFamily="18" charset="0"/>
            </a:rPr>
            <a:t>.</a:t>
          </a:r>
          <a:r>
            <a:rPr lang="tr-TR" dirty="0" smtClean="0"/>
            <a:t> </a:t>
          </a:r>
          <a:r>
            <a:rPr lang="de-DE" dirty="0" err="1" smtClean="0">
              <a:cs typeface="Times New Roman" pitchFamily="18" charset="0"/>
            </a:rPr>
            <a:t>El-Me’mun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döneminde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kurulan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Bey</a:t>
          </a:r>
          <a:r>
            <a:rPr lang="tr-TR" dirty="0" smtClean="0">
              <a:solidFill>
                <a:srgbClr val="C00000"/>
              </a:solidFill>
            </a:rPr>
            <a:t>-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tü’l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Hikme’nin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Eski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Yunan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ve</a:t>
          </a:r>
          <a:r>
            <a:rPr lang="de-DE" dirty="0" smtClean="0">
              <a:cs typeface="Times New Roman" pitchFamily="18" charset="0"/>
            </a:rPr>
            <a:t> Roma </a:t>
          </a:r>
          <a:r>
            <a:rPr lang="de-DE" dirty="0" err="1" smtClean="0">
              <a:cs typeface="Times New Roman" pitchFamily="18" charset="0"/>
            </a:rPr>
            <a:t>eserlerini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tercüme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etmesi,etkili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olmuştur</a:t>
          </a:r>
          <a:r>
            <a:rPr lang="de-DE" dirty="0" smtClean="0">
              <a:cs typeface="Times New Roman" pitchFamily="18" charset="0"/>
            </a:rPr>
            <a:t>. </a:t>
          </a:r>
          <a:r>
            <a:rPr lang="de-DE" dirty="0" err="1" smtClean="0">
              <a:cs typeface="Times New Roman" pitchFamily="18" charset="0"/>
            </a:rPr>
            <a:t>Bunun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sonunda</a:t>
          </a:r>
          <a:r>
            <a:rPr lang="tr-TR" dirty="0" smtClean="0"/>
            <a:t> 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tıp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,</a:t>
          </a:r>
          <a:r>
            <a:rPr lang="tr-TR" dirty="0" smtClean="0">
              <a:solidFill>
                <a:srgbClr val="C00000"/>
              </a:solidFill>
            </a:rPr>
            <a:t> 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matematik,kimya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,</a:t>
          </a:r>
          <a:r>
            <a:rPr lang="tr-TR" dirty="0" smtClean="0">
              <a:solidFill>
                <a:srgbClr val="C00000"/>
              </a:solidFill>
            </a:rPr>
            <a:t> 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fizik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,</a:t>
          </a:r>
          <a:r>
            <a:rPr lang="tr-TR" dirty="0" smtClean="0">
              <a:solidFill>
                <a:srgbClr val="C00000"/>
              </a:solidFill>
            </a:rPr>
            <a:t> 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biyoloji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,</a:t>
          </a:r>
          <a:r>
            <a:rPr lang="tr-TR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tarih,coğrafya,ilahiyat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alanlarında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pekçok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bilim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adamı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yetişmiştir</a:t>
          </a:r>
          <a:r>
            <a:rPr lang="de-DE" dirty="0" smtClean="0">
              <a:cs typeface="Times New Roman" pitchFamily="18" charset="0"/>
            </a:rPr>
            <a:t>.</a:t>
          </a:r>
          <a:endParaRPr lang="tr-TR" dirty="0" smtClean="0">
            <a:cs typeface="Times New Roman" pitchFamily="18" charset="0"/>
          </a:endParaRPr>
        </a:p>
        <a:p>
          <a:pPr>
            <a:lnSpc>
              <a:spcPct val="150000"/>
            </a:lnSpc>
            <a:spcAft>
              <a:spcPts val="0"/>
            </a:spcAft>
          </a:pP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İslam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Devletlerinde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mimari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 ,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Emeviler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Devri’nde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Bizans’la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yarışacak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düzeye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dirty="0" err="1" smtClean="0">
              <a:solidFill>
                <a:srgbClr val="C00000"/>
              </a:solidFill>
              <a:cs typeface="Times New Roman" pitchFamily="18" charset="0"/>
            </a:rPr>
            <a:t>gelmiştir</a:t>
          </a:r>
          <a:r>
            <a:rPr lang="de-DE" dirty="0" smtClean="0">
              <a:solidFill>
                <a:srgbClr val="C00000"/>
              </a:solidFill>
              <a:cs typeface="Times New Roman" pitchFamily="18" charset="0"/>
            </a:rPr>
            <a:t>.</a:t>
          </a:r>
          <a:r>
            <a:rPr lang="tr-TR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Abbasiler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Devri</a:t>
          </a:r>
          <a:r>
            <a:rPr lang="de-DE" dirty="0" smtClean="0">
              <a:cs typeface="Times New Roman" pitchFamily="18" charset="0"/>
            </a:rPr>
            <a:t>’</a:t>
          </a:r>
          <a:r>
            <a:rPr lang="tr-TR" dirty="0" smtClean="0"/>
            <a:t> </a:t>
          </a:r>
          <a:r>
            <a:rPr lang="de-DE" dirty="0" err="1" smtClean="0">
              <a:cs typeface="Times New Roman" pitchFamily="18" charset="0"/>
            </a:rPr>
            <a:t>nde</a:t>
          </a:r>
          <a:r>
            <a:rPr lang="de-DE" dirty="0" smtClean="0">
              <a:cs typeface="Times New Roman" pitchFamily="18" charset="0"/>
            </a:rPr>
            <a:t> de </a:t>
          </a:r>
          <a:r>
            <a:rPr lang="de-DE" dirty="0" err="1" smtClean="0">
              <a:cs typeface="Times New Roman" pitchFamily="18" charset="0"/>
            </a:rPr>
            <a:t>güzel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sanatlarda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gelişmeler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devam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etti</a:t>
          </a:r>
          <a:r>
            <a:rPr lang="de-DE" dirty="0" smtClean="0">
              <a:cs typeface="Times New Roman" pitchFamily="18" charset="0"/>
            </a:rPr>
            <a:t>. </a:t>
          </a:r>
          <a:r>
            <a:rPr lang="de-DE" dirty="0" err="1" smtClean="0">
              <a:cs typeface="Times New Roman" pitchFamily="18" charset="0"/>
            </a:rPr>
            <a:t>Binaların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iç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süslemesinde</a:t>
          </a:r>
          <a:r>
            <a:rPr lang="de-DE" dirty="0" smtClean="0">
              <a:cs typeface="Times New Roman" pitchFamily="18" charset="0"/>
            </a:rPr>
            <a:t> hat </a:t>
          </a:r>
          <a:r>
            <a:rPr lang="de-DE" dirty="0" err="1" smtClean="0">
              <a:cs typeface="Times New Roman" pitchFamily="18" charset="0"/>
            </a:rPr>
            <a:t>sanatından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ve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arabeskten</a:t>
          </a:r>
          <a:r>
            <a:rPr lang="de-DE" dirty="0" smtClean="0">
              <a:cs typeface="Times New Roman" pitchFamily="18" charset="0"/>
            </a:rPr>
            <a:t> </a:t>
          </a:r>
          <a:r>
            <a:rPr lang="de-DE" dirty="0" err="1" smtClean="0">
              <a:cs typeface="Times New Roman" pitchFamily="18" charset="0"/>
            </a:rPr>
            <a:t>yararlanılmıştı</a:t>
          </a:r>
          <a:r>
            <a:rPr lang="de-DE" dirty="0" smtClean="0">
              <a:cs typeface="Times New Roman" pitchFamily="18" charset="0"/>
            </a:rPr>
            <a:t>.</a:t>
          </a:r>
          <a:endParaRPr lang="tr-TR" dirty="0" smtClean="0">
            <a:cs typeface="Times New Roman" pitchFamily="18" charset="0"/>
          </a:endParaRPr>
        </a:p>
        <a:p>
          <a:pPr>
            <a:lnSpc>
              <a:spcPct val="150000"/>
            </a:lnSpc>
            <a:spcAft>
              <a:spcPts val="0"/>
            </a:spcAft>
          </a:pPr>
          <a:endParaRPr lang="tr-TR" dirty="0" smtClean="0">
            <a:cs typeface="Times New Roman" pitchFamily="18" charset="0"/>
          </a:endParaRPr>
        </a:p>
      </dgm:t>
    </dgm:pt>
    <dgm:pt modelId="{993E9759-8D3E-4872-82FC-C0664F541864}" type="sibTrans" cxnId="{B9108D31-18E9-48ED-93FE-C6B628F97054}">
      <dgm:prSet/>
      <dgm:spPr/>
      <dgm:t>
        <a:bodyPr/>
        <a:lstStyle/>
        <a:p>
          <a:endParaRPr lang="tr-TR"/>
        </a:p>
      </dgm:t>
    </dgm:pt>
    <dgm:pt modelId="{6B9B8FD7-764F-409E-B146-0A4172D340F2}" type="parTrans" cxnId="{B9108D31-18E9-48ED-93FE-C6B628F97054}">
      <dgm:prSet/>
      <dgm:spPr/>
      <dgm:t>
        <a:bodyPr/>
        <a:lstStyle/>
        <a:p>
          <a:endParaRPr lang="tr-TR"/>
        </a:p>
      </dgm:t>
    </dgm:pt>
    <dgm:pt modelId="{AEBBA020-2213-4833-A730-786D80209006}" type="pres">
      <dgm:prSet presAssocID="{83168F5E-810E-43AA-A4E7-B77A969AAD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5FA4C5E-6A80-445E-B8F5-4772741CB453}" type="pres">
      <dgm:prSet presAssocID="{4E665C82-359F-4D5D-9854-B0AB092436DE}" presName="hierRoot1" presStyleCnt="0"/>
      <dgm:spPr/>
    </dgm:pt>
    <dgm:pt modelId="{E4CE8214-A053-42EC-A0F6-86FCE6329299}" type="pres">
      <dgm:prSet presAssocID="{4E665C82-359F-4D5D-9854-B0AB092436DE}" presName="composite" presStyleCnt="0"/>
      <dgm:spPr/>
    </dgm:pt>
    <dgm:pt modelId="{00367DB8-65C8-4E76-B0CD-3AF56E2F81F4}" type="pres">
      <dgm:prSet presAssocID="{4E665C82-359F-4D5D-9854-B0AB092436DE}" presName="background" presStyleLbl="node0" presStyleIdx="0" presStyleCnt="1"/>
      <dgm:spPr/>
    </dgm:pt>
    <dgm:pt modelId="{8E9A4C8B-58C1-4506-9A47-B5D0F21588A2}" type="pres">
      <dgm:prSet presAssocID="{4E665C82-359F-4D5D-9854-B0AB092436DE}" presName="text" presStyleLbl="fgAcc0" presStyleIdx="0" presStyleCnt="1" custScaleX="211112" custScaleY="27765" custLinFactNeighborX="1515" custLinFactNeighborY="-98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6068056-BC5E-4633-B38A-371F7573C34C}" type="pres">
      <dgm:prSet presAssocID="{4E665C82-359F-4D5D-9854-B0AB092436DE}" presName="hierChild2" presStyleCnt="0"/>
      <dgm:spPr/>
    </dgm:pt>
    <dgm:pt modelId="{ADBA46B1-DBA5-43FB-A83C-B92CC1E963C1}" type="pres">
      <dgm:prSet presAssocID="{F81327C7-3065-4E2F-9471-57EC68C0EE8B}" presName="Name10" presStyleLbl="parChTrans1D2" presStyleIdx="0" presStyleCnt="1"/>
      <dgm:spPr/>
      <dgm:t>
        <a:bodyPr/>
        <a:lstStyle/>
        <a:p>
          <a:endParaRPr lang="tr-TR"/>
        </a:p>
      </dgm:t>
    </dgm:pt>
    <dgm:pt modelId="{828CC5AB-93E9-4102-8324-E05D9B681449}" type="pres">
      <dgm:prSet presAssocID="{D0FBFF7E-C2D4-4894-9A79-441CF8D5D52E}" presName="hierRoot2" presStyleCnt="0"/>
      <dgm:spPr/>
    </dgm:pt>
    <dgm:pt modelId="{C7261467-608E-457C-8885-48BBFC69BE63}" type="pres">
      <dgm:prSet presAssocID="{D0FBFF7E-C2D4-4894-9A79-441CF8D5D52E}" presName="composite2" presStyleCnt="0"/>
      <dgm:spPr/>
    </dgm:pt>
    <dgm:pt modelId="{68A13840-1069-4EB3-92EA-5B8AB77B5D3F}" type="pres">
      <dgm:prSet presAssocID="{D0FBFF7E-C2D4-4894-9A79-441CF8D5D52E}" presName="background2" presStyleLbl="node2" presStyleIdx="0" presStyleCnt="1"/>
      <dgm:spPr/>
    </dgm:pt>
    <dgm:pt modelId="{7DF7FBF3-BB39-4930-AD6D-42D5EA30E191}" type="pres">
      <dgm:prSet presAssocID="{D0FBFF7E-C2D4-4894-9A79-441CF8D5D52E}" presName="text2" presStyleLbl="fgAcc2" presStyleIdx="0" presStyleCnt="1" custScaleX="125254" custScaleY="3214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B89C55D-54CB-445E-8961-F67C09FAF7B2}" type="pres">
      <dgm:prSet presAssocID="{D0FBFF7E-C2D4-4894-9A79-441CF8D5D52E}" presName="hierChild3" presStyleCnt="0"/>
      <dgm:spPr/>
    </dgm:pt>
    <dgm:pt modelId="{13A745EB-B2E0-45F4-AC83-566AEDBC821E}" type="pres">
      <dgm:prSet presAssocID="{6B9B8FD7-764F-409E-B146-0A4172D340F2}" presName="Name17" presStyleLbl="parChTrans1D3" presStyleIdx="0" presStyleCnt="1"/>
      <dgm:spPr/>
      <dgm:t>
        <a:bodyPr/>
        <a:lstStyle/>
        <a:p>
          <a:endParaRPr lang="tr-TR"/>
        </a:p>
      </dgm:t>
    </dgm:pt>
    <dgm:pt modelId="{D7B0B592-9E32-422A-A32E-C06BE0D131BC}" type="pres">
      <dgm:prSet presAssocID="{F7FF2142-1651-4E88-9B83-03239DE27457}" presName="hierRoot3" presStyleCnt="0"/>
      <dgm:spPr/>
    </dgm:pt>
    <dgm:pt modelId="{E3ACE1F9-708F-4F5B-9E38-B625B33A6176}" type="pres">
      <dgm:prSet presAssocID="{F7FF2142-1651-4E88-9B83-03239DE27457}" presName="composite3" presStyleCnt="0"/>
      <dgm:spPr/>
    </dgm:pt>
    <dgm:pt modelId="{2D4AD3EE-2930-42EE-AE9A-C60F75E65818}" type="pres">
      <dgm:prSet presAssocID="{F7FF2142-1651-4E88-9B83-03239DE27457}" presName="background3" presStyleLbl="node3" presStyleIdx="0" presStyleCnt="1"/>
      <dgm:spPr/>
    </dgm:pt>
    <dgm:pt modelId="{D1145BEA-9844-40AE-905B-285A1D3397FC}" type="pres">
      <dgm:prSet presAssocID="{F7FF2142-1651-4E88-9B83-03239DE27457}" presName="text3" presStyleLbl="fgAcc3" presStyleIdx="0" presStyleCnt="1" custScaleX="341346" custScaleY="248204" custLinFactNeighborX="171" custLinFactNeighborY="256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C28ED98-6D6B-4E0A-8B2C-E735689E2135}" type="pres">
      <dgm:prSet presAssocID="{F7FF2142-1651-4E88-9B83-03239DE27457}" presName="hierChild4" presStyleCnt="0"/>
      <dgm:spPr/>
    </dgm:pt>
  </dgm:ptLst>
  <dgm:cxnLst>
    <dgm:cxn modelId="{41BAD8FE-B8E1-4FE0-9EB9-2ACD7CA9BAC1}" srcId="{83168F5E-810E-43AA-A4E7-B77A969AAD8C}" destId="{4E665C82-359F-4D5D-9854-B0AB092436DE}" srcOrd="0" destOrd="0" parTransId="{B804D60D-3E3C-4747-AD71-59117D03EE1B}" sibTransId="{F3F78626-394A-425F-9586-FACD9D224705}"/>
    <dgm:cxn modelId="{0F00AEDC-8ED2-4E20-BBBE-AECB9AD60E69}" type="presOf" srcId="{D0FBFF7E-C2D4-4894-9A79-441CF8D5D52E}" destId="{7DF7FBF3-BB39-4930-AD6D-42D5EA30E191}" srcOrd="0" destOrd="0" presId="urn:microsoft.com/office/officeart/2005/8/layout/hierarchy1"/>
    <dgm:cxn modelId="{AF0B4607-4BCA-49CF-95BD-0D82BDD350D9}" srcId="{4E665C82-359F-4D5D-9854-B0AB092436DE}" destId="{D0FBFF7E-C2D4-4894-9A79-441CF8D5D52E}" srcOrd="0" destOrd="0" parTransId="{F81327C7-3065-4E2F-9471-57EC68C0EE8B}" sibTransId="{ED5E036F-DE41-4329-A67C-C8E3157D2918}"/>
    <dgm:cxn modelId="{72144AE2-0C2E-4F9F-B02E-A30811C732CB}" type="presOf" srcId="{4E665C82-359F-4D5D-9854-B0AB092436DE}" destId="{8E9A4C8B-58C1-4506-9A47-B5D0F21588A2}" srcOrd="0" destOrd="0" presId="urn:microsoft.com/office/officeart/2005/8/layout/hierarchy1"/>
    <dgm:cxn modelId="{E1348C83-CEC0-4D39-AAF3-56311D1DA4D0}" type="presOf" srcId="{F81327C7-3065-4E2F-9471-57EC68C0EE8B}" destId="{ADBA46B1-DBA5-43FB-A83C-B92CC1E963C1}" srcOrd="0" destOrd="0" presId="urn:microsoft.com/office/officeart/2005/8/layout/hierarchy1"/>
    <dgm:cxn modelId="{3148ABFE-1FFD-42C6-A8B0-3E7B8CF0C21C}" type="presOf" srcId="{6B9B8FD7-764F-409E-B146-0A4172D340F2}" destId="{13A745EB-B2E0-45F4-AC83-566AEDBC821E}" srcOrd="0" destOrd="0" presId="urn:microsoft.com/office/officeart/2005/8/layout/hierarchy1"/>
    <dgm:cxn modelId="{B9108D31-18E9-48ED-93FE-C6B628F97054}" srcId="{D0FBFF7E-C2D4-4894-9A79-441CF8D5D52E}" destId="{F7FF2142-1651-4E88-9B83-03239DE27457}" srcOrd="0" destOrd="0" parTransId="{6B9B8FD7-764F-409E-B146-0A4172D340F2}" sibTransId="{993E9759-8D3E-4872-82FC-C0664F541864}"/>
    <dgm:cxn modelId="{D21E6A27-505C-4EBA-B559-446899071AEE}" type="presOf" srcId="{83168F5E-810E-43AA-A4E7-B77A969AAD8C}" destId="{AEBBA020-2213-4833-A730-786D80209006}" srcOrd="0" destOrd="0" presId="urn:microsoft.com/office/officeart/2005/8/layout/hierarchy1"/>
    <dgm:cxn modelId="{B00D57EE-F47C-474A-B662-82115E95C59A}" type="presOf" srcId="{F7FF2142-1651-4E88-9B83-03239DE27457}" destId="{D1145BEA-9844-40AE-905B-285A1D3397FC}" srcOrd="0" destOrd="0" presId="urn:microsoft.com/office/officeart/2005/8/layout/hierarchy1"/>
    <dgm:cxn modelId="{60EE72A4-2319-4DAC-BEBB-661DB43242A6}" type="presParOf" srcId="{AEBBA020-2213-4833-A730-786D80209006}" destId="{05FA4C5E-6A80-445E-B8F5-4772741CB453}" srcOrd="0" destOrd="0" presId="urn:microsoft.com/office/officeart/2005/8/layout/hierarchy1"/>
    <dgm:cxn modelId="{E72075BE-A435-4003-8738-F34573F24675}" type="presParOf" srcId="{05FA4C5E-6A80-445E-B8F5-4772741CB453}" destId="{E4CE8214-A053-42EC-A0F6-86FCE6329299}" srcOrd="0" destOrd="0" presId="urn:microsoft.com/office/officeart/2005/8/layout/hierarchy1"/>
    <dgm:cxn modelId="{74AC3FCA-7EA3-4412-840E-8C5E580284A7}" type="presParOf" srcId="{E4CE8214-A053-42EC-A0F6-86FCE6329299}" destId="{00367DB8-65C8-4E76-B0CD-3AF56E2F81F4}" srcOrd="0" destOrd="0" presId="urn:microsoft.com/office/officeart/2005/8/layout/hierarchy1"/>
    <dgm:cxn modelId="{BECDC6EB-E0E2-4174-A6C9-2D1BDFFCC532}" type="presParOf" srcId="{E4CE8214-A053-42EC-A0F6-86FCE6329299}" destId="{8E9A4C8B-58C1-4506-9A47-B5D0F21588A2}" srcOrd="1" destOrd="0" presId="urn:microsoft.com/office/officeart/2005/8/layout/hierarchy1"/>
    <dgm:cxn modelId="{424984A1-C139-4964-BFBC-C7E98DE55F34}" type="presParOf" srcId="{05FA4C5E-6A80-445E-B8F5-4772741CB453}" destId="{86068056-BC5E-4633-B38A-371F7573C34C}" srcOrd="1" destOrd="0" presId="urn:microsoft.com/office/officeart/2005/8/layout/hierarchy1"/>
    <dgm:cxn modelId="{2CA9C9E7-B93C-4002-AC0E-4A89710AD36F}" type="presParOf" srcId="{86068056-BC5E-4633-B38A-371F7573C34C}" destId="{ADBA46B1-DBA5-43FB-A83C-B92CC1E963C1}" srcOrd="0" destOrd="0" presId="urn:microsoft.com/office/officeart/2005/8/layout/hierarchy1"/>
    <dgm:cxn modelId="{A8BB717C-6F5E-4582-A245-3A0AB9EFCD11}" type="presParOf" srcId="{86068056-BC5E-4633-B38A-371F7573C34C}" destId="{828CC5AB-93E9-4102-8324-E05D9B681449}" srcOrd="1" destOrd="0" presId="urn:microsoft.com/office/officeart/2005/8/layout/hierarchy1"/>
    <dgm:cxn modelId="{4DF490CA-01A7-4FCC-B13C-BE5BF841D98C}" type="presParOf" srcId="{828CC5AB-93E9-4102-8324-E05D9B681449}" destId="{C7261467-608E-457C-8885-48BBFC69BE63}" srcOrd="0" destOrd="0" presId="urn:microsoft.com/office/officeart/2005/8/layout/hierarchy1"/>
    <dgm:cxn modelId="{132FF71F-EC5A-4BBB-B2D6-CFFB6C25A4A8}" type="presParOf" srcId="{C7261467-608E-457C-8885-48BBFC69BE63}" destId="{68A13840-1069-4EB3-92EA-5B8AB77B5D3F}" srcOrd="0" destOrd="0" presId="urn:microsoft.com/office/officeart/2005/8/layout/hierarchy1"/>
    <dgm:cxn modelId="{2CEC5546-6504-4FCE-93FF-1A9ABA0167BC}" type="presParOf" srcId="{C7261467-608E-457C-8885-48BBFC69BE63}" destId="{7DF7FBF3-BB39-4930-AD6D-42D5EA30E191}" srcOrd="1" destOrd="0" presId="urn:microsoft.com/office/officeart/2005/8/layout/hierarchy1"/>
    <dgm:cxn modelId="{CB97E2E2-6500-405A-8CF2-3E15622C3E6A}" type="presParOf" srcId="{828CC5AB-93E9-4102-8324-E05D9B681449}" destId="{CB89C55D-54CB-445E-8961-F67C09FAF7B2}" srcOrd="1" destOrd="0" presId="urn:microsoft.com/office/officeart/2005/8/layout/hierarchy1"/>
    <dgm:cxn modelId="{D5DDC257-EF23-43C3-836F-9385468FC056}" type="presParOf" srcId="{CB89C55D-54CB-445E-8961-F67C09FAF7B2}" destId="{13A745EB-B2E0-45F4-AC83-566AEDBC821E}" srcOrd="0" destOrd="0" presId="urn:microsoft.com/office/officeart/2005/8/layout/hierarchy1"/>
    <dgm:cxn modelId="{3DB3E18D-15C7-4646-89F4-FE29473C53BF}" type="presParOf" srcId="{CB89C55D-54CB-445E-8961-F67C09FAF7B2}" destId="{D7B0B592-9E32-422A-A32E-C06BE0D131BC}" srcOrd="1" destOrd="0" presId="urn:microsoft.com/office/officeart/2005/8/layout/hierarchy1"/>
    <dgm:cxn modelId="{FDE3A623-2770-4924-A94E-683C9BAD4F9D}" type="presParOf" srcId="{D7B0B592-9E32-422A-A32E-C06BE0D131BC}" destId="{E3ACE1F9-708F-4F5B-9E38-B625B33A6176}" srcOrd="0" destOrd="0" presId="urn:microsoft.com/office/officeart/2005/8/layout/hierarchy1"/>
    <dgm:cxn modelId="{54C4B752-9722-46B2-AAA9-3C94C575AF36}" type="presParOf" srcId="{E3ACE1F9-708F-4F5B-9E38-B625B33A6176}" destId="{2D4AD3EE-2930-42EE-AE9A-C60F75E65818}" srcOrd="0" destOrd="0" presId="urn:microsoft.com/office/officeart/2005/8/layout/hierarchy1"/>
    <dgm:cxn modelId="{7FBFAC19-1A76-4CC9-B109-3F3EDA97B56A}" type="presParOf" srcId="{E3ACE1F9-708F-4F5B-9E38-B625B33A6176}" destId="{D1145BEA-9844-40AE-905B-285A1D3397FC}" srcOrd="1" destOrd="0" presId="urn:microsoft.com/office/officeart/2005/8/layout/hierarchy1"/>
    <dgm:cxn modelId="{C148E084-07CA-44F3-8B21-F6B069C181C9}" type="presParOf" srcId="{D7B0B592-9E32-422A-A32E-C06BE0D131BC}" destId="{CC28ED98-6D6B-4E0A-8B2C-E735689E21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4BBCB-4F22-46CE-9556-C9A5AFD8CFD4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2D325-54A1-492C-A64F-927C4A4D9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3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D325-54A1-492C-A64F-927C4A4D972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684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424-615A-471D-869D-549F3CDC5930}" type="datetime1">
              <a:rPr lang="tr-TR" smtClean="0"/>
              <a:t>16.12.2019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3E44-E49C-4254-9B7A-2B321ABD5431}" type="datetime1">
              <a:rPr lang="tr-TR" smtClean="0"/>
              <a:t>16.12.2019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0DEF-F0DA-441F-9BEB-92DC5A358015}" type="datetime1">
              <a:rPr lang="tr-TR" smtClean="0"/>
              <a:t>16.12.2019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6180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6180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60B4B-BD11-4991-9353-F28DAEE79EE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16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18ED0-E195-4808-83FF-6AD03BED44B6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7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8AB3D-95D9-4041-B6F8-7BBB8A53DD69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6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D5C1A-C8C0-48B4-BFAC-9624F3B12046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44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A541C-6B46-4193-AE84-144834855C53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2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A3659-77B4-4B3D-A3F3-41E7B58AC623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46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1A8DA-AA40-47E2-8A25-6FD7FBC3A5E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91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6BB61-03A2-4D24-B277-AF62B138A5F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0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/>
              <a:t>16.12.2019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9A1EF-6203-443D-97CD-AD67691957FE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20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AAB90-8DA5-412A-81C2-52EDE6C7F62B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26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1C697-E144-4CB4-8103-E1A4874FC9B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83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B3120-120D-46AF-975D-8553B91D661F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6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EE0B-AE63-46B9-80E1-BDF721989646}" type="datetime1">
              <a:rPr lang="tr-TR" smtClean="0"/>
              <a:t>16.12.2019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903-BB97-49AC-A6BB-EEA0F9734C3A}" type="datetime1">
              <a:rPr lang="tr-TR" smtClean="0"/>
              <a:t>16.12.2019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53DD-089E-4837-B44F-02FAA5661909}" type="datetime1">
              <a:rPr lang="tr-TR" smtClean="0"/>
              <a:t>16.12.2019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114F-6608-43DA-A765-90A2188BD1D2}" type="datetime1">
              <a:rPr lang="tr-TR" smtClean="0"/>
              <a:t>16.12.2019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36B3-001F-4C85-B0B1-EAF6529E51C2}" type="datetime1">
              <a:rPr lang="tr-TR" smtClean="0"/>
              <a:t>16.12.2019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5722-EF24-400E-B698-A27FC9074767}" type="datetime1">
              <a:rPr lang="tr-TR" smtClean="0"/>
              <a:t>16.12.2019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59F38CF-C1AC-4532-831B-27DF17AA02BC}" type="datetime1">
              <a:rPr lang="tr-TR" smtClean="0"/>
              <a:t>16.12.2019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5D4866-6571-402E-8F1F-0932EE85C0CE}" type="datetime1">
              <a:rPr lang="tr-TR" smtClean="0"/>
              <a:t>16.12.2019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077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078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607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6078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6078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6078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6078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2EFC45-BD49-4BC4-8367-02FA7909E211}" type="slidenum">
              <a:rPr 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810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4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4512" y="5416821"/>
            <a:ext cx="4005419" cy="987985"/>
          </a:xfrm>
          <a:solidFill>
            <a:srgbClr val="002060"/>
          </a:solidFill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/>
              <a:t>TARİH </a:t>
            </a:r>
            <a:r>
              <a:rPr lang="tr-TR" dirty="0" smtClean="0"/>
              <a:t>9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/>
              <a:t>ARİF ÖZBEYLİ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4512" y="1268760"/>
            <a:ext cx="3498301" cy="230124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495" y="858480"/>
            <a:ext cx="4005419" cy="359085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9422">
            <a:off x="667622" y="4859163"/>
            <a:ext cx="3036071" cy="210330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5"/>
          <a:srcRect l="31184" t="17516" r="35610" b="6688"/>
          <a:stretch/>
        </p:blipFill>
        <p:spPr>
          <a:xfrm>
            <a:off x="353158" y="116632"/>
            <a:ext cx="432048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304801"/>
            <a:ext cx="8143056" cy="747936"/>
          </a:xfrm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İlimlerin </a:t>
            </a:r>
            <a:r>
              <a:rPr lang="tr-TR" dirty="0"/>
              <a:t>Sınıflandırılması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268760"/>
            <a:ext cx="8143056" cy="4827240"/>
          </a:xfrm>
          <a:solidFill>
            <a:srgbClr val="002060"/>
          </a:solidFill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800" dirty="0" smtClean="0"/>
              <a:t>     İslam </a:t>
            </a:r>
            <a:r>
              <a:rPr lang="tr-TR" sz="2800" dirty="0"/>
              <a:t>dünyasında düşüncenin ve bilimin ortaya çıkışının </a:t>
            </a:r>
            <a:r>
              <a:rPr lang="tr-TR" sz="2800" dirty="0" smtClean="0"/>
              <a:t>dinî, siyasi </a:t>
            </a:r>
            <a:r>
              <a:rPr lang="tr-TR" sz="2800" dirty="0"/>
              <a:t>ve sosyal nedenleri vardır. Özellikle Hicret’ten </a:t>
            </a:r>
            <a:r>
              <a:rPr lang="tr-TR" sz="2800" dirty="0" smtClean="0"/>
              <a:t>sonra, İslam </a:t>
            </a:r>
            <a:r>
              <a:rPr lang="tr-TR" sz="2800" dirty="0"/>
              <a:t>Devleti kurulunca çeşitli dinî meseleler ve </a:t>
            </a:r>
            <a:r>
              <a:rPr lang="tr-TR" sz="2800" dirty="0" smtClean="0"/>
              <a:t>toplumsal ihtiyaçlar </a:t>
            </a:r>
            <a:r>
              <a:rPr lang="tr-TR" sz="2800" dirty="0"/>
              <a:t>ortaya çıktı. Hz. Muhammed hayattayken </a:t>
            </a:r>
            <a:r>
              <a:rPr lang="tr-TR" sz="2800" dirty="0" smtClean="0"/>
              <a:t>sorunlara ya </a:t>
            </a:r>
            <a:r>
              <a:rPr lang="tr-TR" sz="2800" dirty="0"/>
              <a:t>doğrudan kendisi cevap veriyor ya da sorunları </a:t>
            </a:r>
            <a:r>
              <a:rPr lang="tr-TR" sz="2800" dirty="0" smtClean="0"/>
              <a:t>vahiy yoluyla </a:t>
            </a:r>
            <a:r>
              <a:rPr lang="tr-TR" sz="2800" dirty="0"/>
              <a:t>çözüyordu. </a:t>
            </a:r>
          </a:p>
        </p:txBody>
      </p:sp>
    </p:spTree>
    <p:extLst>
      <p:ext uri="{BB962C8B-B14F-4D97-AF65-F5344CB8AC3E}">
        <p14:creationId xmlns:p14="http://schemas.microsoft.com/office/powerpoint/2010/main" val="389692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620688"/>
            <a:ext cx="8424936" cy="5475312"/>
          </a:xfrm>
          <a:solidFill>
            <a:srgbClr val="002060"/>
          </a:solidFill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800" dirty="0" smtClean="0"/>
              <a:t>     </a:t>
            </a:r>
            <a:r>
              <a:rPr lang="tr-TR" sz="2400" dirty="0" smtClean="0"/>
              <a:t>Hz</a:t>
            </a:r>
            <a:r>
              <a:rPr lang="tr-TR" sz="2400" dirty="0"/>
              <a:t>. Muhammed’in vefatından </a:t>
            </a:r>
            <a:r>
              <a:rPr lang="tr-TR" sz="2400" dirty="0" smtClean="0"/>
              <a:t>sonra </a:t>
            </a:r>
            <a:r>
              <a:rPr lang="tr-TR" sz="2400" dirty="0" smtClean="0">
                <a:solidFill>
                  <a:srgbClr val="FFFF00"/>
                </a:solidFill>
              </a:rPr>
              <a:t>Suriye</a:t>
            </a:r>
            <a:r>
              <a:rPr lang="tr-TR" sz="2400" dirty="0">
                <a:solidFill>
                  <a:srgbClr val="FFFF00"/>
                </a:solidFill>
              </a:rPr>
              <a:t>, Irak ve İ</a:t>
            </a:r>
            <a:r>
              <a:rPr lang="tr-TR" sz="2400" dirty="0"/>
              <a:t>ran gibi geniş toprakların İslam </a:t>
            </a:r>
            <a:r>
              <a:rPr lang="tr-TR" sz="2400" dirty="0" smtClean="0"/>
              <a:t>Devleti’ne katılması</a:t>
            </a:r>
            <a:r>
              <a:rPr lang="tr-TR" sz="2400" dirty="0"/>
              <a:t>; vergi ve arazi hukuku, savaş esirlerinin </a:t>
            </a:r>
            <a:r>
              <a:rPr lang="tr-TR" sz="2400" dirty="0" smtClean="0"/>
              <a:t>durumu gibi </a:t>
            </a:r>
            <a:r>
              <a:rPr lang="tr-TR" sz="2400" dirty="0"/>
              <a:t>yeni sorunları ortaya çıkarmıştır. Fethedilen </a:t>
            </a:r>
            <a:r>
              <a:rPr lang="tr-TR" sz="2400" dirty="0" smtClean="0"/>
              <a:t>bölgelerde İslam’ın </a:t>
            </a:r>
            <a:r>
              <a:rPr lang="tr-TR" sz="2400" dirty="0"/>
              <a:t>yayılması; dinin nasıl ve hangi araçlarla </a:t>
            </a:r>
            <a:r>
              <a:rPr lang="tr-TR" sz="2400" dirty="0" smtClean="0"/>
              <a:t>anlatılacağı, toplumsal </a:t>
            </a:r>
            <a:r>
              <a:rPr lang="tr-TR" sz="2400" dirty="0"/>
              <a:t>hayatın nasıl yaşanacağı gibi meseleleri </a:t>
            </a:r>
            <a:r>
              <a:rPr lang="tr-TR" sz="2400" dirty="0" smtClean="0"/>
              <a:t>gündeme getirmiştir</a:t>
            </a:r>
            <a:r>
              <a:rPr lang="tr-TR" sz="2400" dirty="0"/>
              <a:t>. </a:t>
            </a:r>
            <a:r>
              <a:rPr lang="tr-TR" sz="2400" dirty="0">
                <a:solidFill>
                  <a:srgbClr val="FFFF00"/>
                </a:solidFill>
              </a:rPr>
              <a:t>Bu nedenle Müslümanlar, bütün yönleriyle </a:t>
            </a:r>
            <a:r>
              <a:rPr lang="tr-TR" sz="2400" dirty="0" smtClean="0">
                <a:solidFill>
                  <a:srgbClr val="FFFF00"/>
                </a:solidFill>
              </a:rPr>
              <a:t>Kur’an’ı incelemeye </a:t>
            </a:r>
            <a:r>
              <a:rPr lang="tr-TR" sz="2400" dirty="0">
                <a:solidFill>
                  <a:srgbClr val="FFFF00"/>
                </a:solidFill>
              </a:rPr>
              <a:t>ve Hz. Peygamber’in söz ve davranışlarını </a:t>
            </a:r>
            <a:r>
              <a:rPr lang="tr-TR" sz="2400" dirty="0" smtClean="0">
                <a:solidFill>
                  <a:srgbClr val="FFFF00"/>
                </a:solidFill>
              </a:rPr>
              <a:t>tespite girişmiştir</a:t>
            </a:r>
            <a:r>
              <a:rPr lang="tr-TR" sz="2400" dirty="0">
                <a:solidFill>
                  <a:srgbClr val="FFFF00"/>
                </a:solidFill>
              </a:rPr>
              <a:t>. </a:t>
            </a:r>
          </a:p>
          <a:p>
            <a:endParaRPr lang="tr-TR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5976664"/>
          </a:xfrm>
          <a:solidFill>
            <a:srgbClr val="002060"/>
          </a:solidFill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 smtClean="0"/>
              <a:t>    </a:t>
            </a:r>
            <a:r>
              <a:rPr lang="tr-TR" sz="2800" dirty="0" smtClean="0"/>
              <a:t>Bu </a:t>
            </a:r>
            <a:r>
              <a:rPr lang="tr-TR" sz="2800" dirty="0"/>
              <a:t>çalışmalarla naklî ilimler ortaya </a:t>
            </a:r>
            <a:r>
              <a:rPr lang="tr-TR" sz="2800" dirty="0" smtClean="0"/>
              <a:t>çıkmaya başlamıştır</a:t>
            </a:r>
            <a:r>
              <a:rPr lang="tr-TR" sz="2800" dirty="0"/>
              <a:t>. </a:t>
            </a:r>
            <a:r>
              <a:rPr lang="tr-TR" sz="2800" dirty="0" err="1"/>
              <a:t>Sahabelerin</a:t>
            </a:r>
            <a:r>
              <a:rPr lang="tr-TR" sz="2800" dirty="0"/>
              <a:t> Kur’an öğretme faaliyetleri, </a:t>
            </a:r>
            <a:r>
              <a:rPr lang="tr-TR" sz="2800" dirty="0">
                <a:solidFill>
                  <a:srgbClr val="FFFF00"/>
                </a:solidFill>
              </a:rPr>
              <a:t>tefsir </a:t>
            </a:r>
            <a:r>
              <a:rPr lang="tr-TR" sz="2800" dirty="0" smtClean="0">
                <a:solidFill>
                  <a:srgbClr val="FFFF00"/>
                </a:solidFill>
              </a:rPr>
              <a:t>ve fı</a:t>
            </a:r>
            <a:r>
              <a:rPr lang="tr-TR" sz="2800" dirty="0" smtClean="0"/>
              <a:t>kıh </a:t>
            </a:r>
            <a:r>
              <a:rPr lang="tr-TR" sz="2800" dirty="0"/>
              <a:t>ilimlerine kaynaklık etmiştir. Abbasi halifelerinin, </a:t>
            </a:r>
            <a:r>
              <a:rPr lang="tr-TR" sz="2800" dirty="0" smtClean="0">
                <a:solidFill>
                  <a:srgbClr val="FFFF00"/>
                </a:solidFill>
              </a:rPr>
              <a:t>Latince ve </a:t>
            </a:r>
            <a:r>
              <a:rPr lang="tr-TR" sz="2800" dirty="0">
                <a:solidFill>
                  <a:srgbClr val="FFFF00"/>
                </a:solidFill>
              </a:rPr>
              <a:t>Süryaniceden Arapçaya çevirttiği eserler ile İslam </a:t>
            </a:r>
            <a:r>
              <a:rPr lang="tr-TR" sz="2800" dirty="0" smtClean="0">
                <a:solidFill>
                  <a:srgbClr val="FFFF00"/>
                </a:solidFill>
              </a:rPr>
              <a:t>medeniyetinde farklı </a:t>
            </a:r>
            <a:r>
              <a:rPr lang="tr-TR" sz="2800" dirty="0">
                <a:solidFill>
                  <a:srgbClr val="FFFF00"/>
                </a:solidFill>
              </a:rPr>
              <a:t>bilimler ortaya çıkmıştır.</a:t>
            </a:r>
            <a:r>
              <a:rPr lang="tr-TR" sz="2800" dirty="0"/>
              <a:t> İslam </a:t>
            </a:r>
            <a:r>
              <a:rPr lang="tr-TR" sz="2800" dirty="0" smtClean="0"/>
              <a:t>coğrafyasının genişlemesiyle </a:t>
            </a:r>
            <a:r>
              <a:rPr lang="tr-TR" sz="2800" dirty="0"/>
              <a:t>ortaya çıkan ihtiyaçları gidermek için </a:t>
            </a:r>
            <a:r>
              <a:rPr lang="tr-TR" sz="2800" dirty="0" smtClean="0">
                <a:solidFill>
                  <a:srgbClr val="FFFF00"/>
                </a:solidFill>
              </a:rPr>
              <a:t>matematik, fizik</a:t>
            </a:r>
            <a:r>
              <a:rPr lang="tr-TR" sz="2800" dirty="0">
                <a:solidFill>
                  <a:srgbClr val="FFFF00"/>
                </a:solidFill>
              </a:rPr>
              <a:t>, kimya, astronomi, tıp, coğrafya, mühendislik</a:t>
            </a:r>
            <a:r>
              <a:rPr lang="tr-TR" sz="2800" dirty="0"/>
              <a:t> </a:t>
            </a:r>
            <a:r>
              <a:rPr lang="tr-TR" sz="2800" dirty="0" smtClean="0"/>
              <a:t>gibi ilimlerle </a:t>
            </a:r>
            <a:r>
              <a:rPr lang="tr-TR" sz="2800" dirty="0"/>
              <a:t>de uğraşılmıştır.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429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9522" t="70672" r="39485" b="5704"/>
          <a:stretch/>
        </p:blipFill>
        <p:spPr>
          <a:xfrm>
            <a:off x="323528" y="1412776"/>
            <a:ext cx="8388426" cy="359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2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304801"/>
            <a:ext cx="8143056" cy="603920"/>
          </a:xfrm>
          <a:solidFill>
            <a:srgbClr val="00B050"/>
          </a:solidFill>
        </p:spPr>
        <p:txBody>
          <a:bodyPr/>
          <a:lstStyle/>
          <a:p>
            <a:r>
              <a:rPr lang="tr-TR" sz="2800" dirty="0" smtClean="0">
                <a:solidFill>
                  <a:schemeClr val="tx1"/>
                </a:solidFill>
              </a:rPr>
              <a:t>İslam </a:t>
            </a:r>
            <a:r>
              <a:rPr lang="tr-TR" sz="2800" dirty="0">
                <a:solidFill>
                  <a:schemeClr val="tx1"/>
                </a:solidFill>
              </a:rPr>
              <a:t>Âlimlerinin İlme Bakışları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268760"/>
            <a:ext cx="8143056" cy="4827240"/>
          </a:xfrm>
          <a:solidFill>
            <a:srgbClr val="002060"/>
          </a:solidFill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400" dirty="0" smtClean="0"/>
              <a:t>   </a:t>
            </a:r>
            <a:r>
              <a:rPr lang="tr-TR" sz="2800" dirty="0" smtClean="0"/>
              <a:t>XII</a:t>
            </a:r>
            <a:r>
              <a:rPr lang="tr-TR" sz="2800" dirty="0"/>
              <a:t>. yüzyıla kadar İslam âlimleri </a:t>
            </a:r>
            <a:r>
              <a:rPr lang="tr-TR" sz="2800" dirty="0">
                <a:solidFill>
                  <a:srgbClr val="FFFF00"/>
                </a:solidFill>
              </a:rPr>
              <a:t>matematik, </a:t>
            </a:r>
            <a:r>
              <a:rPr lang="tr-TR" sz="2800" dirty="0" smtClean="0">
                <a:solidFill>
                  <a:srgbClr val="FFFF00"/>
                </a:solidFill>
              </a:rPr>
              <a:t>fizik, astronomi</a:t>
            </a:r>
            <a:r>
              <a:rPr lang="tr-TR" sz="2800" dirty="0">
                <a:solidFill>
                  <a:srgbClr val="FFFF00"/>
                </a:solidFill>
              </a:rPr>
              <a:t>, kimya, biyoloji, tıp ve </a:t>
            </a:r>
            <a:r>
              <a:rPr lang="tr-TR" sz="2800" dirty="0" smtClean="0">
                <a:solidFill>
                  <a:srgbClr val="FFFF00"/>
                </a:solidFill>
              </a:rPr>
              <a:t>felsefede </a:t>
            </a:r>
            <a:r>
              <a:rPr lang="tr-TR" sz="2800" dirty="0" smtClean="0"/>
              <a:t>çok </a:t>
            </a:r>
            <a:r>
              <a:rPr lang="tr-TR" sz="2800" dirty="0"/>
              <a:t>yönlü bir araştırma çabası içinde </a:t>
            </a:r>
            <a:r>
              <a:rPr lang="tr-TR" sz="2800" dirty="0" smtClean="0"/>
              <a:t>olmuşlardır. Müslümanlar</a:t>
            </a:r>
            <a:r>
              <a:rPr lang="tr-TR" sz="2800" dirty="0"/>
              <a:t>, bir yandan </a:t>
            </a:r>
            <a:r>
              <a:rPr lang="tr-TR" sz="2800" dirty="0">
                <a:solidFill>
                  <a:srgbClr val="FFFF00"/>
                </a:solidFill>
              </a:rPr>
              <a:t>Eski Yunan ve Hintli </a:t>
            </a:r>
            <a:r>
              <a:rPr lang="tr-TR" sz="2800" dirty="0" smtClean="0"/>
              <a:t>düşünürlerin eserlerini </a:t>
            </a:r>
            <a:r>
              <a:rPr lang="tr-TR" sz="2800" dirty="0"/>
              <a:t>incelemiş diğer yandan </a:t>
            </a:r>
            <a:r>
              <a:rPr lang="tr-TR" sz="2800" dirty="0" smtClean="0"/>
              <a:t>da bilimde </a:t>
            </a:r>
            <a:r>
              <a:rPr lang="tr-TR" sz="2800" dirty="0"/>
              <a:t>farklı yaklaşım ve metotlar geliştirmişlerdir.</a:t>
            </a:r>
          </a:p>
        </p:txBody>
      </p:sp>
    </p:spTree>
    <p:extLst>
      <p:ext uri="{BB962C8B-B14F-4D97-AF65-F5344CB8AC3E}">
        <p14:creationId xmlns:p14="http://schemas.microsoft.com/office/powerpoint/2010/main" val="220607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675928"/>
          </a:xfrm>
          <a:solidFill>
            <a:srgbClr val="00B050"/>
          </a:solidFill>
        </p:spPr>
        <p:txBody>
          <a:bodyPr/>
          <a:lstStyle/>
          <a:p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İslam </a:t>
            </a:r>
            <a:r>
              <a:rPr lang="tr-TR" sz="2800" dirty="0"/>
              <a:t>Âlimlerinin Avrupa’ya Etkisi</a:t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864568"/>
            <a:ext cx="8568952" cy="5660776"/>
          </a:xfrm>
          <a:solidFill>
            <a:srgbClr val="002060"/>
          </a:solidFill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dirty="0" smtClean="0"/>
              <a:t>    </a:t>
            </a:r>
            <a:r>
              <a:rPr lang="tr-TR" sz="2400" dirty="0" smtClean="0"/>
              <a:t>İslamiyet</a:t>
            </a:r>
            <a:r>
              <a:rPr lang="tr-TR" sz="2400" dirty="0"/>
              <a:t>; </a:t>
            </a:r>
            <a:r>
              <a:rPr lang="tr-TR" sz="2400" dirty="0">
                <a:solidFill>
                  <a:srgbClr val="FFFF00"/>
                </a:solidFill>
              </a:rPr>
              <a:t>Mısır, </a:t>
            </a:r>
            <a:r>
              <a:rPr lang="tr-TR" sz="2400" dirty="0" err="1">
                <a:solidFill>
                  <a:srgbClr val="FFFF00"/>
                </a:solidFill>
              </a:rPr>
              <a:t>Sasani</a:t>
            </a:r>
            <a:r>
              <a:rPr lang="tr-TR" sz="2400" dirty="0">
                <a:solidFill>
                  <a:srgbClr val="FFFF00"/>
                </a:solidFill>
              </a:rPr>
              <a:t>, Türk, Yunan, </a:t>
            </a:r>
            <a:r>
              <a:rPr lang="tr-TR" sz="2400" dirty="0" smtClean="0">
                <a:solidFill>
                  <a:srgbClr val="FFFF00"/>
                </a:solidFill>
              </a:rPr>
              <a:t>Hint </a:t>
            </a:r>
            <a:r>
              <a:rPr lang="tr-TR" sz="2400" dirty="0" smtClean="0"/>
              <a:t>gibi </a:t>
            </a:r>
            <a:r>
              <a:rPr lang="tr-TR" sz="2400" dirty="0"/>
              <a:t>medeniyetlerin yaşadığı alanlar </a:t>
            </a:r>
            <a:r>
              <a:rPr lang="tr-TR" sz="2400" dirty="0" smtClean="0"/>
              <a:t>üzerinde yayılmıştır</a:t>
            </a:r>
            <a:r>
              <a:rPr lang="tr-TR" sz="2400" dirty="0"/>
              <a:t>. Müslümanlar bu </a:t>
            </a:r>
            <a:r>
              <a:rPr lang="tr-TR" sz="2400" dirty="0" smtClean="0"/>
              <a:t>medeniyetlerin bilginlerini </a:t>
            </a:r>
            <a:r>
              <a:rPr lang="tr-TR" sz="2400" dirty="0"/>
              <a:t>tanımışlar, eserlerini tercüme </a:t>
            </a:r>
            <a:r>
              <a:rPr lang="tr-TR" sz="2400" dirty="0" smtClean="0"/>
              <a:t>etmişler, sosyal </a:t>
            </a:r>
            <a:r>
              <a:rPr lang="tr-TR" sz="2400" dirty="0"/>
              <a:t>kurumlarını </a:t>
            </a:r>
            <a:r>
              <a:rPr lang="tr-TR" sz="2400" dirty="0" smtClean="0"/>
              <a:t>incelemişlerdir. Müslümanlar</a:t>
            </a:r>
            <a:r>
              <a:rPr lang="tr-TR" sz="2400" dirty="0"/>
              <a:t>; inançlarını, düşüncelerini, </a:t>
            </a:r>
            <a:r>
              <a:rPr lang="tr-TR" sz="2400" dirty="0" smtClean="0"/>
              <a:t>keşiflerini, tespitlerini </a:t>
            </a:r>
            <a:r>
              <a:rPr lang="tr-TR" sz="2400" dirty="0"/>
              <a:t>bu birikime </a:t>
            </a:r>
            <a:r>
              <a:rPr lang="tr-TR" sz="2400" dirty="0" smtClean="0"/>
              <a:t>ekleyerek onu </a:t>
            </a:r>
            <a:r>
              <a:rPr lang="tr-TR" sz="2400" dirty="0"/>
              <a:t>kendi kültür potasında eritmiş ve </a:t>
            </a:r>
            <a:r>
              <a:rPr lang="tr-TR" sz="2400" dirty="0" smtClean="0"/>
              <a:t>ona </a:t>
            </a:r>
            <a:r>
              <a:rPr lang="tr-TR" sz="2400" dirty="0" smtClean="0">
                <a:solidFill>
                  <a:srgbClr val="FFFF00"/>
                </a:solidFill>
              </a:rPr>
              <a:t>İslam </a:t>
            </a:r>
            <a:r>
              <a:rPr lang="tr-TR" sz="2400" dirty="0">
                <a:solidFill>
                  <a:srgbClr val="FFFF00"/>
                </a:solidFill>
              </a:rPr>
              <a:t>medeniyeti denilen yeni bir kimlik kazandırmıştır. İslam medeniyetinde gelişen bilim ve </a:t>
            </a:r>
            <a:r>
              <a:rPr lang="tr-TR" sz="2400" dirty="0" smtClean="0">
                <a:solidFill>
                  <a:srgbClr val="FFFF00"/>
                </a:solidFill>
              </a:rPr>
              <a:t>bilim anlayışı</a:t>
            </a:r>
            <a:r>
              <a:rPr lang="tr-TR" sz="2400" dirty="0">
                <a:solidFill>
                  <a:srgbClr val="FFFF00"/>
                </a:solidFill>
              </a:rPr>
              <a:t>, sadece İslam dünyasını değil </a:t>
            </a:r>
            <a:r>
              <a:rPr lang="tr-TR" sz="2400" dirty="0" smtClean="0">
                <a:solidFill>
                  <a:srgbClr val="FFFF00"/>
                </a:solidFill>
              </a:rPr>
              <a:t>bütün insanlığı </a:t>
            </a:r>
            <a:r>
              <a:rPr lang="tr-TR" sz="2400" dirty="0">
                <a:solidFill>
                  <a:srgbClr val="FFFF00"/>
                </a:solidFill>
              </a:rPr>
              <a:t>aydınlatmıştır. </a:t>
            </a:r>
          </a:p>
        </p:txBody>
      </p:sp>
    </p:spTree>
    <p:extLst>
      <p:ext uri="{BB962C8B-B14F-4D97-AF65-F5344CB8AC3E}">
        <p14:creationId xmlns:p14="http://schemas.microsoft.com/office/powerpoint/2010/main" val="54138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  <a:solidFill>
            <a:srgbClr val="002060"/>
          </a:solidFill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dirty="0" smtClean="0"/>
              <a:t>  </a:t>
            </a:r>
            <a:r>
              <a:rPr lang="tr-TR" sz="2800" dirty="0" smtClean="0">
                <a:solidFill>
                  <a:srgbClr val="FFFF00"/>
                </a:solidFill>
              </a:rPr>
              <a:t>Avrupa’nın İslam medeniyetinden </a:t>
            </a:r>
            <a:r>
              <a:rPr lang="tr-TR" sz="2800" dirty="0">
                <a:solidFill>
                  <a:srgbClr val="FFFF00"/>
                </a:solidFill>
              </a:rPr>
              <a:t>etkilenmesi Haçlı </a:t>
            </a:r>
            <a:r>
              <a:rPr lang="tr-TR" sz="2800" dirty="0" smtClean="0">
                <a:solidFill>
                  <a:srgbClr val="FFFF00"/>
                </a:solidFill>
              </a:rPr>
              <a:t>Seferleri, Akdeniz </a:t>
            </a:r>
            <a:r>
              <a:rPr lang="tr-TR" sz="2800" dirty="0">
                <a:solidFill>
                  <a:srgbClr val="FFFF00"/>
                </a:solidFill>
              </a:rPr>
              <a:t>ticaretinin gelişmesi, İslam </a:t>
            </a:r>
            <a:r>
              <a:rPr lang="tr-TR" sz="2800" dirty="0" smtClean="0">
                <a:solidFill>
                  <a:srgbClr val="FFFF00"/>
                </a:solidFill>
              </a:rPr>
              <a:t>fetihleri, İspanya’da </a:t>
            </a:r>
            <a:r>
              <a:rPr lang="tr-TR" sz="2800" dirty="0">
                <a:solidFill>
                  <a:srgbClr val="FFFF00"/>
                </a:solidFill>
              </a:rPr>
              <a:t>kurulan medreseler, tercüme </a:t>
            </a:r>
            <a:r>
              <a:rPr lang="tr-TR" sz="2800" dirty="0" smtClean="0">
                <a:solidFill>
                  <a:srgbClr val="FFFF00"/>
                </a:solidFill>
              </a:rPr>
              <a:t>faaliyetleri gibi </a:t>
            </a:r>
            <a:r>
              <a:rPr lang="tr-TR" sz="2800" dirty="0">
                <a:solidFill>
                  <a:srgbClr val="FFFF00"/>
                </a:solidFill>
              </a:rPr>
              <a:t>gelişmeler sayesinde </a:t>
            </a:r>
            <a:r>
              <a:rPr lang="tr-TR" sz="2800" dirty="0" smtClean="0">
                <a:solidFill>
                  <a:srgbClr val="FFFF00"/>
                </a:solidFill>
              </a:rPr>
              <a:t>olmuştur.</a:t>
            </a:r>
            <a:r>
              <a:rPr lang="tr-TR" sz="2800" dirty="0" smtClean="0"/>
              <a:t> İslam </a:t>
            </a:r>
            <a:r>
              <a:rPr lang="tr-TR" sz="2800" dirty="0"/>
              <a:t>dünyasındaki bilimsel </a:t>
            </a:r>
            <a:r>
              <a:rPr lang="tr-TR" sz="2800" dirty="0" smtClean="0"/>
              <a:t>gelişmelerden etkilenen </a:t>
            </a:r>
            <a:r>
              <a:rPr lang="tr-TR" sz="2800" dirty="0"/>
              <a:t>Avrupa’da, IX ve X. </a:t>
            </a:r>
            <a:r>
              <a:rPr lang="tr-TR" sz="2800" dirty="0" smtClean="0"/>
              <a:t>Yüzyıllardan itibaren </a:t>
            </a:r>
            <a:r>
              <a:rPr lang="tr-TR" sz="2800" dirty="0"/>
              <a:t>bilim adamları yetişmeye başlamıştır. Aynı </a:t>
            </a:r>
            <a:r>
              <a:rPr lang="tr-TR" sz="2800" dirty="0" smtClean="0"/>
              <a:t>yüzyıllarda </a:t>
            </a:r>
            <a:r>
              <a:rPr lang="tr-TR" sz="2800" dirty="0" smtClean="0">
                <a:solidFill>
                  <a:srgbClr val="FFFF00"/>
                </a:solidFill>
              </a:rPr>
              <a:t>Müslüman </a:t>
            </a:r>
            <a:r>
              <a:rPr lang="tr-TR" sz="2800" dirty="0">
                <a:solidFill>
                  <a:srgbClr val="FFFF00"/>
                </a:solidFill>
              </a:rPr>
              <a:t>bilginlerin eserleri, başta Avrupa’nın bilim </a:t>
            </a:r>
            <a:r>
              <a:rPr lang="tr-TR" sz="2800" dirty="0" smtClean="0">
                <a:solidFill>
                  <a:srgbClr val="FFFF00"/>
                </a:solidFill>
              </a:rPr>
              <a:t>dili olan </a:t>
            </a:r>
            <a:r>
              <a:rPr lang="tr-TR" sz="2800" dirty="0">
                <a:solidFill>
                  <a:srgbClr val="FFFF00"/>
                </a:solidFill>
              </a:rPr>
              <a:t>Latince olmak üzere İbranice ve zaman zaman da </a:t>
            </a:r>
            <a:r>
              <a:rPr lang="tr-TR" sz="2800" dirty="0" smtClean="0">
                <a:solidFill>
                  <a:srgbClr val="FFFF00"/>
                </a:solidFill>
              </a:rPr>
              <a:t>yerel dillere </a:t>
            </a:r>
            <a:r>
              <a:rPr lang="tr-TR" sz="2800" dirty="0">
                <a:solidFill>
                  <a:srgbClr val="FFFF00"/>
                </a:solidFill>
              </a:rPr>
              <a:t>çevrilmiştir.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27007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048672"/>
          </a:xfrm>
          <a:solidFill>
            <a:srgbClr val="002060"/>
          </a:solidFill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sz="2800" dirty="0"/>
              <a:t>Bu çalışmalar Avrupa’da, </a:t>
            </a:r>
            <a:r>
              <a:rPr lang="tr-TR" sz="2800" dirty="0">
                <a:solidFill>
                  <a:srgbClr val="FFFF00"/>
                </a:solidFill>
              </a:rPr>
              <a:t>Rönesans </a:t>
            </a:r>
            <a:r>
              <a:rPr lang="tr-TR" sz="2800" dirty="0" smtClean="0">
                <a:solidFill>
                  <a:srgbClr val="FFFF00"/>
                </a:solidFill>
              </a:rPr>
              <a:t>ve Ref</a:t>
            </a:r>
            <a:r>
              <a:rPr lang="tr-TR" sz="2800" dirty="0" smtClean="0"/>
              <a:t>orm </a:t>
            </a:r>
            <a:r>
              <a:rPr lang="tr-TR" sz="2800" dirty="0"/>
              <a:t>hareketlerinin başlamasına zemin hazırlamıştır. </a:t>
            </a:r>
            <a:r>
              <a:rPr lang="tr-TR" sz="2800" dirty="0" smtClean="0">
                <a:solidFill>
                  <a:srgbClr val="FFFF00"/>
                </a:solidFill>
              </a:rPr>
              <a:t>İslam medeniyetinin </a:t>
            </a:r>
            <a:r>
              <a:rPr lang="tr-TR" sz="2800" dirty="0">
                <a:solidFill>
                  <a:srgbClr val="FFFF00"/>
                </a:solidFill>
              </a:rPr>
              <a:t>Batı’ya etkisi, aralıksız olarak XVIII. </a:t>
            </a:r>
            <a:r>
              <a:rPr lang="tr-TR" sz="2800" dirty="0" smtClean="0">
                <a:solidFill>
                  <a:srgbClr val="FFFF00"/>
                </a:solidFill>
              </a:rPr>
              <a:t>Yüzyıla kadar </a:t>
            </a:r>
            <a:r>
              <a:rPr lang="tr-TR" sz="2800" dirty="0">
                <a:solidFill>
                  <a:srgbClr val="FFFF00"/>
                </a:solidFill>
              </a:rPr>
              <a:t>devam etmiştir. </a:t>
            </a:r>
            <a:r>
              <a:rPr lang="tr-TR" sz="2800" dirty="0"/>
              <a:t>Batı’nın bugünkü bilimsel ve </a:t>
            </a:r>
            <a:r>
              <a:rPr lang="tr-TR" sz="2800" dirty="0" smtClean="0"/>
              <a:t>teknolojik ilerlemesinde </a:t>
            </a:r>
            <a:r>
              <a:rPr lang="tr-TR" sz="2800" dirty="0"/>
              <a:t>İslam bilimi ve düşüncesinin etkisi </a:t>
            </a:r>
            <a:r>
              <a:rPr lang="tr-TR" sz="2800" dirty="0" smtClean="0"/>
              <a:t>vardır. </a:t>
            </a:r>
            <a:r>
              <a:rPr lang="tr-TR" sz="2800" dirty="0" smtClean="0">
                <a:solidFill>
                  <a:srgbClr val="FFFF00"/>
                </a:solidFill>
              </a:rPr>
              <a:t>İmam </a:t>
            </a:r>
            <a:r>
              <a:rPr lang="tr-TR" sz="2800" dirty="0">
                <a:solidFill>
                  <a:srgbClr val="FFFF00"/>
                </a:solidFill>
              </a:rPr>
              <a:t>Gazali, </a:t>
            </a:r>
            <a:r>
              <a:rPr lang="tr-TR" sz="2800" dirty="0" err="1">
                <a:solidFill>
                  <a:srgbClr val="FFFF00"/>
                </a:solidFill>
              </a:rPr>
              <a:t>İbn</a:t>
            </a:r>
            <a:r>
              <a:rPr lang="tr-TR" sz="2800" dirty="0">
                <a:solidFill>
                  <a:srgbClr val="FFFF00"/>
                </a:solidFill>
              </a:rPr>
              <a:t>-i </a:t>
            </a:r>
            <a:r>
              <a:rPr lang="tr-TR" sz="2800" dirty="0" err="1">
                <a:solidFill>
                  <a:srgbClr val="FFFF00"/>
                </a:solidFill>
              </a:rPr>
              <a:t>Rüşd</a:t>
            </a:r>
            <a:r>
              <a:rPr lang="tr-TR" sz="2800" dirty="0">
                <a:solidFill>
                  <a:srgbClr val="FFFF00"/>
                </a:solidFill>
              </a:rPr>
              <a:t>, </a:t>
            </a:r>
            <a:r>
              <a:rPr lang="tr-TR" sz="2800" dirty="0" err="1">
                <a:solidFill>
                  <a:srgbClr val="FFFF00"/>
                </a:solidFill>
              </a:rPr>
              <a:t>İbn</a:t>
            </a:r>
            <a:r>
              <a:rPr lang="tr-TR" sz="2800" dirty="0">
                <a:solidFill>
                  <a:srgbClr val="FFFF00"/>
                </a:solidFill>
              </a:rPr>
              <a:t>-i Sina, Farabi, </a:t>
            </a:r>
            <a:r>
              <a:rPr lang="tr-TR" sz="2800" dirty="0" err="1">
                <a:solidFill>
                  <a:srgbClr val="FFFF00"/>
                </a:solidFill>
              </a:rPr>
              <a:t>Kindî</a:t>
            </a:r>
            <a:r>
              <a:rPr lang="tr-TR" sz="2800" dirty="0">
                <a:solidFill>
                  <a:srgbClr val="FFFF00"/>
                </a:solidFill>
              </a:rPr>
              <a:t>, </a:t>
            </a:r>
            <a:r>
              <a:rPr lang="tr-TR" sz="2800" dirty="0" err="1" smtClean="0">
                <a:solidFill>
                  <a:srgbClr val="FFFF00"/>
                </a:solidFill>
              </a:rPr>
              <a:t>Birûnî</a:t>
            </a:r>
            <a:r>
              <a:rPr lang="tr-TR" sz="2800" dirty="0" smtClean="0">
                <a:solidFill>
                  <a:srgbClr val="FFFF00"/>
                </a:solidFill>
              </a:rPr>
              <a:t>, </a:t>
            </a:r>
            <a:r>
              <a:rPr lang="tr-TR" sz="2800" dirty="0" err="1" smtClean="0">
                <a:solidFill>
                  <a:srgbClr val="FFFF00"/>
                </a:solidFill>
              </a:rPr>
              <a:t>Tûsî</a:t>
            </a:r>
            <a:r>
              <a:rPr lang="tr-TR" sz="2800" dirty="0">
                <a:solidFill>
                  <a:srgbClr val="FFFF00"/>
                </a:solidFill>
              </a:rPr>
              <a:t>, El-</a:t>
            </a:r>
            <a:r>
              <a:rPr lang="tr-TR" sz="2800" dirty="0" err="1">
                <a:solidFill>
                  <a:srgbClr val="FFFF00"/>
                </a:solidFill>
              </a:rPr>
              <a:t>Cezeri</a:t>
            </a:r>
            <a:r>
              <a:rPr lang="tr-TR" sz="2800" dirty="0">
                <a:solidFill>
                  <a:srgbClr val="FFFF00"/>
                </a:solidFill>
              </a:rPr>
              <a:t> </a:t>
            </a:r>
            <a:r>
              <a:rPr lang="tr-TR" sz="2800" dirty="0"/>
              <a:t>gibi âlimler, çağdaş Batı medeniyetini </a:t>
            </a:r>
            <a:r>
              <a:rPr lang="tr-TR" sz="2800" dirty="0" smtClean="0"/>
              <a:t>etkilemiş ve </a:t>
            </a:r>
            <a:r>
              <a:rPr lang="tr-TR" sz="2800" dirty="0"/>
              <a:t>isimleri günümüze kadar gelmiştir</a:t>
            </a:r>
          </a:p>
          <a:p>
            <a:pPr>
              <a:lnSpc>
                <a:spcPct val="150000"/>
              </a:lnSpc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527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8720"/>
            <a:ext cx="8686800" cy="569200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Soru: </a:t>
            </a:r>
            <a:r>
              <a:rPr lang="tr-TR" sz="2800" dirty="0" err="1" smtClean="0">
                <a:cs typeface="Times New Roman" pitchFamily="18" charset="0"/>
              </a:rPr>
              <a:t>Kerbela</a:t>
            </a:r>
            <a:r>
              <a:rPr lang="tr-TR" sz="2800" dirty="0" smtClean="0">
                <a:cs typeface="Times New Roman" pitchFamily="18" charset="0"/>
              </a:rPr>
              <a:t> olayı nedir?Önemi nedir?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Cevap: Mekke’de bulunan putperestlere Hz. Hasan Hüseyin’i ve peygamberimizin ailesini bir yemeğe davet etmişlerdir. Fakat bu </a:t>
            </a:r>
            <a:r>
              <a:rPr lang="tr-TR" sz="2800" dirty="0">
                <a:cs typeface="Times New Roman" pitchFamily="18" charset="0"/>
              </a:rPr>
              <a:t>M</a:t>
            </a:r>
            <a:r>
              <a:rPr lang="tr-TR" sz="2800" dirty="0" smtClean="0">
                <a:cs typeface="Times New Roman" pitchFamily="18" charset="0"/>
              </a:rPr>
              <a:t>üslümanlar için hazırlanmış bir pusu idi. Müslümanlar ile putperestler arasında büyük bir çatışma olmuş ve Hasan Hüseyin’in başını kesmişlerdir.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3600" dirty="0" smtClean="0"/>
          </a:p>
        </p:txBody>
      </p:sp>
      <p:sp>
        <p:nvSpPr>
          <p:cNvPr id="3" name="Metin kutusu 2"/>
          <p:cNvSpPr txBox="1"/>
          <p:nvPr/>
        </p:nvSpPr>
        <p:spPr>
          <a:xfrm>
            <a:off x="228600" y="116632"/>
            <a:ext cx="86868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Tarih Yazılısından İlginç Cevaplar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0499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686800" cy="538162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/>
              <a:t>Bağdat,Tarık bin </a:t>
            </a:r>
            <a:r>
              <a:rPr lang="tr-TR" dirty="0" err="1"/>
              <a:t>Ziyad</a:t>
            </a:r>
            <a:r>
              <a:rPr lang="tr-TR" dirty="0"/>
              <a:t>, El-Emin,Selman-ı Farisi kelimelerinin geçtiği tarihi bir cümle kurunuz.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/>
              <a:t>Bağdat’a gitmek istiyorum.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/>
              <a:t>Rüyamda Tarık bin </a:t>
            </a:r>
            <a:r>
              <a:rPr lang="tr-TR" dirty="0" err="1"/>
              <a:t>Ziyad’ı</a:t>
            </a:r>
            <a:r>
              <a:rPr lang="tr-TR" dirty="0"/>
              <a:t> gördüm.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/>
              <a:t>Babam bedevilerle ilgili birçok olay anlattı.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/>
              <a:t>Bugün derste Selman-ı Farisi’yi işledik.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51520" y="260648"/>
            <a:ext cx="86868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Tarih Yazılısından İlginç Cevaplar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895336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071048" cy="603920"/>
          </a:xfrm>
          <a:solidFill>
            <a:srgbClr val="00B050"/>
          </a:solidFill>
        </p:spPr>
        <p:txBody>
          <a:bodyPr/>
          <a:lstStyle/>
          <a:p>
            <a:r>
              <a:rPr lang="tr-TR" sz="2800" dirty="0"/>
              <a:t>5</a:t>
            </a:r>
            <a:r>
              <a:rPr lang="tr-TR" sz="2800" dirty="0" smtClean="0"/>
              <a:t>.5 BİLİM </a:t>
            </a:r>
            <a:r>
              <a:rPr lang="tr-TR" sz="2800" dirty="0"/>
              <a:t>MEDENİYETİ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936576"/>
            <a:ext cx="4824536" cy="5804792"/>
          </a:xfrm>
          <a:solidFill>
            <a:srgbClr val="002060"/>
          </a:solidFill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    </a:t>
            </a:r>
            <a:r>
              <a:rPr lang="tr-TR" sz="2800" dirty="0" smtClean="0"/>
              <a:t>İslam </a:t>
            </a:r>
            <a:r>
              <a:rPr lang="tr-TR" sz="2800" dirty="0"/>
              <a:t>medeniyetinin en önemli özelliği bilgi medeniyeti </a:t>
            </a:r>
            <a:r>
              <a:rPr lang="tr-TR" sz="2800" dirty="0" smtClean="0"/>
              <a:t>olmasıdır. Hz</a:t>
            </a:r>
            <a:r>
              <a:rPr lang="tr-TR" sz="2800" dirty="0"/>
              <a:t>. Muhammed’in peygamberliği ve Kur’an </a:t>
            </a:r>
            <a:r>
              <a:rPr lang="tr-TR" sz="2800" dirty="0" smtClean="0"/>
              <a:t>öğretileriyle birlikte </a:t>
            </a:r>
            <a:r>
              <a:rPr lang="tr-TR" sz="2800" dirty="0"/>
              <a:t>Müslümanlar, bilime teşvik edildi. Kur’an sadece </a:t>
            </a:r>
            <a:r>
              <a:rPr lang="tr-TR" sz="2800" dirty="0" smtClean="0"/>
              <a:t>iman ve </a:t>
            </a:r>
            <a:r>
              <a:rPr lang="tr-TR" sz="2800" dirty="0"/>
              <a:t>ibadetlerden bahseden bir kitap değildir.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r="1865" b="3798"/>
          <a:stretch/>
        </p:blipFill>
        <p:spPr>
          <a:xfrm>
            <a:off x="5176212" y="2348880"/>
            <a:ext cx="396778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81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7188"/>
            <a:ext cx="8686800" cy="6072187"/>
          </a:xfrm>
          <a:solidFill>
            <a:srgbClr val="00B05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3600" i="1" dirty="0" smtClean="0">
                <a:cs typeface="Times New Roman" pitchFamily="18" charset="0"/>
              </a:rPr>
              <a:t>Bir gün </a:t>
            </a:r>
            <a:r>
              <a:rPr lang="tr-TR" sz="3600" i="1" dirty="0" err="1" smtClean="0">
                <a:cs typeface="Times New Roman" pitchFamily="18" charset="0"/>
              </a:rPr>
              <a:t>Hacca</a:t>
            </a:r>
            <a:r>
              <a:rPr lang="tr-TR" sz="3600" i="1" dirty="0" err="1" smtClean="0"/>
              <a:t>c</a:t>
            </a:r>
            <a:r>
              <a:rPr lang="tr-TR" sz="3600" i="1" dirty="0" smtClean="0">
                <a:cs typeface="Times New Roman" pitchFamily="18" charset="0"/>
              </a:rPr>
              <a:t>-ı Zalim şen tabiatlı, temiz itikatlı </a:t>
            </a:r>
            <a:r>
              <a:rPr lang="tr-TR" sz="3600" i="1" dirty="0" err="1" smtClean="0">
                <a:cs typeface="Times New Roman" pitchFamily="18" charset="0"/>
              </a:rPr>
              <a:t>Kümeyl</a:t>
            </a:r>
            <a:r>
              <a:rPr lang="tr-TR" sz="3600" i="1" dirty="0" smtClean="0">
                <a:cs typeface="Times New Roman" pitchFamily="18" charset="0"/>
              </a:rPr>
              <a:t> bin </a:t>
            </a:r>
            <a:r>
              <a:rPr lang="tr-TR" sz="3600" i="1" dirty="0" err="1" smtClean="0">
                <a:cs typeface="Times New Roman" pitchFamily="18" charset="0"/>
              </a:rPr>
              <a:t>Ziyad’ı</a:t>
            </a:r>
            <a:r>
              <a:rPr lang="tr-TR" sz="3600" i="1" dirty="0" smtClean="0">
                <a:cs typeface="Times New Roman" pitchFamily="18" charset="0"/>
              </a:rPr>
              <a:t> ihanet suçuyla, bir azap ve ceza ile bağlatıp meclisine getirir ve :</a:t>
            </a:r>
            <a:endParaRPr lang="tr-TR" sz="3600" dirty="0" smtClean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tr-TR" sz="3600" i="1" dirty="0" smtClean="0"/>
              <a:t>   </a:t>
            </a:r>
            <a:r>
              <a:rPr lang="tr-TR" sz="3600" i="1" dirty="0" smtClean="0">
                <a:cs typeface="Times New Roman" pitchFamily="18" charset="0"/>
              </a:rPr>
              <a:t>-Benim hakkımda niçin yakışıksız sözler söyledin ve beddua eyledin ? der. </a:t>
            </a:r>
            <a:r>
              <a:rPr lang="tr-TR" sz="3600" i="1" dirty="0" err="1" smtClean="0">
                <a:cs typeface="Times New Roman" pitchFamily="18" charset="0"/>
              </a:rPr>
              <a:t>Kümeyl</a:t>
            </a:r>
            <a:r>
              <a:rPr lang="tr-TR" sz="3600" i="1" dirty="0" smtClean="0">
                <a:cs typeface="Times New Roman" pitchFamily="18" charset="0"/>
              </a:rPr>
              <a:t> inkar eder.</a:t>
            </a:r>
            <a:endParaRPr lang="tr-TR" sz="36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4800" i="1" dirty="0" smtClean="0"/>
              <a:t>   </a:t>
            </a:r>
            <a:r>
              <a:rPr lang="tr-TR" sz="4800" i="1" dirty="0" smtClean="0">
                <a:cs typeface="Times New Roman" pitchFamily="18" charset="0"/>
              </a:rPr>
              <a:t> </a:t>
            </a:r>
            <a:endParaRPr lang="tr-TR" sz="48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42938"/>
            <a:ext cx="8610600" cy="5453062"/>
          </a:xfrm>
          <a:solidFill>
            <a:srgbClr val="00B05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3600" i="1" dirty="0" smtClean="0">
                <a:cs typeface="Times New Roman" pitchFamily="18" charset="0"/>
              </a:rPr>
              <a:t>Haccac:</a:t>
            </a:r>
            <a:endParaRPr lang="tr-TR" sz="3600" dirty="0" smtClean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3600" i="1" dirty="0" smtClean="0"/>
              <a:t>   </a:t>
            </a:r>
            <a:r>
              <a:rPr lang="tr-TR" sz="3600" i="1" dirty="0" smtClean="0">
                <a:cs typeface="Times New Roman" pitchFamily="18" charset="0"/>
              </a:rPr>
              <a:t>-Filan bağda, filan ve filanla otururken beni andığınız vakit sen </a:t>
            </a:r>
            <a:r>
              <a:rPr lang="tr-TR" sz="3600" i="1" dirty="0" smtClean="0">
                <a:solidFill>
                  <a:srgbClr val="C00000"/>
                </a:solidFill>
                <a:cs typeface="Times New Roman" pitchFamily="18" charset="0"/>
              </a:rPr>
              <a:t>“Allah’</a:t>
            </a:r>
            <a:r>
              <a:rPr lang="tr-TR" sz="3600" i="1" dirty="0" smtClean="0">
                <a:solidFill>
                  <a:srgbClr val="C00000"/>
                </a:solidFill>
              </a:rPr>
              <a:t> </a:t>
            </a:r>
            <a:r>
              <a:rPr lang="tr-TR" sz="3600" i="1" dirty="0" err="1" smtClean="0">
                <a:solidFill>
                  <a:srgbClr val="C00000"/>
                </a:solidFill>
                <a:cs typeface="Times New Roman" pitchFamily="18" charset="0"/>
              </a:rPr>
              <a:t>ım</a:t>
            </a:r>
            <a:r>
              <a:rPr lang="tr-TR" sz="3600" i="1" dirty="0" smtClean="0">
                <a:solidFill>
                  <a:srgbClr val="C00000"/>
                </a:solidFill>
                <a:cs typeface="Times New Roman" pitchFamily="18" charset="0"/>
              </a:rPr>
              <a:t> sen onun yüzünü karart, boynunu kes ve kanını dök”</a:t>
            </a:r>
            <a:r>
              <a:rPr lang="tr-TR" sz="3600" i="1" dirty="0" smtClean="0">
                <a:cs typeface="Times New Roman" pitchFamily="18" charset="0"/>
              </a:rPr>
              <a:t> demedin mi?</a:t>
            </a:r>
            <a:endParaRPr lang="tr-TR" sz="3600" dirty="0" smtClean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sz="3600" dirty="0" smtClean="0"/>
          </a:p>
        </p:txBody>
      </p:sp>
    </p:spTree>
    <p:extLst>
      <p:ext uri="{BB962C8B-B14F-4D97-AF65-F5344CB8AC3E}">
        <p14:creationId xmlns:p14="http://schemas.microsoft.com/office/powerpoint/2010/main" val="276277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00063"/>
            <a:ext cx="8763000" cy="5738812"/>
          </a:xfrm>
          <a:solidFill>
            <a:srgbClr val="00B05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3600" i="1" dirty="0" smtClean="0"/>
              <a:t>   </a:t>
            </a:r>
            <a:r>
              <a:rPr lang="tr-TR" i="1" dirty="0" smtClean="0"/>
              <a:t>- </a:t>
            </a:r>
            <a:r>
              <a:rPr lang="tr-TR" i="1" dirty="0" smtClean="0">
                <a:solidFill>
                  <a:srgbClr val="C00000"/>
                </a:solidFill>
                <a:cs typeface="Times New Roman" pitchFamily="18" charset="0"/>
              </a:rPr>
              <a:t>Evet, ben o bağda, asma üzerinde, tam karşımda salkım koruk görüp ona baktım ve bu sözleri söyledim. Benim muradım koruğun durumu idi. Yoksa </a:t>
            </a:r>
            <a:r>
              <a:rPr lang="tr-TR" i="1" dirty="0" err="1" smtClean="0">
                <a:solidFill>
                  <a:srgbClr val="C00000"/>
                </a:solidFill>
                <a:cs typeface="Times New Roman" pitchFamily="18" charset="0"/>
              </a:rPr>
              <a:t>mü’minlerin</a:t>
            </a:r>
            <a:r>
              <a:rPr lang="tr-TR" i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i="1" dirty="0" err="1" smtClean="0">
                <a:solidFill>
                  <a:srgbClr val="C00000"/>
                </a:solidFill>
                <a:cs typeface="Times New Roman" pitchFamily="18" charset="0"/>
              </a:rPr>
              <a:t>emirine</a:t>
            </a:r>
            <a:r>
              <a:rPr lang="tr-TR" i="1" dirty="0" smtClean="0">
                <a:solidFill>
                  <a:srgbClr val="C00000"/>
                </a:solidFill>
                <a:cs typeface="Times New Roman" pitchFamily="18" charset="0"/>
              </a:rPr>
              <a:t> sövmek değildi</a:t>
            </a:r>
            <a:r>
              <a:rPr lang="tr-TR" i="1" dirty="0" smtClean="0">
                <a:cs typeface="Times New Roman" pitchFamily="18" charset="0"/>
              </a:rPr>
              <a:t>, der.</a:t>
            </a:r>
            <a:endParaRPr lang="tr-TR" dirty="0" smtClean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i="1" dirty="0" smtClean="0"/>
              <a:t>   </a:t>
            </a:r>
            <a:r>
              <a:rPr lang="tr-TR" i="1" dirty="0" smtClean="0">
                <a:cs typeface="Times New Roman" pitchFamily="18" charset="0"/>
              </a:rPr>
              <a:t>  </a:t>
            </a:r>
            <a:r>
              <a:rPr lang="tr-TR" i="1" dirty="0" err="1" smtClean="0">
                <a:cs typeface="Times New Roman" pitchFamily="18" charset="0"/>
              </a:rPr>
              <a:t>Haccac’a</a:t>
            </a:r>
            <a:r>
              <a:rPr lang="tr-TR" i="1" dirty="0" smtClean="0">
                <a:cs typeface="Times New Roman" pitchFamily="18" charset="0"/>
              </a:rPr>
              <a:t> </a:t>
            </a:r>
            <a:r>
              <a:rPr lang="tr-TR" i="1" dirty="0" err="1" smtClean="0">
                <a:cs typeface="Times New Roman" pitchFamily="18" charset="0"/>
              </a:rPr>
              <a:t>Kümeyl’in</a:t>
            </a:r>
            <a:r>
              <a:rPr lang="tr-TR" i="1" dirty="0" smtClean="0">
                <a:cs typeface="Times New Roman" pitchFamily="18" charset="0"/>
              </a:rPr>
              <a:t> cevabı hoş gelip onu bağışladı.</a:t>
            </a:r>
            <a:endParaRPr lang="tr-TR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4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4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tr-TR" sz="3600" dirty="0" smtClean="0"/>
          </a:p>
        </p:txBody>
      </p:sp>
    </p:spTree>
    <p:extLst>
      <p:ext uri="{BB962C8B-B14F-4D97-AF65-F5344CB8AC3E}">
        <p14:creationId xmlns:p14="http://schemas.microsoft.com/office/powerpoint/2010/main" val="1872732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893175" cy="597693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 sz="2400" b="1" dirty="0" smtClean="0"/>
              <a:t>48. </a:t>
            </a:r>
            <a:r>
              <a:rPr lang="tr-TR" sz="2400" dirty="0" smtClean="0"/>
              <a:t>Müslüman Arapların başka kavimler üzerinde üstünlük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kurma çabası Emeviler zamanında en üst düzeye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ulaşmıştır. Bu duruma tepki olarak Emeviler zamanında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başlayan, Abbasiler zamanında güçlenen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ve İslam dünyasının çeşitli halklarının kendi kimlik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arayışlarını kamçılayan “</a:t>
            </a:r>
            <a:r>
              <a:rPr lang="tr-TR" sz="2400" dirty="0" err="1" smtClean="0"/>
              <a:t>Şuubiye</a:t>
            </a:r>
            <a:r>
              <a:rPr lang="tr-TR" sz="2400" dirty="0" smtClean="0"/>
              <a:t>” adı verilen bir akım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doğmuştur.</a:t>
            </a:r>
            <a:endParaRPr lang="tr-TR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b="1" dirty="0" smtClean="0"/>
              <a:t>Aşağıdakilerden hangisinin bu akımın sonuçlarından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b="1" dirty="0" smtClean="0"/>
              <a:t>biri olduğu savunulamaz?</a:t>
            </a:r>
            <a:endParaRPr lang="tr-T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A) İslam ülkelerinde farklı kültürlerin gelişmesi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B) Halkların kendi tarihine, diline ve sanatına sahip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çıkması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C) Müslüman halklar arasında sürtüşmelerin çıkması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D) İslamiyet’in yayılmasının hızlanması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E) Halkların etnik yapılarıyla ilgili araştırmalar yapılması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tr-TR" sz="2400" dirty="0" smtClean="0"/>
              <a:t>2005-1</a:t>
            </a:r>
          </a:p>
        </p:txBody>
      </p:sp>
    </p:spTree>
    <p:extLst>
      <p:ext uri="{BB962C8B-B14F-4D97-AF65-F5344CB8AC3E}">
        <p14:creationId xmlns:p14="http://schemas.microsoft.com/office/powerpoint/2010/main" val="22923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42938"/>
            <a:ext cx="8893175" cy="5453062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400" b="1" dirty="0" smtClean="0"/>
              <a:t>1. </a:t>
            </a:r>
            <a:r>
              <a:rPr lang="tr-TR" sz="2400" dirty="0" smtClean="0"/>
              <a:t>Emevi hükümdarlarından Abdülmelik zamanına kadar,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smtClean="0"/>
              <a:t>İslam ülkelerinde resmi yazışmalar o ülkenin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smtClean="0"/>
              <a:t>diliyle yapılırdı. </a:t>
            </a:r>
            <a:r>
              <a:rPr lang="tr-TR" sz="2400" dirty="0" err="1" smtClean="0"/>
              <a:t>Abdülmelik</a:t>
            </a:r>
            <a:r>
              <a:rPr lang="tr-TR" sz="2400" dirty="0" smtClean="0"/>
              <a:t> bütün İslam ülkelerinde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smtClean="0"/>
              <a:t>resmi dilin Arapça olmasını istemiştir</a:t>
            </a:r>
            <a:r>
              <a:rPr lang="tr-TR" sz="2400" b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b="1" dirty="0" err="1" smtClean="0"/>
              <a:t>Abdülmelik’in</a:t>
            </a:r>
            <a:r>
              <a:rPr lang="tr-TR" sz="2400" b="1" dirty="0" smtClean="0"/>
              <a:t> bu tutumunun,</a:t>
            </a:r>
            <a:endParaRPr lang="tr-T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smtClean="0"/>
              <a:t>I. </a:t>
            </a:r>
            <a:r>
              <a:rPr lang="tr-TR" sz="2400" dirty="0" err="1" smtClean="0"/>
              <a:t>Arapça’nın</a:t>
            </a:r>
            <a:r>
              <a:rPr lang="tr-TR" sz="2400" dirty="0" smtClean="0"/>
              <a:t> İslam ülkelerine yayılması,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smtClean="0"/>
              <a:t>II. Arapça dışındaki dillerin kullanım alanının daralması,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smtClean="0"/>
              <a:t>III. Arapların toplumda ayrıcalıklı hale gelmesinin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smtClean="0"/>
              <a:t>önlenmesi</a:t>
            </a:r>
            <a:endParaRPr lang="tr-TR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b="1" dirty="0" smtClean="0"/>
              <a:t>durumlarından hangilerine ortam hazırladığı savunulabilir?</a:t>
            </a:r>
            <a:endParaRPr lang="tr-T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smtClean="0"/>
              <a:t>A) Yalnız I B) Yalnız II C) Yalnız III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smtClean="0"/>
              <a:t>D) I ve II E) II ve III                                2006-1</a:t>
            </a:r>
          </a:p>
        </p:txBody>
      </p:sp>
    </p:spTree>
    <p:extLst>
      <p:ext uri="{BB962C8B-B14F-4D97-AF65-F5344CB8AC3E}">
        <p14:creationId xmlns:p14="http://schemas.microsoft.com/office/powerpoint/2010/main" val="65910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839200" cy="538162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cs typeface="Times New Roman" pitchFamily="18" charset="0"/>
              </a:rPr>
              <a:t>Soru: </a:t>
            </a:r>
            <a:r>
              <a:rPr lang="tr-TR" sz="3600" dirty="0" err="1" smtClean="0">
                <a:cs typeface="Times New Roman" pitchFamily="18" charset="0"/>
              </a:rPr>
              <a:t>Kurtuba</a:t>
            </a:r>
            <a:r>
              <a:rPr lang="tr-TR" sz="3600" dirty="0" smtClean="0">
                <a:cs typeface="Times New Roman" pitchFamily="18" charset="0"/>
              </a:rPr>
              <a:t> neresidir?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cs typeface="Times New Roman" pitchFamily="18" charset="0"/>
              </a:rPr>
              <a:t>Cevap: </a:t>
            </a:r>
            <a:r>
              <a:rPr lang="tr-TR" sz="3600" dirty="0" err="1" smtClean="0">
                <a:cs typeface="Times New Roman" pitchFamily="18" charset="0"/>
              </a:rPr>
              <a:t>Endürüst</a:t>
            </a:r>
            <a:r>
              <a:rPr lang="tr-TR" sz="3600" dirty="0" smtClean="0">
                <a:cs typeface="Times New Roman" pitchFamily="18" charset="0"/>
              </a:rPr>
              <a:t> Emevi devletinin başkenti.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cs typeface="Times New Roman" pitchFamily="18" charset="0"/>
              </a:rPr>
              <a:t>Soru: Medeni nedir?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cs typeface="Times New Roman" pitchFamily="18" charset="0"/>
              </a:rPr>
              <a:t>Cevap: Akıllı uslu anlamındadır.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cs typeface="Times New Roman" pitchFamily="18" charset="0"/>
              </a:rPr>
              <a:t>Cevap: Medeni=Durumu</a:t>
            </a:r>
            <a:r>
              <a:rPr lang="tr-TR" sz="3600" dirty="0" smtClean="0"/>
              <a:t>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57021" y="332656"/>
            <a:ext cx="88392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Tarih Yazılısından İlginç Cevaplar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4717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0772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mtClean="0"/>
          </a:p>
        </p:txBody>
      </p:sp>
      <p:pic>
        <p:nvPicPr>
          <p:cNvPr id="184323" name="Picture 4" descr="elham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229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205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000125"/>
            <a:ext cx="8610600" cy="5262563"/>
          </a:xfrm>
          <a:solidFill>
            <a:srgbClr val="00B050"/>
          </a:solidFill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tr-TR" sz="3600" i="1" dirty="0" smtClean="0">
                <a:cs typeface="Times New Roman" pitchFamily="18" charset="0"/>
              </a:rPr>
              <a:t>“1300’lü yıllarda Gırnata (Granada)’da Yusuf </a:t>
            </a:r>
            <a:r>
              <a:rPr lang="tr-TR" sz="3600" i="1" dirty="0" err="1" smtClean="0">
                <a:cs typeface="Times New Roman" pitchFamily="18" charset="0"/>
              </a:rPr>
              <a:t>Ebu’l</a:t>
            </a:r>
            <a:r>
              <a:rPr lang="tr-TR" sz="3600" i="1" dirty="0" smtClean="0">
                <a:cs typeface="Times New Roman" pitchFamily="18" charset="0"/>
              </a:rPr>
              <a:t> </a:t>
            </a:r>
            <a:r>
              <a:rPr lang="tr-TR" sz="3600" i="1" dirty="0" err="1" smtClean="0">
                <a:cs typeface="Times New Roman" pitchFamily="18" charset="0"/>
              </a:rPr>
              <a:t>Hallac</a:t>
            </a:r>
            <a:r>
              <a:rPr lang="tr-TR" sz="3600" i="1" dirty="0" smtClean="0">
                <a:cs typeface="Times New Roman" pitchFamily="18" charset="0"/>
              </a:rPr>
              <a:t> tarafından yaptırılan, bir üniversitenin giriş kapılarından birinin nefis kitabesinde şunlar okunmaktadır;</a:t>
            </a:r>
            <a:endParaRPr lang="tr-TR" sz="3600" dirty="0" smtClean="0"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tr-TR" sz="3600" i="1" dirty="0" smtClean="0">
                <a:cs typeface="Times New Roman" pitchFamily="18" charset="0"/>
              </a:rPr>
              <a:t>“Dünya hayatı şu dört şey üzerinde dayanıp durur.”</a:t>
            </a:r>
          </a:p>
        </p:txBody>
      </p:sp>
    </p:spTree>
    <p:extLst>
      <p:ext uri="{BB962C8B-B14F-4D97-AF65-F5344CB8AC3E}">
        <p14:creationId xmlns:p14="http://schemas.microsoft.com/office/powerpoint/2010/main" val="31784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587680" cy="55626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tr-TR" sz="5400" i="1" dirty="0" smtClean="0">
                <a:solidFill>
                  <a:srgbClr val="FF0000"/>
                </a:solidFill>
                <a:cs typeface="Times New Roman" pitchFamily="18" charset="0"/>
              </a:rPr>
              <a:t>1-Hikmet sahiplerinin taşıdığı ilim;  </a:t>
            </a:r>
            <a:r>
              <a:rPr lang="tr-TR" sz="5400" i="1" dirty="0" smtClean="0">
                <a:solidFill>
                  <a:srgbClr val="F6FB23"/>
                </a:solidFill>
                <a:cs typeface="Times New Roman" pitchFamily="18" charset="0"/>
              </a:rPr>
              <a:t>2-Yetkili kimselerin göstereceği adalet;</a:t>
            </a:r>
            <a:r>
              <a:rPr lang="tr-TR" sz="5400" i="1" dirty="0" smtClean="0">
                <a:solidFill>
                  <a:srgbClr val="FF0000"/>
                </a:solidFill>
                <a:cs typeface="Times New Roman" pitchFamily="18" charset="0"/>
              </a:rPr>
              <a:t>  3-İyi ve </a:t>
            </a:r>
            <a:r>
              <a:rPr lang="tr-TR" sz="5400" i="1" dirty="0" err="1" smtClean="0">
                <a:solidFill>
                  <a:srgbClr val="FF0000"/>
                </a:solidFill>
                <a:cs typeface="Times New Roman" pitchFamily="18" charset="0"/>
              </a:rPr>
              <a:t>salih</a:t>
            </a:r>
            <a:r>
              <a:rPr lang="tr-TR" sz="5400" i="1" dirty="0" smtClean="0">
                <a:solidFill>
                  <a:srgbClr val="FF0000"/>
                </a:solidFill>
                <a:cs typeface="Times New Roman" pitchFamily="18" charset="0"/>
              </a:rPr>
              <a:t> kimselerin duası;</a:t>
            </a:r>
            <a:endParaRPr lang="tr-TR" sz="5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tr-TR" sz="5400" i="1" dirty="0" smtClean="0">
                <a:solidFill>
                  <a:srgbClr val="F6FB23"/>
                </a:solidFill>
                <a:cs typeface="Times New Roman" pitchFamily="18" charset="0"/>
              </a:rPr>
              <a:t>4-Yiğitlerin cesareti;</a:t>
            </a:r>
            <a:endParaRPr lang="tr-TR" sz="5400" dirty="0" smtClean="0">
              <a:solidFill>
                <a:srgbClr val="F6FB23"/>
              </a:solidFill>
              <a:cs typeface="Times New Roman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tr-TR" sz="5400" dirty="0" smtClean="0">
              <a:solidFill>
                <a:srgbClr val="F6FB23"/>
              </a:solidFill>
            </a:endParaRPr>
          </a:p>
          <a:p>
            <a:pPr algn="ctr" eaLnBrk="1" hangingPunct="1">
              <a:defRPr/>
            </a:pPr>
            <a:endParaRPr lang="tr-TR" sz="5400" dirty="0" smtClean="0">
              <a:solidFill>
                <a:srgbClr val="F6FB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3058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mtClean="0"/>
              <a:t> </a:t>
            </a:r>
          </a:p>
        </p:txBody>
      </p:sp>
      <p:pic>
        <p:nvPicPr>
          <p:cNvPr id="187395" name="Picture 4" descr="kurtubake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180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476672"/>
            <a:ext cx="8712968" cy="5619328"/>
          </a:xfrm>
          <a:solidFill>
            <a:srgbClr val="002060"/>
          </a:solidFill>
        </p:spPr>
        <p:txBody>
          <a:bodyPr/>
          <a:lstStyle/>
          <a:p>
            <a:pPr marL="0" lvl="0" indent="0">
              <a:lnSpc>
                <a:spcPct val="150000"/>
              </a:lnSpc>
              <a:buClr>
                <a:srgbClr val="FFFFCC"/>
              </a:buClr>
              <a:buNone/>
            </a:pPr>
            <a:r>
              <a:rPr lang="tr-TR" sz="2800" dirty="0">
                <a:solidFill>
                  <a:srgbClr val="FFFF00"/>
                </a:solidFill>
              </a:rPr>
              <a:t>“Hiç bilenlerle bilmeyenler bir olur mu? (</a:t>
            </a:r>
            <a:r>
              <a:rPr lang="tr-TR" sz="2800" dirty="0" err="1">
                <a:solidFill>
                  <a:srgbClr val="FFFF00"/>
                </a:solidFill>
              </a:rPr>
              <a:t>Zümer</a:t>
            </a:r>
            <a:r>
              <a:rPr lang="tr-TR" sz="2800" dirty="0">
                <a:solidFill>
                  <a:srgbClr val="FFFF00"/>
                </a:solidFill>
              </a:rPr>
              <a:t>, 9)” </a:t>
            </a:r>
            <a:r>
              <a:rPr lang="tr-TR" sz="2800" dirty="0">
                <a:solidFill>
                  <a:srgbClr val="FFFFFF"/>
                </a:solidFill>
              </a:rPr>
              <a:t>diyen Kur’an; bal arısından güneşe, denizlerden yıldızlara Müslümanların dikkatini çekerek yüzlerce ayetin sonunda </a:t>
            </a:r>
            <a:r>
              <a:rPr lang="tr-TR" sz="2800" dirty="0">
                <a:solidFill>
                  <a:srgbClr val="FFFF00"/>
                </a:solidFill>
              </a:rPr>
              <a:t>“Düşünmez misiniz?”, “</a:t>
            </a:r>
            <a:r>
              <a:rPr lang="tr-TR" sz="2800" dirty="0" err="1">
                <a:solidFill>
                  <a:srgbClr val="FFFF00"/>
                </a:solidFill>
              </a:rPr>
              <a:t>Akletmiyor</a:t>
            </a:r>
            <a:r>
              <a:rPr lang="tr-TR" sz="2800" dirty="0">
                <a:solidFill>
                  <a:srgbClr val="FFFF00"/>
                </a:solidFill>
              </a:rPr>
              <a:t> musunuz?”</a:t>
            </a:r>
            <a:r>
              <a:rPr lang="tr-TR" sz="2800" dirty="0">
                <a:solidFill>
                  <a:srgbClr val="FFFFFF"/>
                </a:solidFill>
              </a:rPr>
              <a:t>, </a:t>
            </a:r>
            <a:r>
              <a:rPr lang="tr-TR" sz="2800" dirty="0">
                <a:solidFill>
                  <a:srgbClr val="FFFF00"/>
                </a:solidFill>
              </a:rPr>
              <a:t>“Bakmaz mısınız?” </a:t>
            </a:r>
            <a:r>
              <a:rPr lang="tr-TR" sz="2800" dirty="0">
                <a:solidFill>
                  <a:srgbClr val="FFFFFF"/>
                </a:solidFill>
              </a:rPr>
              <a:t>gibi uyarılarla insanları düşünmeye çağırmıştır. </a:t>
            </a:r>
            <a:r>
              <a:rPr lang="tr-TR" sz="2800" dirty="0">
                <a:solidFill>
                  <a:srgbClr val="FFFF00"/>
                </a:solidFill>
              </a:rPr>
              <a:t>“Rabbinin adıyla oku! (</a:t>
            </a:r>
            <a:r>
              <a:rPr lang="tr-TR" sz="2800" dirty="0" err="1">
                <a:solidFill>
                  <a:srgbClr val="FFFF00"/>
                </a:solidFill>
              </a:rPr>
              <a:t>Alak</a:t>
            </a:r>
            <a:r>
              <a:rPr lang="tr-TR" sz="2800" dirty="0">
                <a:solidFill>
                  <a:srgbClr val="FFFF00"/>
                </a:solidFill>
              </a:rPr>
              <a:t>, 1)”</a:t>
            </a:r>
            <a:r>
              <a:rPr lang="tr-TR" sz="2800" dirty="0">
                <a:solidFill>
                  <a:srgbClr val="FFFFFF"/>
                </a:solidFill>
              </a:rPr>
              <a:t> ayetiyle Kur’an, insanlara rehber olmak üzere indirilmiştir.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949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2900"/>
            <a:ext cx="845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/>
              <a:t>Samarra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mtClean="0"/>
          </a:p>
        </p:txBody>
      </p:sp>
      <p:pic>
        <p:nvPicPr>
          <p:cNvPr id="188420" name="Picture 4" descr="Samarra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434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1" name="Picture 5" descr="Sammarra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206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5750"/>
            <a:ext cx="8763000" cy="609557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i="1" dirty="0" smtClean="0">
                <a:cs typeface="Times New Roman" pitchFamily="18" charset="0"/>
              </a:rPr>
              <a:t>Harun Reşit’in zamanında bir deli tanrılık davasına kalkışır. Ve  halk arasında gezerek “Alemin Huda’sıyım” diye söyler. Tutup Harun Reşit’in </a:t>
            </a:r>
            <a:r>
              <a:rPr lang="tr-TR" sz="2400" i="1" dirty="0" smtClean="0"/>
              <a:t>h</a:t>
            </a:r>
            <a:r>
              <a:rPr lang="tr-TR" sz="2400" i="1" dirty="0" smtClean="0">
                <a:cs typeface="Times New Roman" pitchFamily="18" charset="0"/>
              </a:rPr>
              <a:t>uzuruna getirirler. Harun, deliyi söyletip özüne sözüne bakar ve deliyi imtihan eder.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i="1" dirty="0" smtClean="0">
                <a:cs typeface="Times New Roman" pitchFamily="18" charset="0"/>
              </a:rPr>
              <a:t>-Geçen yıl da biriniz akılsızlık edip peygamberlik davasında bulundu, emir ettik idam edip boynunu vurdular, der.</a:t>
            </a:r>
            <a:endParaRPr lang="tr-TR" sz="2400" dirty="0" smtClean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i="1" dirty="0" smtClean="0">
                <a:cs typeface="Times New Roman" pitchFamily="18" charset="0"/>
              </a:rPr>
              <a:t>Deli:</a:t>
            </a:r>
            <a:endParaRPr lang="tr-TR" sz="2400" dirty="0" smtClean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400" i="1" dirty="0" smtClean="0"/>
              <a:t>  </a:t>
            </a:r>
            <a:r>
              <a:rPr lang="tr-TR" sz="2400" i="1" dirty="0" smtClean="0">
                <a:solidFill>
                  <a:srgbClr val="FFFF00"/>
                </a:solidFill>
                <a:cs typeface="Times New Roman" pitchFamily="18" charset="0"/>
              </a:rPr>
              <a:t>-Ey benim makbul kulum, iyi etmişsin ve sevap yoluna girmişsin. Çünkü o yalancıya ben daha peygamberlik vermemiş ve </a:t>
            </a:r>
            <a:r>
              <a:rPr lang="tr-TR" sz="2400" i="1" dirty="0" err="1" smtClean="0">
                <a:solidFill>
                  <a:srgbClr val="FFFF00"/>
                </a:solidFill>
                <a:cs typeface="Times New Roman" pitchFamily="18" charset="0"/>
              </a:rPr>
              <a:t>risaletle</a:t>
            </a:r>
            <a:r>
              <a:rPr lang="tr-TR" sz="2400" i="1" dirty="0" smtClean="0">
                <a:solidFill>
                  <a:srgbClr val="FFFF00"/>
                </a:solidFill>
                <a:cs typeface="Times New Roman" pitchFamily="18" charset="0"/>
              </a:rPr>
              <a:t> göndermemiştim. </a:t>
            </a:r>
            <a:endParaRPr lang="tr-TR" sz="24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0154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0648"/>
            <a:ext cx="8610600" cy="729952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sz="3600" b="0" dirty="0" smtClean="0">
                <a:solidFill>
                  <a:srgbClr val="FF0000"/>
                </a:solidFill>
              </a:rPr>
              <a:t>İslam Medeniyetinin Temelleri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248275"/>
          </a:xfrm>
          <a:solidFill>
            <a:srgbClr val="00206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400" dirty="0" smtClean="0"/>
              <a:t> </a:t>
            </a:r>
            <a:r>
              <a:rPr lang="tr-TR" dirty="0" smtClean="0">
                <a:cs typeface="Times New Roman" pitchFamily="18" charset="0"/>
              </a:rPr>
              <a:t>İslamiyeti kabul eden milletlerin kendi kültürlerini ,İslamiyet’le yoğurarak meydana getirdikleri,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değer hükümleri ve iman ilkeleri İslam medeniyetinin temellerini teşkil etmektedir. Bunlar İslamiyet’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in kutsal kitabı Kur’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an’ın temel hükümleridir.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4400" dirty="0" smtClean="0"/>
          </a:p>
        </p:txBody>
      </p:sp>
    </p:spTree>
    <p:extLst>
      <p:ext uri="{BB962C8B-B14F-4D97-AF65-F5344CB8AC3E}">
        <p14:creationId xmlns:p14="http://schemas.microsoft.com/office/powerpoint/2010/main" val="19073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884096" cy="6552728"/>
          </a:xfrm>
          <a:solidFill>
            <a:schemeClr val="accent5">
              <a:lumMod val="10000"/>
            </a:schemeClr>
          </a:solidFill>
        </p:spPr>
        <p:txBody>
          <a:bodyPr/>
          <a:lstStyle/>
          <a:p>
            <a:pPr indent="-1800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i="1" dirty="0" smtClean="0">
                <a:cs typeface="Times New Roman" pitchFamily="18" charset="0"/>
              </a:rPr>
              <a:t>Halife Harun Reşit ,İmam Ebu Yusuf’</a:t>
            </a:r>
            <a:r>
              <a:rPr lang="tr-TR" sz="2800" i="1" dirty="0" smtClean="0"/>
              <a:t> </a:t>
            </a:r>
            <a:r>
              <a:rPr lang="tr-TR" sz="2800" i="1" dirty="0" smtClean="0">
                <a:cs typeface="Times New Roman" pitchFamily="18" charset="0"/>
              </a:rPr>
              <a:t>u zamanın temyiz mahkemesi reisliğine getirmişti. Adamın biri ona bir soru sordu ve bilmiyorum cevabını aldı. Adam;</a:t>
            </a:r>
            <a:endParaRPr lang="tr-TR" sz="2800" dirty="0" smtClean="0">
              <a:cs typeface="Times New Roman" pitchFamily="18" charset="0"/>
            </a:endParaRPr>
          </a:p>
          <a:p>
            <a:pPr indent="-1800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i="1" dirty="0" smtClean="0">
                <a:cs typeface="Times New Roman" pitchFamily="18" charset="0"/>
              </a:rPr>
              <a:t>-Nasıl bilmezsin, bir de devlet hazinesinden maaş alıyorsun, diye çıkıştı. Ebu Yusuf’ta şöyle cevap verdi;</a:t>
            </a:r>
            <a:endParaRPr lang="tr-TR" sz="2800" dirty="0" smtClean="0">
              <a:cs typeface="Times New Roman" pitchFamily="18" charset="0"/>
            </a:endParaRPr>
          </a:p>
          <a:p>
            <a:pPr indent="-1800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i="1" dirty="0" smtClean="0">
                <a:cs typeface="Times New Roman" pitchFamily="18" charset="0"/>
              </a:rPr>
              <a:t>-</a:t>
            </a:r>
            <a:r>
              <a:rPr lang="tr-TR" sz="2800" i="1" dirty="0" smtClean="0">
                <a:solidFill>
                  <a:srgbClr val="FFFF00"/>
                </a:solidFill>
                <a:cs typeface="Times New Roman" pitchFamily="18" charset="0"/>
              </a:rPr>
              <a:t>Kardeşim, bize bildiğimiz şeylere maaş veriliyor. Eğer bilmediklerimiz için bir ücret alsaydık devletin hazinesi yetmezdi. </a:t>
            </a:r>
            <a:endParaRPr lang="tr-TR" sz="28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378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tr-TR" sz="3200" b="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tr-TR" sz="3200" b="0" dirty="0" smtClean="0">
                <a:solidFill>
                  <a:srgbClr val="FF0000"/>
                </a:solidFill>
                <a:cs typeface="Times New Roman" pitchFamily="18" charset="0"/>
              </a:rPr>
              <a:t>İslam Medeniyetinin Oluşmasında Diğer Medeniyetlerin Tesiri</a:t>
            </a:r>
            <a:br>
              <a:rPr lang="tr-TR" sz="3200" b="0" dirty="0" smtClean="0">
                <a:solidFill>
                  <a:srgbClr val="FF0000"/>
                </a:solidFill>
                <a:cs typeface="Times New Roman" pitchFamily="18" charset="0"/>
              </a:rPr>
            </a:br>
            <a:endParaRPr lang="tr-TR" sz="3200" b="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solidFill>
            <a:srgbClr val="00206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dirty="0" smtClean="0">
                <a:cs typeface="Times New Roman" pitchFamily="18" charset="0"/>
              </a:rPr>
              <a:t>      </a:t>
            </a:r>
            <a:r>
              <a:rPr lang="tr-TR" sz="2800" dirty="0" smtClean="0">
                <a:cs typeface="Times New Roman" pitchFamily="18" charset="0"/>
              </a:rPr>
              <a:t>Eski Yunan, Hint, İran ve Roma eserlerinden yararlanılmıştır.Süryaniler aracılığıyla Eski Yunan eserleri </a:t>
            </a:r>
            <a:r>
              <a:rPr lang="tr-TR" sz="2800" dirty="0" err="1" smtClean="0">
                <a:cs typeface="Times New Roman" pitchFamily="18" charset="0"/>
              </a:rPr>
              <a:t>Arapça’ya</a:t>
            </a:r>
            <a:r>
              <a:rPr lang="tr-TR" sz="2800" dirty="0" smtClean="0">
                <a:cs typeface="Times New Roman" pitchFamily="18" charset="0"/>
              </a:rPr>
              <a:t> tercüme edildi. Hindistan’dan astronomi ve matematik,İran’dan edebiyat ve güzel sanatlar alanında faydalanıldı.</a:t>
            </a:r>
            <a:r>
              <a:rPr lang="tr-TR" sz="2800" dirty="0" smtClean="0"/>
              <a:t> </a:t>
            </a:r>
            <a:r>
              <a:rPr lang="tr-TR" sz="2800" dirty="0" smtClean="0">
                <a:cs typeface="Times New Roman" pitchFamily="18" charset="0"/>
              </a:rPr>
              <a:t>Müslümanlar bu es</a:t>
            </a:r>
            <a:r>
              <a:rPr lang="tr-TR" sz="2800" dirty="0" smtClean="0"/>
              <a:t>e</a:t>
            </a:r>
            <a:r>
              <a:rPr lang="tr-TR" sz="2800" dirty="0" smtClean="0">
                <a:cs typeface="Times New Roman" pitchFamily="18" charset="0"/>
              </a:rPr>
              <a:t>rleri aynı şekilde taklit etmemişler kendi düşünce ve kültürel özelliklerine göre yeni şeyler eklemişler ve kendilerine has İslam Medeniyetini meydana getirmişlerdir.</a:t>
            </a:r>
          </a:p>
        </p:txBody>
      </p:sp>
    </p:spTree>
    <p:extLst>
      <p:ext uri="{BB962C8B-B14F-4D97-AF65-F5344CB8AC3E}">
        <p14:creationId xmlns:p14="http://schemas.microsoft.com/office/powerpoint/2010/main" val="185436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05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0" smtClean="0">
                <a:solidFill>
                  <a:srgbClr val="FF0000"/>
                </a:solidFill>
                <a:cs typeface="Times New Roman" pitchFamily="18" charset="0"/>
              </a:rPr>
              <a:t>İslam Medeniyetinin Diğer Medeniyetlere Tesiri</a:t>
            </a:r>
            <a:br>
              <a:rPr lang="tr-TR" sz="3200" b="0" smtClean="0">
                <a:solidFill>
                  <a:srgbClr val="FF0000"/>
                </a:solidFill>
                <a:cs typeface="Times New Roman" pitchFamily="18" charset="0"/>
              </a:rPr>
            </a:br>
            <a:endParaRPr lang="tr-TR" sz="3200" b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334000"/>
          </a:xfrm>
          <a:solidFill>
            <a:srgbClr val="00206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dirty="0" smtClean="0">
                <a:cs typeface="Times New Roman" pitchFamily="18" charset="0"/>
              </a:rPr>
              <a:t>İslam Medeniyeti en çok batıyı etkilemiştir.</a:t>
            </a:r>
            <a:r>
              <a:rPr lang="tr-TR" sz="2400" dirty="0" smtClean="0"/>
              <a:t> </a:t>
            </a:r>
            <a:r>
              <a:rPr lang="tr-TR" sz="2400" dirty="0" smtClean="0">
                <a:cs typeface="Times New Roman" pitchFamily="18" charset="0"/>
              </a:rPr>
              <a:t>Bilhassa Endülüs </a:t>
            </a:r>
            <a:r>
              <a:rPr lang="tr-TR" sz="2400" dirty="0" err="1" smtClean="0">
                <a:cs typeface="Times New Roman" pitchFamily="18" charset="0"/>
              </a:rPr>
              <a:t>Emevileri</a:t>
            </a:r>
            <a:r>
              <a:rPr lang="tr-TR" sz="2400" dirty="0" smtClean="0">
                <a:cs typeface="Times New Roman" pitchFamily="18" charset="0"/>
              </a:rPr>
              <a:t> aracılığıyla Avrupa’ya taşınmıştır.Pek çok eser </a:t>
            </a:r>
            <a:r>
              <a:rPr lang="tr-TR" sz="2400" dirty="0" err="1" smtClean="0">
                <a:cs typeface="Times New Roman" pitchFamily="18" charset="0"/>
              </a:rPr>
              <a:t>Latince’ye</a:t>
            </a:r>
            <a:r>
              <a:rPr lang="tr-TR" sz="2400" dirty="0" smtClean="0">
                <a:cs typeface="Times New Roman" pitchFamily="18" charset="0"/>
              </a:rPr>
              <a:t> tercüme edilmiştir.Haçlı seferleri de önemli bir araçtır;batının İslam Medeniyetini tanımasında. Bu sebeple Rönesans’ın gerçek öncülerinin Müslümanlar olduğunu söylersek abartmış olmayız. Bugün batıda bilimsel kökenli pek çok Arapça kelime vardır;</a:t>
            </a:r>
            <a:r>
              <a:rPr lang="tr-TR" sz="2400" dirty="0" err="1" smtClean="0">
                <a:cs typeface="Times New Roman" pitchFamily="18" charset="0"/>
              </a:rPr>
              <a:t>Latice’ye</a:t>
            </a:r>
            <a:r>
              <a:rPr lang="tr-TR" sz="2400" dirty="0" smtClean="0">
                <a:cs typeface="Times New Roman" pitchFamily="18" charset="0"/>
              </a:rPr>
              <a:t> geçmiş. 16.-17.yüz</a:t>
            </a:r>
            <a:r>
              <a:rPr lang="tr-TR" sz="2400" dirty="0" smtClean="0"/>
              <a:t>-</a:t>
            </a:r>
            <a:r>
              <a:rPr lang="tr-TR" sz="2400" dirty="0" smtClean="0">
                <a:cs typeface="Times New Roman" pitchFamily="18" charset="0"/>
              </a:rPr>
              <a:t>yıllara kadar batıdaki okullar</a:t>
            </a:r>
            <a:r>
              <a:rPr lang="tr-TR" sz="2400" dirty="0" smtClean="0"/>
              <a:t>-</a:t>
            </a:r>
            <a:r>
              <a:rPr lang="tr-TR" sz="2400" dirty="0" smtClean="0">
                <a:cs typeface="Times New Roman" pitchFamily="18" charset="0"/>
              </a:rPr>
              <a:t>da </a:t>
            </a:r>
            <a:r>
              <a:rPr lang="tr-TR" sz="2400" dirty="0" err="1" smtClean="0">
                <a:cs typeface="Times New Roman" pitchFamily="18" charset="0"/>
              </a:rPr>
              <a:t>İbn</a:t>
            </a:r>
            <a:r>
              <a:rPr lang="tr-TR" sz="2400" dirty="0" smtClean="0">
                <a:cs typeface="Times New Roman" pitchFamily="18" charset="0"/>
              </a:rPr>
              <a:t>-i Sina’</a:t>
            </a:r>
            <a:r>
              <a:rPr lang="tr-TR" sz="2400" dirty="0" smtClean="0"/>
              <a:t> </a:t>
            </a:r>
            <a:r>
              <a:rPr lang="tr-TR" sz="2400" dirty="0" err="1" smtClean="0">
                <a:cs typeface="Times New Roman" pitchFamily="18" charset="0"/>
              </a:rPr>
              <a:t>nın</a:t>
            </a:r>
            <a:r>
              <a:rPr lang="tr-TR" sz="2400" dirty="0" smtClean="0">
                <a:cs typeface="Times New Roman" pitchFamily="18" charset="0"/>
              </a:rPr>
              <a:t> tıp kitapları okutuluyordu.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400" dirty="0" smtClean="0">
                <a:latin typeface="Times New Roman" pitchFamily="18" charset="0"/>
              </a:rPr>
              <a:t>      </a:t>
            </a:r>
          </a:p>
          <a:p>
            <a:pPr eaLnBrk="1" hangingPunct="1">
              <a:defRPr/>
            </a:pP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43295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57250"/>
            <a:ext cx="8686800" cy="559608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indent="-1800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 smtClean="0">
                <a:cs typeface="Times New Roman" pitchFamily="18" charset="0"/>
              </a:rPr>
              <a:t>Soru: İslam Medeniyeti Avrupa’ya nasıl taşınmıştır?</a:t>
            </a:r>
          </a:p>
          <a:p>
            <a:pPr indent="-1800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 smtClean="0">
                <a:cs typeface="Times New Roman" pitchFamily="18" charset="0"/>
              </a:rPr>
              <a:t>Cevap: Türklerde olan kılıçlı </a:t>
            </a:r>
            <a:r>
              <a:rPr lang="tr-TR" sz="2800" dirty="0" err="1" smtClean="0">
                <a:cs typeface="Times New Roman" pitchFamily="18" charset="0"/>
              </a:rPr>
              <a:t>tarkanların</a:t>
            </a:r>
            <a:r>
              <a:rPr lang="tr-TR" sz="2800" dirty="0" smtClean="0">
                <a:cs typeface="Times New Roman" pitchFamily="18" charset="0"/>
              </a:rPr>
              <a:t> Avrupa’ya şövalye olarak geçmesi.</a:t>
            </a:r>
          </a:p>
          <a:p>
            <a:pPr indent="-1800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 smtClean="0">
                <a:cs typeface="Times New Roman" pitchFamily="18" charset="0"/>
              </a:rPr>
              <a:t>Soru: İslam Medeniyeti Avrupa’ya hangi yollarla taşınmıştır?</a:t>
            </a:r>
          </a:p>
          <a:p>
            <a:pPr indent="-1800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 smtClean="0">
                <a:cs typeface="Times New Roman" pitchFamily="18" charset="0"/>
              </a:rPr>
              <a:t>Cevap: </a:t>
            </a:r>
            <a:r>
              <a:rPr lang="tr-TR" sz="2800" dirty="0" err="1" smtClean="0">
                <a:cs typeface="Times New Roman" pitchFamily="18" charset="0"/>
              </a:rPr>
              <a:t>İbn</a:t>
            </a:r>
            <a:r>
              <a:rPr lang="tr-TR" sz="2800" dirty="0" smtClean="0">
                <a:cs typeface="Times New Roman" pitchFamily="18" charset="0"/>
              </a:rPr>
              <a:t>-i Sina’nın kitap çıkarması ve bu kitabın Avrupa’da satması.</a:t>
            </a:r>
            <a:r>
              <a:rPr lang="tr-TR" sz="2800" dirty="0" smtClean="0"/>
              <a:t>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85" y="0"/>
            <a:ext cx="899847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5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9144000" cy="685800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solidFill>
                  <a:srgbClr val="FF0000"/>
                </a:solidFill>
                <a:cs typeface="Times New Roman" pitchFamily="18" charset="0"/>
              </a:rPr>
              <a:t>Batı dillerine geçmiş bazı Arapça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smtClean="0">
                <a:solidFill>
                  <a:srgbClr val="FF0000"/>
                </a:solidFill>
                <a:cs typeface="Times New Roman" pitchFamily="18" charset="0"/>
              </a:rPr>
              <a:t>kelimeler:</a:t>
            </a:r>
            <a:r>
              <a:rPr lang="tr-TR" sz="3600" dirty="0" smtClean="0">
                <a:cs typeface="Times New Roman" pitchFamily="18" charset="0"/>
              </a:rPr>
              <a:t> </a:t>
            </a:r>
            <a:r>
              <a:rPr lang="tr-TR" sz="3600" dirty="0" smtClean="0"/>
              <a:t>                </a:t>
            </a:r>
            <a:r>
              <a:rPr lang="tr-TR" sz="2800" i="1" dirty="0" smtClean="0">
                <a:cs typeface="Times New Roman" pitchFamily="18" charset="0"/>
              </a:rPr>
              <a:t>Admiral,</a:t>
            </a:r>
            <a:r>
              <a:rPr lang="tr-TR" sz="2800" i="1" dirty="0" err="1" smtClean="0">
                <a:cs typeface="Times New Roman" pitchFamily="18" charset="0"/>
              </a:rPr>
              <a:t>Alkohol</a:t>
            </a:r>
            <a:r>
              <a:rPr lang="tr-TR" sz="2800" i="1" dirty="0" smtClean="0">
                <a:cs typeface="Times New Roman" pitchFamily="18" charset="0"/>
              </a:rPr>
              <a:t>,Amalgam,Arsenal, </a:t>
            </a:r>
            <a:r>
              <a:rPr lang="tr-TR" sz="2800" i="1" dirty="0" err="1" smtClean="0">
                <a:cs typeface="Times New Roman" pitchFamily="18" charset="0"/>
              </a:rPr>
              <a:t>Artischocke</a:t>
            </a:r>
            <a:r>
              <a:rPr lang="tr-TR" sz="2800" i="1" dirty="0" smtClean="0">
                <a:cs typeface="Times New Roman" pitchFamily="18" charset="0"/>
              </a:rPr>
              <a:t>, Atlas, Benzin, Benzol, </a:t>
            </a:r>
            <a:r>
              <a:rPr lang="tr-TR" sz="2800" i="1" dirty="0" err="1" smtClean="0">
                <a:cs typeface="Times New Roman" pitchFamily="18" charset="0"/>
              </a:rPr>
              <a:t>Borax</a:t>
            </a:r>
            <a:r>
              <a:rPr lang="tr-TR" sz="2800" i="1" dirty="0" smtClean="0">
                <a:cs typeface="Times New Roman" pitchFamily="18" charset="0"/>
              </a:rPr>
              <a:t>,</a:t>
            </a:r>
            <a:r>
              <a:rPr lang="tr-TR" sz="2800" i="1" dirty="0" smtClean="0"/>
              <a:t> </a:t>
            </a:r>
            <a:r>
              <a:rPr lang="tr-TR" sz="2800" i="1" dirty="0" err="1" smtClean="0">
                <a:cs typeface="Times New Roman" pitchFamily="18" charset="0"/>
              </a:rPr>
              <a:t>Cafe</a:t>
            </a:r>
            <a:r>
              <a:rPr lang="tr-TR" sz="2800" i="1" dirty="0" smtClean="0">
                <a:cs typeface="Times New Roman" pitchFamily="18" charset="0"/>
              </a:rPr>
              <a:t>,</a:t>
            </a:r>
            <a:r>
              <a:rPr lang="tr-TR" sz="2800" i="1" dirty="0" err="1" smtClean="0">
                <a:cs typeface="Times New Roman" pitchFamily="18" charset="0"/>
              </a:rPr>
              <a:t>Chiffre</a:t>
            </a:r>
            <a:r>
              <a:rPr lang="tr-TR" sz="2800" i="1" dirty="0" smtClean="0">
                <a:cs typeface="Times New Roman" pitchFamily="18" charset="0"/>
              </a:rPr>
              <a:t>,</a:t>
            </a:r>
            <a:r>
              <a:rPr lang="tr-TR" sz="2800" i="1" dirty="0" err="1" smtClean="0">
                <a:cs typeface="Times New Roman" pitchFamily="18" charset="0"/>
              </a:rPr>
              <a:t>Diwan</a:t>
            </a:r>
            <a:r>
              <a:rPr lang="tr-TR" sz="2800" i="1" dirty="0" smtClean="0">
                <a:cs typeface="Times New Roman" pitchFamily="18" charset="0"/>
              </a:rPr>
              <a:t>, </a:t>
            </a:r>
            <a:r>
              <a:rPr lang="tr-TR" sz="2800" i="1" dirty="0" err="1" smtClean="0">
                <a:cs typeface="Times New Roman" pitchFamily="18" charset="0"/>
              </a:rPr>
              <a:t>Dragun</a:t>
            </a:r>
            <a:r>
              <a:rPr lang="tr-TR" sz="2800" i="1" dirty="0" smtClean="0">
                <a:cs typeface="Times New Roman" pitchFamily="18" charset="0"/>
              </a:rPr>
              <a:t>,</a:t>
            </a:r>
            <a:r>
              <a:rPr lang="tr-TR" sz="2800" i="1" dirty="0" smtClean="0"/>
              <a:t> </a:t>
            </a:r>
            <a:r>
              <a:rPr lang="tr-TR" sz="2800" i="1" dirty="0" err="1" smtClean="0">
                <a:cs typeface="Times New Roman" pitchFamily="18" charset="0"/>
              </a:rPr>
              <a:t>Gitarre</a:t>
            </a:r>
            <a:r>
              <a:rPr lang="tr-TR" sz="2800" i="1" dirty="0" smtClean="0">
                <a:cs typeface="Times New Roman" pitchFamily="18" charset="0"/>
              </a:rPr>
              <a:t>,</a:t>
            </a:r>
            <a:r>
              <a:rPr lang="tr-TR" sz="2800" i="1" dirty="0" smtClean="0"/>
              <a:t> </a:t>
            </a:r>
            <a:r>
              <a:rPr lang="tr-TR" sz="2800" i="1" dirty="0" smtClean="0">
                <a:cs typeface="Times New Roman" pitchFamily="18" charset="0"/>
              </a:rPr>
              <a:t>Gala,</a:t>
            </a:r>
            <a:r>
              <a:rPr lang="tr-TR" sz="2800" i="1" dirty="0" err="1" smtClean="0">
                <a:cs typeface="Times New Roman" pitchFamily="18" charset="0"/>
              </a:rPr>
              <a:t>Ingwer</a:t>
            </a:r>
            <a:r>
              <a:rPr lang="tr-TR" sz="2800" i="1" dirty="0" smtClean="0">
                <a:cs typeface="Times New Roman" pitchFamily="18" charset="0"/>
              </a:rPr>
              <a:t>,</a:t>
            </a:r>
            <a:r>
              <a:rPr lang="tr-TR" sz="2800" i="1" dirty="0" err="1" smtClean="0">
                <a:cs typeface="Times New Roman" pitchFamily="18" charset="0"/>
              </a:rPr>
              <a:t>Koffer</a:t>
            </a:r>
            <a:r>
              <a:rPr lang="tr-TR" sz="2800" i="1" dirty="0" smtClean="0">
                <a:cs typeface="Times New Roman" pitchFamily="18" charset="0"/>
              </a:rPr>
              <a:t>,Magazin,</a:t>
            </a:r>
            <a:r>
              <a:rPr lang="tr-TR" sz="2800" i="1" dirty="0" smtClean="0"/>
              <a:t> </a:t>
            </a:r>
            <a:r>
              <a:rPr lang="tr-TR" sz="2800" i="1" dirty="0" err="1" smtClean="0">
                <a:cs typeface="Times New Roman" pitchFamily="18" charset="0"/>
              </a:rPr>
              <a:t>Merinoschaff</a:t>
            </a:r>
            <a:r>
              <a:rPr lang="tr-TR" sz="2800" i="1" dirty="0" smtClean="0">
                <a:cs typeface="Times New Roman" pitchFamily="18" charset="0"/>
              </a:rPr>
              <a:t>, Natron,</a:t>
            </a:r>
            <a:r>
              <a:rPr lang="tr-TR" sz="2800" i="1" dirty="0" err="1" smtClean="0">
                <a:cs typeface="Times New Roman" pitchFamily="18" charset="0"/>
              </a:rPr>
              <a:t>Orange</a:t>
            </a:r>
            <a:r>
              <a:rPr lang="tr-TR" sz="2800" i="1" dirty="0" smtClean="0">
                <a:cs typeface="Times New Roman" pitchFamily="18" charset="0"/>
              </a:rPr>
              <a:t>,Raket, Safari, </a:t>
            </a:r>
            <a:r>
              <a:rPr lang="tr-TR" sz="2800" i="1" dirty="0" err="1" smtClean="0">
                <a:cs typeface="Times New Roman" pitchFamily="18" charset="0"/>
              </a:rPr>
              <a:t>Schirokko</a:t>
            </a:r>
            <a:r>
              <a:rPr lang="tr-TR" sz="2800" i="1" dirty="0" smtClean="0">
                <a:cs typeface="Times New Roman" pitchFamily="18" charset="0"/>
              </a:rPr>
              <a:t>,</a:t>
            </a:r>
            <a:r>
              <a:rPr lang="tr-TR" sz="2800" i="1" dirty="0" smtClean="0"/>
              <a:t> </a:t>
            </a:r>
            <a:r>
              <a:rPr lang="tr-TR" sz="2800" i="1" dirty="0" err="1" smtClean="0">
                <a:cs typeface="Times New Roman" pitchFamily="18" charset="0"/>
              </a:rPr>
              <a:t>Sterling</a:t>
            </a:r>
            <a:r>
              <a:rPr lang="tr-TR" sz="2800" i="1" dirty="0" smtClean="0">
                <a:cs typeface="Times New Roman" pitchFamily="18" charset="0"/>
              </a:rPr>
              <a:t>,</a:t>
            </a:r>
            <a:r>
              <a:rPr lang="tr-TR" sz="2800" i="1" dirty="0" smtClean="0"/>
              <a:t> </a:t>
            </a:r>
            <a:r>
              <a:rPr lang="tr-TR" sz="2800" i="1" dirty="0" smtClean="0">
                <a:cs typeface="Times New Roman" pitchFamily="18" charset="0"/>
              </a:rPr>
              <a:t>Trafik,</a:t>
            </a:r>
            <a:r>
              <a:rPr lang="tr-TR" sz="2800" i="1" dirty="0" smtClean="0"/>
              <a:t> </a:t>
            </a:r>
            <a:r>
              <a:rPr lang="tr-TR" sz="2800" i="1" dirty="0" err="1" smtClean="0">
                <a:cs typeface="Times New Roman" pitchFamily="18" charset="0"/>
              </a:rPr>
              <a:t>Waran</a:t>
            </a:r>
            <a:r>
              <a:rPr lang="tr-TR" sz="2800" i="1" dirty="0" smtClean="0">
                <a:cs typeface="Times New Roman" pitchFamily="18" charset="0"/>
              </a:rPr>
              <a:t>,</a:t>
            </a:r>
            <a:r>
              <a:rPr lang="tr-TR" sz="2800" i="1" dirty="0" smtClean="0"/>
              <a:t> </a:t>
            </a:r>
            <a:r>
              <a:rPr lang="tr-TR" sz="2800" i="1" dirty="0" err="1" smtClean="0">
                <a:cs typeface="Times New Roman" pitchFamily="18" charset="0"/>
              </a:rPr>
              <a:t>Zenit</a:t>
            </a:r>
            <a:r>
              <a:rPr lang="tr-TR" sz="2800" i="1" dirty="0" smtClean="0">
                <a:cs typeface="Times New Roman" pitchFamily="18" charset="0"/>
              </a:rPr>
              <a:t>,</a:t>
            </a:r>
            <a:r>
              <a:rPr lang="tr-TR" sz="2800" i="1" dirty="0" smtClean="0"/>
              <a:t> </a:t>
            </a:r>
            <a:r>
              <a:rPr lang="tr-TR" sz="2800" i="1" dirty="0" err="1" smtClean="0">
                <a:cs typeface="Times New Roman" pitchFamily="18" charset="0"/>
              </a:rPr>
              <a:t>Zucker</a:t>
            </a:r>
            <a:r>
              <a:rPr lang="tr-TR" sz="2800" i="1" dirty="0" smtClean="0">
                <a:cs typeface="Times New Roman" pitchFamily="18" charset="0"/>
              </a:rPr>
              <a:t> v.b </a:t>
            </a:r>
            <a:r>
              <a:rPr lang="tr-TR" sz="2800" i="1" dirty="0" smtClean="0"/>
              <a:t>gibi daha yüzlerce kelime.</a:t>
            </a:r>
            <a:r>
              <a:rPr lang="tr-TR" sz="2800" i="1" dirty="0" smtClean="0">
                <a:cs typeface="Times New Roman" pitchFamily="18" charset="0"/>
              </a:rPr>
              <a:t>(</a:t>
            </a:r>
            <a:r>
              <a:rPr lang="tr-TR" sz="2800" b="1" i="1" dirty="0" smtClean="0">
                <a:solidFill>
                  <a:schemeClr val="tx2"/>
                </a:solidFill>
                <a:cs typeface="Times New Roman" pitchFamily="18" charset="0"/>
              </a:rPr>
              <a:t>Avrupa’nın Üzerine Doğan İslam Güneşi,</a:t>
            </a:r>
            <a:r>
              <a:rPr lang="tr-TR" sz="2800" b="1" i="1" dirty="0" smtClean="0">
                <a:solidFill>
                  <a:schemeClr val="tx2"/>
                </a:solidFill>
              </a:rPr>
              <a:t> </a:t>
            </a:r>
            <a:r>
              <a:rPr lang="tr-TR" sz="2800" b="1" i="1" dirty="0" err="1" smtClean="0">
                <a:solidFill>
                  <a:schemeClr val="tx2"/>
                </a:solidFill>
                <a:cs typeface="Times New Roman" pitchFamily="18" charset="0"/>
              </a:rPr>
              <a:t>Dr.Sigrid</a:t>
            </a:r>
            <a:r>
              <a:rPr lang="tr-TR" sz="2800" b="1" i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tr-TR" sz="2800" b="1" i="1" dirty="0" err="1" smtClean="0">
                <a:solidFill>
                  <a:schemeClr val="tx2"/>
                </a:solidFill>
                <a:cs typeface="Times New Roman" pitchFamily="18" charset="0"/>
              </a:rPr>
              <a:t>Hunke</a:t>
            </a:r>
            <a:r>
              <a:rPr lang="tr-TR" sz="2800" b="1" i="1" dirty="0" smtClean="0"/>
              <a:t> )</a:t>
            </a:r>
            <a:endParaRPr lang="tr-TR" sz="2800" b="1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0354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692696"/>
            <a:ext cx="6336704" cy="568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42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196611" name="Picture 3" descr="5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468313" y="2532063"/>
            <a:ext cx="8358187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tr-TR" sz="400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tr-TR" sz="400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tr-TR" sz="40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Kar yaza kalmaz, yeşil güze kalmaz.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tr-TR" sz="400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tr-TR" sz="4000" smtClean="0">
                <a:solidFill>
                  <a:srgbClr val="FFFF00"/>
                </a:solidFill>
                <a:latin typeface="Times New Roman" panose="02020603050405020304" pitchFamily="18" charset="0"/>
              </a:rPr>
              <a:t>Dede Korkut</a:t>
            </a:r>
            <a:br>
              <a:rPr kumimoji="1" lang="tr-TR" sz="400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kumimoji="1" lang="tr-TR" sz="4000" smtClean="0">
                <a:solidFill>
                  <a:srgbClr val="FFFF00"/>
                </a:solidFill>
                <a:latin typeface="Times New Roman" panose="02020603050405020304" pitchFamily="18" charset="0"/>
              </a:rPr>
              <a:t/>
            </a:r>
            <a:br>
              <a:rPr kumimoji="1" lang="tr-TR" sz="400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kumimoji="1" lang="tr-TR" sz="400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5691336"/>
          </a:xfrm>
          <a:solidFill>
            <a:srgbClr val="002060"/>
          </a:solidFill>
        </p:spPr>
        <p:txBody>
          <a:bodyPr/>
          <a:lstStyle/>
          <a:p>
            <a:pPr marL="1629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400" dirty="0"/>
              <a:t>Hz. Muhammed, Kur’an’ın okunması, dinin temel </a:t>
            </a:r>
            <a:r>
              <a:rPr lang="tr-TR" sz="2400" dirty="0" smtClean="0"/>
              <a:t>gereklerinin öğrenilmesi </a:t>
            </a:r>
            <a:r>
              <a:rPr lang="tr-TR" sz="2400" dirty="0"/>
              <a:t>gibi konuları ön plana almış </a:t>
            </a:r>
            <a:r>
              <a:rPr lang="tr-TR" sz="2400" dirty="0" smtClean="0"/>
              <a:t>eğitim-öğretim ve </a:t>
            </a:r>
            <a:r>
              <a:rPr lang="tr-TR" sz="2400" dirty="0"/>
              <a:t>bilime önem vermiştir. </a:t>
            </a:r>
            <a:r>
              <a:rPr lang="tr-TR" sz="2400" dirty="0">
                <a:solidFill>
                  <a:srgbClr val="FFFF00"/>
                </a:solidFill>
              </a:rPr>
              <a:t>Bedir Savaşı’nda </a:t>
            </a:r>
            <a:r>
              <a:rPr lang="tr-TR" sz="2400" dirty="0"/>
              <a:t>ele </a:t>
            </a:r>
            <a:r>
              <a:rPr lang="tr-TR" sz="2400" dirty="0" smtClean="0"/>
              <a:t>geçirilen esirlerden</a:t>
            </a:r>
            <a:r>
              <a:rPr lang="tr-TR" sz="2400" dirty="0"/>
              <a:t>, Müslümanlara okuma-yazma öğretenlerin </a:t>
            </a:r>
            <a:r>
              <a:rPr lang="tr-TR" sz="2400" dirty="0" smtClean="0"/>
              <a:t>serbest bırakılması</a:t>
            </a:r>
            <a:r>
              <a:rPr lang="tr-TR" sz="2400" dirty="0"/>
              <a:t>, Hz. Muhammed’in eğitime verdiği önemin </a:t>
            </a:r>
            <a:r>
              <a:rPr lang="tr-TR" sz="2400" dirty="0" smtClean="0"/>
              <a:t>bir göstergesidir</a:t>
            </a:r>
            <a:r>
              <a:rPr lang="tr-TR" sz="2400" dirty="0"/>
              <a:t>. Hz. Muhammed’in tıp tahsili için </a:t>
            </a:r>
            <a:r>
              <a:rPr lang="tr-TR" sz="2400" dirty="0" smtClean="0"/>
              <a:t>Müslümanları hatta </a:t>
            </a:r>
            <a:r>
              <a:rPr lang="tr-TR" sz="2400" dirty="0"/>
              <a:t>henüz Müslüman olmayanları da o günün en </a:t>
            </a:r>
            <a:r>
              <a:rPr lang="tr-TR" sz="2400" dirty="0" smtClean="0"/>
              <a:t>önemli bilim </a:t>
            </a:r>
            <a:r>
              <a:rPr lang="tr-TR" sz="2400" dirty="0"/>
              <a:t>merkezi olan </a:t>
            </a:r>
            <a:r>
              <a:rPr lang="tr-TR" sz="2400" dirty="0">
                <a:solidFill>
                  <a:srgbClr val="FFFF00"/>
                </a:solidFill>
              </a:rPr>
              <a:t>İran’daki </a:t>
            </a:r>
            <a:r>
              <a:rPr lang="tr-TR" sz="2400" dirty="0" err="1">
                <a:solidFill>
                  <a:srgbClr val="FFFF00"/>
                </a:solidFill>
              </a:rPr>
              <a:t>Cündişapur’a</a:t>
            </a:r>
            <a:r>
              <a:rPr lang="tr-TR" sz="2400" dirty="0">
                <a:solidFill>
                  <a:srgbClr val="FFFF00"/>
                </a:solidFill>
              </a:rPr>
              <a:t> </a:t>
            </a:r>
            <a:r>
              <a:rPr lang="tr-TR" sz="2400" dirty="0"/>
              <a:t>göndermesi </a:t>
            </a:r>
            <a:r>
              <a:rPr lang="tr-TR" sz="2400" dirty="0" smtClean="0"/>
              <a:t>bilime verdiği </a:t>
            </a:r>
            <a:r>
              <a:rPr lang="tr-TR" sz="2400" dirty="0"/>
              <a:t>önemin bir başka kanıtıdır.</a:t>
            </a:r>
          </a:p>
        </p:txBody>
      </p:sp>
    </p:spTree>
    <p:extLst>
      <p:ext uri="{BB962C8B-B14F-4D97-AF65-F5344CB8AC3E}">
        <p14:creationId xmlns:p14="http://schemas.microsoft.com/office/powerpoint/2010/main" val="342209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8640"/>
            <a:ext cx="8740080" cy="6480719"/>
          </a:xfrm>
          <a:solidFill>
            <a:schemeClr val="accent5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de-DE" sz="2400" b="1" i="1" dirty="0" smtClean="0">
                <a:cs typeface="Times New Roman" pitchFamily="18" charset="0"/>
              </a:rPr>
              <a:t>Hammad er-</a:t>
            </a:r>
            <a:r>
              <a:rPr lang="de-DE" sz="2400" b="1" i="1" dirty="0" err="1" smtClean="0">
                <a:cs typeface="Times New Roman" pitchFamily="18" charset="0"/>
              </a:rPr>
              <a:t>Ravi’ye</a:t>
            </a:r>
            <a:r>
              <a:rPr lang="de-DE" sz="2400" b="1" i="1" dirty="0" smtClean="0">
                <a:cs typeface="Times New Roman" pitchFamily="18" charset="0"/>
              </a:rPr>
              <a:t> </a:t>
            </a:r>
            <a:r>
              <a:rPr lang="tr-TR" sz="2400" b="1" i="1" dirty="0" smtClean="0"/>
              <a:t>;</a:t>
            </a:r>
            <a:endParaRPr lang="tr-TR" sz="2400" i="1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de-DE" sz="2400" i="1" dirty="0" smtClean="0">
                <a:cs typeface="Times New Roman" pitchFamily="18" charset="0"/>
              </a:rPr>
              <a:t>-</a:t>
            </a:r>
            <a:r>
              <a:rPr lang="de-DE" sz="2400" i="1" dirty="0" err="1" smtClean="0">
                <a:cs typeface="Times New Roman" pitchFamily="18" charset="0"/>
              </a:rPr>
              <a:t>Artık</a:t>
            </a:r>
            <a:r>
              <a:rPr lang="de-DE" sz="2400" i="1" dirty="0" smtClean="0">
                <a:cs typeface="Times New Roman" pitchFamily="18" charset="0"/>
              </a:rPr>
              <a:t> </a:t>
            </a:r>
            <a:r>
              <a:rPr lang="de-DE" sz="2400" i="1" dirty="0" err="1" smtClean="0">
                <a:cs typeface="Times New Roman" pitchFamily="18" charset="0"/>
              </a:rPr>
              <a:t>bu</a:t>
            </a:r>
            <a:r>
              <a:rPr lang="de-DE" sz="2400" i="1" dirty="0" smtClean="0">
                <a:cs typeface="Times New Roman" pitchFamily="18" charset="0"/>
              </a:rPr>
              <a:t> </a:t>
            </a:r>
            <a:r>
              <a:rPr lang="de-DE" sz="2400" i="1" dirty="0" err="1" smtClean="0">
                <a:cs typeface="Times New Roman" pitchFamily="18" charset="0"/>
              </a:rPr>
              <a:t>ilimlere</a:t>
            </a:r>
            <a:r>
              <a:rPr lang="de-DE" sz="2400" i="1" dirty="0" smtClean="0">
                <a:cs typeface="Times New Roman" pitchFamily="18" charset="0"/>
              </a:rPr>
              <a:t> </a:t>
            </a:r>
            <a:r>
              <a:rPr lang="de-DE" sz="2400" i="1" dirty="0" err="1" smtClean="0">
                <a:cs typeface="Times New Roman" pitchFamily="18" charset="0"/>
              </a:rPr>
              <a:t>doymayacakmısın</a:t>
            </a:r>
            <a:r>
              <a:rPr lang="de-DE" sz="2400" i="1" dirty="0" smtClean="0">
                <a:cs typeface="Times New Roman" pitchFamily="18" charset="0"/>
              </a:rPr>
              <a:t>? </a:t>
            </a:r>
            <a:r>
              <a:rPr lang="de-DE" sz="2400" b="1" i="1" dirty="0" err="1" smtClean="0">
                <a:cs typeface="Times New Roman" pitchFamily="18" charset="0"/>
              </a:rPr>
              <a:t>diye</a:t>
            </a:r>
            <a:r>
              <a:rPr lang="de-DE" sz="2400" b="1" i="1" dirty="0" smtClean="0">
                <a:cs typeface="Times New Roman" pitchFamily="18" charset="0"/>
              </a:rPr>
              <a:t> </a:t>
            </a:r>
            <a:r>
              <a:rPr lang="de-DE" sz="2400" b="1" i="1" dirty="0" err="1" smtClean="0">
                <a:cs typeface="Times New Roman" pitchFamily="18" charset="0"/>
              </a:rPr>
              <a:t>sorulmuştu</a:t>
            </a:r>
            <a:r>
              <a:rPr lang="de-DE" sz="2400" b="1" i="1" dirty="0" smtClean="0">
                <a:cs typeface="Times New Roman" pitchFamily="18" charset="0"/>
              </a:rPr>
              <a:t>.</a:t>
            </a:r>
            <a:endParaRPr lang="tr-TR" sz="2400" i="1" dirty="0" smtClean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2400" i="1" dirty="0" err="1" smtClean="0">
                <a:cs typeface="Times New Roman" pitchFamily="18" charset="0"/>
              </a:rPr>
              <a:t>Şu</a:t>
            </a:r>
            <a:r>
              <a:rPr lang="fr-FR" sz="2400" i="1" dirty="0" smtClean="0">
                <a:cs typeface="Times New Roman" pitchFamily="18" charset="0"/>
              </a:rPr>
              <a:t> </a:t>
            </a:r>
            <a:r>
              <a:rPr lang="fr-FR" sz="2400" i="1" dirty="0" err="1" smtClean="0">
                <a:cs typeface="Times New Roman" pitchFamily="18" charset="0"/>
              </a:rPr>
              <a:t>cevabı</a:t>
            </a:r>
            <a:r>
              <a:rPr lang="fr-FR" sz="2400" i="1" dirty="0" smtClean="0">
                <a:cs typeface="Times New Roman" pitchFamily="18" charset="0"/>
              </a:rPr>
              <a:t> verdi:</a:t>
            </a:r>
            <a:endParaRPr lang="tr-TR" sz="2400" dirty="0" smtClean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2400" i="1" dirty="0" smtClean="0">
                <a:solidFill>
                  <a:srgbClr val="FFFF00"/>
                </a:solidFill>
                <a:cs typeface="Times New Roman" pitchFamily="18" charset="0"/>
              </a:rPr>
              <a:t>-Ne </a:t>
            </a:r>
            <a:r>
              <a:rPr lang="fr-FR" sz="2400" i="1" dirty="0" err="1" smtClean="0">
                <a:solidFill>
                  <a:srgbClr val="FFFF00"/>
                </a:solidFill>
                <a:cs typeface="Times New Roman" pitchFamily="18" charset="0"/>
              </a:rPr>
              <a:t>yapalım</a:t>
            </a:r>
            <a:r>
              <a:rPr lang="fr-FR" sz="2400" i="1" dirty="0" smtClean="0">
                <a:solidFill>
                  <a:srgbClr val="FFFF00"/>
                </a:solidFill>
                <a:cs typeface="Times New Roman" pitchFamily="18" charset="0"/>
              </a:rPr>
              <a:t>, var </a:t>
            </a:r>
            <a:r>
              <a:rPr lang="fr-FR" sz="2400" i="1" dirty="0" err="1" smtClean="0">
                <a:solidFill>
                  <a:srgbClr val="FFFF00"/>
                </a:solidFill>
                <a:cs typeface="Times New Roman" pitchFamily="18" charset="0"/>
              </a:rPr>
              <a:t>kuvvetimizi</a:t>
            </a:r>
            <a:r>
              <a:rPr lang="fr-FR" sz="2400" i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fr-FR" sz="2400" i="1" dirty="0" err="1" smtClean="0">
                <a:solidFill>
                  <a:srgbClr val="FFFF00"/>
                </a:solidFill>
                <a:cs typeface="Times New Roman" pitchFamily="18" charset="0"/>
              </a:rPr>
              <a:t>harcadık</a:t>
            </a:r>
            <a:r>
              <a:rPr lang="fr-FR" sz="2400" i="1" dirty="0" smtClean="0">
                <a:solidFill>
                  <a:srgbClr val="FFFF00"/>
                </a:solidFill>
                <a:cs typeface="Times New Roman" pitchFamily="18" charset="0"/>
              </a:rPr>
              <a:t>, </a:t>
            </a:r>
            <a:r>
              <a:rPr lang="fr-FR" sz="2400" i="1" dirty="0" err="1" smtClean="0">
                <a:solidFill>
                  <a:srgbClr val="FFFF00"/>
                </a:solidFill>
                <a:cs typeface="Times New Roman" pitchFamily="18" charset="0"/>
              </a:rPr>
              <a:t>ilmin</a:t>
            </a:r>
            <a:r>
              <a:rPr lang="fr-FR" sz="2400" i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fr-FR" sz="2400" i="1" dirty="0" err="1" smtClean="0">
                <a:solidFill>
                  <a:srgbClr val="FFFF00"/>
                </a:solidFill>
                <a:cs typeface="Times New Roman" pitchFamily="18" charset="0"/>
              </a:rPr>
              <a:t>nihayetini</a:t>
            </a:r>
            <a:r>
              <a:rPr lang="fr-FR" sz="2400" i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fr-FR" sz="2400" i="1" dirty="0" err="1" smtClean="0">
                <a:solidFill>
                  <a:srgbClr val="FFFF00"/>
                </a:solidFill>
                <a:cs typeface="Times New Roman" pitchFamily="18" charset="0"/>
              </a:rPr>
              <a:t>bulamadık</a:t>
            </a:r>
            <a:r>
              <a:rPr lang="fr-FR" sz="2400" i="1" dirty="0" smtClean="0">
                <a:solidFill>
                  <a:srgbClr val="FFFF00"/>
                </a:solidFill>
                <a:cs typeface="Times New Roman" pitchFamily="18" charset="0"/>
              </a:rPr>
              <a:t>.</a:t>
            </a:r>
            <a:endParaRPr lang="tr-TR" sz="2400" i="1" dirty="0" smtClean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tr-TR" sz="2400" dirty="0" smtClean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2400" b="1" i="1" dirty="0" err="1" smtClean="0">
                <a:cs typeface="Times New Roman" pitchFamily="18" charset="0"/>
              </a:rPr>
              <a:t>Bir</a:t>
            </a:r>
            <a:r>
              <a:rPr lang="fr-FR" sz="2400" b="1" i="1" dirty="0" smtClean="0">
                <a:cs typeface="Times New Roman" pitchFamily="18" charset="0"/>
              </a:rPr>
              <a:t> </a:t>
            </a:r>
            <a:r>
              <a:rPr lang="fr-FR" sz="2400" b="1" i="1" dirty="0" err="1" smtClean="0">
                <a:cs typeface="Times New Roman" pitchFamily="18" charset="0"/>
              </a:rPr>
              <a:t>hikmet</a:t>
            </a:r>
            <a:r>
              <a:rPr lang="fr-FR" sz="2400" b="1" i="1" dirty="0" smtClean="0">
                <a:cs typeface="Times New Roman" pitchFamily="18" charset="0"/>
              </a:rPr>
              <a:t> </a:t>
            </a:r>
            <a:r>
              <a:rPr lang="fr-FR" sz="2400" b="1" i="1" dirty="0" err="1" smtClean="0">
                <a:cs typeface="Times New Roman" pitchFamily="18" charset="0"/>
              </a:rPr>
              <a:t>erbabı</a:t>
            </a:r>
            <a:r>
              <a:rPr lang="fr-FR" sz="2400" b="1" i="1" dirty="0" smtClean="0">
                <a:cs typeface="Times New Roman" pitchFamily="18" charset="0"/>
              </a:rPr>
              <a:t>, </a:t>
            </a:r>
            <a:r>
              <a:rPr lang="fr-FR" sz="2400" b="1" i="1" dirty="0" err="1" smtClean="0">
                <a:cs typeface="Times New Roman" pitchFamily="18" charset="0"/>
              </a:rPr>
              <a:t>ilmi</a:t>
            </a:r>
            <a:r>
              <a:rPr lang="fr-FR" sz="2400" b="1" i="1" dirty="0" smtClean="0">
                <a:cs typeface="Times New Roman" pitchFamily="18" charset="0"/>
              </a:rPr>
              <a:t> </a:t>
            </a:r>
            <a:r>
              <a:rPr lang="fr-FR" sz="2400" b="1" i="1" dirty="0" err="1" smtClean="0">
                <a:cs typeface="Times New Roman" pitchFamily="18" charset="0"/>
              </a:rPr>
              <a:t>sevmekle</a:t>
            </a:r>
            <a:r>
              <a:rPr lang="fr-FR" sz="2400" b="1" i="1" dirty="0" smtClean="0">
                <a:cs typeface="Times New Roman" pitchFamily="18" charset="0"/>
              </a:rPr>
              <a:t> </a:t>
            </a:r>
            <a:r>
              <a:rPr lang="fr-FR" sz="2400" b="1" i="1" dirty="0" err="1" smtClean="0">
                <a:cs typeface="Times New Roman" pitchFamily="18" charset="0"/>
              </a:rPr>
              <a:t>beraber</a:t>
            </a:r>
            <a:r>
              <a:rPr lang="fr-FR" sz="2400" b="1" i="1" dirty="0" smtClean="0">
                <a:cs typeface="Times New Roman" pitchFamily="18" charset="0"/>
              </a:rPr>
              <a:t> </a:t>
            </a:r>
            <a:r>
              <a:rPr lang="fr-FR" sz="2400" b="1" i="1" dirty="0" err="1" smtClean="0">
                <a:cs typeface="Times New Roman" pitchFamily="18" charset="0"/>
              </a:rPr>
              <a:t>yaşının</a:t>
            </a:r>
            <a:r>
              <a:rPr lang="fr-FR" sz="2400" b="1" i="1" dirty="0" smtClean="0">
                <a:cs typeface="Times New Roman" pitchFamily="18" charset="0"/>
              </a:rPr>
              <a:t> </a:t>
            </a:r>
            <a:r>
              <a:rPr lang="fr-FR" sz="2400" b="1" i="1" dirty="0" err="1" smtClean="0">
                <a:cs typeface="Times New Roman" pitchFamily="18" charset="0"/>
              </a:rPr>
              <a:t>büyük</a:t>
            </a:r>
            <a:r>
              <a:rPr lang="fr-FR" sz="2400" b="1" i="1" dirty="0" smtClean="0">
                <a:cs typeface="Times New Roman" pitchFamily="18" charset="0"/>
              </a:rPr>
              <a:t> </a:t>
            </a:r>
            <a:r>
              <a:rPr lang="fr-FR" sz="2400" b="1" i="1" dirty="0" err="1" smtClean="0">
                <a:cs typeface="Times New Roman" pitchFamily="18" charset="0"/>
              </a:rPr>
              <a:t>olmasından</a:t>
            </a:r>
            <a:r>
              <a:rPr lang="fr-FR" sz="2400" b="1" i="1" dirty="0" smtClean="0">
                <a:cs typeface="Times New Roman" pitchFamily="18" charset="0"/>
              </a:rPr>
              <a:t> </a:t>
            </a:r>
            <a:r>
              <a:rPr lang="fr-FR" sz="2400" b="1" i="1" dirty="0" err="1" smtClean="0">
                <a:cs typeface="Times New Roman" pitchFamily="18" charset="0"/>
              </a:rPr>
              <a:t>dolayı</a:t>
            </a:r>
            <a:r>
              <a:rPr lang="fr-FR" sz="2400" b="1" i="1" dirty="0" smtClean="0">
                <a:cs typeface="Times New Roman" pitchFamily="18" charset="0"/>
              </a:rPr>
              <a:t> </a:t>
            </a:r>
            <a:r>
              <a:rPr lang="fr-FR" sz="2400" b="1" i="1" dirty="0" err="1" smtClean="0">
                <a:cs typeface="Times New Roman" pitchFamily="18" charset="0"/>
              </a:rPr>
              <a:t>utanan</a:t>
            </a:r>
            <a:r>
              <a:rPr lang="fr-FR" sz="2400" b="1" i="1" dirty="0" smtClean="0">
                <a:cs typeface="Times New Roman" pitchFamily="18" charset="0"/>
              </a:rPr>
              <a:t> </a:t>
            </a:r>
            <a:r>
              <a:rPr lang="fr-FR" sz="2400" b="1" i="1" dirty="0" err="1" smtClean="0">
                <a:cs typeface="Times New Roman" pitchFamily="18" charset="0"/>
              </a:rPr>
              <a:t>bir</a:t>
            </a:r>
            <a:r>
              <a:rPr lang="fr-FR" sz="2400" b="1" i="1" dirty="0" smtClean="0">
                <a:cs typeface="Times New Roman" pitchFamily="18" charset="0"/>
              </a:rPr>
              <a:t> </a:t>
            </a:r>
            <a:r>
              <a:rPr lang="fr-FR" sz="2400" b="1" i="1" dirty="0" err="1" smtClean="0">
                <a:cs typeface="Times New Roman" pitchFamily="18" charset="0"/>
              </a:rPr>
              <a:t>ihtiyara</a:t>
            </a:r>
            <a:r>
              <a:rPr lang="fr-FR" sz="2400" b="1" i="1" dirty="0" smtClean="0">
                <a:cs typeface="Times New Roman" pitchFamily="18" charset="0"/>
              </a:rPr>
              <a:t>,</a:t>
            </a:r>
            <a:r>
              <a:rPr lang="tr-TR" sz="2400" b="1" i="1" dirty="0" smtClean="0">
                <a:cs typeface="Times New Roman" pitchFamily="18" charset="0"/>
              </a:rPr>
              <a:t> </a:t>
            </a:r>
            <a:r>
              <a:rPr lang="fr-FR" sz="2400" b="1" i="1" dirty="0" err="1" smtClean="0">
                <a:cs typeface="Times New Roman" pitchFamily="18" charset="0"/>
              </a:rPr>
              <a:t>şu</a:t>
            </a:r>
            <a:r>
              <a:rPr lang="fr-FR" sz="2400" b="1" i="1" dirty="0" smtClean="0">
                <a:cs typeface="Times New Roman" pitchFamily="18" charset="0"/>
              </a:rPr>
              <a:t> </a:t>
            </a:r>
            <a:r>
              <a:rPr lang="fr-FR" sz="2400" b="1" i="1" dirty="0" err="1" smtClean="0">
                <a:cs typeface="Times New Roman" pitchFamily="18" charset="0"/>
              </a:rPr>
              <a:t>ikazı</a:t>
            </a:r>
            <a:r>
              <a:rPr lang="fr-FR" sz="2400" b="1" i="1" dirty="0" smtClean="0">
                <a:cs typeface="Times New Roman" pitchFamily="18" charset="0"/>
              </a:rPr>
              <a:t> </a:t>
            </a:r>
            <a:r>
              <a:rPr lang="fr-FR" sz="2400" b="1" i="1" dirty="0" err="1" smtClean="0">
                <a:cs typeface="Times New Roman" pitchFamily="18" charset="0"/>
              </a:rPr>
              <a:t>yapmıştı</a:t>
            </a:r>
            <a:r>
              <a:rPr lang="fr-FR" sz="2400" b="1" i="1" dirty="0" smtClean="0">
                <a:cs typeface="Times New Roman" pitchFamily="18" charset="0"/>
              </a:rPr>
              <a:t> :</a:t>
            </a:r>
            <a:endParaRPr lang="tr-TR" sz="2400" i="1" dirty="0" smtClean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2400" i="1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fr-FR" sz="2400" i="1" dirty="0" smtClean="0">
                <a:solidFill>
                  <a:srgbClr val="FFFF00"/>
                </a:solidFill>
                <a:cs typeface="Times New Roman" pitchFamily="18" charset="0"/>
              </a:rPr>
              <a:t>Ey </a:t>
            </a:r>
            <a:r>
              <a:rPr lang="fr-FR" sz="2400" i="1" dirty="0" err="1" smtClean="0">
                <a:solidFill>
                  <a:srgbClr val="FFFF00"/>
                </a:solidFill>
                <a:cs typeface="Times New Roman" pitchFamily="18" charset="0"/>
              </a:rPr>
              <a:t>kişi</a:t>
            </a:r>
            <a:r>
              <a:rPr lang="fr-FR" sz="2400" i="1" dirty="0" smtClean="0">
                <a:solidFill>
                  <a:srgbClr val="FFFF00"/>
                </a:solidFill>
                <a:cs typeface="Times New Roman" pitchFamily="18" charset="0"/>
              </a:rPr>
              <a:t>, </a:t>
            </a:r>
            <a:r>
              <a:rPr lang="fr-FR" sz="2400" i="1" dirty="0" err="1" smtClean="0">
                <a:solidFill>
                  <a:srgbClr val="FFFF00"/>
                </a:solidFill>
                <a:cs typeface="Times New Roman" pitchFamily="18" charset="0"/>
              </a:rPr>
              <a:t>ömrünün</a:t>
            </a:r>
            <a:r>
              <a:rPr lang="fr-FR" sz="2400" i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fr-FR" sz="2400" i="1" dirty="0" err="1" smtClean="0">
                <a:solidFill>
                  <a:srgbClr val="FFFF00"/>
                </a:solidFill>
                <a:cs typeface="Times New Roman" pitchFamily="18" charset="0"/>
              </a:rPr>
              <a:t>sonunda</a:t>
            </a:r>
            <a:r>
              <a:rPr lang="fr-FR" sz="2400" i="1" dirty="0" smtClean="0">
                <a:solidFill>
                  <a:srgbClr val="FFFF00"/>
                </a:solidFill>
                <a:cs typeface="Times New Roman" pitchFamily="18" charset="0"/>
              </a:rPr>
              <a:t>, </a:t>
            </a:r>
            <a:r>
              <a:rPr lang="fr-FR" sz="2400" i="1" dirty="0" err="1" smtClean="0">
                <a:solidFill>
                  <a:srgbClr val="FFFF00"/>
                </a:solidFill>
                <a:cs typeface="Times New Roman" pitchFamily="18" charset="0"/>
              </a:rPr>
              <a:t>ömrünün</a:t>
            </a:r>
            <a:r>
              <a:rPr lang="fr-FR" sz="2400" i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fr-FR" sz="2400" i="1" dirty="0" err="1" smtClean="0">
                <a:solidFill>
                  <a:srgbClr val="FFFF00"/>
                </a:solidFill>
                <a:cs typeface="Times New Roman" pitchFamily="18" charset="0"/>
              </a:rPr>
              <a:t>evvelinden</a:t>
            </a:r>
            <a:r>
              <a:rPr lang="fr-FR" sz="2400" i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fr-FR" sz="2400" i="1" dirty="0" err="1" smtClean="0">
                <a:solidFill>
                  <a:srgbClr val="FFFF00"/>
                </a:solidFill>
                <a:cs typeface="Times New Roman" pitchFamily="18" charset="0"/>
              </a:rPr>
              <a:t>daha</a:t>
            </a:r>
            <a:r>
              <a:rPr lang="fr-FR" sz="2400" i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fr-FR" sz="2400" i="1" dirty="0" err="1" smtClean="0">
                <a:solidFill>
                  <a:srgbClr val="FFFF00"/>
                </a:solidFill>
                <a:cs typeface="Times New Roman" pitchFamily="18" charset="0"/>
              </a:rPr>
              <a:t>faziletli</a:t>
            </a:r>
            <a:r>
              <a:rPr lang="fr-FR" sz="2400" i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fr-FR" sz="2400" i="1" dirty="0" err="1" smtClean="0">
                <a:solidFill>
                  <a:srgbClr val="FFFF00"/>
                </a:solidFill>
                <a:cs typeface="Times New Roman" pitchFamily="18" charset="0"/>
              </a:rPr>
              <a:t>bir</a:t>
            </a:r>
            <a:r>
              <a:rPr lang="fr-FR" sz="2400" i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fr-FR" sz="2400" i="1" dirty="0" err="1" smtClean="0">
                <a:solidFill>
                  <a:srgbClr val="FFFF00"/>
                </a:solidFill>
                <a:cs typeface="Times New Roman" pitchFamily="18" charset="0"/>
              </a:rPr>
              <a:t>halde</a:t>
            </a:r>
            <a:r>
              <a:rPr lang="fr-FR" sz="2400" i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fr-FR" sz="2400" i="1" dirty="0" err="1" smtClean="0">
                <a:solidFill>
                  <a:srgbClr val="FFFF00"/>
                </a:solidFill>
                <a:cs typeface="Times New Roman" pitchFamily="18" charset="0"/>
              </a:rPr>
              <a:t>olmaktan</a:t>
            </a:r>
            <a:r>
              <a:rPr lang="fr-FR" sz="2400" i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fr-FR" sz="2400" i="1" dirty="0" err="1" smtClean="0">
                <a:solidFill>
                  <a:srgbClr val="FFFF00"/>
                </a:solidFill>
                <a:cs typeface="Times New Roman" pitchFamily="18" charset="0"/>
              </a:rPr>
              <a:t>mı</a:t>
            </a:r>
            <a:r>
              <a:rPr lang="fr-FR" sz="2400" i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fr-FR" sz="2400" i="1" dirty="0" err="1" smtClean="0">
                <a:solidFill>
                  <a:srgbClr val="FFFF00"/>
                </a:solidFill>
                <a:cs typeface="Times New Roman" pitchFamily="18" charset="0"/>
              </a:rPr>
              <a:t>utanıyorsun</a:t>
            </a:r>
            <a:r>
              <a:rPr lang="fr-FR" sz="2400" i="1" dirty="0" smtClean="0">
                <a:solidFill>
                  <a:srgbClr val="FFFF00"/>
                </a:solidFill>
                <a:cs typeface="Times New Roman" pitchFamily="18" charset="0"/>
              </a:rPr>
              <a:t> ?</a:t>
            </a:r>
            <a:endParaRPr lang="tr-TR" sz="2400" i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198659" name="Picture 3" descr="12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9641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323850" y="2781300"/>
            <a:ext cx="8208963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sz="48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Bugün,kapıya gelmiş bir Tanrı misafiridir :</a:t>
            </a:r>
            <a:r>
              <a:rPr kumimoji="1" lang="tr-TR" sz="48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sz="48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O, hemen konacak ve yarın göçecektir. </a:t>
            </a:r>
            <a:endParaRPr kumimoji="1" lang="tr-TR" sz="4800" b="1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tr-TR" sz="4800" b="1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sz="48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Hasan Basri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en-US" sz="4800" b="1" smtClean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9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467544" y="3068959"/>
            <a:ext cx="8243015" cy="2088232"/>
          </a:xfrm>
        </p:spPr>
      </p:pic>
      <p:sp>
        <p:nvSpPr>
          <p:cNvPr id="2" name="Metin kutusu 1"/>
          <p:cNvSpPr txBox="1"/>
          <p:nvPr/>
        </p:nvSpPr>
        <p:spPr>
          <a:xfrm>
            <a:off x="4355976" y="37899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prstClr val="white"/>
                </a:solidFill>
              </a:rPr>
              <a:t>tariheglencesi</a:t>
            </a:r>
            <a:endParaRPr lang="tr-TR" sz="3600" b="1" dirty="0">
              <a:solidFill>
                <a:prstClr val="white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67544" y="5373216"/>
            <a:ext cx="82430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Kanalımıza abone olarak destek olabilirsiniz.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39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548680"/>
            <a:ext cx="8352928" cy="5547320"/>
          </a:xfrm>
          <a:solidFill>
            <a:srgbClr val="002060"/>
          </a:solidFill>
        </p:spPr>
        <p:txBody>
          <a:bodyPr/>
          <a:lstStyle/>
          <a:p>
            <a:pPr marL="1629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800" dirty="0"/>
              <a:t>Hz. Muhammed‘in başlatmış </a:t>
            </a:r>
            <a:r>
              <a:rPr lang="tr-TR" sz="2800" dirty="0" smtClean="0"/>
              <a:t>olduğu eğitim-öğretim </a:t>
            </a:r>
            <a:r>
              <a:rPr lang="tr-TR" sz="2800" dirty="0"/>
              <a:t>faaliyetleri, </a:t>
            </a:r>
            <a:r>
              <a:rPr lang="tr-TR" sz="2800" dirty="0" smtClean="0">
                <a:solidFill>
                  <a:srgbClr val="FFFF00"/>
                </a:solidFill>
              </a:rPr>
              <a:t>Dört Halife </a:t>
            </a:r>
            <a:r>
              <a:rPr lang="tr-TR" sz="2800" dirty="0">
                <a:solidFill>
                  <a:srgbClr val="FFFF00"/>
                </a:solidFill>
              </a:rPr>
              <a:t>Dön</a:t>
            </a:r>
            <a:r>
              <a:rPr lang="tr-TR" sz="2800" dirty="0"/>
              <a:t>emi’nde de devam </a:t>
            </a:r>
            <a:r>
              <a:rPr lang="tr-TR" sz="2800" dirty="0" smtClean="0"/>
              <a:t>etmiştir. Bu </a:t>
            </a:r>
            <a:r>
              <a:rPr lang="tr-TR" sz="2800" dirty="0"/>
              <a:t>dönemde </a:t>
            </a:r>
            <a:r>
              <a:rPr lang="tr-TR" sz="2800" dirty="0" err="1">
                <a:solidFill>
                  <a:srgbClr val="FFFF00"/>
                </a:solidFill>
              </a:rPr>
              <a:t>küttab</a:t>
            </a:r>
            <a:r>
              <a:rPr lang="tr-TR" sz="2800" dirty="0"/>
              <a:t> adı </a:t>
            </a:r>
            <a:r>
              <a:rPr lang="tr-TR" sz="2800" dirty="0" smtClean="0"/>
              <a:t>verilen ilköğretim </a:t>
            </a:r>
            <a:r>
              <a:rPr lang="tr-TR" sz="2800" dirty="0"/>
              <a:t>seviyesindeki </a:t>
            </a:r>
            <a:r>
              <a:rPr lang="tr-TR" sz="2800" dirty="0" smtClean="0"/>
              <a:t>kurumlarda, </a:t>
            </a:r>
            <a:r>
              <a:rPr lang="tr-TR" sz="2800" dirty="0" err="1" smtClean="0"/>
              <a:t>mescidlerde</a:t>
            </a:r>
            <a:r>
              <a:rPr lang="tr-TR" sz="2800" dirty="0" smtClean="0"/>
              <a:t> </a:t>
            </a:r>
            <a:r>
              <a:rPr lang="tr-TR" sz="2800" dirty="0"/>
              <a:t>ve camilerde </a:t>
            </a:r>
            <a:r>
              <a:rPr lang="tr-TR" sz="2800" dirty="0" smtClean="0"/>
              <a:t>ilim öğrenimine </a:t>
            </a:r>
            <a:r>
              <a:rPr lang="tr-TR" sz="2800" dirty="0"/>
              <a:t>devam edilmiştir. </a:t>
            </a:r>
            <a:r>
              <a:rPr lang="tr-TR" sz="2800" dirty="0" smtClean="0">
                <a:solidFill>
                  <a:srgbClr val="FFFF00"/>
                </a:solidFill>
              </a:rPr>
              <a:t>Cami ve </a:t>
            </a:r>
            <a:r>
              <a:rPr lang="tr-TR" sz="2800" dirty="0">
                <a:solidFill>
                  <a:srgbClr val="FFFF00"/>
                </a:solidFill>
              </a:rPr>
              <a:t>mescitler</a:t>
            </a:r>
            <a:r>
              <a:rPr lang="tr-TR" sz="2800" dirty="0"/>
              <a:t>, İslamiyet’in ilk </a:t>
            </a:r>
            <a:r>
              <a:rPr lang="tr-TR" sz="2800" dirty="0" smtClean="0"/>
              <a:t>devirlerinden günümüze </a:t>
            </a:r>
            <a:r>
              <a:rPr lang="tr-TR" sz="2800" dirty="0"/>
              <a:t>kadar İslam </a:t>
            </a:r>
            <a:r>
              <a:rPr lang="tr-TR" sz="2800" dirty="0" smtClean="0"/>
              <a:t>toplumunun eğitim </a:t>
            </a:r>
            <a:r>
              <a:rPr lang="tr-TR" sz="2800" dirty="0"/>
              <a:t>kurumları </a:t>
            </a:r>
            <a:r>
              <a:rPr lang="tr-TR" sz="2800" dirty="0" smtClean="0"/>
              <a:t>olarak faaliyet </a:t>
            </a:r>
            <a:r>
              <a:rPr lang="tr-TR" sz="2800" dirty="0"/>
              <a:t>göstermiştir</a:t>
            </a:r>
          </a:p>
        </p:txBody>
      </p:sp>
    </p:spTree>
    <p:extLst>
      <p:ext uri="{BB962C8B-B14F-4D97-AF65-F5344CB8AC3E}">
        <p14:creationId xmlns:p14="http://schemas.microsoft.com/office/powerpoint/2010/main" val="783934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744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52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9080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579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k Işık">
  <a:themeElements>
    <a:clrScheme name="Titrek Işık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itrek Işı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k Işık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2110</Words>
  <Application>Microsoft Office PowerPoint</Application>
  <PresentationFormat>Ekran Gösterisi (4:3)</PresentationFormat>
  <Paragraphs>132</Paragraphs>
  <Slides>42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42</vt:i4>
      </vt:variant>
    </vt:vector>
  </HeadingPairs>
  <TitlesOfParts>
    <vt:vector size="51" baseType="lpstr">
      <vt:lpstr>Arial</vt:lpstr>
      <vt:lpstr>Calibri</vt:lpstr>
      <vt:lpstr>Franklin Gothic Book</vt:lpstr>
      <vt:lpstr>Tahoma</vt:lpstr>
      <vt:lpstr>Times New Roman</vt:lpstr>
      <vt:lpstr>Wingdings</vt:lpstr>
      <vt:lpstr>Wingdings 2</vt:lpstr>
      <vt:lpstr>Teknik</vt:lpstr>
      <vt:lpstr>Titrek Işık</vt:lpstr>
      <vt:lpstr> </vt:lpstr>
      <vt:lpstr>5.5 BİLİM MEDENİYETİ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İlimlerin Sınıflandırılması </vt:lpstr>
      <vt:lpstr>PowerPoint Sunusu</vt:lpstr>
      <vt:lpstr>PowerPoint Sunusu</vt:lpstr>
      <vt:lpstr>PowerPoint Sunusu</vt:lpstr>
      <vt:lpstr>İslam Âlimlerinin İlme Bakışları</vt:lpstr>
      <vt:lpstr> İslam Âlimlerinin Avrupa’ya Etkisi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Samarra</vt:lpstr>
      <vt:lpstr>PowerPoint Sunusu</vt:lpstr>
      <vt:lpstr>İslam Medeniyetinin Temelleri</vt:lpstr>
      <vt:lpstr>PowerPoint Sunusu</vt:lpstr>
      <vt:lpstr> İslam Medeniyetinin Oluşmasında Diğer Medeniyetlerin Tesiri </vt:lpstr>
      <vt:lpstr>İslam Medeniyetinin Diğer Medeniyetlere Tesiri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toshiba</cp:lastModifiedBy>
  <cp:revision>97</cp:revision>
  <dcterms:created xsi:type="dcterms:W3CDTF">2012-11-01T19:26:54Z</dcterms:created>
  <dcterms:modified xsi:type="dcterms:W3CDTF">2019-12-16T19:23:14Z</dcterms:modified>
</cp:coreProperties>
</file>