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8"/>
  </p:notesMasterIdLst>
  <p:sldIdLst>
    <p:sldId id="257" r:id="rId3"/>
    <p:sldId id="258" r:id="rId4"/>
    <p:sldId id="508" r:id="rId5"/>
    <p:sldId id="613" r:id="rId6"/>
    <p:sldId id="509" r:id="rId7"/>
    <p:sldId id="510" r:id="rId8"/>
    <p:sldId id="511" r:id="rId9"/>
    <p:sldId id="512" r:id="rId10"/>
    <p:sldId id="617" r:id="rId11"/>
    <p:sldId id="616" r:id="rId12"/>
    <p:sldId id="513" r:id="rId13"/>
    <p:sldId id="514" r:id="rId14"/>
    <p:sldId id="618" r:id="rId15"/>
    <p:sldId id="615" r:id="rId16"/>
    <p:sldId id="375"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2060"/>
    <a:srgbClr val="000000"/>
    <a:srgbClr val="44259B"/>
    <a:srgbClr val="3E11A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367" autoAdjust="0"/>
    <p:restoredTop sz="94660"/>
  </p:normalViewPr>
  <p:slideViewPr>
    <p:cSldViewPr>
      <p:cViewPr varScale="1">
        <p:scale>
          <a:sx n="70" d="100"/>
          <a:sy n="70" d="100"/>
        </p:scale>
        <p:origin x="1188"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4BBCB-4F22-46CE-9556-C9A5AFD8CFD4}" type="datetimeFigureOut">
              <a:rPr lang="tr-TR" smtClean="0"/>
              <a:t>01.04.2018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2D325-54A1-492C-A64F-927C4A4D9725}" type="slidenum">
              <a:rPr lang="tr-TR" smtClean="0"/>
              <a:t>‹#›</a:t>
            </a:fld>
            <a:endParaRPr lang="tr-TR"/>
          </a:p>
        </p:txBody>
      </p:sp>
    </p:spTree>
    <p:extLst>
      <p:ext uri="{BB962C8B-B14F-4D97-AF65-F5344CB8AC3E}">
        <p14:creationId xmlns:p14="http://schemas.microsoft.com/office/powerpoint/2010/main" val="37063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6E4F424-615A-471D-869D-549F3CDC5930}" type="datetime1">
              <a:rPr lang="tr-TR" smtClean="0"/>
              <a:t>01.04.2018</a:t>
            </a:fld>
            <a:endParaRPr lang="tr-TR"/>
          </a:p>
        </p:txBody>
      </p:sp>
      <p:sp>
        <p:nvSpPr>
          <p:cNvPr id="19" name="18 Altbilgi Yer Tutucusu"/>
          <p:cNvSpPr>
            <a:spLocks noGrp="1"/>
          </p:cNvSpPr>
          <p:nvPr>
            <p:ph type="ftr" sz="quarter" idx="11"/>
          </p:nvPr>
        </p:nvSpPr>
        <p:spPr/>
        <p:txBody>
          <a:bodyPr/>
          <a:lstStyle/>
          <a:p>
            <a:r>
              <a:rPr lang="tr-TR" smtClean="0"/>
              <a:t>www.tariheglencesi.com</a:t>
            </a:r>
            <a:endParaRPr lang="tr-TR"/>
          </a:p>
        </p:txBody>
      </p:sp>
      <p:sp>
        <p:nvSpPr>
          <p:cNvPr id="27" name="2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7D23E44-E49C-4254-9B7A-2B321ABD5431}" type="datetime1">
              <a:rPr lang="tr-TR" smtClean="0"/>
              <a:t>01.04.2018</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E30DEF-F0DA-441F-9BEB-92DC5A358015}" type="datetime1">
              <a:rPr lang="tr-TR" smtClean="0"/>
              <a:t>01.04.2018</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cxnSp>
        <p:nvCxnSpPr>
          <p:cNvPr id="4" name="6 Düz Bağlayıcı"/>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7 Düz Bağlayıcı"/>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8 Oval"/>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8" name="27 Başlık"/>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tr-TR" smtClean="0"/>
              <a:t>Asıl başlık stili için tıklatın</a:t>
            </a:r>
            <a:endParaRPr lang="en-US"/>
          </a:p>
        </p:txBody>
      </p:sp>
      <p:sp>
        <p:nvSpPr>
          <p:cNvPr id="7" name="14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8" name="15 Slayt Numarası Yer Tutucusu"/>
          <p:cNvSpPr>
            <a:spLocks noGrp="1"/>
          </p:cNvSpPr>
          <p:nvPr>
            <p:ph type="sldNum" sz="quarter" idx="11"/>
          </p:nvPr>
        </p:nvSpPr>
        <p:spPr/>
        <p:txBody>
          <a:bodyPr/>
          <a:lstStyle>
            <a:lvl1pPr>
              <a:defRPr/>
            </a:lvl1pPr>
          </a:lstStyle>
          <a:p>
            <a:pPr>
              <a:defRPr/>
            </a:pPr>
            <a:fld id="{AA746B28-A352-4FD6-B49F-D4312A907CA4}" type="slidenum">
              <a:rPr lang="tr-TR">
                <a:solidFill>
                  <a:srgbClr val="FFF39D"/>
                </a:solidFill>
              </a:rPr>
              <a:pPr>
                <a:defRPr/>
              </a:pPr>
              <a:t>‹#›</a:t>
            </a:fld>
            <a:endParaRPr lang="tr-TR">
              <a:solidFill>
                <a:srgbClr val="FFF39D"/>
              </a:solidFill>
            </a:endParaRPr>
          </a:p>
        </p:txBody>
      </p:sp>
      <p:sp>
        <p:nvSpPr>
          <p:cNvPr id="10" name="16 Altbilgi Yer Tutucusu"/>
          <p:cNvSpPr>
            <a:spLocks noGrp="1"/>
          </p:cNvSpPr>
          <p:nvPr>
            <p:ph type="ftr" sz="quarter" idx="12"/>
          </p:nvPr>
        </p:nvSpPr>
        <p:spPr/>
        <p:txBody>
          <a:bodyPr/>
          <a:lstStyle>
            <a:lvl1pPr>
              <a:defRPr/>
            </a:lvl1pPr>
          </a:lstStyle>
          <a:p>
            <a:pPr>
              <a:defRPr/>
            </a:pPr>
            <a:r>
              <a:rPr lang="tr-TR">
                <a:solidFill>
                  <a:srgbClr val="FFF39D"/>
                </a:solidFill>
              </a:rPr>
              <a:t>www.tariheglencesi.com</a:t>
            </a:r>
          </a:p>
        </p:txBody>
      </p:sp>
    </p:spTree>
    <p:extLst>
      <p:ext uri="{BB962C8B-B14F-4D97-AF65-F5344CB8AC3E}">
        <p14:creationId xmlns:p14="http://schemas.microsoft.com/office/powerpoint/2010/main" val="3887250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7" name="16 Başlık"/>
          <p:cNvSpPr>
            <a:spLocks noGrp="1"/>
          </p:cNvSpPr>
          <p:nvPr>
            <p:ph type="title"/>
          </p:nvPr>
        </p:nvSpPr>
        <p:spPr/>
        <p:txBody>
          <a:bodyPr rtlCol="0"/>
          <a:lstStyle/>
          <a:p>
            <a:r>
              <a:rPr lang="tr-TR" smtClean="0"/>
              <a:t>Asıl başlık stili için tıklatın</a:t>
            </a:r>
            <a:endParaRPr lang="en-US"/>
          </a:p>
        </p:txBody>
      </p:sp>
      <p:sp>
        <p:nvSpPr>
          <p:cNvPr id="4"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5"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6" name="21 Slayt Numarası Yer Tutucusu"/>
          <p:cNvSpPr>
            <a:spLocks noGrp="1"/>
          </p:cNvSpPr>
          <p:nvPr>
            <p:ph type="sldNum" sz="quarter" idx="12"/>
          </p:nvPr>
        </p:nvSpPr>
        <p:spPr/>
        <p:txBody>
          <a:bodyPr/>
          <a:lstStyle>
            <a:lvl1pPr>
              <a:defRPr/>
            </a:lvl1pPr>
          </a:lstStyle>
          <a:p>
            <a:pPr>
              <a:defRPr/>
            </a:pPr>
            <a:fld id="{B90179AB-AFF4-4E0D-85C1-BE5E49858E01}"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160320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6 Düz Bağlayıcı"/>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tr-TR" smtClean="0"/>
              <a:t>Asıl başlık stili için tıklatın</a:t>
            </a:r>
            <a:endParaRPr lang="en-US"/>
          </a:p>
        </p:txBody>
      </p:sp>
      <p:sp>
        <p:nvSpPr>
          <p:cNvPr id="3" name="2 Metin Yer Tutucusu"/>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6" name="4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7" name="5 Slayt Numarası Yer Tutucusu"/>
          <p:cNvSpPr>
            <a:spLocks noGrp="1"/>
          </p:cNvSpPr>
          <p:nvPr>
            <p:ph type="sldNum" sz="quarter" idx="12"/>
          </p:nvPr>
        </p:nvSpPr>
        <p:spPr/>
        <p:txBody>
          <a:bodyPr/>
          <a:lstStyle>
            <a:lvl1pPr>
              <a:defRPr/>
            </a:lvl1pPr>
          </a:lstStyle>
          <a:p>
            <a:pPr>
              <a:defRPr/>
            </a:pPr>
            <a:fld id="{C694E50C-2A28-4E68-BB60-9CE76BD1D138}"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1380463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11" name="10 İçerik Yer Tutucusu"/>
          <p:cNvSpPr>
            <a:spLocks noGrp="1"/>
          </p:cNvSpPr>
          <p:nvPr>
            <p:ph sz="half" idx="1"/>
          </p:nvPr>
        </p:nvSpPr>
        <p:spPr>
          <a:xfrm>
            <a:off x="457200" y="1524000"/>
            <a:ext cx="4059936"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2"/>
          </p:nvPr>
        </p:nvSpPr>
        <p:spPr>
          <a:xfrm>
            <a:off x="4648200" y="1524000"/>
            <a:ext cx="4059936"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6"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7" name="21 Slayt Numarası Yer Tutucusu"/>
          <p:cNvSpPr>
            <a:spLocks noGrp="1"/>
          </p:cNvSpPr>
          <p:nvPr>
            <p:ph type="sldNum" sz="quarter" idx="12"/>
          </p:nvPr>
        </p:nvSpPr>
        <p:spPr/>
        <p:txBody>
          <a:bodyPr/>
          <a:lstStyle>
            <a:lvl1pPr>
              <a:defRPr/>
            </a:lvl1pPr>
          </a:lstStyle>
          <a:p>
            <a:pPr>
              <a:defRPr/>
            </a:pPr>
            <a:fld id="{917332BA-33A8-49FC-90B8-CE2E50CE5C10}"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2848840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6 Düz Bağlayıcı"/>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7 Düz Bağlayıcı"/>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34" name="33 İçerik Yer Tutucusu"/>
          <p:cNvSpPr>
            <a:spLocks noGrp="1"/>
          </p:cNvSpPr>
          <p:nvPr>
            <p:ph sz="quarter" idx="4"/>
          </p:nvPr>
        </p:nvSpPr>
        <p:spPr>
          <a:xfrm>
            <a:off x="4649788" y="2201896"/>
            <a:ext cx="4038600"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 name="1 Başlık"/>
          <p:cNvSpPr>
            <a:spLocks noGrp="1"/>
          </p:cNvSpPr>
          <p:nvPr>
            <p:ph type="title"/>
          </p:nvPr>
        </p:nvSpPr>
        <p:spPr>
          <a:xfrm>
            <a:off x="457200" y="155448"/>
            <a:ext cx="8229600" cy="1143000"/>
          </a:xfrm>
        </p:spPr>
        <p:txBody>
          <a:bodyPr/>
          <a:lstStyle>
            <a:lvl1pPr>
              <a:defRPr/>
            </a:lvl1pPr>
          </a:lstStyle>
          <a:p>
            <a:r>
              <a:rPr lang="tr-TR" smtClean="0"/>
              <a:t>Asıl başlık stili için tıklatın</a:t>
            </a:r>
            <a:endParaRPr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9" name="8 Slayt Numarası Yer Tutucusu"/>
          <p:cNvSpPr>
            <a:spLocks noGrp="1"/>
          </p:cNvSpPr>
          <p:nvPr>
            <p:ph type="sldNum" sz="quarter" idx="10"/>
          </p:nvPr>
        </p:nvSpPr>
        <p:spPr/>
        <p:txBody>
          <a:bodyPr/>
          <a:lstStyle>
            <a:lvl1pPr>
              <a:defRPr/>
            </a:lvl1pPr>
          </a:lstStyle>
          <a:p>
            <a:pPr>
              <a:defRPr/>
            </a:pPr>
            <a:fld id="{82B0F0E9-C735-4B26-BA53-D828CC07128B}" type="slidenum">
              <a:rPr lang="tr-TR">
                <a:solidFill>
                  <a:srgbClr val="FFF39D"/>
                </a:solidFill>
              </a:rPr>
              <a:pPr>
                <a:defRPr/>
              </a:pPr>
              <a:t>‹#›</a:t>
            </a:fld>
            <a:endParaRPr lang="tr-TR">
              <a:solidFill>
                <a:srgbClr val="FFF39D"/>
              </a:solidFill>
            </a:endParaRPr>
          </a:p>
        </p:txBody>
      </p:sp>
      <p:sp>
        <p:nvSpPr>
          <p:cNvPr id="10" name="7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11" name="6 Veri Yer Tutucusu"/>
          <p:cNvSpPr>
            <a:spLocks noGrp="1"/>
          </p:cNvSpPr>
          <p:nvPr>
            <p:ph type="dt" sz="half" idx="12"/>
          </p:nvPr>
        </p:nvSpPr>
        <p:spPr/>
        <p:txBody>
          <a:bodyPr/>
          <a:lstStyle>
            <a:lvl1pPr>
              <a:defRPr/>
            </a:lvl1pPr>
          </a:lstStyle>
          <a:p>
            <a:pPr>
              <a:defRPr/>
            </a:pPr>
            <a:endParaRPr lang="tr-TR">
              <a:solidFill>
                <a:srgbClr val="FFF39D"/>
              </a:solidFill>
            </a:endParaRPr>
          </a:p>
        </p:txBody>
      </p:sp>
    </p:spTree>
    <p:extLst>
      <p:ext uri="{BB962C8B-B14F-4D97-AF65-F5344CB8AC3E}">
        <p14:creationId xmlns:p14="http://schemas.microsoft.com/office/powerpoint/2010/main" val="149518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4"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5" name="21 Slayt Numarası Yer Tutucusu"/>
          <p:cNvSpPr>
            <a:spLocks noGrp="1"/>
          </p:cNvSpPr>
          <p:nvPr>
            <p:ph type="sldNum" sz="quarter" idx="12"/>
          </p:nvPr>
        </p:nvSpPr>
        <p:spPr/>
        <p:txBody>
          <a:bodyPr/>
          <a:lstStyle>
            <a:lvl1pPr>
              <a:defRPr/>
            </a:lvl1pPr>
          </a:lstStyle>
          <a:p>
            <a:pPr>
              <a:defRPr/>
            </a:pPr>
            <a:fld id="{ACD8405C-8719-4EFE-AF84-7A67A7ADCDDB}"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271568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3"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4" name="21 Slayt Numarası Yer Tutucusu"/>
          <p:cNvSpPr>
            <a:spLocks noGrp="1"/>
          </p:cNvSpPr>
          <p:nvPr>
            <p:ph type="sldNum" sz="quarter" idx="12"/>
          </p:nvPr>
        </p:nvSpPr>
        <p:spPr/>
        <p:txBody>
          <a:bodyPr/>
          <a:lstStyle>
            <a:lvl1pPr>
              <a:defRPr/>
            </a:lvl1pPr>
          </a:lstStyle>
          <a:p>
            <a:pPr>
              <a:defRPr/>
            </a:pPr>
            <a:fld id="{3E76247C-8394-4D27-A981-BE78D967C23B}"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3732943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3" name="2 Metin Yer Tutucusu"/>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tr-TR" smtClean="0"/>
              <a:t>Asıl başlık stili için tıklatın</a:t>
            </a:r>
            <a:endParaRPr lang="en-US"/>
          </a:p>
        </p:txBody>
      </p:sp>
      <p:sp>
        <p:nvSpPr>
          <p:cNvPr id="5"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6"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7" name="21 Slayt Numarası Yer Tutucusu"/>
          <p:cNvSpPr>
            <a:spLocks noGrp="1"/>
          </p:cNvSpPr>
          <p:nvPr>
            <p:ph type="sldNum" sz="quarter" idx="12"/>
          </p:nvPr>
        </p:nvSpPr>
        <p:spPr/>
        <p:txBody>
          <a:bodyPr/>
          <a:lstStyle>
            <a:lvl1pPr>
              <a:defRPr/>
            </a:lvl1pPr>
          </a:lstStyle>
          <a:p>
            <a:pPr>
              <a:defRPr/>
            </a:pPr>
            <a:fld id="{D8C400A7-BAA5-41EB-AF13-5A5613775BF3}"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178462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90C62C8-C86B-4B9A-9EF7-F43AB6F019D0}" type="datetime1">
              <a:rPr lang="tr-TR" smtClean="0"/>
              <a:t>01.04.2018</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tr-TR" smtClean="0"/>
              <a:t>Asıl başlık stili için tıklatın</a:t>
            </a:r>
            <a:endParaRPr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tr-TR" noProof="0" smtClean="0"/>
              <a:t>Resim eklemek için simgeyi tıklatın</a:t>
            </a:r>
            <a:endParaRPr lang="en-US" noProof="0"/>
          </a:p>
        </p:txBody>
      </p:sp>
      <p:sp>
        <p:nvSpPr>
          <p:cNvPr id="4" name="3 Metin Yer Tutucusu"/>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6"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7" name="21 Slayt Numarası Yer Tutucusu"/>
          <p:cNvSpPr>
            <a:spLocks noGrp="1"/>
          </p:cNvSpPr>
          <p:nvPr>
            <p:ph type="sldNum" sz="quarter" idx="12"/>
          </p:nvPr>
        </p:nvSpPr>
        <p:spPr/>
        <p:txBody>
          <a:bodyPr/>
          <a:lstStyle>
            <a:lvl1pPr>
              <a:defRPr/>
            </a:lvl1pPr>
          </a:lstStyle>
          <a:p>
            <a:pPr>
              <a:defRPr/>
            </a:pPr>
            <a:fld id="{5BA8C20D-5D65-4D18-94CF-06BE8F401E4D}"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3734487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5"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6" name="21 Slayt Numarası Yer Tutucusu"/>
          <p:cNvSpPr>
            <a:spLocks noGrp="1"/>
          </p:cNvSpPr>
          <p:nvPr>
            <p:ph type="sldNum" sz="quarter" idx="12"/>
          </p:nvPr>
        </p:nvSpPr>
        <p:spPr/>
        <p:txBody>
          <a:bodyPr/>
          <a:lstStyle>
            <a:lvl1pPr>
              <a:defRPr/>
            </a:lvl1pPr>
          </a:lstStyle>
          <a:p>
            <a:pPr>
              <a:defRPr/>
            </a:pPr>
            <a:fld id="{D2CB7609-0EEE-4134-AFEC-C79BFF33E597}"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3207979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5"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6" name="21 Slayt Numarası Yer Tutucusu"/>
          <p:cNvSpPr>
            <a:spLocks noGrp="1"/>
          </p:cNvSpPr>
          <p:nvPr>
            <p:ph type="sldNum" sz="quarter" idx="12"/>
          </p:nvPr>
        </p:nvSpPr>
        <p:spPr/>
        <p:txBody>
          <a:bodyPr/>
          <a:lstStyle>
            <a:lvl1pPr>
              <a:defRPr/>
            </a:lvl1pPr>
          </a:lstStyle>
          <a:p>
            <a:pPr>
              <a:defRPr/>
            </a:pPr>
            <a:fld id="{7DD0C052-EA96-4546-91AE-6A0796F695A9}"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215696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D68EE0B-AE63-46B9-80E1-BDF721989646}" type="datetime1">
              <a:rPr lang="tr-TR" smtClean="0"/>
              <a:t>01.04.2018</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C56E903-BB97-49AC-A6BB-EEA0F9734C3A}" type="datetime1">
              <a:rPr lang="tr-TR" smtClean="0"/>
              <a:t>01.04.2018</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0C9A53DD-089E-4837-B44F-02FAA5661909}" type="datetime1">
              <a:rPr lang="tr-TR" smtClean="0"/>
              <a:t>01.04.2018</a:t>
            </a:fld>
            <a:endParaRPr lang="tr-TR"/>
          </a:p>
        </p:txBody>
      </p:sp>
      <p:sp>
        <p:nvSpPr>
          <p:cNvPr id="8" name="7 Altbilgi Yer Tutucusu"/>
          <p:cNvSpPr>
            <a:spLocks noGrp="1"/>
          </p:cNvSpPr>
          <p:nvPr>
            <p:ph type="ftr" sz="quarter" idx="11"/>
          </p:nvPr>
        </p:nvSpPr>
        <p:spPr/>
        <p:txBody>
          <a:bodyPr/>
          <a:lstStyle/>
          <a:p>
            <a:r>
              <a:rPr lang="tr-TR" smtClean="0"/>
              <a:t>www.tariheglencesi.com</a:t>
            </a:r>
            <a:endParaRPr lang="tr-TR"/>
          </a:p>
        </p:txBody>
      </p:sp>
      <p:sp>
        <p:nvSpPr>
          <p:cNvPr id="9" name="8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139C114F-6608-43DA-A765-90A2188BD1D2}" type="datetime1">
              <a:rPr lang="tr-TR" smtClean="0"/>
              <a:t>01.04.2018</a:t>
            </a:fld>
            <a:endParaRPr lang="tr-TR"/>
          </a:p>
        </p:txBody>
      </p:sp>
      <p:sp>
        <p:nvSpPr>
          <p:cNvPr id="8" name="7 Slayt Numarası Yer Tutucusu"/>
          <p:cNvSpPr>
            <a:spLocks noGrp="1"/>
          </p:cNvSpPr>
          <p:nvPr>
            <p:ph type="sldNum" sz="quarter" idx="11"/>
          </p:nvPr>
        </p:nvSpPr>
        <p:spPr/>
        <p:txBody>
          <a:bodyPr/>
          <a:lstStyle/>
          <a:p>
            <a:fld id="{4ED3B027-68F6-4AC4-A6DC-70ECA4128519}" type="slidenum">
              <a:rPr lang="tr-TR" smtClean="0"/>
              <a:t>‹#›</a:t>
            </a:fld>
            <a:endParaRPr lang="tr-TR"/>
          </a:p>
        </p:txBody>
      </p:sp>
      <p:sp>
        <p:nvSpPr>
          <p:cNvPr id="9" name="8 Altbilgi Yer Tutucusu"/>
          <p:cNvSpPr>
            <a:spLocks noGrp="1"/>
          </p:cNvSpPr>
          <p:nvPr>
            <p:ph type="ftr" sz="quarter" idx="12"/>
          </p:nvPr>
        </p:nvSpPr>
        <p:spPr/>
        <p:txBody>
          <a:bodyPr/>
          <a:lstStyle/>
          <a:p>
            <a:r>
              <a:rPr lang="tr-TR" smtClean="0"/>
              <a:t>www.tariheglencesi.com</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85536B3-001F-4C85-B0B1-EAF6529E51C2}" type="datetime1">
              <a:rPr lang="tr-TR" smtClean="0"/>
              <a:t>01.04.2018</a:t>
            </a:fld>
            <a:endParaRPr lang="tr-TR"/>
          </a:p>
        </p:txBody>
      </p:sp>
      <p:sp>
        <p:nvSpPr>
          <p:cNvPr id="3" name="2 Altbilgi Yer Tutucusu"/>
          <p:cNvSpPr>
            <a:spLocks noGrp="1"/>
          </p:cNvSpPr>
          <p:nvPr>
            <p:ph type="ftr" sz="quarter" idx="11"/>
          </p:nvPr>
        </p:nvSpPr>
        <p:spPr/>
        <p:txBody>
          <a:bodyPr/>
          <a:lstStyle/>
          <a:p>
            <a:r>
              <a:rPr lang="tr-TR" smtClean="0"/>
              <a:t>www.tariheglencesi.com</a:t>
            </a:r>
            <a:endParaRPr lang="tr-TR"/>
          </a:p>
        </p:txBody>
      </p:sp>
      <p:sp>
        <p:nvSpPr>
          <p:cNvPr id="4" name="3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5295722-EF24-400E-B698-A27FC9074767}" type="datetime1">
              <a:rPr lang="tr-TR" smtClean="0"/>
              <a:t>01.04.2018</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4ED3B027-68F6-4AC4-A6DC-70ECA4128519}"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C59F38CF-C1AC-4532-831B-27DF17AA02BC}" type="datetime1">
              <a:rPr lang="tr-TR" smtClean="0"/>
              <a:t>01.04.2018</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55D4866-6571-402E-8F1F-0932EE85C0CE}" type="datetime1">
              <a:rPr lang="tr-TR" smtClean="0"/>
              <a:t>01.04.2018</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tr-TR" smtClean="0"/>
              <a:t>www.tariheglencesi.com</a:t>
            </a:r>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D3B027-68F6-4AC4-A6DC-70ECA4128519}"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8 Metin Yer Tutucusu"/>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24" name="23 Veri Yer Tutucusu"/>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Arial" pitchFamily="34" charset="0"/>
              </a:defRPr>
            </a:lvl1pPr>
          </a:lstStyle>
          <a:p>
            <a:pPr fontAlgn="base">
              <a:spcBef>
                <a:spcPct val="0"/>
              </a:spcBef>
              <a:spcAft>
                <a:spcPct val="0"/>
              </a:spcAft>
              <a:defRPr/>
            </a:pPr>
            <a:endParaRPr lang="tr-TR">
              <a:solidFill>
                <a:srgbClr val="FFF39D"/>
              </a:solidFill>
            </a:endParaRPr>
          </a:p>
        </p:txBody>
      </p:sp>
      <p:sp>
        <p:nvSpPr>
          <p:cNvPr id="10" name="9 Altbilgi Yer Tutucusu"/>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Arial" pitchFamily="34" charset="0"/>
              </a:defRPr>
            </a:lvl1pPr>
          </a:lstStyle>
          <a:p>
            <a:pPr fontAlgn="base">
              <a:spcBef>
                <a:spcPct val="0"/>
              </a:spcBef>
              <a:spcAft>
                <a:spcPct val="0"/>
              </a:spcAft>
              <a:defRPr/>
            </a:pPr>
            <a:r>
              <a:rPr lang="tr-TR">
                <a:solidFill>
                  <a:srgbClr val="FFF39D"/>
                </a:solidFill>
              </a:rPr>
              <a:t>www.tariheglencesi.com</a:t>
            </a:r>
          </a:p>
        </p:txBody>
      </p:sp>
      <p:sp>
        <p:nvSpPr>
          <p:cNvPr id="22" name="21 Slayt Numarası Yer Tutucusu"/>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latin typeface="Arial" pitchFamily="34" charset="0"/>
              </a:defRPr>
            </a:lvl1pPr>
          </a:lstStyle>
          <a:p>
            <a:pPr fontAlgn="base">
              <a:spcBef>
                <a:spcPct val="0"/>
              </a:spcBef>
              <a:spcAft>
                <a:spcPct val="0"/>
              </a:spcAft>
              <a:defRPr/>
            </a:pPr>
            <a:fld id="{403E476C-B419-4831-A3F7-1225CE0DB5FA}" type="slidenum">
              <a:rPr lang="tr-TR">
                <a:solidFill>
                  <a:srgbClr val="FFF39D"/>
                </a:solidFill>
              </a:rPr>
              <a:pPr fontAlgn="base">
                <a:spcBef>
                  <a:spcPct val="0"/>
                </a:spcBef>
                <a:spcAft>
                  <a:spcPct val="0"/>
                </a:spcAft>
                <a:defRPr/>
              </a:pPr>
              <a:t>‹#›</a:t>
            </a:fld>
            <a:endParaRPr lang="tr-TR">
              <a:solidFill>
                <a:srgbClr val="FFF39D"/>
              </a:solidFill>
            </a:endParaRP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tr-TR" smtClean="0"/>
              <a:t>Asıl başlık stili için tıklatın</a:t>
            </a:r>
            <a:endParaRPr lang="en-US"/>
          </a:p>
        </p:txBody>
      </p:sp>
    </p:spTree>
    <p:extLst>
      <p:ext uri="{BB962C8B-B14F-4D97-AF65-F5344CB8AC3E}">
        <p14:creationId xmlns:p14="http://schemas.microsoft.com/office/powerpoint/2010/main" val="183038360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401960" y="1700808"/>
            <a:ext cx="8291264" cy="2952328"/>
          </a:xfrm>
          <a:solidFill>
            <a:srgbClr val="0070C0"/>
          </a:solidFill>
        </p:spPr>
        <p:txBody>
          <a:bodyPr>
            <a:normAutofit/>
          </a:bodyPr>
          <a:lstStyle/>
          <a:p>
            <a:pPr marL="36576" indent="0" algn="ctr">
              <a:lnSpc>
                <a:spcPct val="150000"/>
              </a:lnSpc>
              <a:buNone/>
            </a:pPr>
            <a:r>
              <a:rPr lang="tr-TR" sz="4800" b="1" dirty="0" smtClean="0">
                <a:solidFill>
                  <a:srgbClr val="FFFF66"/>
                </a:solidFill>
                <a:cs typeface="Times New Roman" pitchFamily="18" charset="0"/>
              </a:rPr>
              <a:t>TARİH 9</a:t>
            </a:r>
          </a:p>
          <a:p>
            <a:pPr marL="36576" indent="0" algn="ctr">
              <a:lnSpc>
                <a:spcPct val="150000"/>
              </a:lnSpc>
              <a:buNone/>
            </a:pPr>
            <a:r>
              <a:rPr lang="tr-TR" sz="4800" b="1" dirty="0" smtClean="0">
                <a:solidFill>
                  <a:srgbClr val="FFFF66"/>
                </a:solidFill>
                <a:cs typeface="Times New Roman" pitchFamily="18" charset="0"/>
              </a:rPr>
              <a:t>ARİF ÖZBEYLİ</a:t>
            </a:r>
            <a:endParaRPr lang="tr-TR" sz="4800" dirty="0">
              <a:solidFill>
                <a:schemeClr val="tx2"/>
              </a:solidFill>
              <a:cs typeface="Times New Roman" pitchFamily="18" charset="0"/>
            </a:endParaRPr>
          </a:p>
        </p:txBody>
      </p:sp>
      <p:sp>
        <p:nvSpPr>
          <p:cNvPr id="2" name="Altbilgi Yer Tutucusu 1"/>
          <p:cNvSpPr>
            <a:spLocks noGrp="1"/>
          </p:cNvSpPr>
          <p:nvPr>
            <p:ph type="ftr" sz="quarter" idx="11"/>
          </p:nvPr>
        </p:nvSpPr>
        <p:spPr/>
        <p:txBody>
          <a:bodyPr/>
          <a:lstStyle/>
          <a:p>
            <a:r>
              <a:rPr lang="tr-TR" dirty="0" smtClean="0"/>
              <a:t>www.tariheglencesi.com</a:t>
            </a:r>
            <a:endParaRPr lang="tr-TR" dirty="0"/>
          </a:p>
        </p:txBody>
      </p:sp>
      <p:sp>
        <p:nvSpPr>
          <p:cNvPr id="3" name="Veri Yer Tutucusu 2"/>
          <p:cNvSpPr>
            <a:spLocks noGrp="1"/>
          </p:cNvSpPr>
          <p:nvPr>
            <p:ph type="dt" sz="half" idx="10"/>
          </p:nvPr>
        </p:nvSpPr>
        <p:spPr/>
        <p:txBody>
          <a:bodyPr/>
          <a:lstStyle/>
          <a:p>
            <a:fld id="{9ED4FDBA-C266-48FE-B479-7850EA52A255}" type="datetime1">
              <a:rPr lang="tr-TR" smtClean="0"/>
              <a:t>01.04.2018</a:t>
            </a:fld>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16632"/>
            <a:ext cx="8640960" cy="6336704"/>
          </a:xfrm>
          <a:solidFill>
            <a:schemeClr val="bg1">
              <a:lumMod val="95000"/>
              <a:lumOff val="5000"/>
            </a:schemeClr>
          </a:solidFill>
        </p:spPr>
        <p:txBody>
          <a:bodyPr/>
          <a:lstStyle/>
          <a:p>
            <a:r>
              <a:rPr lang="tr-TR" sz="2400" dirty="0">
                <a:solidFill>
                  <a:srgbClr val="FFFF00"/>
                </a:solidFill>
              </a:rPr>
              <a:t>Justinianus </a:t>
            </a:r>
            <a:r>
              <a:rPr lang="tr-TR" sz="2400" dirty="0" err="1">
                <a:solidFill>
                  <a:srgbClr val="FFFF00"/>
                </a:solidFill>
              </a:rPr>
              <a:t>Kanunları’nda</a:t>
            </a:r>
            <a:r>
              <a:rPr lang="tr-TR" sz="2400" dirty="0">
                <a:solidFill>
                  <a:srgbClr val="FFFF00"/>
                </a:solidFill>
              </a:rPr>
              <a:t> ceza hukukuna dair örnekler</a:t>
            </a:r>
            <a:endParaRPr lang="tr-TR" sz="2400" dirty="0" smtClean="0">
              <a:solidFill>
                <a:srgbClr val="FFFF00"/>
              </a:solidFill>
            </a:endParaRPr>
          </a:p>
          <a:p>
            <a:endParaRPr lang="tr-TR" sz="2000" dirty="0"/>
          </a:p>
          <a:p>
            <a:pPr indent="-252000">
              <a:lnSpc>
                <a:spcPct val="150000"/>
              </a:lnSpc>
              <a:spcBef>
                <a:spcPts val="0"/>
              </a:spcBef>
            </a:pPr>
            <a:r>
              <a:rPr lang="tr-TR" sz="2400" dirty="0" smtClean="0"/>
              <a:t>• </a:t>
            </a:r>
            <a:r>
              <a:rPr lang="tr-TR" sz="2400" dirty="0"/>
              <a:t>Bir kimse diğerinin bedenine zarar verirse veya bir şey </a:t>
            </a:r>
            <a:r>
              <a:rPr lang="tr-TR" sz="2400" dirty="0" smtClean="0"/>
              <a:t>çalarsa zarar </a:t>
            </a:r>
            <a:r>
              <a:rPr lang="tr-TR" sz="2400" dirty="0"/>
              <a:t>gören şahıs, zararın telafi edilmesini isteyebilir ve </a:t>
            </a:r>
            <a:r>
              <a:rPr lang="tr-TR" sz="2400" dirty="0" smtClean="0"/>
              <a:t>bu tazminat </a:t>
            </a:r>
            <a:r>
              <a:rPr lang="tr-TR" sz="2400" dirty="0"/>
              <a:t>para ile ödenirdi. Örneğin el veya sopa ile </a:t>
            </a:r>
            <a:r>
              <a:rPr lang="tr-TR" sz="2400" dirty="0" smtClean="0"/>
              <a:t>kemik kırılmışsa </a:t>
            </a:r>
            <a:r>
              <a:rPr lang="tr-TR" sz="2400" dirty="0"/>
              <a:t>ve zarar gören kişi hür ise 300, köle ise 150 </a:t>
            </a:r>
            <a:r>
              <a:rPr lang="tr-TR" sz="2400" dirty="0" smtClean="0"/>
              <a:t>Roma parası </a:t>
            </a:r>
            <a:r>
              <a:rPr lang="tr-TR" sz="2400" dirty="0"/>
              <a:t>ödenir. Suçtan zarar gören kişinin tazminat </a:t>
            </a:r>
            <a:r>
              <a:rPr lang="tr-TR" sz="2400" dirty="0" smtClean="0"/>
              <a:t>dışında, işlenen </a:t>
            </a:r>
            <a:r>
              <a:rPr lang="tr-TR" sz="2400" dirty="0"/>
              <a:t>suça karşılık ceza istemeye hakkı yoktur. Cezayı </a:t>
            </a:r>
            <a:r>
              <a:rPr lang="tr-TR" sz="2400" dirty="0" smtClean="0"/>
              <a:t>talep etme </a:t>
            </a:r>
            <a:r>
              <a:rPr lang="tr-TR" sz="2400" dirty="0"/>
              <a:t>hakkı devletindir.</a:t>
            </a:r>
          </a:p>
          <a:p>
            <a:pPr indent="-252000">
              <a:lnSpc>
                <a:spcPct val="150000"/>
              </a:lnSpc>
              <a:spcBef>
                <a:spcPts val="0"/>
              </a:spcBef>
            </a:pPr>
            <a:r>
              <a:rPr lang="tr-TR" sz="2400" dirty="0"/>
              <a:t>• Başkalarının sağlığını ve hayatını kötü etkileyecek sihir </a:t>
            </a:r>
            <a:r>
              <a:rPr lang="tr-TR" sz="2400" dirty="0" smtClean="0"/>
              <a:t>ve büyü</a:t>
            </a:r>
            <a:r>
              <a:rPr lang="tr-TR" sz="2400" dirty="0"/>
              <a:t>, başkasına ait ürünün kötü olması için edilen </a:t>
            </a:r>
            <a:r>
              <a:rPr lang="tr-TR" sz="2400" dirty="0" smtClean="0"/>
              <a:t>dualar ölümle </a:t>
            </a:r>
            <a:r>
              <a:rPr lang="tr-TR" sz="2400" dirty="0"/>
              <a:t>cezalandırılır.</a:t>
            </a:r>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44738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rgbClr val="002060"/>
          </a:solidFill>
        </p:spPr>
        <p:txBody>
          <a:bodyPr/>
          <a:lstStyle/>
          <a:p>
            <a:pPr indent="180340" algn="just">
              <a:lnSpc>
                <a:spcPct val="150000"/>
              </a:lnSpc>
              <a:spcAft>
                <a:spcPts val="0"/>
              </a:spcAft>
            </a:pPr>
            <a:r>
              <a:rPr lang="tr-TR" sz="2800" dirty="0">
                <a:latin typeface="Times New Roman" panose="02020603050405020304" pitchFamily="18" charset="0"/>
                <a:ea typeface="Calibri" panose="020F0502020204030204" pitchFamily="34" charset="0"/>
                <a:cs typeface="Times New Roman" panose="02020603050405020304" pitchFamily="18" charset="0"/>
              </a:rPr>
              <a:t>Moğol İmparatorluğu'nun hukuk ve askerlik işlerini düzenleyen kanunlara </a:t>
            </a:r>
            <a:r>
              <a:rPr lang="tr-TR"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“Cengiz Han Yasası”</a:t>
            </a:r>
            <a:r>
              <a:rPr lang="tr-TR"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tr-TR" sz="2800" dirty="0">
                <a:latin typeface="Times New Roman" panose="02020603050405020304" pitchFamily="18" charset="0"/>
                <a:ea typeface="Calibri" panose="020F0502020204030204" pitchFamily="34" charset="0"/>
                <a:cs typeface="Times New Roman" panose="02020603050405020304" pitchFamily="18" charset="0"/>
              </a:rPr>
              <a:t>veya ”Büyük Yasa” denilmiştir. Ama bu yasanın tamamı Cengiz Han tarafından oluşturulmuş değildir. Cengiz Han Yasası nesilden </a:t>
            </a:r>
            <a:r>
              <a:rPr lang="tr-TR" sz="2800" dirty="0" err="1">
                <a:latin typeface="Times New Roman" panose="02020603050405020304" pitchFamily="18" charset="0"/>
                <a:ea typeface="Calibri" panose="020F0502020204030204" pitchFamily="34" charset="0"/>
                <a:cs typeface="Times New Roman" panose="02020603050405020304" pitchFamily="18" charset="0"/>
              </a:rPr>
              <a:t>nesile</a:t>
            </a:r>
            <a:r>
              <a:rPr lang="tr-TR" sz="2800" dirty="0">
                <a:latin typeface="Times New Roman" panose="02020603050405020304" pitchFamily="18" charset="0"/>
                <a:ea typeface="Calibri" panose="020F0502020204030204" pitchFamily="34" charset="0"/>
                <a:cs typeface="Times New Roman" panose="02020603050405020304" pitchFamily="18" charset="0"/>
              </a:rPr>
              <a:t> aktarılan </a:t>
            </a:r>
            <a:r>
              <a:rPr lang="tr-TR" sz="2800" b="1" dirty="0">
                <a:latin typeface="Times New Roman" panose="02020603050405020304" pitchFamily="18" charset="0"/>
                <a:ea typeface="Calibri" panose="020F0502020204030204" pitchFamily="34" charset="0"/>
                <a:cs typeface="Times New Roman" panose="02020603050405020304" pitchFamily="18" charset="0"/>
              </a:rPr>
              <a:t>Türk ve Moğol törelerinin yazılı hâle getirilerek düzenlenmiş şeklidir.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4036524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76672"/>
            <a:ext cx="8229600" cy="5619328"/>
          </a:xfrm>
          <a:solidFill>
            <a:srgbClr val="000000"/>
          </a:solidFill>
        </p:spPr>
        <p:txBody>
          <a:bodyPr/>
          <a:lstStyle/>
          <a:p>
            <a:r>
              <a:rPr lang="tr-TR" sz="1800" b="1" dirty="0">
                <a:solidFill>
                  <a:srgbClr val="FFFF00"/>
                </a:solidFill>
              </a:rPr>
              <a:t>Cengiz Yasası’nda aile hukukuna ve ceza hukukuna dair örnek maddeler</a:t>
            </a:r>
            <a:endParaRPr lang="tr-TR" sz="1800" dirty="0">
              <a:solidFill>
                <a:srgbClr val="FFFF00"/>
              </a:solidFill>
            </a:endParaRPr>
          </a:p>
          <a:p>
            <a:r>
              <a:rPr lang="tr-TR" sz="1800" i="1" dirty="0"/>
              <a:t>• Kasten yalan söyleyen, sihirbazlıkla uğraşan, casusluk yapan, kavga etmekte olan iki şahıs arasına girerek onlardan birine yardım edenlerin cezası ölümdür.</a:t>
            </a:r>
            <a:endParaRPr lang="tr-TR" sz="1800" dirty="0"/>
          </a:p>
          <a:p>
            <a:r>
              <a:rPr lang="tr-TR" sz="1800" i="1" dirty="0"/>
              <a:t>• Yemek yemekte olan adamların yanından geçen adam, derhal attan inmeli, yemek yiyenlerin müsaadesini almaksızın yemeğe oturmalı, yemek yiyenler de buna mâni olmamalıdır.</a:t>
            </a:r>
            <a:endParaRPr lang="tr-TR" sz="1800" dirty="0"/>
          </a:p>
          <a:p>
            <a:r>
              <a:rPr lang="tr-TR" sz="1800" i="1" dirty="0"/>
              <a:t>• Vazifesini ihmal eden askere, sürgün; av esnasında avı kaçıran avcıya, dayak ya da ölüm cezası verilir.</a:t>
            </a:r>
            <a:endParaRPr lang="tr-TR" sz="1800" dirty="0"/>
          </a:p>
          <a:p>
            <a:r>
              <a:rPr lang="tr-TR" sz="1800" i="1" dirty="0"/>
              <a:t>• Ölüm cezasına çarptırılan kişi diyet vererek ölüm cezasından kurtulabilir.</a:t>
            </a:r>
            <a:endParaRPr lang="tr-TR" sz="1800" dirty="0"/>
          </a:p>
          <a:p>
            <a:r>
              <a:rPr lang="tr-TR" sz="1800" i="1" dirty="0"/>
              <a:t>• Bir kimsenin evinde çalınmış at bulunduğu takdirde bu kimse atı sahibine iade etmeye ve bundan başka, atın sahibine ceza olarak da dokuz at vermeye mecburdur. Eğer çalan bu cezayı ödeyecek durumda değilse bunun yerine çocuklarını vermeye mecbur edilir. Çocukları da yoksa kendisi idam cezasıyla cezalandırılır.</a:t>
            </a:r>
            <a:endParaRPr lang="tr-TR" sz="1800" dirty="0"/>
          </a:p>
          <a:p>
            <a:r>
              <a:rPr lang="tr-TR" sz="1800" i="1" dirty="0"/>
              <a:t>• Baba öldüğü zaman yaşça büyük olanlar fazla hisse alırlar. En küçük oğul babasının evinde kalır. Çocukların derecesi, analarının derecesiyle tayin olunur.</a:t>
            </a:r>
            <a:endParaRPr lang="tr-TR" sz="1800" dirty="0"/>
          </a:p>
          <a:p>
            <a:endParaRPr lang="tr-TR" sz="1800"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2840585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619672" y="692696"/>
            <a:ext cx="5976664" cy="5358075"/>
          </a:xfrm>
          <a:prstGeom prst="rect">
            <a:avLst/>
          </a:prstGeom>
        </p:spPr>
      </p:pic>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3837693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sz="3200" dirty="0" smtClean="0"/>
              <a:t>KPSS’YE VE YKS’YE HAZIRLIK DAHA KOLAY</a:t>
            </a:r>
            <a:br>
              <a:rPr lang="tr-TR" sz="3200" dirty="0" smtClean="0"/>
            </a:br>
            <a:r>
              <a:rPr lang="tr-TR" sz="3200" dirty="0" smtClean="0"/>
              <a:t>Online Kitapçılarda…</a:t>
            </a:r>
            <a:endParaRPr lang="tr-TR" sz="32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1628800"/>
            <a:ext cx="3431257" cy="4867031"/>
          </a:xfrm>
        </p:spPr>
      </p:pic>
    </p:spTree>
    <p:extLst>
      <p:ext uri="{BB962C8B-B14F-4D97-AF65-F5344CB8AC3E}">
        <p14:creationId xmlns:p14="http://schemas.microsoft.com/office/powerpoint/2010/main" val="18904883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idx="1"/>
          </p:nvPr>
        </p:nvSpPr>
        <p:spPr>
          <a:xfrm>
            <a:off x="304800" y="838200"/>
            <a:ext cx="8077200" cy="5257800"/>
          </a:xfrm>
        </p:spPr>
        <p:txBody>
          <a:bodyPr/>
          <a:lstStyle/>
          <a:p>
            <a:pPr algn="ctr" eaLnBrk="1" hangingPunct="1">
              <a:buFont typeface="Wingdings" pitchFamily="2" charset="2"/>
              <a:buNone/>
            </a:pPr>
            <a:r>
              <a:rPr lang="tr-TR" altLang="tr-TR" sz="6000" b="1" i="1" smtClean="0">
                <a:solidFill>
                  <a:schemeClr val="tx2"/>
                </a:solidFill>
              </a:rPr>
              <a:t>  </a:t>
            </a:r>
            <a:endParaRPr lang="tr-TR" altLang="tr-TR" sz="4000" i="1" smtClean="0"/>
          </a:p>
        </p:txBody>
      </p:sp>
      <p:sp>
        <p:nvSpPr>
          <p:cNvPr id="161794" name="Rectangle 2"/>
          <p:cNvSpPr>
            <a:spLocks noGrp="1" noChangeArrowheads="1"/>
          </p:cNvSpPr>
          <p:nvPr>
            <p:ph type="title"/>
          </p:nvPr>
        </p:nvSpPr>
        <p:spPr/>
        <p:txBody>
          <a:bodyPr/>
          <a:lstStyle/>
          <a:p>
            <a:pPr eaLnBrk="1" fontAlgn="auto" hangingPunct="1">
              <a:spcAft>
                <a:spcPts val="0"/>
              </a:spcAft>
              <a:defRPr/>
            </a:pPr>
            <a:endParaRPr lang="tr-TR" smtClean="0">
              <a:solidFill>
                <a:schemeClr val="folHlink"/>
              </a:solidFill>
            </a:endParaRPr>
          </a:p>
        </p:txBody>
      </p:sp>
      <p:pic>
        <p:nvPicPr>
          <p:cNvPr id="124932" name="Picture 6" descr="C:\Users\TOSHIBA\Documents\Manzara fotoğraflar\Resi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1113"/>
            <a:ext cx="9107487"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Rectangle 5"/>
          <p:cNvSpPr>
            <a:spLocks noChangeArrowheads="1"/>
          </p:cNvSpPr>
          <p:nvPr/>
        </p:nvSpPr>
        <p:spPr bwMode="auto">
          <a:xfrm>
            <a:off x="3175" y="3976688"/>
            <a:ext cx="913606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150000"/>
              </a:lnSpc>
              <a:spcBef>
                <a:spcPct val="0"/>
              </a:spcBef>
              <a:spcAft>
                <a:spcPct val="0"/>
              </a:spcAft>
            </a:pPr>
            <a:r>
              <a:rPr lang="tr-TR" altLang="tr-TR" sz="2400" b="1" smtClean="0">
                <a:solidFill>
                  <a:srgbClr val="FFF39D"/>
                </a:solidFill>
                <a:latin typeface="Times New Roman" pitchFamily="18" charset="0"/>
                <a:cs typeface="Times New Roman" pitchFamily="18" charset="0"/>
              </a:rPr>
              <a:t>GAYESİ OLMAYAN KİMSE , ÇALIŞMAKTAN ZEVK ALAMAZ</a:t>
            </a:r>
            <a:r>
              <a:rPr lang="tr-TR" altLang="tr-TR" sz="2400" b="1" smtClean="0">
                <a:solidFill>
                  <a:srgbClr val="FFF39D"/>
                </a:solidFill>
                <a:latin typeface="Times New Roman" pitchFamily="18" charset="0"/>
              </a:rPr>
              <a:t>.</a:t>
            </a:r>
            <a:r>
              <a:rPr lang="tr-TR" altLang="tr-TR" sz="2400" smtClean="0">
                <a:solidFill>
                  <a:prstClr val="white"/>
                </a:solidFill>
                <a:latin typeface="Times New Roman" pitchFamily="18" charset="0"/>
              </a:rPr>
              <a:t>                                     </a:t>
            </a:r>
          </a:p>
          <a:p>
            <a:pPr algn="r" eaLnBrk="1" fontAlgn="base" hangingPunct="1">
              <a:lnSpc>
                <a:spcPct val="150000"/>
              </a:lnSpc>
              <a:spcBef>
                <a:spcPct val="0"/>
              </a:spcBef>
              <a:spcAft>
                <a:spcPct val="0"/>
              </a:spcAft>
            </a:pPr>
            <a:r>
              <a:rPr lang="tr-TR" altLang="tr-TR" sz="2400" smtClean="0">
                <a:solidFill>
                  <a:prstClr val="white"/>
                </a:solidFill>
                <a:latin typeface="Times New Roman" pitchFamily="18" charset="0"/>
                <a:cs typeface="Times New Roman" pitchFamily="18" charset="0"/>
              </a:rPr>
              <a:t>Emille Raux</a:t>
            </a:r>
          </a:p>
          <a:p>
            <a:pPr algn="r" eaLnBrk="1" fontAlgn="base" hangingPunct="1">
              <a:spcBef>
                <a:spcPct val="50000"/>
              </a:spcBef>
              <a:spcAft>
                <a:spcPct val="0"/>
              </a:spcAft>
              <a:buClr>
                <a:srgbClr val="D2611C"/>
              </a:buClr>
              <a:buSzPct val="60000"/>
              <a:buFont typeface="Wingdings" pitchFamily="2" charset="2"/>
              <a:buNone/>
            </a:pPr>
            <a:endParaRPr lang="tr-TR" altLang="tr-TR" sz="3600" smtClean="0">
              <a:solidFill>
                <a:prstClr val="white"/>
              </a:solidFill>
              <a:cs typeface="Times New Roman" pitchFamily="18" charset="0"/>
            </a:endParaRPr>
          </a:p>
          <a:p>
            <a:pPr eaLnBrk="1" fontAlgn="base" hangingPunct="1">
              <a:spcBef>
                <a:spcPct val="50000"/>
              </a:spcBef>
              <a:spcAft>
                <a:spcPct val="0"/>
              </a:spcAft>
              <a:buClr>
                <a:srgbClr val="D2611C"/>
              </a:buClr>
              <a:buSzPct val="60000"/>
              <a:buFont typeface="Wingdings" pitchFamily="2" charset="2"/>
              <a:buNone/>
            </a:pPr>
            <a:endParaRPr lang="tr-TR" altLang="tr-TR" sz="3600" i="1" smtClean="0">
              <a:solidFill>
                <a:prstClr val="white"/>
              </a:solidFill>
              <a:cs typeface="Times New Roman" pitchFamily="18" charset="0"/>
            </a:endParaRPr>
          </a:p>
        </p:txBody>
      </p:sp>
      <p:sp>
        <p:nvSpPr>
          <p:cNvPr id="124934"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solidFill>
                  <a:srgbClr val="FFF39D"/>
                </a:solidFill>
              </a:rPr>
              <a:t>www.tariheglencesi.com</a:t>
            </a:r>
          </a:p>
        </p:txBody>
      </p:sp>
    </p:spTree>
    <p:extLst>
      <p:ext uri="{BB962C8B-B14F-4D97-AF65-F5344CB8AC3E}">
        <p14:creationId xmlns:p14="http://schemas.microsoft.com/office/powerpoint/2010/main" val="27951045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İçerik Yer Tutucusu"/>
          <p:cNvSpPr>
            <a:spLocks noGrp="1"/>
          </p:cNvSpPr>
          <p:nvPr>
            <p:ph idx="1"/>
          </p:nvPr>
        </p:nvSpPr>
        <p:spPr>
          <a:xfrm>
            <a:off x="518864" y="475436"/>
            <a:ext cx="8229600" cy="1944415"/>
          </a:xfrm>
          <a:solidFill>
            <a:srgbClr val="002060"/>
          </a:solidFill>
        </p:spPr>
        <p:txBody>
          <a:bodyPr/>
          <a:lstStyle/>
          <a:p>
            <a:pPr marL="0" indent="0" algn="ctr">
              <a:buNone/>
            </a:pPr>
            <a:r>
              <a:rPr lang="tr-TR" altLang="tr-TR" sz="4000" dirty="0">
                <a:solidFill>
                  <a:srgbClr val="FFFF00"/>
                </a:solidFill>
              </a:rPr>
              <a:t>2.ÜNİTE</a:t>
            </a:r>
          </a:p>
          <a:p>
            <a:pPr marL="0" indent="0" algn="ctr">
              <a:buNone/>
            </a:pPr>
            <a:r>
              <a:rPr lang="tr-TR" altLang="tr-TR" sz="4000" dirty="0">
                <a:solidFill>
                  <a:srgbClr val="FFFF00"/>
                </a:solidFill>
              </a:rPr>
              <a:t>KADİM DÜNYADA İNSAN</a:t>
            </a:r>
          </a:p>
        </p:txBody>
      </p:sp>
      <p:sp>
        <p:nvSpPr>
          <p:cNvPr id="5123"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dirty="0" smtClean="0">
                <a:solidFill>
                  <a:srgbClr val="FFF39D"/>
                </a:solidFill>
              </a:rPr>
              <a:t>www.tariheglencesi.com</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938" y="2508957"/>
            <a:ext cx="3970784" cy="3564379"/>
          </a:xfrm>
          <a:prstGeom prst="rect">
            <a:avLst/>
          </a:prstGeom>
        </p:spPr>
      </p:pic>
      <p:pic>
        <p:nvPicPr>
          <p:cNvPr id="3" name="Resim 2"/>
          <p:cNvPicPr>
            <a:picLocks noChangeAspect="1"/>
          </p:cNvPicPr>
          <p:nvPr/>
        </p:nvPicPr>
        <p:blipFill>
          <a:blip r:embed="rId3"/>
          <a:stretch>
            <a:fillRect/>
          </a:stretch>
        </p:blipFill>
        <p:spPr>
          <a:xfrm>
            <a:off x="518864" y="2482481"/>
            <a:ext cx="4005419" cy="3590855"/>
          </a:xfrm>
          <a:prstGeom prst="rect">
            <a:avLst/>
          </a:prstGeom>
        </p:spPr>
      </p:pic>
    </p:spTree>
    <p:extLst>
      <p:ext uri="{BB962C8B-B14F-4D97-AF65-F5344CB8AC3E}">
        <p14:creationId xmlns:p14="http://schemas.microsoft.com/office/powerpoint/2010/main" val="3172784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60647"/>
            <a:ext cx="8784976" cy="6327477"/>
          </a:xfrm>
          <a:solidFill>
            <a:srgbClr val="002060"/>
          </a:solidFill>
        </p:spPr>
        <p:txBody>
          <a:bodyPr/>
          <a:lstStyle/>
          <a:p>
            <a:pPr indent="0" algn="just">
              <a:lnSpc>
                <a:spcPct val="150000"/>
              </a:lnSpc>
              <a:spcAft>
                <a:spcPts val="0"/>
              </a:spcAft>
              <a:buNone/>
            </a:pPr>
            <a:r>
              <a:rPr lang="tr-TR"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2.7. KANUNLAR </a:t>
            </a:r>
            <a:r>
              <a:rPr lang="tr-TR"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GELİŞİYOR</a:t>
            </a:r>
          </a:p>
          <a:p>
            <a:pPr indent="0" algn="just">
              <a:lnSpc>
                <a:spcPct val="150000"/>
              </a:lnSpc>
              <a:spcAft>
                <a:spcPts val="0"/>
              </a:spcAft>
              <a:buNone/>
            </a:pPr>
            <a:endParaRPr lang="tr-TR"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180000">
              <a:lnSpc>
                <a:spcPct val="150000"/>
              </a:lnSpc>
              <a:spcBef>
                <a:spcPts val="0"/>
              </a:spcBef>
            </a:pPr>
            <a:r>
              <a:rPr lang="tr-TR" sz="2800" dirty="0">
                <a:latin typeface="Times New Roman" panose="02020603050405020304" pitchFamily="18" charset="0"/>
                <a:ea typeface="Calibri" panose="020F0502020204030204" pitchFamily="34" charset="0"/>
              </a:rPr>
              <a:t>İlk siyasi oluşumlarda, devlet ve toplum hayatının düzen ve disiplinle yürütülmesi için her türlü hukuki iş, gelenek hâline gelmiş kurallara göre düzenleniyordu. Daha sonraki zamanlarda örf ve âdetlerden oluşan geleneksel hukuk kuralları yazılı hâle getirilmiştir. Roma İmparatorluğu’ndaki hukuk kuralları da benzer şekilde gelişmiştir. </a:t>
            </a:r>
            <a:endParaRPr lang="tr-TR" sz="2800"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4073163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5148064" y="1124744"/>
            <a:ext cx="3444657" cy="4572000"/>
          </a:xfrm>
          <a:prstGeom prst="rect">
            <a:avLst/>
          </a:prstGeom>
        </p:spPr>
      </p:pic>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
        <p:nvSpPr>
          <p:cNvPr id="6" name="Dikdörtgen 5"/>
          <p:cNvSpPr/>
          <p:nvPr/>
        </p:nvSpPr>
        <p:spPr>
          <a:xfrm>
            <a:off x="107504" y="260648"/>
            <a:ext cx="4824536" cy="5840189"/>
          </a:xfrm>
          <a:prstGeom prst="rect">
            <a:avLst/>
          </a:prstGeom>
          <a:solidFill>
            <a:srgbClr val="002060"/>
          </a:solidFill>
        </p:spPr>
        <p:txBody>
          <a:bodyPr wrap="square">
            <a:spAutoFit/>
          </a:bodyPr>
          <a:lstStyle/>
          <a:p>
            <a:pPr marL="273050" lvl="0" indent="-180000" eaLnBrk="0" fontAlgn="base" hangingPunct="0">
              <a:lnSpc>
                <a:spcPct val="150000"/>
              </a:lnSpc>
              <a:spcAft>
                <a:spcPct val="0"/>
              </a:spcAft>
              <a:buClr>
                <a:srgbClr val="7598D9"/>
              </a:buClr>
              <a:buSzPct val="85000"/>
              <a:buFont typeface="Wingdings 2" pitchFamily="18" charset="2"/>
              <a:buChar char=""/>
            </a:pPr>
            <a:r>
              <a:rPr lang="tr-TR" sz="2800" dirty="0">
                <a:solidFill>
                  <a:prstClr val="white"/>
                </a:solidFill>
                <a:latin typeface="Times New Roman" panose="02020603050405020304" pitchFamily="18" charset="0"/>
                <a:ea typeface="Calibri" panose="020F0502020204030204" pitchFamily="34" charset="0"/>
              </a:rPr>
              <a:t>Roma şehrinin kuruluş tarihi olarak kabul edilen MÖ 753 yılından Doğu Roma İmparatoru </a:t>
            </a:r>
            <a:r>
              <a:rPr lang="tr-TR" sz="2800" dirty="0" err="1">
                <a:solidFill>
                  <a:prstClr val="white"/>
                </a:solidFill>
                <a:latin typeface="Times New Roman" panose="02020603050405020304" pitchFamily="18" charset="0"/>
                <a:ea typeface="Calibri" panose="020F0502020204030204" pitchFamily="34" charset="0"/>
              </a:rPr>
              <a:t>Justinianus’un</a:t>
            </a:r>
            <a:r>
              <a:rPr lang="tr-TR" sz="2800" dirty="0">
                <a:solidFill>
                  <a:prstClr val="white"/>
                </a:solidFill>
                <a:latin typeface="Times New Roman" panose="02020603050405020304" pitchFamily="18" charset="0"/>
                <a:ea typeface="Calibri" panose="020F0502020204030204" pitchFamily="34" charset="0"/>
              </a:rPr>
              <a:t> (</a:t>
            </a:r>
            <a:r>
              <a:rPr lang="tr-TR" sz="2800" dirty="0" err="1">
                <a:solidFill>
                  <a:prstClr val="white"/>
                </a:solidFill>
                <a:latin typeface="Times New Roman" panose="02020603050405020304" pitchFamily="18" charset="0"/>
                <a:ea typeface="Calibri" panose="020F0502020204030204" pitchFamily="34" charset="0"/>
              </a:rPr>
              <a:t>Jüstinyanus</a:t>
            </a:r>
            <a:r>
              <a:rPr lang="tr-TR" sz="2800" dirty="0">
                <a:solidFill>
                  <a:prstClr val="white"/>
                </a:solidFill>
                <a:latin typeface="Times New Roman" panose="02020603050405020304" pitchFamily="18" charset="0"/>
                <a:ea typeface="Calibri" panose="020F0502020204030204" pitchFamily="34" charset="0"/>
              </a:rPr>
              <a:t>) 565 yılında ölümüne kadar geçen sürede Roma ve egemenliği altındaki ülkelerde uygulanmış olan hukuka </a:t>
            </a:r>
            <a:r>
              <a:rPr lang="tr-TR" sz="2800" b="1" dirty="0">
                <a:solidFill>
                  <a:srgbClr val="FFFF00"/>
                </a:solidFill>
                <a:latin typeface="Times New Roman" panose="02020603050405020304" pitchFamily="18" charset="0"/>
                <a:ea typeface="Calibri" panose="020F0502020204030204" pitchFamily="34" charset="0"/>
              </a:rPr>
              <a:t>Roma hukuku</a:t>
            </a:r>
            <a:r>
              <a:rPr lang="tr-TR" sz="2800" dirty="0">
                <a:solidFill>
                  <a:srgbClr val="FFFF00"/>
                </a:solidFill>
                <a:latin typeface="Times New Roman" panose="02020603050405020304" pitchFamily="18" charset="0"/>
                <a:ea typeface="Calibri" panose="020F0502020204030204" pitchFamily="34" charset="0"/>
              </a:rPr>
              <a:t> </a:t>
            </a:r>
            <a:r>
              <a:rPr lang="tr-TR" sz="2800" dirty="0">
                <a:solidFill>
                  <a:prstClr val="white"/>
                </a:solidFill>
                <a:latin typeface="Times New Roman" panose="02020603050405020304" pitchFamily="18" charset="0"/>
                <a:ea typeface="Calibri" panose="020F0502020204030204" pitchFamily="34" charset="0"/>
              </a:rPr>
              <a:t>denir. </a:t>
            </a:r>
            <a:endParaRPr lang="tr-TR" sz="2800" dirty="0">
              <a:solidFill>
                <a:prstClr val="white"/>
              </a:solidFill>
            </a:endParaRPr>
          </a:p>
        </p:txBody>
      </p:sp>
    </p:spTree>
    <p:extLst>
      <p:ext uri="{BB962C8B-B14F-4D97-AF65-F5344CB8AC3E}">
        <p14:creationId xmlns:p14="http://schemas.microsoft.com/office/powerpoint/2010/main" val="3248981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692696"/>
            <a:ext cx="8661648" cy="5328592"/>
          </a:xfrm>
          <a:solidFill>
            <a:srgbClr val="002060"/>
          </a:solidFill>
        </p:spPr>
        <p:txBody>
          <a:bodyPr/>
          <a:lstStyle/>
          <a:p>
            <a:pPr indent="180340" algn="just">
              <a:lnSpc>
                <a:spcPct val="150000"/>
              </a:lnSpc>
              <a:spcAft>
                <a:spcPts val="0"/>
              </a:spcAft>
            </a:pPr>
            <a:r>
              <a:rPr lang="tr-TR"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Roma hukuku</a:t>
            </a:r>
            <a:r>
              <a:rPr lang="tr-TR" sz="2400" b="1" dirty="0">
                <a:latin typeface="Times New Roman" panose="02020603050405020304" pitchFamily="18" charset="0"/>
                <a:ea typeface="Calibri" panose="020F0502020204030204" pitchFamily="34" charset="0"/>
                <a:cs typeface="Times New Roman" panose="02020603050405020304" pitchFamily="18" charset="0"/>
              </a:rPr>
              <a:t>, bugünkü Avrupa ülkelerinde uygulanan hukuk sisteminin temelini oluşturur. Bu hukuk sisteminin ilk basamağı </a:t>
            </a:r>
            <a:r>
              <a:rPr lang="tr-TR"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“12 Levha </a:t>
            </a:r>
            <a:r>
              <a:rPr lang="tr-TR"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Kanunları”</a:t>
            </a:r>
            <a:r>
              <a:rPr lang="tr-TR" sz="2400" b="1" dirty="0" err="1">
                <a:latin typeface="Times New Roman" panose="02020603050405020304" pitchFamily="18" charset="0"/>
                <a:ea typeface="Calibri" panose="020F0502020204030204" pitchFamily="34" charset="0"/>
                <a:cs typeface="Times New Roman" panose="02020603050405020304" pitchFamily="18" charset="0"/>
              </a:rPr>
              <a:t>dır</a:t>
            </a:r>
            <a:r>
              <a:rPr lang="tr-TR" sz="2400" b="1" dirty="0">
                <a:latin typeface="Times New Roman" panose="02020603050405020304" pitchFamily="18" charset="0"/>
                <a:ea typeface="Calibri" panose="020F0502020204030204" pitchFamily="34" charset="0"/>
                <a:cs typeface="Times New Roman" panose="02020603050405020304" pitchFamily="18" charset="0"/>
              </a:rPr>
              <a:t>.</a:t>
            </a:r>
            <a:r>
              <a:rPr lang="tr-TR" sz="2400" dirty="0">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latin typeface="Times New Roman" panose="02020603050405020304" pitchFamily="18" charset="0"/>
                <a:ea typeface="Calibri" panose="020F0502020204030204" pitchFamily="34" charset="0"/>
                <a:cs typeface="Times New Roman" panose="02020603050405020304" pitchFamily="18" charset="0"/>
              </a:rPr>
              <a:t>Patricilerin</a:t>
            </a:r>
            <a:r>
              <a:rPr lang="tr-TR" sz="2400" dirty="0">
                <a:latin typeface="Times New Roman" panose="02020603050405020304" pitchFamily="18" charset="0"/>
                <a:ea typeface="Calibri" panose="020F0502020204030204" pitchFamily="34" charset="0"/>
                <a:cs typeface="Times New Roman" panose="02020603050405020304" pitchFamily="18" charset="0"/>
              </a:rPr>
              <a:t> uygulamalarına karşı çıkan </a:t>
            </a:r>
            <a:r>
              <a:rPr lang="tr-TR" sz="2400" dirty="0" err="1">
                <a:latin typeface="Times New Roman" panose="02020603050405020304" pitchFamily="18" charset="0"/>
                <a:ea typeface="Calibri" panose="020F0502020204030204" pitchFamily="34" charset="0"/>
                <a:cs typeface="Times New Roman" panose="02020603050405020304" pitchFamily="18" charset="0"/>
              </a:rPr>
              <a:t>pleplerin</a:t>
            </a:r>
            <a:r>
              <a:rPr lang="tr-TR" sz="2400" dirty="0">
                <a:latin typeface="Times New Roman" panose="02020603050405020304" pitchFamily="18" charset="0"/>
                <a:ea typeface="Calibri" panose="020F0502020204030204" pitchFamily="34" charset="0"/>
                <a:cs typeface="Times New Roman" panose="02020603050405020304" pitchFamily="18" charset="0"/>
              </a:rPr>
              <a:t> ayaklanmaları ile bu kanunlar gündeme gelmiştir. Bu ayaklanmaları bastırmak amacıyla kanunlar ıslah edilerek ilk defa yazılı hâle getirilmiştir. Bu kanunlarla Roma halkının görev ve sorumlulukları, halk arasındaki ilişkiler gibi pek çok konuya açıklık getirilmiştir.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endParaRPr lang="tr-TR" sz="2400"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3378795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rgbClr val="000000"/>
          </a:solidFill>
        </p:spPr>
        <p:txBody>
          <a:bodyPr/>
          <a:lstStyle/>
          <a:p>
            <a:pPr indent="180340" algn="just">
              <a:lnSpc>
                <a:spcPct val="150000"/>
              </a:lnSpc>
              <a:spcAft>
                <a:spcPts val="0"/>
              </a:spcAft>
            </a:pPr>
            <a:r>
              <a:rPr lang="tr-TR"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12 Levha Kanunları</a:t>
            </a:r>
            <a:endParaRPr lang="tr-TR"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Bir kimse, kendisine borçlu olan kişiyi hâkim (</a:t>
            </a:r>
            <a:r>
              <a:rPr lang="tr-TR" sz="2800" i="1" dirty="0" err="1">
                <a:latin typeface="Times New Roman" panose="02020603050405020304" pitchFamily="18" charset="0"/>
                <a:ea typeface="Calibri" panose="020F0502020204030204" pitchFamily="34" charset="0"/>
                <a:cs typeface="Times New Roman" panose="02020603050405020304" pitchFamily="18" charset="0"/>
              </a:rPr>
              <a:t>majistra</a:t>
            </a:r>
            <a:r>
              <a:rPr lang="tr-TR" sz="2800" i="1" dirty="0">
                <a:latin typeface="Times New Roman" panose="02020603050405020304" pitchFamily="18" charset="0"/>
                <a:ea typeface="Calibri" panose="020F0502020204030204" pitchFamily="34" charset="0"/>
                <a:cs typeface="Times New Roman" panose="02020603050405020304" pitchFamily="18" charset="0"/>
              </a:rPr>
              <a:t>) önüne götürürse ve borçlu borcunu ödeyemezse muayyen şekillere </a:t>
            </a:r>
            <a:r>
              <a:rPr lang="tr-TR" sz="2800" i="1" dirty="0" err="1">
                <a:latin typeface="Times New Roman" panose="02020603050405020304" pitchFamily="18" charset="0"/>
                <a:ea typeface="Calibri" panose="020F0502020204030204" pitchFamily="34" charset="0"/>
                <a:cs typeface="Times New Roman" panose="02020603050405020304" pitchFamily="18" charset="0"/>
              </a:rPr>
              <a:t>riâyet</a:t>
            </a:r>
            <a:r>
              <a:rPr lang="tr-TR" sz="2800" i="1" dirty="0">
                <a:latin typeface="Times New Roman" panose="02020603050405020304" pitchFamily="18" charset="0"/>
                <a:ea typeface="Calibri" panose="020F0502020204030204" pitchFamily="34" charset="0"/>
                <a:cs typeface="Times New Roman" panose="02020603050405020304" pitchFamily="18" charset="0"/>
              </a:rPr>
              <a:t> ederek ona el koyar, evine götürür ve zincire vurur. Muayyen zaman içinde yine ödeyemezse öldürebilir veya köle olarak satabilir.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1677913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rgbClr val="000000"/>
          </a:solidFill>
        </p:spPr>
        <p:txBody>
          <a:bodyPr/>
          <a:lstStyle/>
          <a:p>
            <a:pPr indent="180340" algn="just">
              <a:lnSpc>
                <a:spcPct val="150000"/>
              </a:lnSpc>
              <a:spcAft>
                <a:spcPts val="0"/>
              </a:spcAft>
            </a:pPr>
            <a:r>
              <a:rPr lang="tr-TR"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İnsan Hakları Evrensel Bildirgesi</a:t>
            </a:r>
            <a:endParaRPr lang="tr-TR"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 Madde 4- Hiç kimse kölelik veya kulluk altında bulundurulamaz, kölelik ve köle ticareti her türlü biçimde yasaktır.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 Madde 5- Hiç kimseye işkence yapılamaz, zalimce, insanlık dışı veya onur kırıcı davranışlarda bulunulamaz ve ceza verilemez</a:t>
            </a:r>
            <a:r>
              <a:rPr lang="tr-TR" sz="2800" b="1" i="1" dirty="0">
                <a:latin typeface="Times New Roman" panose="02020603050405020304" pitchFamily="18" charset="0"/>
                <a:ea typeface="Calibri" panose="020F0502020204030204" pitchFamily="34" charset="0"/>
                <a:cs typeface="Times New Roman" panose="02020603050405020304" pitchFamily="18" charset="0"/>
              </a:rPr>
              <a:t>.</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3750947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404664"/>
            <a:ext cx="8784976" cy="5691336"/>
          </a:xfrm>
          <a:solidFill>
            <a:srgbClr val="002060"/>
          </a:solidFill>
        </p:spPr>
        <p:txBody>
          <a:bodyPr/>
          <a:lstStyle/>
          <a:p>
            <a:pPr indent="180340" algn="just">
              <a:lnSpc>
                <a:spcPct val="150000"/>
              </a:lnSpc>
              <a:spcAft>
                <a:spcPts val="0"/>
              </a:spcAft>
            </a:pPr>
            <a:r>
              <a:rPr lang="tr-TR" sz="2800" dirty="0">
                <a:latin typeface="Times New Roman" panose="02020603050405020304" pitchFamily="18" charset="0"/>
                <a:ea typeface="Calibri" panose="020F0502020204030204" pitchFamily="34" charset="0"/>
                <a:cs typeface="Times New Roman" panose="02020603050405020304" pitchFamily="18" charset="0"/>
              </a:rPr>
              <a:t>527-565 yılları arasında Doğu Roma İmparatoru olan Justinianus, On İki Levha Kanunları başta olmak üzere Roma kanunlarını toplayarak çağın ve toplumun ihtiyaçlarına uygun bir şekilde yeniden düzenlemiştir. Justinianus </a:t>
            </a:r>
            <a:r>
              <a:rPr lang="tr-TR" sz="2800" dirty="0" err="1">
                <a:latin typeface="Times New Roman" panose="02020603050405020304" pitchFamily="18" charset="0"/>
                <a:ea typeface="Calibri" panose="020F0502020204030204" pitchFamily="34" charset="0"/>
                <a:cs typeface="Times New Roman" panose="02020603050405020304" pitchFamily="18" charset="0"/>
              </a:rPr>
              <a:t>Kanunları’nda</a:t>
            </a:r>
            <a:r>
              <a:rPr lang="tr-TR" sz="2800" dirty="0">
                <a:latin typeface="Times New Roman" panose="02020603050405020304" pitchFamily="18" charset="0"/>
                <a:ea typeface="Calibri" panose="020F0502020204030204" pitchFamily="34" charset="0"/>
                <a:cs typeface="Times New Roman" panose="02020603050405020304" pitchFamily="18" charset="0"/>
              </a:rPr>
              <a:t> </a:t>
            </a:r>
            <a:r>
              <a:rPr lang="tr-TR" sz="2800" b="1" dirty="0">
                <a:latin typeface="Times New Roman" panose="02020603050405020304" pitchFamily="18" charset="0"/>
                <a:ea typeface="Calibri" panose="020F0502020204030204" pitchFamily="34" charset="0"/>
                <a:cs typeface="Times New Roman" panose="02020603050405020304" pitchFamily="18" charset="0"/>
              </a:rPr>
              <a:t>suç ve ceza sisteminde suçluyu arındırma, iyileştirme ve korkutma</a:t>
            </a:r>
            <a:r>
              <a:rPr lang="tr-TR" sz="2800" dirty="0">
                <a:latin typeface="Times New Roman" panose="02020603050405020304" pitchFamily="18" charset="0"/>
                <a:ea typeface="Calibri" panose="020F0502020204030204" pitchFamily="34" charset="0"/>
                <a:cs typeface="Times New Roman" panose="02020603050405020304" pitchFamily="18" charset="0"/>
              </a:rPr>
              <a:t> amacı vardır. Bu kanunlarda hapis cezası uygulaması yoktu, bunun yerine suçluların manastırlara kapatılması tedbirine başvurulmuştu.</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1850653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16632"/>
            <a:ext cx="8928992" cy="6624736"/>
          </a:xfrm>
          <a:solidFill>
            <a:schemeClr val="bg1">
              <a:lumMod val="95000"/>
              <a:lumOff val="5000"/>
            </a:schemeClr>
          </a:solidFill>
        </p:spPr>
        <p:txBody>
          <a:bodyPr/>
          <a:lstStyle/>
          <a:p>
            <a:pPr>
              <a:lnSpc>
                <a:spcPct val="150000"/>
              </a:lnSpc>
              <a:spcBef>
                <a:spcPts val="0"/>
              </a:spcBef>
            </a:pPr>
            <a:r>
              <a:rPr lang="tr-TR" sz="2400" dirty="0">
                <a:solidFill>
                  <a:srgbClr val="FFFF00"/>
                </a:solidFill>
              </a:rPr>
              <a:t>Justinianus </a:t>
            </a:r>
            <a:r>
              <a:rPr lang="tr-TR" sz="2400" dirty="0" err="1">
                <a:solidFill>
                  <a:srgbClr val="FFFF00"/>
                </a:solidFill>
              </a:rPr>
              <a:t>Kanunları’nda</a:t>
            </a:r>
            <a:r>
              <a:rPr lang="tr-TR" sz="2400" dirty="0">
                <a:solidFill>
                  <a:srgbClr val="FFFF00"/>
                </a:solidFill>
              </a:rPr>
              <a:t> aile hukukuna dair örnekler</a:t>
            </a:r>
          </a:p>
          <a:p>
            <a:pPr>
              <a:lnSpc>
                <a:spcPct val="150000"/>
              </a:lnSpc>
              <a:spcBef>
                <a:spcPts val="0"/>
              </a:spcBef>
            </a:pPr>
            <a:r>
              <a:rPr lang="tr-TR" sz="2400" dirty="0"/>
              <a:t>• Kişiler evli olduklarını önceden yapılmış drahoma adı </a:t>
            </a:r>
            <a:r>
              <a:rPr lang="tr-TR" sz="2400" dirty="0" smtClean="0"/>
              <a:t>verilen bir </a:t>
            </a:r>
            <a:r>
              <a:rPr lang="tr-TR" sz="2400" dirty="0"/>
              <a:t>sözleşmeyle ya da kilise görevlisi ve tanıklar </a:t>
            </a:r>
            <a:r>
              <a:rPr lang="tr-TR" sz="2400" dirty="0" smtClean="0"/>
              <a:t>huzurunda evlenme </a:t>
            </a:r>
            <a:r>
              <a:rPr lang="tr-TR" sz="2400" dirty="0"/>
              <a:t>iradelerini beyan ederek ispat eder.</a:t>
            </a:r>
          </a:p>
          <a:p>
            <a:pPr>
              <a:lnSpc>
                <a:spcPct val="150000"/>
              </a:lnSpc>
              <a:spcBef>
                <a:spcPts val="0"/>
              </a:spcBef>
            </a:pPr>
            <a:r>
              <a:rPr lang="tr-TR" sz="2400" dirty="0"/>
              <a:t>• Çocuğun evlilik esnasında doğumu soyunun sıhhati için </a:t>
            </a:r>
            <a:r>
              <a:rPr lang="tr-TR" sz="2400" dirty="0" smtClean="0"/>
              <a:t>yeterli değildir</a:t>
            </a:r>
            <a:r>
              <a:rPr lang="tr-TR" sz="2400" dirty="0"/>
              <a:t>. Babanın doğumdan sonra kendisine gösterilen </a:t>
            </a:r>
            <a:r>
              <a:rPr lang="tr-TR" sz="2400" dirty="0" smtClean="0"/>
              <a:t>çocuğu kabul </a:t>
            </a:r>
            <a:r>
              <a:rPr lang="tr-TR" sz="2400" dirty="0"/>
              <a:t>etmesi gerekir. Baba kabul etmezse çocuk </a:t>
            </a:r>
            <a:r>
              <a:rPr lang="tr-TR" sz="2400" dirty="0" smtClean="0"/>
              <a:t>sahipsiz olur</a:t>
            </a:r>
            <a:r>
              <a:rPr lang="tr-TR" sz="2400" dirty="0"/>
              <a:t>, evden atılabilir veya öldürülebilir.</a:t>
            </a:r>
          </a:p>
          <a:p>
            <a:pPr>
              <a:lnSpc>
                <a:spcPct val="150000"/>
              </a:lnSpc>
              <a:spcBef>
                <a:spcPts val="0"/>
              </a:spcBef>
            </a:pPr>
            <a:r>
              <a:rPr lang="tr-TR" sz="2400" dirty="0">
                <a:solidFill>
                  <a:srgbClr val="FFFF00"/>
                </a:solidFill>
              </a:rPr>
              <a:t>İnsan Hakları Evrensel Beyannamesi</a:t>
            </a:r>
          </a:p>
          <a:p>
            <a:pPr>
              <a:lnSpc>
                <a:spcPct val="150000"/>
              </a:lnSpc>
              <a:spcBef>
                <a:spcPts val="0"/>
              </a:spcBef>
            </a:pPr>
            <a:r>
              <a:rPr lang="tr-TR" sz="2400" dirty="0"/>
              <a:t>• Madde 25- Ana ve çocuk özen ve yardım görme hakkına </a:t>
            </a:r>
            <a:r>
              <a:rPr lang="tr-TR" sz="2400" dirty="0" smtClean="0"/>
              <a:t>sahiptir. Bütün </a:t>
            </a:r>
            <a:r>
              <a:rPr lang="tr-TR" sz="2400" dirty="0"/>
              <a:t>çocuklar evlilik içinde veya dışında </a:t>
            </a:r>
            <a:r>
              <a:rPr lang="tr-TR" sz="2400" dirty="0" smtClean="0"/>
              <a:t>doğsunlar aynı </a:t>
            </a:r>
            <a:r>
              <a:rPr lang="tr-TR" sz="2400" dirty="0"/>
              <a:t>sosyal korunmadan faydalanırlar.</a:t>
            </a:r>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115902972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Kağıt">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1978</TotalTime>
  <Words>747</Words>
  <Application>Microsoft Office PowerPoint</Application>
  <PresentationFormat>Ekran Gösterisi (4:3)</PresentationFormat>
  <Paragraphs>51</Paragraphs>
  <Slides>15</Slides>
  <Notes>0</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15</vt:i4>
      </vt:variant>
    </vt:vector>
  </HeadingPairs>
  <TitlesOfParts>
    <vt:vector size="24" baseType="lpstr">
      <vt:lpstr>Arial</vt:lpstr>
      <vt:lpstr>Calibri</vt:lpstr>
      <vt:lpstr>Constantia</vt:lpstr>
      <vt:lpstr>Franklin Gothic Book</vt:lpstr>
      <vt:lpstr>Times New Roman</vt:lpstr>
      <vt:lpstr>Wingdings</vt:lpstr>
      <vt:lpstr>Wingdings 2</vt:lpstr>
      <vt:lpstr>Teknik</vt:lpstr>
      <vt:lpstr>Kağıt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KPSS’YE VE YKS’YE HAZIRLIK DAHA KOLAY Online Kitapçılarda…</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toshiba</cp:lastModifiedBy>
  <cp:revision>150</cp:revision>
  <dcterms:created xsi:type="dcterms:W3CDTF">2012-11-01T19:26:54Z</dcterms:created>
  <dcterms:modified xsi:type="dcterms:W3CDTF">2018-04-01T20:37:59Z</dcterms:modified>
</cp:coreProperties>
</file>