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56" r:id="rId2"/>
    <p:sldId id="314" r:id="rId3"/>
    <p:sldId id="288" r:id="rId4"/>
    <p:sldId id="316" r:id="rId5"/>
    <p:sldId id="289" r:id="rId6"/>
    <p:sldId id="315" r:id="rId7"/>
    <p:sldId id="257" r:id="rId8"/>
    <p:sldId id="264" r:id="rId9"/>
    <p:sldId id="317" r:id="rId10"/>
    <p:sldId id="318" r:id="rId11"/>
    <p:sldId id="271" r:id="rId12"/>
    <p:sldId id="259" r:id="rId13"/>
    <p:sldId id="277" r:id="rId14"/>
    <p:sldId id="260" r:id="rId15"/>
    <p:sldId id="261" r:id="rId16"/>
    <p:sldId id="278" r:id="rId17"/>
    <p:sldId id="319" r:id="rId18"/>
    <p:sldId id="320" r:id="rId19"/>
    <p:sldId id="321" r:id="rId20"/>
    <p:sldId id="322" r:id="rId21"/>
    <p:sldId id="276" r:id="rId22"/>
    <p:sldId id="270" r:id="rId23"/>
    <p:sldId id="323" r:id="rId24"/>
    <p:sldId id="324" r:id="rId25"/>
    <p:sldId id="272" r:id="rId26"/>
    <p:sldId id="273" r:id="rId27"/>
    <p:sldId id="274" r:id="rId28"/>
    <p:sldId id="325" r:id="rId29"/>
    <p:sldId id="326" r:id="rId30"/>
    <p:sldId id="327" r:id="rId31"/>
    <p:sldId id="328" r:id="rId32"/>
    <p:sldId id="329" r:id="rId33"/>
    <p:sldId id="334" r:id="rId34"/>
    <p:sldId id="304" r:id="rId35"/>
    <p:sldId id="294" r:id="rId36"/>
    <p:sldId id="295" r:id="rId37"/>
    <p:sldId id="305" r:id="rId38"/>
    <p:sldId id="333" r:id="rId39"/>
    <p:sldId id="330" r:id="rId40"/>
    <p:sldId id="303" r:id="rId41"/>
    <p:sldId id="298" r:id="rId42"/>
    <p:sldId id="313" r:id="rId43"/>
    <p:sldId id="332" r:id="rId44"/>
    <p:sldId id="296" r:id="rId45"/>
    <p:sldId id="263" r:id="rId46"/>
    <p:sldId id="292" r:id="rId47"/>
    <p:sldId id="284" r:id="rId48"/>
    <p:sldId id="285" r:id="rId49"/>
    <p:sldId id="265" r:id="rId50"/>
    <p:sldId id="266" r:id="rId51"/>
    <p:sldId id="267" r:id="rId52"/>
    <p:sldId id="268" r:id="rId53"/>
    <p:sldId id="286" r:id="rId54"/>
    <p:sldId id="287" r:id="rId55"/>
    <p:sldId id="269" r:id="rId56"/>
    <p:sldId id="279" r:id="rId57"/>
    <p:sldId id="282" r:id="rId58"/>
    <p:sldId id="283" r:id="rId59"/>
    <p:sldId id="308" r:id="rId60"/>
    <p:sldId id="310" r:id="rId61"/>
    <p:sldId id="331" r:id="rId6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ba" initials="t" lastIdx="1" clrIdx="0">
    <p:extLst>
      <p:ext uri="{19B8F6BF-5375-455C-9EA6-DF929625EA0E}">
        <p15:presenceInfo xmlns:p15="http://schemas.microsoft.com/office/powerpoint/2012/main" userId="toshi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28T22:26:40.662"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89A32-8C39-4039-99CE-9B31CE58AFD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2C8A7B85-B9C3-4E37-A263-568363C758A7}">
      <dgm:prSet phldrT="[Metin]" custT="1"/>
      <dgm:spPr>
        <a:solidFill>
          <a:srgbClr val="00B050">
            <a:alpha val="90000"/>
          </a:srgbClr>
        </a:solidFill>
      </dgm:spPr>
      <dgm:t>
        <a:bodyPr/>
        <a:lstStyle/>
        <a:p>
          <a:r>
            <a:rPr lang="tr-TR" sz="2000" b="1" dirty="0" smtClean="0"/>
            <a:t>İlkçağda Ticaret</a:t>
          </a:r>
          <a:endParaRPr lang="tr-TR" sz="2000" b="1" dirty="0"/>
        </a:p>
      </dgm:t>
    </dgm:pt>
    <dgm:pt modelId="{EB284DF9-9BA2-4732-AD9F-388FC1F592E7}" type="parTrans" cxnId="{3BE5FDCF-94A6-408E-8787-3BBACCE24B74}">
      <dgm:prSet/>
      <dgm:spPr/>
      <dgm:t>
        <a:bodyPr/>
        <a:lstStyle/>
        <a:p>
          <a:endParaRPr lang="tr-TR" sz="2000"/>
        </a:p>
      </dgm:t>
    </dgm:pt>
    <dgm:pt modelId="{13CEFACD-F380-44ED-8F30-DFB344D8B28D}" type="sibTrans" cxnId="{3BE5FDCF-94A6-408E-8787-3BBACCE24B74}">
      <dgm:prSet/>
      <dgm:spPr/>
      <dgm:t>
        <a:bodyPr/>
        <a:lstStyle/>
        <a:p>
          <a:endParaRPr lang="tr-TR" sz="2000"/>
        </a:p>
      </dgm:t>
    </dgm:pt>
    <dgm:pt modelId="{E65DFC82-21C3-4035-8345-AE7AE3D202B5}">
      <dgm:prSet phldrT="[Metin]" custT="1"/>
      <dgm:spPr>
        <a:solidFill>
          <a:schemeClr val="accent6">
            <a:lumMod val="50000"/>
            <a:alpha val="90000"/>
          </a:schemeClr>
        </a:solidFill>
      </dgm:spPr>
      <dgm:t>
        <a:bodyPr/>
        <a:lstStyle/>
        <a:p>
          <a:r>
            <a:rPr lang="tr-TR" sz="2000" b="1" dirty="0" smtClean="0">
              <a:solidFill>
                <a:schemeClr val="bg1"/>
              </a:solidFill>
            </a:rPr>
            <a:t>Kara Ticareti</a:t>
          </a:r>
          <a:endParaRPr lang="tr-TR" sz="2000" b="1" dirty="0">
            <a:solidFill>
              <a:schemeClr val="bg1"/>
            </a:solidFill>
          </a:endParaRPr>
        </a:p>
      </dgm:t>
    </dgm:pt>
    <dgm:pt modelId="{AD44A26B-7B27-4F13-A61B-B7430A0120A0}" type="parTrans" cxnId="{1B0624DB-AD63-4922-865B-13BDEDF4E23E}">
      <dgm:prSet/>
      <dgm:spPr/>
      <dgm:t>
        <a:bodyPr/>
        <a:lstStyle/>
        <a:p>
          <a:endParaRPr lang="tr-TR" sz="2000"/>
        </a:p>
      </dgm:t>
    </dgm:pt>
    <dgm:pt modelId="{DF5EFA2C-F69B-4A0D-A8F5-4704C50F2609}" type="sibTrans" cxnId="{1B0624DB-AD63-4922-865B-13BDEDF4E23E}">
      <dgm:prSet/>
      <dgm:spPr/>
      <dgm:t>
        <a:bodyPr/>
        <a:lstStyle/>
        <a:p>
          <a:endParaRPr lang="tr-TR" sz="2000"/>
        </a:p>
      </dgm:t>
    </dgm:pt>
    <dgm:pt modelId="{A13A1B18-EEE5-4048-B282-665179F2CD78}">
      <dgm:prSet phldrT="[Metin]" custT="1"/>
      <dgm:spPr>
        <a:solidFill>
          <a:schemeClr val="accent6">
            <a:lumMod val="50000"/>
            <a:alpha val="90000"/>
          </a:schemeClr>
        </a:solidFill>
      </dgm:spPr>
      <dgm:t>
        <a:bodyPr/>
        <a:lstStyle/>
        <a:p>
          <a:pPr>
            <a:lnSpc>
              <a:spcPct val="150000"/>
            </a:lnSpc>
            <a:spcAft>
              <a:spcPts val="0"/>
            </a:spcAft>
          </a:pPr>
          <a:r>
            <a:rPr lang="tr-TR" sz="2000" dirty="0" smtClean="0">
              <a:solidFill>
                <a:schemeClr val="bg1"/>
              </a:solidFill>
            </a:rPr>
            <a:t>Asurlar        </a:t>
          </a:r>
        </a:p>
        <a:p>
          <a:pPr>
            <a:lnSpc>
              <a:spcPct val="150000"/>
            </a:lnSpc>
            <a:spcAft>
              <a:spcPts val="0"/>
            </a:spcAft>
          </a:pPr>
          <a:r>
            <a:rPr lang="tr-TR" sz="2000" dirty="0" smtClean="0">
              <a:solidFill>
                <a:schemeClr val="bg1"/>
              </a:solidFill>
            </a:rPr>
            <a:t>Lidyalılar     </a:t>
          </a:r>
        </a:p>
        <a:p>
          <a:pPr>
            <a:lnSpc>
              <a:spcPct val="150000"/>
            </a:lnSpc>
            <a:spcAft>
              <a:spcPts val="0"/>
            </a:spcAft>
          </a:pPr>
          <a:r>
            <a:rPr lang="tr-TR" sz="2000" dirty="0" smtClean="0">
              <a:solidFill>
                <a:schemeClr val="bg1"/>
              </a:solidFill>
            </a:rPr>
            <a:t> </a:t>
          </a:r>
          <a:r>
            <a:rPr lang="tr-TR" sz="2000" dirty="0" err="1" smtClean="0">
              <a:solidFill>
                <a:schemeClr val="bg1"/>
              </a:solidFill>
            </a:rPr>
            <a:t>Soğdlar</a:t>
          </a:r>
          <a:endParaRPr lang="tr-TR" sz="2000" dirty="0"/>
        </a:p>
      </dgm:t>
    </dgm:pt>
    <dgm:pt modelId="{FD759A14-9C02-478F-8CCD-98064DC8DF41}" type="parTrans" cxnId="{D6202DAD-24AC-42F2-91DC-ADF953B49EF8}">
      <dgm:prSet/>
      <dgm:spPr/>
      <dgm:t>
        <a:bodyPr/>
        <a:lstStyle/>
        <a:p>
          <a:endParaRPr lang="tr-TR" sz="2000"/>
        </a:p>
      </dgm:t>
    </dgm:pt>
    <dgm:pt modelId="{ACEC6432-B619-4922-9BC4-6B0B84EE7AB4}" type="sibTrans" cxnId="{D6202DAD-24AC-42F2-91DC-ADF953B49EF8}">
      <dgm:prSet/>
      <dgm:spPr/>
      <dgm:t>
        <a:bodyPr/>
        <a:lstStyle/>
        <a:p>
          <a:endParaRPr lang="tr-TR" sz="2000"/>
        </a:p>
      </dgm:t>
    </dgm:pt>
    <dgm:pt modelId="{EFAED47B-5B28-40B5-ADC7-1A7293DFB9DA}">
      <dgm:prSet phldrT="[Metin]" custT="1"/>
      <dgm:spPr>
        <a:solidFill>
          <a:srgbClr val="002060">
            <a:alpha val="90000"/>
          </a:srgbClr>
        </a:solidFill>
      </dgm:spPr>
      <dgm:t>
        <a:bodyPr/>
        <a:lstStyle/>
        <a:p>
          <a:r>
            <a:rPr lang="tr-TR" sz="2000" b="1" dirty="0" smtClean="0">
              <a:solidFill>
                <a:schemeClr val="bg1"/>
              </a:solidFill>
            </a:rPr>
            <a:t>Deniz Ticareti</a:t>
          </a:r>
          <a:endParaRPr lang="tr-TR" sz="2000" b="1" dirty="0">
            <a:solidFill>
              <a:schemeClr val="bg1"/>
            </a:solidFill>
          </a:endParaRPr>
        </a:p>
      </dgm:t>
    </dgm:pt>
    <dgm:pt modelId="{DE9910F5-ADF9-46AD-96C6-EC73BB93EC7D}" type="parTrans" cxnId="{655DA708-837C-44BD-AFA2-0A1C0DD4954A}">
      <dgm:prSet/>
      <dgm:spPr/>
      <dgm:t>
        <a:bodyPr/>
        <a:lstStyle/>
        <a:p>
          <a:endParaRPr lang="tr-TR" sz="2000"/>
        </a:p>
      </dgm:t>
    </dgm:pt>
    <dgm:pt modelId="{AAEEDDB2-3DD9-4FD9-B072-50E564512DB2}" type="sibTrans" cxnId="{655DA708-837C-44BD-AFA2-0A1C0DD4954A}">
      <dgm:prSet/>
      <dgm:spPr/>
      <dgm:t>
        <a:bodyPr/>
        <a:lstStyle/>
        <a:p>
          <a:endParaRPr lang="tr-TR" sz="2000"/>
        </a:p>
      </dgm:t>
    </dgm:pt>
    <dgm:pt modelId="{FC3FF8B7-B83D-4FC1-91E5-A296C700A7A1}">
      <dgm:prSet phldrT="[Metin]" custT="1"/>
      <dgm:spPr>
        <a:solidFill>
          <a:srgbClr val="002060">
            <a:alpha val="90000"/>
          </a:srgbClr>
        </a:solidFill>
      </dgm:spPr>
      <dgm:t>
        <a:bodyPr/>
        <a:lstStyle/>
        <a:p>
          <a:pPr>
            <a:lnSpc>
              <a:spcPct val="90000"/>
            </a:lnSpc>
            <a:spcAft>
              <a:spcPct val="35000"/>
            </a:spcAft>
          </a:pPr>
          <a:endParaRPr lang="tr-TR" sz="2000" dirty="0" smtClean="0">
            <a:solidFill>
              <a:schemeClr val="bg1"/>
            </a:solidFill>
          </a:endParaRPr>
        </a:p>
        <a:p>
          <a:pPr>
            <a:lnSpc>
              <a:spcPct val="150000"/>
            </a:lnSpc>
            <a:spcAft>
              <a:spcPts val="0"/>
            </a:spcAft>
          </a:pPr>
          <a:r>
            <a:rPr lang="tr-TR" sz="2000" dirty="0" smtClean="0">
              <a:solidFill>
                <a:schemeClr val="bg1"/>
              </a:solidFill>
            </a:rPr>
            <a:t>Fenikeliler</a:t>
          </a:r>
        </a:p>
        <a:p>
          <a:pPr>
            <a:lnSpc>
              <a:spcPct val="150000"/>
            </a:lnSpc>
            <a:spcAft>
              <a:spcPts val="0"/>
            </a:spcAft>
          </a:pPr>
          <a:r>
            <a:rPr lang="tr-TR" sz="2000" dirty="0" smtClean="0">
              <a:solidFill>
                <a:schemeClr val="bg1"/>
              </a:solidFill>
            </a:rPr>
            <a:t>Yunanlılar</a:t>
          </a:r>
        </a:p>
        <a:p>
          <a:pPr>
            <a:lnSpc>
              <a:spcPct val="150000"/>
            </a:lnSpc>
            <a:spcAft>
              <a:spcPts val="0"/>
            </a:spcAft>
          </a:pPr>
          <a:r>
            <a:rPr lang="tr-TR" sz="2000" dirty="0" smtClean="0">
              <a:solidFill>
                <a:schemeClr val="bg1"/>
              </a:solidFill>
            </a:rPr>
            <a:t>İyonlar</a:t>
          </a:r>
        </a:p>
        <a:p>
          <a:pPr>
            <a:lnSpc>
              <a:spcPct val="90000"/>
            </a:lnSpc>
            <a:spcAft>
              <a:spcPct val="35000"/>
            </a:spcAft>
          </a:pPr>
          <a:endParaRPr lang="tr-TR" sz="2000" dirty="0">
            <a:solidFill>
              <a:schemeClr val="bg1"/>
            </a:solidFill>
          </a:endParaRPr>
        </a:p>
      </dgm:t>
    </dgm:pt>
    <dgm:pt modelId="{987B5C5B-3AAD-4E0B-8B8B-E86E0B00F4DE}" type="parTrans" cxnId="{13AF7B68-E520-480B-BC8C-CE6F63E934B2}">
      <dgm:prSet/>
      <dgm:spPr/>
      <dgm:t>
        <a:bodyPr/>
        <a:lstStyle/>
        <a:p>
          <a:endParaRPr lang="tr-TR" sz="2000"/>
        </a:p>
      </dgm:t>
    </dgm:pt>
    <dgm:pt modelId="{655B7DEB-61D7-48E1-B1E5-0E4E08A4D867}" type="sibTrans" cxnId="{13AF7B68-E520-480B-BC8C-CE6F63E934B2}">
      <dgm:prSet/>
      <dgm:spPr/>
      <dgm:t>
        <a:bodyPr/>
        <a:lstStyle/>
        <a:p>
          <a:endParaRPr lang="tr-TR" sz="2000"/>
        </a:p>
      </dgm:t>
    </dgm:pt>
    <dgm:pt modelId="{15DCF745-D9F4-4D33-8775-5D709C620123}" type="pres">
      <dgm:prSet presAssocID="{62D89A32-8C39-4039-99CE-9B31CE58AFDF}" presName="hierChild1" presStyleCnt="0">
        <dgm:presLayoutVars>
          <dgm:chPref val="1"/>
          <dgm:dir/>
          <dgm:animOne val="branch"/>
          <dgm:animLvl val="lvl"/>
          <dgm:resizeHandles/>
        </dgm:presLayoutVars>
      </dgm:prSet>
      <dgm:spPr/>
    </dgm:pt>
    <dgm:pt modelId="{1A9C18BF-FC34-4DE5-9BE8-058E21CCB301}" type="pres">
      <dgm:prSet presAssocID="{2C8A7B85-B9C3-4E37-A263-568363C758A7}" presName="hierRoot1" presStyleCnt="0"/>
      <dgm:spPr/>
    </dgm:pt>
    <dgm:pt modelId="{ABE8BBFF-748A-4149-A3FE-9940E0E004D9}" type="pres">
      <dgm:prSet presAssocID="{2C8A7B85-B9C3-4E37-A263-568363C758A7}" presName="composite" presStyleCnt="0"/>
      <dgm:spPr/>
    </dgm:pt>
    <dgm:pt modelId="{AD219E7A-0777-4E9C-AADF-31B996824DD1}" type="pres">
      <dgm:prSet presAssocID="{2C8A7B85-B9C3-4E37-A263-568363C758A7}" presName="background" presStyleLbl="node0" presStyleIdx="0" presStyleCnt="1"/>
      <dgm:spPr/>
    </dgm:pt>
    <dgm:pt modelId="{B3D1E1F5-F669-4926-B46F-9E1E73F397F2}" type="pres">
      <dgm:prSet presAssocID="{2C8A7B85-B9C3-4E37-A263-568363C758A7}" presName="text" presStyleLbl="fgAcc0" presStyleIdx="0" presStyleCnt="1" custScaleX="212279">
        <dgm:presLayoutVars>
          <dgm:chPref val="3"/>
        </dgm:presLayoutVars>
      </dgm:prSet>
      <dgm:spPr/>
      <dgm:t>
        <a:bodyPr/>
        <a:lstStyle/>
        <a:p>
          <a:endParaRPr lang="tr-TR"/>
        </a:p>
      </dgm:t>
    </dgm:pt>
    <dgm:pt modelId="{20E70D82-EBB4-436F-A0BF-C98B5D6CF148}" type="pres">
      <dgm:prSet presAssocID="{2C8A7B85-B9C3-4E37-A263-568363C758A7}" presName="hierChild2" presStyleCnt="0"/>
      <dgm:spPr/>
    </dgm:pt>
    <dgm:pt modelId="{976C50A6-8EDE-434D-8EAC-F45282B3E84A}" type="pres">
      <dgm:prSet presAssocID="{AD44A26B-7B27-4F13-A61B-B7430A0120A0}" presName="Name10" presStyleLbl="parChTrans1D2" presStyleIdx="0" presStyleCnt="2"/>
      <dgm:spPr/>
    </dgm:pt>
    <dgm:pt modelId="{82694C55-641D-41E7-9084-0B7C6F047A9E}" type="pres">
      <dgm:prSet presAssocID="{E65DFC82-21C3-4035-8345-AE7AE3D202B5}" presName="hierRoot2" presStyleCnt="0"/>
      <dgm:spPr/>
    </dgm:pt>
    <dgm:pt modelId="{560A201F-D5AA-451F-807B-9DC99109BFEF}" type="pres">
      <dgm:prSet presAssocID="{E65DFC82-21C3-4035-8345-AE7AE3D202B5}" presName="composite2" presStyleCnt="0"/>
      <dgm:spPr/>
    </dgm:pt>
    <dgm:pt modelId="{C4AE50BC-877B-4E06-9A65-A253D4CC622A}" type="pres">
      <dgm:prSet presAssocID="{E65DFC82-21C3-4035-8345-AE7AE3D202B5}" presName="background2" presStyleLbl="node2" presStyleIdx="0" presStyleCnt="2"/>
      <dgm:spPr/>
    </dgm:pt>
    <dgm:pt modelId="{882E4A82-36FA-4E8F-A424-63FFC2ACA4BB}" type="pres">
      <dgm:prSet presAssocID="{E65DFC82-21C3-4035-8345-AE7AE3D202B5}" presName="text2" presStyleLbl="fgAcc2" presStyleIdx="0" presStyleCnt="2" custScaleX="160278">
        <dgm:presLayoutVars>
          <dgm:chPref val="3"/>
        </dgm:presLayoutVars>
      </dgm:prSet>
      <dgm:spPr/>
    </dgm:pt>
    <dgm:pt modelId="{125D8A81-139C-4472-854B-D59F0E8B0D33}" type="pres">
      <dgm:prSet presAssocID="{E65DFC82-21C3-4035-8345-AE7AE3D202B5}" presName="hierChild3" presStyleCnt="0"/>
      <dgm:spPr/>
    </dgm:pt>
    <dgm:pt modelId="{EB1DFEF9-2B3F-47AF-8471-B16EAC05D573}" type="pres">
      <dgm:prSet presAssocID="{FD759A14-9C02-478F-8CCD-98064DC8DF41}" presName="Name17" presStyleLbl="parChTrans1D3" presStyleIdx="0" presStyleCnt="2"/>
      <dgm:spPr/>
    </dgm:pt>
    <dgm:pt modelId="{2BCBED1A-65E4-4225-8F65-7C4F2ED73EB7}" type="pres">
      <dgm:prSet presAssocID="{A13A1B18-EEE5-4048-B282-665179F2CD78}" presName="hierRoot3" presStyleCnt="0"/>
      <dgm:spPr/>
    </dgm:pt>
    <dgm:pt modelId="{F706CB2E-D3C6-4B06-B99C-2B40F57C969E}" type="pres">
      <dgm:prSet presAssocID="{A13A1B18-EEE5-4048-B282-665179F2CD78}" presName="composite3" presStyleCnt="0"/>
      <dgm:spPr/>
    </dgm:pt>
    <dgm:pt modelId="{A0E67122-CAC3-4C43-ADF7-960A4D294D1C}" type="pres">
      <dgm:prSet presAssocID="{A13A1B18-EEE5-4048-B282-665179F2CD78}" presName="background3" presStyleLbl="node3" presStyleIdx="0" presStyleCnt="2"/>
      <dgm:spPr/>
    </dgm:pt>
    <dgm:pt modelId="{CD1E8081-A48F-4693-9F2D-926903C59EC1}" type="pres">
      <dgm:prSet presAssocID="{A13A1B18-EEE5-4048-B282-665179F2CD78}" presName="text3" presStyleLbl="fgAcc3" presStyleIdx="0" presStyleCnt="2" custScaleX="191572" custScaleY="131695">
        <dgm:presLayoutVars>
          <dgm:chPref val="3"/>
        </dgm:presLayoutVars>
      </dgm:prSet>
      <dgm:spPr/>
      <dgm:t>
        <a:bodyPr/>
        <a:lstStyle/>
        <a:p>
          <a:endParaRPr lang="tr-TR"/>
        </a:p>
      </dgm:t>
    </dgm:pt>
    <dgm:pt modelId="{88AD77C7-5A60-41AC-8C7D-ABD7E4529940}" type="pres">
      <dgm:prSet presAssocID="{A13A1B18-EEE5-4048-B282-665179F2CD78}" presName="hierChild4" presStyleCnt="0"/>
      <dgm:spPr/>
    </dgm:pt>
    <dgm:pt modelId="{1074982B-AD31-4E0D-A466-0059597C369C}" type="pres">
      <dgm:prSet presAssocID="{DE9910F5-ADF9-46AD-96C6-EC73BB93EC7D}" presName="Name10" presStyleLbl="parChTrans1D2" presStyleIdx="1" presStyleCnt="2"/>
      <dgm:spPr/>
    </dgm:pt>
    <dgm:pt modelId="{EE8D44D8-86C9-4179-A0C5-0D97F9AF5406}" type="pres">
      <dgm:prSet presAssocID="{EFAED47B-5B28-40B5-ADC7-1A7293DFB9DA}" presName="hierRoot2" presStyleCnt="0"/>
      <dgm:spPr/>
    </dgm:pt>
    <dgm:pt modelId="{97A4BB2E-BC67-4AD5-A7C2-2D5813C0AA8C}" type="pres">
      <dgm:prSet presAssocID="{EFAED47B-5B28-40B5-ADC7-1A7293DFB9DA}" presName="composite2" presStyleCnt="0"/>
      <dgm:spPr/>
    </dgm:pt>
    <dgm:pt modelId="{93A19278-036C-479C-B832-B7DC20CE5B95}" type="pres">
      <dgm:prSet presAssocID="{EFAED47B-5B28-40B5-ADC7-1A7293DFB9DA}" presName="background2" presStyleLbl="node2" presStyleIdx="1" presStyleCnt="2"/>
      <dgm:spPr/>
    </dgm:pt>
    <dgm:pt modelId="{E61CDD21-EEF3-45A2-88B9-770216A05C2F}" type="pres">
      <dgm:prSet presAssocID="{EFAED47B-5B28-40B5-ADC7-1A7293DFB9DA}" presName="text2" presStyleLbl="fgAcc2" presStyleIdx="1" presStyleCnt="2" custScaleX="166823">
        <dgm:presLayoutVars>
          <dgm:chPref val="3"/>
        </dgm:presLayoutVars>
      </dgm:prSet>
      <dgm:spPr/>
    </dgm:pt>
    <dgm:pt modelId="{F7F5F9BC-7390-4A0E-8073-9C5BC57C9655}" type="pres">
      <dgm:prSet presAssocID="{EFAED47B-5B28-40B5-ADC7-1A7293DFB9DA}" presName="hierChild3" presStyleCnt="0"/>
      <dgm:spPr/>
    </dgm:pt>
    <dgm:pt modelId="{148877E7-D478-474A-BA26-9C04DD2F5B67}" type="pres">
      <dgm:prSet presAssocID="{987B5C5B-3AAD-4E0B-8B8B-E86E0B00F4DE}" presName="Name17" presStyleLbl="parChTrans1D3" presStyleIdx="1" presStyleCnt="2"/>
      <dgm:spPr/>
    </dgm:pt>
    <dgm:pt modelId="{DB085F44-566E-4CAB-8A5D-F83EF2BCBA79}" type="pres">
      <dgm:prSet presAssocID="{FC3FF8B7-B83D-4FC1-91E5-A296C700A7A1}" presName="hierRoot3" presStyleCnt="0"/>
      <dgm:spPr/>
    </dgm:pt>
    <dgm:pt modelId="{32996969-AB3F-4E33-8B01-C61D84D5E1F4}" type="pres">
      <dgm:prSet presAssocID="{FC3FF8B7-B83D-4FC1-91E5-A296C700A7A1}" presName="composite3" presStyleCnt="0"/>
      <dgm:spPr/>
    </dgm:pt>
    <dgm:pt modelId="{33A065E0-D356-4FA6-9139-57C4A02744E2}" type="pres">
      <dgm:prSet presAssocID="{FC3FF8B7-B83D-4FC1-91E5-A296C700A7A1}" presName="background3" presStyleLbl="node3" presStyleIdx="1" presStyleCnt="2"/>
      <dgm:spPr/>
    </dgm:pt>
    <dgm:pt modelId="{6E8743AC-0AB4-4003-9521-88A0FA2DA1E1}" type="pres">
      <dgm:prSet presAssocID="{FC3FF8B7-B83D-4FC1-91E5-A296C700A7A1}" presName="text3" presStyleLbl="fgAcc3" presStyleIdx="1" presStyleCnt="2" custScaleX="149534" custScaleY="133995">
        <dgm:presLayoutVars>
          <dgm:chPref val="3"/>
        </dgm:presLayoutVars>
      </dgm:prSet>
      <dgm:spPr/>
      <dgm:t>
        <a:bodyPr/>
        <a:lstStyle/>
        <a:p>
          <a:endParaRPr lang="tr-TR"/>
        </a:p>
      </dgm:t>
    </dgm:pt>
    <dgm:pt modelId="{35A0A31A-53C5-43C7-884D-A64347A3B5C3}" type="pres">
      <dgm:prSet presAssocID="{FC3FF8B7-B83D-4FC1-91E5-A296C700A7A1}" presName="hierChild4" presStyleCnt="0"/>
      <dgm:spPr/>
    </dgm:pt>
  </dgm:ptLst>
  <dgm:cxnLst>
    <dgm:cxn modelId="{1B0624DB-AD63-4922-865B-13BDEDF4E23E}" srcId="{2C8A7B85-B9C3-4E37-A263-568363C758A7}" destId="{E65DFC82-21C3-4035-8345-AE7AE3D202B5}" srcOrd="0" destOrd="0" parTransId="{AD44A26B-7B27-4F13-A61B-B7430A0120A0}" sibTransId="{DF5EFA2C-F69B-4A0D-A8F5-4704C50F2609}"/>
    <dgm:cxn modelId="{553F7157-0E91-4EF8-A32C-A557FB954018}" type="presOf" srcId="{AD44A26B-7B27-4F13-A61B-B7430A0120A0}" destId="{976C50A6-8EDE-434D-8EAC-F45282B3E84A}" srcOrd="0" destOrd="0" presId="urn:microsoft.com/office/officeart/2005/8/layout/hierarchy1"/>
    <dgm:cxn modelId="{13AF7B68-E520-480B-BC8C-CE6F63E934B2}" srcId="{EFAED47B-5B28-40B5-ADC7-1A7293DFB9DA}" destId="{FC3FF8B7-B83D-4FC1-91E5-A296C700A7A1}" srcOrd="0" destOrd="0" parTransId="{987B5C5B-3AAD-4E0B-8B8B-E86E0B00F4DE}" sibTransId="{655B7DEB-61D7-48E1-B1E5-0E4E08A4D867}"/>
    <dgm:cxn modelId="{33856D17-E939-4C14-9D63-22BD5664F2CF}" type="presOf" srcId="{A13A1B18-EEE5-4048-B282-665179F2CD78}" destId="{CD1E8081-A48F-4693-9F2D-926903C59EC1}" srcOrd="0" destOrd="0" presId="urn:microsoft.com/office/officeart/2005/8/layout/hierarchy1"/>
    <dgm:cxn modelId="{13A03A79-7D02-4C52-AAC1-2239C2DD1553}" type="presOf" srcId="{FD759A14-9C02-478F-8CCD-98064DC8DF41}" destId="{EB1DFEF9-2B3F-47AF-8471-B16EAC05D573}" srcOrd="0" destOrd="0" presId="urn:microsoft.com/office/officeart/2005/8/layout/hierarchy1"/>
    <dgm:cxn modelId="{1493575C-086A-4D0B-8EA2-E4C5562E46A3}" type="presOf" srcId="{DE9910F5-ADF9-46AD-96C6-EC73BB93EC7D}" destId="{1074982B-AD31-4E0D-A466-0059597C369C}" srcOrd="0" destOrd="0" presId="urn:microsoft.com/office/officeart/2005/8/layout/hierarchy1"/>
    <dgm:cxn modelId="{D6202DAD-24AC-42F2-91DC-ADF953B49EF8}" srcId="{E65DFC82-21C3-4035-8345-AE7AE3D202B5}" destId="{A13A1B18-EEE5-4048-B282-665179F2CD78}" srcOrd="0" destOrd="0" parTransId="{FD759A14-9C02-478F-8CCD-98064DC8DF41}" sibTransId="{ACEC6432-B619-4922-9BC4-6B0B84EE7AB4}"/>
    <dgm:cxn modelId="{655DA708-837C-44BD-AFA2-0A1C0DD4954A}" srcId="{2C8A7B85-B9C3-4E37-A263-568363C758A7}" destId="{EFAED47B-5B28-40B5-ADC7-1A7293DFB9DA}" srcOrd="1" destOrd="0" parTransId="{DE9910F5-ADF9-46AD-96C6-EC73BB93EC7D}" sibTransId="{AAEEDDB2-3DD9-4FD9-B072-50E564512DB2}"/>
    <dgm:cxn modelId="{15D3A6EE-2C70-4749-B166-A4D06FDE8030}" type="presOf" srcId="{E65DFC82-21C3-4035-8345-AE7AE3D202B5}" destId="{882E4A82-36FA-4E8F-A424-63FFC2ACA4BB}" srcOrd="0" destOrd="0" presId="urn:microsoft.com/office/officeart/2005/8/layout/hierarchy1"/>
    <dgm:cxn modelId="{3BE5FDCF-94A6-408E-8787-3BBACCE24B74}" srcId="{62D89A32-8C39-4039-99CE-9B31CE58AFDF}" destId="{2C8A7B85-B9C3-4E37-A263-568363C758A7}" srcOrd="0" destOrd="0" parTransId="{EB284DF9-9BA2-4732-AD9F-388FC1F592E7}" sibTransId="{13CEFACD-F380-44ED-8F30-DFB344D8B28D}"/>
    <dgm:cxn modelId="{2C1F5B42-E199-4B6A-A569-72AA91FC23F8}" type="presOf" srcId="{EFAED47B-5B28-40B5-ADC7-1A7293DFB9DA}" destId="{E61CDD21-EEF3-45A2-88B9-770216A05C2F}" srcOrd="0" destOrd="0" presId="urn:microsoft.com/office/officeart/2005/8/layout/hierarchy1"/>
    <dgm:cxn modelId="{2CFC2ADB-6CE8-45C4-B310-30A423EB46D3}" type="presOf" srcId="{FC3FF8B7-B83D-4FC1-91E5-A296C700A7A1}" destId="{6E8743AC-0AB4-4003-9521-88A0FA2DA1E1}" srcOrd="0" destOrd="0" presId="urn:microsoft.com/office/officeart/2005/8/layout/hierarchy1"/>
    <dgm:cxn modelId="{A809FFA4-5882-4D89-B667-5A5DB437F5D0}" type="presOf" srcId="{62D89A32-8C39-4039-99CE-9B31CE58AFDF}" destId="{15DCF745-D9F4-4D33-8775-5D709C620123}" srcOrd="0" destOrd="0" presId="urn:microsoft.com/office/officeart/2005/8/layout/hierarchy1"/>
    <dgm:cxn modelId="{8CE71C1B-A9AA-4CA6-BCA8-21F0BF79F3CF}" type="presOf" srcId="{987B5C5B-3AAD-4E0B-8B8B-E86E0B00F4DE}" destId="{148877E7-D478-474A-BA26-9C04DD2F5B67}" srcOrd="0" destOrd="0" presId="urn:microsoft.com/office/officeart/2005/8/layout/hierarchy1"/>
    <dgm:cxn modelId="{8E2C02C5-A7B5-4BF3-A1FE-667A094A31F5}" type="presOf" srcId="{2C8A7B85-B9C3-4E37-A263-568363C758A7}" destId="{B3D1E1F5-F669-4926-B46F-9E1E73F397F2}" srcOrd="0" destOrd="0" presId="urn:microsoft.com/office/officeart/2005/8/layout/hierarchy1"/>
    <dgm:cxn modelId="{77C182FD-8527-4DA3-A1B3-3170CF43AEE4}" type="presParOf" srcId="{15DCF745-D9F4-4D33-8775-5D709C620123}" destId="{1A9C18BF-FC34-4DE5-9BE8-058E21CCB301}" srcOrd="0" destOrd="0" presId="urn:microsoft.com/office/officeart/2005/8/layout/hierarchy1"/>
    <dgm:cxn modelId="{C439F365-E617-48AA-914B-37BCB895B8D4}" type="presParOf" srcId="{1A9C18BF-FC34-4DE5-9BE8-058E21CCB301}" destId="{ABE8BBFF-748A-4149-A3FE-9940E0E004D9}" srcOrd="0" destOrd="0" presId="urn:microsoft.com/office/officeart/2005/8/layout/hierarchy1"/>
    <dgm:cxn modelId="{A6C94142-77C3-47D6-A962-95296FA4043F}" type="presParOf" srcId="{ABE8BBFF-748A-4149-A3FE-9940E0E004D9}" destId="{AD219E7A-0777-4E9C-AADF-31B996824DD1}" srcOrd="0" destOrd="0" presId="urn:microsoft.com/office/officeart/2005/8/layout/hierarchy1"/>
    <dgm:cxn modelId="{C9D22D0C-52CA-442F-AAA2-6741C21731D5}" type="presParOf" srcId="{ABE8BBFF-748A-4149-A3FE-9940E0E004D9}" destId="{B3D1E1F5-F669-4926-B46F-9E1E73F397F2}" srcOrd="1" destOrd="0" presId="urn:microsoft.com/office/officeart/2005/8/layout/hierarchy1"/>
    <dgm:cxn modelId="{FACD23ED-ACE4-4CFB-9B13-DB75B6F9AF02}" type="presParOf" srcId="{1A9C18BF-FC34-4DE5-9BE8-058E21CCB301}" destId="{20E70D82-EBB4-436F-A0BF-C98B5D6CF148}" srcOrd="1" destOrd="0" presId="urn:microsoft.com/office/officeart/2005/8/layout/hierarchy1"/>
    <dgm:cxn modelId="{1211BF95-59FB-422D-8B9E-9C5C85B59674}" type="presParOf" srcId="{20E70D82-EBB4-436F-A0BF-C98B5D6CF148}" destId="{976C50A6-8EDE-434D-8EAC-F45282B3E84A}" srcOrd="0" destOrd="0" presId="urn:microsoft.com/office/officeart/2005/8/layout/hierarchy1"/>
    <dgm:cxn modelId="{217C8E7E-5283-4BA4-A011-69634C57D18E}" type="presParOf" srcId="{20E70D82-EBB4-436F-A0BF-C98B5D6CF148}" destId="{82694C55-641D-41E7-9084-0B7C6F047A9E}" srcOrd="1" destOrd="0" presId="urn:microsoft.com/office/officeart/2005/8/layout/hierarchy1"/>
    <dgm:cxn modelId="{6A52A24D-B49C-4E34-98E4-52E4F48D237F}" type="presParOf" srcId="{82694C55-641D-41E7-9084-0B7C6F047A9E}" destId="{560A201F-D5AA-451F-807B-9DC99109BFEF}" srcOrd="0" destOrd="0" presId="urn:microsoft.com/office/officeart/2005/8/layout/hierarchy1"/>
    <dgm:cxn modelId="{5C56AA5A-3EF9-4C89-9F39-C8534E7C0147}" type="presParOf" srcId="{560A201F-D5AA-451F-807B-9DC99109BFEF}" destId="{C4AE50BC-877B-4E06-9A65-A253D4CC622A}" srcOrd="0" destOrd="0" presId="urn:microsoft.com/office/officeart/2005/8/layout/hierarchy1"/>
    <dgm:cxn modelId="{3CDD548B-1863-4DD7-9E23-6128F8F48C30}" type="presParOf" srcId="{560A201F-D5AA-451F-807B-9DC99109BFEF}" destId="{882E4A82-36FA-4E8F-A424-63FFC2ACA4BB}" srcOrd="1" destOrd="0" presId="urn:microsoft.com/office/officeart/2005/8/layout/hierarchy1"/>
    <dgm:cxn modelId="{31A929E6-9FB7-40D8-BBC3-D2C3D836A6FB}" type="presParOf" srcId="{82694C55-641D-41E7-9084-0B7C6F047A9E}" destId="{125D8A81-139C-4472-854B-D59F0E8B0D33}" srcOrd="1" destOrd="0" presId="urn:microsoft.com/office/officeart/2005/8/layout/hierarchy1"/>
    <dgm:cxn modelId="{B4D863B1-AB84-4CCC-A9E7-E2692E91F2AF}" type="presParOf" srcId="{125D8A81-139C-4472-854B-D59F0E8B0D33}" destId="{EB1DFEF9-2B3F-47AF-8471-B16EAC05D573}" srcOrd="0" destOrd="0" presId="urn:microsoft.com/office/officeart/2005/8/layout/hierarchy1"/>
    <dgm:cxn modelId="{F05AA34D-3DBA-4E6F-8B6F-7FAD24C4246D}" type="presParOf" srcId="{125D8A81-139C-4472-854B-D59F0E8B0D33}" destId="{2BCBED1A-65E4-4225-8F65-7C4F2ED73EB7}" srcOrd="1" destOrd="0" presId="urn:microsoft.com/office/officeart/2005/8/layout/hierarchy1"/>
    <dgm:cxn modelId="{7D8BDCA3-6970-44CB-941B-5F1957A076CE}" type="presParOf" srcId="{2BCBED1A-65E4-4225-8F65-7C4F2ED73EB7}" destId="{F706CB2E-D3C6-4B06-B99C-2B40F57C969E}" srcOrd="0" destOrd="0" presId="urn:microsoft.com/office/officeart/2005/8/layout/hierarchy1"/>
    <dgm:cxn modelId="{FB021062-7B4B-4505-AB16-DA3C7DFCF170}" type="presParOf" srcId="{F706CB2E-D3C6-4B06-B99C-2B40F57C969E}" destId="{A0E67122-CAC3-4C43-ADF7-960A4D294D1C}" srcOrd="0" destOrd="0" presId="urn:microsoft.com/office/officeart/2005/8/layout/hierarchy1"/>
    <dgm:cxn modelId="{5BD7FF02-7726-450A-8653-0F5728E8A4C8}" type="presParOf" srcId="{F706CB2E-D3C6-4B06-B99C-2B40F57C969E}" destId="{CD1E8081-A48F-4693-9F2D-926903C59EC1}" srcOrd="1" destOrd="0" presId="urn:microsoft.com/office/officeart/2005/8/layout/hierarchy1"/>
    <dgm:cxn modelId="{9F38E6C1-4049-4745-A1F6-B743C26FC459}" type="presParOf" srcId="{2BCBED1A-65E4-4225-8F65-7C4F2ED73EB7}" destId="{88AD77C7-5A60-41AC-8C7D-ABD7E4529940}" srcOrd="1" destOrd="0" presId="urn:microsoft.com/office/officeart/2005/8/layout/hierarchy1"/>
    <dgm:cxn modelId="{966F609E-C311-4EB6-905E-735149E09CA1}" type="presParOf" srcId="{20E70D82-EBB4-436F-A0BF-C98B5D6CF148}" destId="{1074982B-AD31-4E0D-A466-0059597C369C}" srcOrd="2" destOrd="0" presId="urn:microsoft.com/office/officeart/2005/8/layout/hierarchy1"/>
    <dgm:cxn modelId="{C9DF5693-EB6F-44F1-8B7B-13685AEF1522}" type="presParOf" srcId="{20E70D82-EBB4-436F-A0BF-C98B5D6CF148}" destId="{EE8D44D8-86C9-4179-A0C5-0D97F9AF5406}" srcOrd="3" destOrd="0" presId="urn:microsoft.com/office/officeart/2005/8/layout/hierarchy1"/>
    <dgm:cxn modelId="{99585BC9-0A8A-42CE-8B0E-CB64AC408D27}" type="presParOf" srcId="{EE8D44D8-86C9-4179-A0C5-0D97F9AF5406}" destId="{97A4BB2E-BC67-4AD5-A7C2-2D5813C0AA8C}" srcOrd="0" destOrd="0" presId="urn:microsoft.com/office/officeart/2005/8/layout/hierarchy1"/>
    <dgm:cxn modelId="{6ED52FA9-E458-4F55-AEB3-B2683F3F1E3E}" type="presParOf" srcId="{97A4BB2E-BC67-4AD5-A7C2-2D5813C0AA8C}" destId="{93A19278-036C-479C-B832-B7DC20CE5B95}" srcOrd="0" destOrd="0" presId="urn:microsoft.com/office/officeart/2005/8/layout/hierarchy1"/>
    <dgm:cxn modelId="{A1CF827E-5288-4DDD-B398-D7B489059121}" type="presParOf" srcId="{97A4BB2E-BC67-4AD5-A7C2-2D5813C0AA8C}" destId="{E61CDD21-EEF3-45A2-88B9-770216A05C2F}" srcOrd="1" destOrd="0" presId="urn:microsoft.com/office/officeart/2005/8/layout/hierarchy1"/>
    <dgm:cxn modelId="{7B9985E5-0DBE-43CF-A0A7-94D0C96CA592}" type="presParOf" srcId="{EE8D44D8-86C9-4179-A0C5-0D97F9AF5406}" destId="{F7F5F9BC-7390-4A0E-8073-9C5BC57C9655}" srcOrd="1" destOrd="0" presId="urn:microsoft.com/office/officeart/2005/8/layout/hierarchy1"/>
    <dgm:cxn modelId="{0B4A5A42-B789-484B-B15F-3BB7B9732C8F}" type="presParOf" srcId="{F7F5F9BC-7390-4A0E-8073-9C5BC57C9655}" destId="{148877E7-D478-474A-BA26-9C04DD2F5B67}" srcOrd="0" destOrd="0" presId="urn:microsoft.com/office/officeart/2005/8/layout/hierarchy1"/>
    <dgm:cxn modelId="{66CC6E23-D3A0-408D-AE9D-07EF23BC133E}" type="presParOf" srcId="{F7F5F9BC-7390-4A0E-8073-9C5BC57C9655}" destId="{DB085F44-566E-4CAB-8A5D-F83EF2BCBA79}" srcOrd="1" destOrd="0" presId="urn:microsoft.com/office/officeart/2005/8/layout/hierarchy1"/>
    <dgm:cxn modelId="{78EF848E-8519-42A4-B30E-3AE91B9BFAC2}" type="presParOf" srcId="{DB085F44-566E-4CAB-8A5D-F83EF2BCBA79}" destId="{32996969-AB3F-4E33-8B01-C61D84D5E1F4}" srcOrd="0" destOrd="0" presId="urn:microsoft.com/office/officeart/2005/8/layout/hierarchy1"/>
    <dgm:cxn modelId="{D050126B-E80D-447E-B896-B3CE22D507E6}" type="presParOf" srcId="{32996969-AB3F-4E33-8B01-C61D84D5E1F4}" destId="{33A065E0-D356-4FA6-9139-57C4A02744E2}" srcOrd="0" destOrd="0" presId="urn:microsoft.com/office/officeart/2005/8/layout/hierarchy1"/>
    <dgm:cxn modelId="{F9B781B9-E2CC-4ACB-896F-811C768AF9C7}" type="presParOf" srcId="{32996969-AB3F-4E33-8B01-C61D84D5E1F4}" destId="{6E8743AC-0AB4-4003-9521-88A0FA2DA1E1}" srcOrd="1" destOrd="0" presId="urn:microsoft.com/office/officeart/2005/8/layout/hierarchy1"/>
    <dgm:cxn modelId="{736D6BEA-9E73-4854-BBDB-7CE31B1D9EF1}" type="presParOf" srcId="{DB085F44-566E-4CAB-8A5D-F83EF2BCBA79}" destId="{35A0A31A-53C5-43C7-884D-A64347A3B5C3}" srcOrd="1" destOrd="0" presId="urn:microsoft.com/office/officeart/2005/8/layout/hierarchy1"/>
  </dgm:cxnLst>
  <dgm:bg>
    <a:solidFill>
      <a:schemeClr val="bg1">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877E7-D478-474A-BA26-9C04DD2F5B67}">
      <dsp:nvSpPr>
        <dsp:cNvPr id="0" name=""/>
        <dsp:cNvSpPr/>
      </dsp:nvSpPr>
      <dsp:spPr>
        <a:xfrm>
          <a:off x="7104124" y="2419334"/>
          <a:ext cx="91440" cy="450390"/>
        </a:xfrm>
        <a:custGeom>
          <a:avLst/>
          <a:gdLst/>
          <a:ahLst/>
          <a:cxnLst/>
          <a:rect l="0" t="0" r="0" b="0"/>
          <a:pathLst>
            <a:path>
              <a:moveTo>
                <a:pt x="45720" y="0"/>
              </a:moveTo>
              <a:lnTo>
                <a:pt x="45720" y="45039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74982B-AD31-4E0D-A466-0059597C369C}">
      <dsp:nvSpPr>
        <dsp:cNvPr id="0" name=""/>
        <dsp:cNvSpPr/>
      </dsp:nvSpPr>
      <dsp:spPr>
        <a:xfrm>
          <a:off x="5682507" y="985571"/>
          <a:ext cx="1467337" cy="450390"/>
        </a:xfrm>
        <a:custGeom>
          <a:avLst/>
          <a:gdLst/>
          <a:ahLst/>
          <a:cxnLst/>
          <a:rect l="0" t="0" r="0" b="0"/>
          <a:pathLst>
            <a:path>
              <a:moveTo>
                <a:pt x="0" y="0"/>
              </a:moveTo>
              <a:lnTo>
                <a:pt x="0" y="306927"/>
              </a:lnTo>
              <a:lnTo>
                <a:pt x="1467337" y="306927"/>
              </a:lnTo>
              <a:lnTo>
                <a:pt x="1467337" y="45039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1DFEF9-2B3F-47AF-8471-B16EAC05D573}">
      <dsp:nvSpPr>
        <dsp:cNvPr id="0" name=""/>
        <dsp:cNvSpPr/>
      </dsp:nvSpPr>
      <dsp:spPr>
        <a:xfrm>
          <a:off x="4118771" y="2419334"/>
          <a:ext cx="91440" cy="450390"/>
        </a:xfrm>
        <a:custGeom>
          <a:avLst/>
          <a:gdLst/>
          <a:ahLst/>
          <a:cxnLst/>
          <a:rect l="0" t="0" r="0" b="0"/>
          <a:pathLst>
            <a:path>
              <a:moveTo>
                <a:pt x="45720" y="0"/>
              </a:moveTo>
              <a:lnTo>
                <a:pt x="45720" y="45039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C50A6-8EDE-434D-8EAC-F45282B3E84A}">
      <dsp:nvSpPr>
        <dsp:cNvPr id="0" name=""/>
        <dsp:cNvSpPr/>
      </dsp:nvSpPr>
      <dsp:spPr>
        <a:xfrm>
          <a:off x="4164491" y="985571"/>
          <a:ext cx="1518016" cy="450390"/>
        </a:xfrm>
        <a:custGeom>
          <a:avLst/>
          <a:gdLst/>
          <a:ahLst/>
          <a:cxnLst/>
          <a:rect l="0" t="0" r="0" b="0"/>
          <a:pathLst>
            <a:path>
              <a:moveTo>
                <a:pt x="1518016" y="0"/>
              </a:moveTo>
              <a:lnTo>
                <a:pt x="1518016" y="306927"/>
              </a:lnTo>
              <a:lnTo>
                <a:pt x="0" y="306927"/>
              </a:lnTo>
              <a:lnTo>
                <a:pt x="0" y="45039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219E7A-0777-4E9C-AADF-31B996824DD1}">
      <dsp:nvSpPr>
        <dsp:cNvPr id="0" name=""/>
        <dsp:cNvSpPr/>
      </dsp:nvSpPr>
      <dsp:spPr>
        <a:xfrm>
          <a:off x="4038810" y="2198"/>
          <a:ext cx="3287392" cy="9833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1E1F5-F669-4926-B46F-9E1E73F397F2}">
      <dsp:nvSpPr>
        <dsp:cNvPr id="0" name=""/>
        <dsp:cNvSpPr/>
      </dsp:nvSpPr>
      <dsp:spPr>
        <a:xfrm>
          <a:off x="4210879" y="165663"/>
          <a:ext cx="3287392" cy="983373"/>
        </a:xfrm>
        <a:prstGeom prst="roundRect">
          <a:avLst>
            <a:gd name="adj" fmla="val 10000"/>
          </a:avLst>
        </a:prstGeom>
        <a:solidFill>
          <a:srgbClr val="00B050">
            <a:alpha val="90000"/>
          </a:srgb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İlkçağda Ticaret</a:t>
          </a:r>
          <a:endParaRPr lang="tr-TR" sz="2000" b="1" kern="1200" dirty="0"/>
        </a:p>
      </dsp:txBody>
      <dsp:txXfrm>
        <a:off x="4239681" y="194465"/>
        <a:ext cx="3229788" cy="925769"/>
      </dsp:txXfrm>
    </dsp:sp>
    <dsp:sp modelId="{C4AE50BC-877B-4E06-9A65-A253D4CC622A}">
      <dsp:nvSpPr>
        <dsp:cNvPr id="0" name=""/>
        <dsp:cNvSpPr/>
      </dsp:nvSpPr>
      <dsp:spPr>
        <a:xfrm>
          <a:off x="2923443" y="1435961"/>
          <a:ext cx="2482095" cy="9833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E4A82-36FA-4E8F-A424-63FFC2ACA4BB}">
      <dsp:nvSpPr>
        <dsp:cNvPr id="0" name=""/>
        <dsp:cNvSpPr/>
      </dsp:nvSpPr>
      <dsp:spPr>
        <a:xfrm>
          <a:off x="3095512" y="1599426"/>
          <a:ext cx="2482095" cy="983373"/>
        </a:xfrm>
        <a:prstGeom prst="roundRect">
          <a:avLst>
            <a:gd name="adj" fmla="val 10000"/>
          </a:avLst>
        </a:prstGeom>
        <a:solidFill>
          <a:schemeClr val="accent6">
            <a:lumMod val="5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rPr>
            <a:t>Kara Ticareti</a:t>
          </a:r>
          <a:endParaRPr lang="tr-TR" sz="2000" b="1" kern="1200" dirty="0">
            <a:solidFill>
              <a:schemeClr val="bg1"/>
            </a:solidFill>
          </a:endParaRPr>
        </a:p>
      </dsp:txBody>
      <dsp:txXfrm>
        <a:off x="3124314" y="1628228"/>
        <a:ext cx="2424491" cy="925769"/>
      </dsp:txXfrm>
    </dsp:sp>
    <dsp:sp modelId="{A0E67122-CAC3-4C43-ADF7-960A4D294D1C}">
      <dsp:nvSpPr>
        <dsp:cNvPr id="0" name=""/>
        <dsp:cNvSpPr/>
      </dsp:nvSpPr>
      <dsp:spPr>
        <a:xfrm>
          <a:off x="2681130" y="2869724"/>
          <a:ext cx="2966720" cy="12950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E8081-A48F-4693-9F2D-926903C59EC1}">
      <dsp:nvSpPr>
        <dsp:cNvPr id="0" name=""/>
        <dsp:cNvSpPr/>
      </dsp:nvSpPr>
      <dsp:spPr>
        <a:xfrm>
          <a:off x="2853199" y="3033189"/>
          <a:ext cx="2966720" cy="1295053"/>
        </a:xfrm>
        <a:prstGeom prst="roundRect">
          <a:avLst>
            <a:gd name="adj" fmla="val 10000"/>
          </a:avLst>
        </a:prstGeom>
        <a:solidFill>
          <a:schemeClr val="accent6">
            <a:lumMod val="5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kern="1200" dirty="0" smtClean="0">
              <a:solidFill>
                <a:schemeClr val="bg1"/>
              </a:solidFill>
            </a:rPr>
            <a:t>Asurlar        </a:t>
          </a:r>
        </a:p>
        <a:p>
          <a:pPr lvl="0" algn="ctr" defTabSz="889000">
            <a:lnSpc>
              <a:spcPct val="150000"/>
            </a:lnSpc>
            <a:spcBef>
              <a:spcPct val="0"/>
            </a:spcBef>
            <a:spcAft>
              <a:spcPts val="0"/>
            </a:spcAft>
          </a:pPr>
          <a:r>
            <a:rPr lang="tr-TR" sz="2000" kern="1200" dirty="0" smtClean="0">
              <a:solidFill>
                <a:schemeClr val="bg1"/>
              </a:solidFill>
            </a:rPr>
            <a:t>Lidyalılar     </a:t>
          </a:r>
        </a:p>
        <a:p>
          <a:pPr lvl="0" algn="ctr" defTabSz="889000">
            <a:lnSpc>
              <a:spcPct val="150000"/>
            </a:lnSpc>
            <a:spcBef>
              <a:spcPct val="0"/>
            </a:spcBef>
            <a:spcAft>
              <a:spcPts val="0"/>
            </a:spcAft>
          </a:pPr>
          <a:r>
            <a:rPr lang="tr-TR" sz="2000" kern="1200" dirty="0" smtClean="0">
              <a:solidFill>
                <a:schemeClr val="bg1"/>
              </a:solidFill>
            </a:rPr>
            <a:t> </a:t>
          </a:r>
          <a:r>
            <a:rPr lang="tr-TR" sz="2000" kern="1200" dirty="0" err="1" smtClean="0">
              <a:solidFill>
                <a:schemeClr val="bg1"/>
              </a:solidFill>
            </a:rPr>
            <a:t>Soğdlar</a:t>
          </a:r>
          <a:endParaRPr lang="tr-TR" sz="2000" kern="1200" dirty="0"/>
        </a:p>
      </dsp:txBody>
      <dsp:txXfrm>
        <a:off x="2891130" y="3071120"/>
        <a:ext cx="2890858" cy="1219191"/>
      </dsp:txXfrm>
    </dsp:sp>
    <dsp:sp modelId="{93A19278-036C-479C-B832-B7DC20CE5B95}">
      <dsp:nvSpPr>
        <dsp:cNvPr id="0" name=""/>
        <dsp:cNvSpPr/>
      </dsp:nvSpPr>
      <dsp:spPr>
        <a:xfrm>
          <a:off x="5858118" y="1435961"/>
          <a:ext cx="2583452" cy="9833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CDD21-EEF3-45A2-88B9-770216A05C2F}">
      <dsp:nvSpPr>
        <dsp:cNvPr id="0" name=""/>
        <dsp:cNvSpPr/>
      </dsp:nvSpPr>
      <dsp:spPr>
        <a:xfrm>
          <a:off x="6030187" y="1599426"/>
          <a:ext cx="2583452" cy="983373"/>
        </a:xfrm>
        <a:prstGeom prst="roundRect">
          <a:avLst>
            <a:gd name="adj" fmla="val 10000"/>
          </a:avLst>
        </a:prstGeom>
        <a:solidFill>
          <a:srgbClr val="002060">
            <a:alpha val="90000"/>
          </a:srgb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rPr>
            <a:t>Deniz Ticareti</a:t>
          </a:r>
          <a:endParaRPr lang="tr-TR" sz="2000" b="1" kern="1200" dirty="0">
            <a:solidFill>
              <a:schemeClr val="bg1"/>
            </a:solidFill>
          </a:endParaRPr>
        </a:p>
      </dsp:txBody>
      <dsp:txXfrm>
        <a:off x="6058989" y="1628228"/>
        <a:ext cx="2525848" cy="925769"/>
      </dsp:txXfrm>
    </dsp:sp>
    <dsp:sp modelId="{33A065E0-D356-4FA6-9139-57C4A02744E2}">
      <dsp:nvSpPr>
        <dsp:cNvPr id="0" name=""/>
        <dsp:cNvSpPr/>
      </dsp:nvSpPr>
      <dsp:spPr>
        <a:xfrm>
          <a:off x="5991988" y="2869724"/>
          <a:ext cx="2315711" cy="131767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743AC-0AB4-4003-9521-88A0FA2DA1E1}">
      <dsp:nvSpPr>
        <dsp:cNvPr id="0" name=""/>
        <dsp:cNvSpPr/>
      </dsp:nvSpPr>
      <dsp:spPr>
        <a:xfrm>
          <a:off x="6164057" y="3033189"/>
          <a:ext cx="2315711" cy="1317670"/>
        </a:xfrm>
        <a:prstGeom prst="roundRect">
          <a:avLst>
            <a:gd name="adj" fmla="val 10000"/>
          </a:avLst>
        </a:prstGeom>
        <a:solidFill>
          <a:srgbClr val="002060">
            <a:alpha val="90000"/>
          </a:srgb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tr-TR" sz="2000" kern="1200" dirty="0" smtClean="0">
            <a:solidFill>
              <a:schemeClr val="bg1"/>
            </a:solidFill>
          </a:endParaRPr>
        </a:p>
        <a:p>
          <a:pPr lvl="0" algn="ctr" defTabSz="889000">
            <a:lnSpc>
              <a:spcPct val="150000"/>
            </a:lnSpc>
            <a:spcBef>
              <a:spcPct val="0"/>
            </a:spcBef>
            <a:spcAft>
              <a:spcPts val="0"/>
            </a:spcAft>
          </a:pPr>
          <a:r>
            <a:rPr lang="tr-TR" sz="2000" kern="1200" dirty="0" smtClean="0">
              <a:solidFill>
                <a:schemeClr val="bg1"/>
              </a:solidFill>
            </a:rPr>
            <a:t>Fenikeliler</a:t>
          </a:r>
        </a:p>
        <a:p>
          <a:pPr lvl="0" algn="ctr" defTabSz="889000">
            <a:lnSpc>
              <a:spcPct val="150000"/>
            </a:lnSpc>
            <a:spcBef>
              <a:spcPct val="0"/>
            </a:spcBef>
            <a:spcAft>
              <a:spcPts val="0"/>
            </a:spcAft>
          </a:pPr>
          <a:r>
            <a:rPr lang="tr-TR" sz="2000" kern="1200" dirty="0" smtClean="0">
              <a:solidFill>
                <a:schemeClr val="bg1"/>
              </a:solidFill>
            </a:rPr>
            <a:t>Yunanlılar</a:t>
          </a:r>
        </a:p>
        <a:p>
          <a:pPr lvl="0" algn="ctr" defTabSz="889000">
            <a:lnSpc>
              <a:spcPct val="150000"/>
            </a:lnSpc>
            <a:spcBef>
              <a:spcPct val="0"/>
            </a:spcBef>
            <a:spcAft>
              <a:spcPts val="0"/>
            </a:spcAft>
          </a:pPr>
          <a:r>
            <a:rPr lang="tr-TR" sz="2000" kern="1200" dirty="0" smtClean="0">
              <a:solidFill>
                <a:schemeClr val="bg1"/>
              </a:solidFill>
            </a:rPr>
            <a:t>İyonlar</a:t>
          </a:r>
        </a:p>
        <a:p>
          <a:pPr lvl="0" algn="ctr" defTabSz="889000">
            <a:lnSpc>
              <a:spcPct val="90000"/>
            </a:lnSpc>
            <a:spcBef>
              <a:spcPct val="0"/>
            </a:spcBef>
            <a:spcAft>
              <a:spcPct val="35000"/>
            </a:spcAft>
          </a:pPr>
          <a:endParaRPr lang="tr-TR" sz="2000" kern="1200" dirty="0">
            <a:solidFill>
              <a:schemeClr val="bg1"/>
            </a:solidFill>
          </a:endParaRPr>
        </a:p>
      </dsp:txBody>
      <dsp:txXfrm>
        <a:off x="6202650" y="3071782"/>
        <a:ext cx="2238525" cy="12404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E0C3B0-B00E-408C-8A3B-465677A4A41C}" type="datetimeFigureOut">
              <a:rPr lang="tr-TR" smtClean="0"/>
              <a:t>28.03.2018</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www.tariheglencesi.com</a:t>
            </a:r>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B65494-089C-43C8-B77D-5EF0686EEC17}" type="slidenum">
              <a:rPr lang="tr-TR" smtClean="0"/>
              <a:t>‹#›</a:t>
            </a:fld>
            <a:endParaRPr lang="tr-TR"/>
          </a:p>
        </p:txBody>
      </p:sp>
    </p:spTree>
    <p:extLst>
      <p:ext uri="{BB962C8B-B14F-4D97-AF65-F5344CB8AC3E}">
        <p14:creationId xmlns:p14="http://schemas.microsoft.com/office/powerpoint/2010/main" val="617207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38526-38B0-444E-AFE1-C6B41C430E40}" type="datetimeFigureOut">
              <a:rPr lang="tr-TR" smtClean="0"/>
              <a:t>28.03.2018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www.tariheglencesi.com</a:t>
            </a: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2FCE2-6FD7-4C48-B29A-A0612A52567E}" type="slidenum">
              <a:rPr lang="tr-TR" smtClean="0"/>
              <a:t>‹#›</a:t>
            </a:fld>
            <a:endParaRPr lang="tr-TR"/>
          </a:p>
        </p:txBody>
      </p:sp>
    </p:spTree>
    <p:extLst>
      <p:ext uri="{BB962C8B-B14F-4D97-AF65-F5344CB8AC3E}">
        <p14:creationId xmlns:p14="http://schemas.microsoft.com/office/powerpoint/2010/main" val="16983471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632FCE2-6FD7-4C48-B29A-A0612A52567E}" type="slidenum">
              <a:rPr lang="tr-TR" smtClean="0"/>
              <a:t>57</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822980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FE95E4F-FF64-47B5-99E3-F59CFA741169}" type="datetimeFigureOut">
              <a:rPr lang="tr-TR" smtClean="0"/>
              <a:t>28.03.2018</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319690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FE95E4F-FF64-47B5-99E3-F59CFA741169}"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161165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FE95E4F-FF64-47B5-99E3-F59CFA741169}"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311615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FE95E4F-FF64-47B5-99E3-F59CFA741169}"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1891551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FE95E4F-FF64-47B5-99E3-F59CFA741169}"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496788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FE95E4F-FF64-47B5-99E3-F59CFA741169}" type="datetimeFigureOut">
              <a:rPr lang="tr-TR" smtClean="0"/>
              <a:t>28.03.2018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150958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FE95E4F-FF64-47B5-99E3-F59CFA741169}" type="datetimeFigureOut">
              <a:rPr lang="tr-TR" smtClean="0"/>
              <a:t>28.03.2018</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1606008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FE95E4F-FF64-47B5-99E3-F59CFA741169}"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3146725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FE95E4F-FF64-47B5-99E3-F59CFA741169}"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291917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E95E4F-FF64-47B5-99E3-F59CFA741169}"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413142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FE95E4F-FF64-47B5-99E3-F59CFA741169}"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56614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FE95E4F-FF64-47B5-99E3-F59CFA741169}"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181705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FE95E4F-FF64-47B5-99E3-F59CFA741169}" type="datetimeFigureOut">
              <a:rPr lang="tr-TR" smtClean="0"/>
              <a:t>28.03.2018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228285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FE95E4F-FF64-47B5-99E3-F59CFA741169}" type="datetimeFigureOut">
              <a:rPr lang="tr-TR" smtClean="0"/>
              <a:t>28.03.2018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368632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95E4F-FF64-47B5-99E3-F59CFA741169}" type="datetimeFigureOut">
              <a:rPr lang="tr-TR" smtClean="0"/>
              <a:t>28.03.2018</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193390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FE95E4F-FF64-47B5-99E3-F59CFA741169}"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77894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FE95E4F-FF64-47B5-99E3-F59CFA741169}"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3510C2B-53EE-4742-AB1A-CCFF193E13C5}" type="slidenum">
              <a:rPr lang="tr-TR" smtClean="0"/>
              <a:t>‹#›</a:t>
            </a:fld>
            <a:endParaRPr lang="tr-TR"/>
          </a:p>
        </p:txBody>
      </p:sp>
    </p:spTree>
    <p:extLst>
      <p:ext uri="{BB962C8B-B14F-4D97-AF65-F5344CB8AC3E}">
        <p14:creationId xmlns:p14="http://schemas.microsoft.com/office/powerpoint/2010/main" val="380171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FE95E4F-FF64-47B5-99E3-F59CFA741169}" type="datetimeFigureOut">
              <a:rPr lang="tr-TR" smtClean="0"/>
              <a:t>28.03.2018</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3510C2B-53EE-4742-AB1A-CCFF193E13C5}" type="slidenum">
              <a:rPr lang="tr-TR" smtClean="0"/>
              <a:t>‹#›</a:t>
            </a:fld>
            <a:endParaRPr lang="tr-TR"/>
          </a:p>
        </p:txBody>
      </p:sp>
    </p:spTree>
    <p:extLst>
      <p:ext uri="{BB962C8B-B14F-4D97-AF65-F5344CB8AC3E}">
        <p14:creationId xmlns:p14="http://schemas.microsoft.com/office/powerpoint/2010/main" val="1858138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ariheglencesi.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5" y="1313645"/>
            <a:ext cx="10242848" cy="3463736"/>
          </a:xfrm>
          <a:solidFill>
            <a:srgbClr val="002060"/>
          </a:solidFill>
        </p:spPr>
        <p:txBody>
          <a:bodyPr/>
          <a:lstStyle/>
          <a:p>
            <a:pPr algn="ctr">
              <a:lnSpc>
                <a:spcPct val="150000"/>
              </a:lnSpc>
            </a:pPr>
            <a:r>
              <a:rPr lang="tr-TR" dirty="0" smtClean="0"/>
              <a:t>TARİH 9 İKİNCİ DÖNEM BİRİNCİ YAZILI SORU VE CEVAPLARI</a:t>
            </a:r>
            <a:endParaRPr lang="tr-TR" dirty="0"/>
          </a:p>
        </p:txBody>
      </p:sp>
      <p:sp>
        <p:nvSpPr>
          <p:cNvPr id="3" name="Alt Başlık 2"/>
          <p:cNvSpPr>
            <a:spLocks noGrp="1"/>
          </p:cNvSpPr>
          <p:nvPr>
            <p:ph type="subTitle" idx="1"/>
          </p:nvPr>
        </p:nvSpPr>
        <p:spPr>
          <a:xfrm>
            <a:off x="1154955" y="4777380"/>
            <a:ext cx="10242848" cy="861420"/>
          </a:xfrm>
          <a:solidFill>
            <a:schemeClr val="tx2">
              <a:lumMod val="60000"/>
              <a:lumOff val="40000"/>
            </a:schemeClr>
          </a:solidFill>
        </p:spPr>
        <p:txBody>
          <a:bodyPr>
            <a:normAutofit/>
          </a:bodyPr>
          <a:lstStyle/>
          <a:p>
            <a:r>
              <a:rPr lang="tr-TR" sz="2400" b="1" dirty="0" smtClean="0">
                <a:solidFill>
                  <a:srgbClr val="FFFF00"/>
                </a:solidFill>
              </a:rPr>
              <a:t>ARİF ÖZBEYLİ</a:t>
            </a:r>
          </a:p>
          <a:p>
            <a:endParaRPr lang="tr-TR" sz="2400" b="1" dirty="0">
              <a:solidFill>
                <a:srgbClr val="FFFF00"/>
              </a:solidFill>
            </a:endParaRPr>
          </a:p>
        </p:txBody>
      </p:sp>
      <p:sp>
        <p:nvSpPr>
          <p:cNvPr id="4" name="Metin kutusu 3"/>
          <p:cNvSpPr txBox="1"/>
          <p:nvPr/>
        </p:nvSpPr>
        <p:spPr>
          <a:xfrm>
            <a:off x="7482625" y="5638800"/>
            <a:ext cx="3915178" cy="646331"/>
          </a:xfrm>
          <a:prstGeom prst="rect">
            <a:avLst/>
          </a:prstGeom>
          <a:solidFill>
            <a:srgbClr val="0070C0"/>
          </a:solidFill>
        </p:spPr>
        <p:txBody>
          <a:bodyPr wrap="square" rtlCol="0">
            <a:spAutoFit/>
          </a:bodyPr>
          <a:lstStyle/>
          <a:p>
            <a:r>
              <a:rPr lang="tr-TR" b="1" dirty="0" smtClean="0">
                <a:solidFill>
                  <a:srgbClr val="FFFF00"/>
                </a:solidFill>
                <a:hlinkClick r:id="rId2"/>
              </a:rPr>
              <a:t>Site: www.tariheglencesi.com</a:t>
            </a:r>
            <a:endParaRPr lang="tr-TR" b="1" dirty="0" smtClean="0">
              <a:solidFill>
                <a:srgbClr val="FFFF00"/>
              </a:solidFill>
            </a:endParaRPr>
          </a:p>
          <a:p>
            <a:r>
              <a:rPr lang="tr-TR" b="1" dirty="0" smtClean="0"/>
              <a:t>Youtube Kanalı: </a:t>
            </a:r>
            <a:r>
              <a:rPr lang="tr-TR" b="1" dirty="0" err="1" smtClean="0"/>
              <a:t>tariheglencesi</a:t>
            </a:r>
            <a:endParaRPr lang="tr-TR" b="1" dirty="0"/>
          </a:p>
        </p:txBody>
      </p:sp>
    </p:spTree>
    <p:extLst>
      <p:ext uri="{BB962C8B-B14F-4D97-AF65-F5344CB8AC3E}">
        <p14:creationId xmlns:p14="http://schemas.microsoft.com/office/powerpoint/2010/main" val="3374197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40" y="579549"/>
            <a:ext cx="11372046" cy="1068947"/>
          </a:xfrm>
          <a:solidFill>
            <a:schemeClr val="tx2">
              <a:lumMod val="50000"/>
            </a:schemeClr>
          </a:solidFill>
        </p:spPr>
        <p:txBody>
          <a:bodyPr/>
          <a:lstStyle/>
          <a:p>
            <a:r>
              <a:rPr lang="tr-TR" sz="2800" dirty="0" smtClean="0"/>
              <a:t>Anadolu’da yerleşik </a:t>
            </a:r>
            <a:r>
              <a:rPr lang="tr-TR" sz="2800" dirty="0"/>
              <a:t>yaşama ve medeniyete ait ilk yerleşim merkezleri </a:t>
            </a:r>
            <a:r>
              <a:rPr lang="tr-TR" sz="2800" dirty="0" smtClean="0"/>
              <a:t>hangileridir ve kısaca özellikleri nelerdir?</a:t>
            </a:r>
            <a:endParaRPr lang="tr-TR" sz="2800" dirty="0"/>
          </a:p>
        </p:txBody>
      </p:sp>
      <p:sp>
        <p:nvSpPr>
          <p:cNvPr id="3" name="İçerik Yer Tutucusu 2"/>
          <p:cNvSpPr>
            <a:spLocks noGrp="1"/>
          </p:cNvSpPr>
          <p:nvPr>
            <p:ph idx="1"/>
          </p:nvPr>
        </p:nvSpPr>
        <p:spPr>
          <a:xfrm>
            <a:off x="463640" y="1841679"/>
            <a:ext cx="11372046" cy="4842456"/>
          </a:xfrm>
          <a:solidFill>
            <a:srgbClr val="002060"/>
          </a:solidFill>
        </p:spPr>
        <p:txBody>
          <a:bodyPr>
            <a:noAutofit/>
          </a:bodyPr>
          <a:lstStyle/>
          <a:p>
            <a:r>
              <a:rPr lang="tr-TR" sz="2400" dirty="0">
                <a:solidFill>
                  <a:schemeClr val="bg1"/>
                </a:solidFill>
              </a:rPr>
              <a:t>Anadolu’da </a:t>
            </a:r>
            <a:r>
              <a:rPr lang="tr-TR" sz="2400" b="1" dirty="0" err="1">
                <a:solidFill>
                  <a:srgbClr val="FFFF00"/>
                </a:solidFill>
              </a:rPr>
              <a:t>Göbeklitepe</a:t>
            </a:r>
            <a:r>
              <a:rPr lang="tr-TR" sz="2400" b="1" dirty="0">
                <a:solidFill>
                  <a:srgbClr val="FFFF00"/>
                </a:solidFill>
              </a:rPr>
              <a:t>, Çatalhöyük ve Çayönü </a:t>
            </a:r>
            <a:r>
              <a:rPr lang="tr-TR" sz="2400" dirty="0">
                <a:solidFill>
                  <a:schemeClr val="bg1"/>
                </a:solidFill>
              </a:rPr>
              <a:t>gibi yerleşim yerleri bu dönemi aydınlatan önemli yaşam bölgeleridir. </a:t>
            </a:r>
            <a:endParaRPr lang="tr-TR" sz="2400" dirty="0" smtClean="0">
              <a:solidFill>
                <a:schemeClr val="bg1"/>
              </a:solidFill>
            </a:endParaRPr>
          </a:p>
          <a:p>
            <a:r>
              <a:rPr lang="tr-TR" sz="2400" dirty="0" smtClean="0">
                <a:solidFill>
                  <a:schemeClr val="bg1"/>
                </a:solidFill>
              </a:rPr>
              <a:t>Günümüze </a:t>
            </a:r>
            <a:r>
              <a:rPr lang="tr-TR" sz="2400" dirty="0">
                <a:solidFill>
                  <a:schemeClr val="bg1"/>
                </a:solidFill>
              </a:rPr>
              <a:t>kadar keşfedilen </a:t>
            </a:r>
            <a:r>
              <a:rPr lang="tr-TR" sz="2400" dirty="0">
                <a:solidFill>
                  <a:srgbClr val="FFFF00"/>
                </a:solidFill>
              </a:rPr>
              <a:t>en erken tarihli dinî mimarinin içerisinde yer alan </a:t>
            </a:r>
            <a:r>
              <a:rPr lang="tr-TR" sz="2400" dirty="0" err="1">
                <a:solidFill>
                  <a:srgbClr val="FFFF00"/>
                </a:solidFill>
              </a:rPr>
              <a:t>Göbeklitepe’de</a:t>
            </a:r>
            <a:r>
              <a:rPr lang="tr-TR" sz="2400" dirty="0">
                <a:solidFill>
                  <a:srgbClr val="FFFF00"/>
                </a:solidFill>
              </a:rPr>
              <a:t>; </a:t>
            </a:r>
            <a:r>
              <a:rPr lang="tr-TR" sz="2400" dirty="0">
                <a:solidFill>
                  <a:schemeClr val="bg1"/>
                </a:solidFill>
              </a:rPr>
              <a:t>taş aletler, heykeller ve bitki kalıntıları bulunmuştur. </a:t>
            </a:r>
            <a:endParaRPr lang="tr-TR" sz="2400" dirty="0" smtClean="0">
              <a:solidFill>
                <a:schemeClr val="bg1"/>
              </a:solidFill>
            </a:endParaRPr>
          </a:p>
          <a:p>
            <a:r>
              <a:rPr lang="tr-TR" sz="2400" dirty="0" smtClean="0">
                <a:solidFill>
                  <a:schemeClr val="bg1"/>
                </a:solidFill>
              </a:rPr>
              <a:t>Çatalhöyük</a:t>
            </a:r>
            <a:r>
              <a:rPr lang="tr-TR" sz="2400" dirty="0">
                <a:solidFill>
                  <a:schemeClr val="bg1"/>
                </a:solidFill>
              </a:rPr>
              <a:t>, Anadolu coğrafyasında 2.000 yıldan fazla bir zamanda köy yaşamından kentsel hayata geçişin önemli bir kanıtıdır. </a:t>
            </a:r>
            <a:r>
              <a:rPr lang="tr-TR" sz="2400" dirty="0">
                <a:solidFill>
                  <a:srgbClr val="FFFF00"/>
                </a:solidFill>
              </a:rPr>
              <a:t>İlk yerleşim yerlerinden biri olması nedeniyle insanlık tarihi</a:t>
            </a:r>
            <a:r>
              <a:rPr lang="tr-TR" sz="2400" dirty="0">
                <a:solidFill>
                  <a:schemeClr val="bg1"/>
                </a:solidFill>
              </a:rPr>
              <a:t> açısından büyük önem taşıyan </a:t>
            </a:r>
            <a:r>
              <a:rPr lang="tr-TR" sz="2400" dirty="0">
                <a:solidFill>
                  <a:srgbClr val="FFFF00"/>
                </a:solidFill>
              </a:rPr>
              <a:t>Çatalhöyük’te ezme ve öğütme taşlarının </a:t>
            </a:r>
            <a:r>
              <a:rPr lang="tr-TR" sz="2400" dirty="0">
                <a:solidFill>
                  <a:schemeClr val="bg1"/>
                </a:solidFill>
              </a:rPr>
              <a:t>bulunması, buradaki insanların kendi ekmek ihtiyaçlarını karşıladıklarını göstermektedir. Ayrıca köpek ve sığır burada evcilleştirilen hayvanlar arasındadır</a:t>
            </a:r>
            <a:r>
              <a:rPr lang="tr-TR" sz="2400" dirty="0" smtClean="0">
                <a:solidFill>
                  <a:schemeClr val="bg1"/>
                </a:solidFill>
              </a:rPr>
              <a:t>.</a:t>
            </a:r>
          </a:p>
          <a:p>
            <a:r>
              <a:rPr lang="tr-TR" sz="2400" dirty="0">
                <a:solidFill>
                  <a:schemeClr val="bg1"/>
                </a:solidFill>
              </a:rPr>
              <a:t>Çayönü’nde, Yakındoğu’daki </a:t>
            </a:r>
            <a:r>
              <a:rPr lang="tr-TR" sz="2400" dirty="0">
                <a:solidFill>
                  <a:srgbClr val="FFFF00"/>
                </a:solidFill>
              </a:rPr>
              <a:t>köy yerleşmelerinin ilk örneği </a:t>
            </a:r>
            <a:r>
              <a:rPr lang="tr-TR" sz="2400" dirty="0">
                <a:solidFill>
                  <a:schemeClr val="bg1"/>
                </a:solidFill>
              </a:rPr>
              <a:t>görülmektedir. </a:t>
            </a:r>
          </a:p>
        </p:txBody>
      </p:sp>
    </p:spTree>
    <p:extLst>
      <p:ext uri="{BB962C8B-B14F-4D97-AF65-F5344CB8AC3E}">
        <p14:creationId xmlns:p14="http://schemas.microsoft.com/office/powerpoint/2010/main" val="53010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39" y="850006"/>
            <a:ext cx="11269015" cy="1133340"/>
          </a:xfrm>
          <a:solidFill>
            <a:schemeClr val="tx1"/>
          </a:solidFill>
        </p:spPr>
        <p:txBody>
          <a:bodyPr/>
          <a:lstStyle/>
          <a:p>
            <a:r>
              <a:rPr lang="tr-TR" sz="2800" dirty="0"/>
              <a:t>İlk Çağ’da </a:t>
            </a:r>
            <a:r>
              <a:rPr lang="tr-TR" sz="2800" dirty="0" smtClean="0"/>
              <a:t>hangi medeniyetlerde </a:t>
            </a:r>
            <a:r>
              <a:rPr lang="tr-TR" sz="2800" b="1" dirty="0" err="1"/>
              <a:t>kolonicilik</a:t>
            </a:r>
            <a:r>
              <a:rPr lang="tr-TR" sz="2800" dirty="0"/>
              <a:t> faaliyetleri </a:t>
            </a:r>
            <a:r>
              <a:rPr lang="tr-TR" sz="2800" dirty="0" smtClean="0"/>
              <a:t>görülmüştür?</a:t>
            </a:r>
            <a:endParaRPr lang="tr-TR" sz="2800" dirty="0"/>
          </a:p>
        </p:txBody>
      </p:sp>
      <p:sp>
        <p:nvSpPr>
          <p:cNvPr id="3" name="İçerik Yer Tutucusu 2"/>
          <p:cNvSpPr>
            <a:spLocks noGrp="1"/>
          </p:cNvSpPr>
          <p:nvPr>
            <p:ph idx="1"/>
          </p:nvPr>
        </p:nvSpPr>
        <p:spPr>
          <a:xfrm>
            <a:off x="463640" y="2603500"/>
            <a:ext cx="11269014" cy="3416300"/>
          </a:xfrm>
          <a:solidFill>
            <a:srgbClr val="002060"/>
          </a:solidFill>
        </p:spPr>
        <p:txBody>
          <a:bodyPr>
            <a:normAutofit/>
          </a:bodyPr>
          <a:lstStyle/>
          <a:p>
            <a:endParaRPr lang="tr-TR" sz="2800" dirty="0" smtClean="0">
              <a:solidFill>
                <a:schemeClr val="bg1"/>
              </a:solidFill>
            </a:endParaRPr>
          </a:p>
          <a:p>
            <a:endParaRPr lang="tr-TR" sz="2800" dirty="0">
              <a:solidFill>
                <a:schemeClr val="bg1"/>
              </a:solidFill>
            </a:endParaRPr>
          </a:p>
          <a:p>
            <a:r>
              <a:rPr lang="tr-TR" sz="2800" dirty="0" smtClean="0">
                <a:solidFill>
                  <a:schemeClr val="bg1"/>
                </a:solidFill>
              </a:rPr>
              <a:t>İlk </a:t>
            </a:r>
            <a:r>
              <a:rPr lang="tr-TR" sz="2800" dirty="0">
                <a:solidFill>
                  <a:schemeClr val="bg1"/>
                </a:solidFill>
              </a:rPr>
              <a:t>Çağ’da </a:t>
            </a:r>
            <a:r>
              <a:rPr lang="tr-TR" sz="2800" b="1" dirty="0">
                <a:solidFill>
                  <a:schemeClr val="bg1"/>
                </a:solidFill>
              </a:rPr>
              <a:t>Fenike, İyon, </a:t>
            </a:r>
            <a:r>
              <a:rPr lang="tr-TR" sz="2800" b="1" dirty="0" smtClean="0">
                <a:solidFill>
                  <a:schemeClr val="bg1"/>
                </a:solidFill>
              </a:rPr>
              <a:t>Yunan ve Asur</a:t>
            </a:r>
            <a:r>
              <a:rPr lang="tr-TR" sz="2800" dirty="0" smtClean="0">
                <a:solidFill>
                  <a:schemeClr val="bg1"/>
                </a:solidFill>
              </a:rPr>
              <a:t> </a:t>
            </a:r>
            <a:r>
              <a:rPr lang="tr-TR" sz="2800" dirty="0">
                <a:solidFill>
                  <a:schemeClr val="bg1"/>
                </a:solidFill>
              </a:rPr>
              <a:t>gibi medeniyetlerde </a:t>
            </a:r>
            <a:r>
              <a:rPr lang="tr-TR" sz="2800" b="1" dirty="0" err="1">
                <a:solidFill>
                  <a:schemeClr val="bg1"/>
                </a:solidFill>
              </a:rPr>
              <a:t>kolonicilik</a:t>
            </a:r>
            <a:r>
              <a:rPr lang="tr-TR" sz="2800" dirty="0">
                <a:solidFill>
                  <a:schemeClr val="bg1"/>
                </a:solidFill>
              </a:rPr>
              <a:t> faaliyetleri görülmüştür. </a:t>
            </a:r>
          </a:p>
        </p:txBody>
      </p:sp>
    </p:spTree>
    <p:extLst>
      <p:ext uri="{BB962C8B-B14F-4D97-AF65-F5344CB8AC3E}">
        <p14:creationId xmlns:p14="http://schemas.microsoft.com/office/powerpoint/2010/main" val="335778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39" y="973668"/>
            <a:ext cx="11243257" cy="706964"/>
          </a:xfrm>
          <a:solidFill>
            <a:schemeClr val="tx1"/>
          </a:solidFill>
        </p:spPr>
        <p:txBody>
          <a:bodyPr>
            <a:normAutofit fontScale="90000"/>
          </a:bodyPr>
          <a:lstStyle/>
          <a:p>
            <a:r>
              <a:rPr lang="tr-TR" dirty="0" smtClean="0"/>
              <a:t/>
            </a:r>
            <a:br>
              <a:rPr lang="tr-TR" dirty="0" smtClean="0"/>
            </a:br>
            <a:r>
              <a:rPr lang="tr-TR" dirty="0" smtClean="0"/>
              <a:t>Fenikelilerin </a:t>
            </a:r>
            <a:r>
              <a:rPr lang="tr-TR" dirty="0"/>
              <a:t>dünya medeniyetine katkıları nelerdir?</a:t>
            </a:r>
            <a:br>
              <a:rPr lang="tr-TR" dirty="0"/>
            </a:br>
            <a:endParaRPr lang="tr-TR" dirty="0"/>
          </a:p>
        </p:txBody>
      </p:sp>
      <p:sp>
        <p:nvSpPr>
          <p:cNvPr id="3" name="İçerik Yer Tutucusu 2"/>
          <p:cNvSpPr>
            <a:spLocks noGrp="1"/>
          </p:cNvSpPr>
          <p:nvPr>
            <p:ph idx="1"/>
          </p:nvPr>
        </p:nvSpPr>
        <p:spPr>
          <a:xfrm>
            <a:off x="463640" y="2603500"/>
            <a:ext cx="11243256" cy="3416300"/>
          </a:xfrm>
          <a:solidFill>
            <a:srgbClr val="002060"/>
          </a:solidFill>
        </p:spPr>
        <p:txBody>
          <a:bodyPr>
            <a:normAutofit/>
          </a:bodyPr>
          <a:lstStyle/>
          <a:p>
            <a:endParaRPr lang="tr-TR" sz="3200" dirty="0" smtClean="0">
              <a:solidFill>
                <a:schemeClr val="bg1"/>
              </a:solidFill>
            </a:endParaRPr>
          </a:p>
          <a:p>
            <a:endParaRPr lang="tr-TR" sz="3200" dirty="0">
              <a:solidFill>
                <a:schemeClr val="bg1"/>
              </a:solidFill>
            </a:endParaRPr>
          </a:p>
          <a:p>
            <a:r>
              <a:rPr lang="tr-TR" sz="3200" dirty="0" smtClean="0">
                <a:solidFill>
                  <a:schemeClr val="bg1"/>
                </a:solidFill>
              </a:rPr>
              <a:t>Ticaret sayesinde doğu kültürünü batıya taşımışlar ve 22 harften oluşan ilk alfabeyi meydana getirmişlerdir.</a:t>
            </a:r>
            <a:endParaRPr lang="tr-TR" sz="3200" dirty="0">
              <a:solidFill>
                <a:schemeClr val="bg1"/>
              </a:solidFill>
            </a:endParaRPr>
          </a:p>
        </p:txBody>
      </p:sp>
    </p:spTree>
    <p:extLst>
      <p:ext uri="{BB962C8B-B14F-4D97-AF65-F5344CB8AC3E}">
        <p14:creationId xmlns:p14="http://schemas.microsoft.com/office/powerpoint/2010/main" val="240256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38" y="579549"/>
            <a:ext cx="11243257" cy="1326523"/>
          </a:xfrm>
          <a:solidFill>
            <a:schemeClr val="tx1"/>
          </a:solidFill>
        </p:spPr>
        <p:txBody>
          <a:bodyPr>
            <a:normAutofit fontScale="90000"/>
          </a:bodyPr>
          <a:lstStyle/>
          <a:p>
            <a:r>
              <a:rPr lang="tr-TR" dirty="0"/>
              <a:t>Fenikelilerin Ön Asya medeniyetini batıya </a:t>
            </a:r>
            <a:r>
              <a:rPr lang="tr-TR" dirty="0" smtClean="0"/>
              <a:t>taşımaları </a:t>
            </a:r>
            <a:r>
              <a:rPr lang="tr-TR" dirty="0"/>
              <a:t>hangi özellikleri ile ilgilidir?</a:t>
            </a:r>
            <a:br>
              <a:rPr lang="tr-TR" dirty="0"/>
            </a:br>
            <a:endParaRPr lang="tr-TR" dirty="0"/>
          </a:p>
        </p:txBody>
      </p:sp>
      <p:sp>
        <p:nvSpPr>
          <p:cNvPr id="3" name="İçerik Yer Tutucusu 2"/>
          <p:cNvSpPr>
            <a:spLocks noGrp="1"/>
          </p:cNvSpPr>
          <p:nvPr>
            <p:ph idx="1"/>
          </p:nvPr>
        </p:nvSpPr>
        <p:spPr>
          <a:xfrm>
            <a:off x="463638" y="2603500"/>
            <a:ext cx="11243257" cy="3416300"/>
          </a:xfrm>
          <a:solidFill>
            <a:srgbClr val="002060"/>
          </a:solidFill>
        </p:spPr>
        <p:txBody>
          <a:bodyPr>
            <a:normAutofit/>
          </a:bodyPr>
          <a:lstStyle/>
          <a:p>
            <a:endParaRPr lang="tr-TR" sz="3200" dirty="0" smtClean="0">
              <a:solidFill>
                <a:schemeClr val="bg1"/>
              </a:solidFill>
            </a:endParaRPr>
          </a:p>
          <a:p>
            <a:endParaRPr lang="tr-TR" sz="3200" dirty="0">
              <a:solidFill>
                <a:schemeClr val="bg1"/>
              </a:solidFill>
            </a:endParaRPr>
          </a:p>
          <a:p>
            <a:r>
              <a:rPr lang="tr-TR" sz="3200" dirty="0" smtClean="0">
                <a:solidFill>
                  <a:schemeClr val="bg1"/>
                </a:solidFill>
              </a:rPr>
              <a:t>Akdeniz’de deniz ticaretiyle uğraşmalarıdır.</a:t>
            </a:r>
            <a:endParaRPr lang="tr-TR" sz="3200" dirty="0">
              <a:solidFill>
                <a:schemeClr val="bg1"/>
              </a:solidFill>
            </a:endParaRPr>
          </a:p>
        </p:txBody>
      </p:sp>
    </p:spTree>
    <p:extLst>
      <p:ext uri="{BB962C8B-B14F-4D97-AF65-F5344CB8AC3E}">
        <p14:creationId xmlns:p14="http://schemas.microsoft.com/office/powerpoint/2010/main" val="122364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0761" y="973668"/>
            <a:ext cx="11243255" cy="706964"/>
          </a:xfrm>
          <a:solidFill>
            <a:schemeClr val="tx1"/>
          </a:solidFill>
        </p:spPr>
        <p:txBody>
          <a:bodyPr>
            <a:normAutofit fontScale="90000"/>
          </a:bodyPr>
          <a:lstStyle/>
          <a:p>
            <a:r>
              <a:rPr lang="tr-TR" dirty="0" smtClean="0"/>
              <a:t/>
            </a:r>
            <a:br>
              <a:rPr lang="tr-TR" dirty="0" smtClean="0"/>
            </a:br>
            <a:r>
              <a:rPr lang="tr-TR" dirty="0" smtClean="0"/>
              <a:t>İyonlarda </a:t>
            </a:r>
            <a:r>
              <a:rPr lang="tr-TR" dirty="0"/>
              <a:t>bilimin gelişmesinin sebepleri nelerdir?</a:t>
            </a:r>
            <a:br>
              <a:rPr lang="tr-TR" dirty="0"/>
            </a:br>
            <a:endParaRPr lang="tr-TR" dirty="0"/>
          </a:p>
        </p:txBody>
      </p:sp>
      <p:sp>
        <p:nvSpPr>
          <p:cNvPr id="3" name="İçerik Yer Tutucusu 2"/>
          <p:cNvSpPr>
            <a:spLocks noGrp="1"/>
          </p:cNvSpPr>
          <p:nvPr>
            <p:ph idx="1"/>
          </p:nvPr>
        </p:nvSpPr>
        <p:spPr>
          <a:xfrm>
            <a:off x="450761" y="2253803"/>
            <a:ext cx="11243255" cy="3765997"/>
          </a:xfrm>
          <a:solidFill>
            <a:srgbClr val="002060"/>
          </a:solidFill>
        </p:spPr>
        <p:txBody>
          <a:bodyPr>
            <a:normAutofit/>
          </a:bodyPr>
          <a:lstStyle/>
          <a:p>
            <a:endParaRPr lang="tr-TR" sz="3200" dirty="0" smtClean="0">
              <a:solidFill>
                <a:schemeClr val="bg1"/>
              </a:solidFill>
            </a:endParaRPr>
          </a:p>
          <a:p>
            <a:pPr>
              <a:lnSpc>
                <a:spcPct val="150000"/>
              </a:lnSpc>
              <a:spcBef>
                <a:spcPts val="0"/>
              </a:spcBef>
            </a:pPr>
            <a:r>
              <a:rPr lang="tr-TR" sz="3200" dirty="0" smtClean="0">
                <a:solidFill>
                  <a:schemeClr val="bg1"/>
                </a:solidFill>
              </a:rPr>
              <a:t>Polis adıyla şehir devletleri biçiminde kuruldukları için özgür bir düşünce ortamının olması ve deniz ticaretiyle uğraşmalarından dolayı ekonomik durumlarının iyi olması.</a:t>
            </a:r>
            <a:endParaRPr lang="tr-TR" sz="3200" dirty="0">
              <a:solidFill>
                <a:schemeClr val="bg1"/>
              </a:solidFill>
            </a:endParaRPr>
          </a:p>
        </p:txBody>
      </p:sp>
    </p:spTree>
    <p:extLst>
      <p:ext uri="{BB962C8B-B14F-4D97-AF65-F5344CB8AC3E}">
        <p14:creationId xmlns:p14="http://schemas.microsoft.com/office/powerpoint/2010/main" val="3479022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8" y="592428"/>
            <a:ext cx="11217499" cy="1088204"/>
          </a:xfrm>
          <a:solidFill>
            <a:schemeClr val="tx1"/>
          </a:solidFill>
        </p:spPr>
        <p:txBody>
          <a:bodyPr/>
          <a:lstStyle/>
          <a:p>
            <a:r>
              <a:rPr lang="tr-TR" dirty="0"/>
              <a:t>Anadolu’ya yazı kimler tarafından getirilmiştir? Bu olayın önemi nedir?</a:t>
            </a:r>
          </a:p>
        </p:txBody>
      </p:sp>
      <p:sp>
        <p:nvSpPr>
          <p:cNvPr id="3" name="İçerik Yer Tutucusu 2"/>
          <p:cNvSpPr>
            <a:spLocks noGrp="1"/>
          </p:cNvSpPr>
          <p:nvPr>
            <p:ph idx="1"/>
          </p:nvPr>
        </p:nvSpPr>
        <p:spPr>
          <a:xfrm>
            <a:off x="476518" y="2603500"/>
            <a:ext cx="11217499" cy="3416300"/>
          </a:xfrm>
          <a:solidFill>
            <a:srgbClr val="002060"/>
          </a:solidFill>
        </p:spPr>
        <p:txBody>
          <a:bodyPr>
            <a:normAutofit/>
          </a:bodyPr>
          <a:lstStyle/>
          <a:p>
            <a:endParaRPr lang="tr-TR" sz="3200" dirty="0" smtClean="0">
              <a:solidFill>
                <a:schemeClr val="bg1"/>
              </a:solidFill>
            </a:endParaRPr>
          </a:p>
          <a:p>
            <a:pPr>
              <a:lnSpc>
                <a:spcPct val="150000"/>
              </a:lnSpc>
              <a:spcBef>
                <a:spcPts val="0"/>
              </a:spcBef>
            </a:pPr>
            <a:r>
              <a:rPr lang="tr-TR" sz="3200" dirty="0" smtClean="0">
                <a:solidFill>
                  <a:schemeClr val="bg1"/>
                </a:solidFill>
              </a:rPr>
              <a:t>Bir Mezopotamya uygarlığı olan Asurlar tarafından getirilmiştir ve böylece Anadolu’da tarihi devirler başlamıştır.</a:t>
            </a:r>
            <a:endParaRPr lang="tr-TR" sz="3200" dirty="0">
              <a:solidFill>
                <a:schemeClr val="bg1"/>
              </a:solidFill>
            </a:endParaRPr>
          </a:p>
        </p:txBody>
      </p:sp>
    </p:spTree>
    <p:extLst>
      <p:ext uri="{BB962C8B-B14F-4D97-AF65-F5344CB8AC3E}">
        <p14:creationId xmlns:p14="http://schemas.microsoft.com/office/powerpoint/2010/main" val="195905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0762" y="973668"/>
            <a:ext cx="11243256" cy="706964"/>
          </a:xfrm>
          <a:solidFill>
            <a:schemeClr val="tx1"/>
          </a:solidFill>
        </p:spPr>
        <p:txBody>
          <a:bodyPr>
            <a:normAutofit fontScale="90000"/>
          </a:bodyPr>
          <a:lstStyle/>
          <a:p>
            <a:r>
              <a:rPr lang="tr-TR" dirty="0" smtClean="0"/>
              <a:t/>
            </a:r>
            <a:br>
              <a:rPr lang="tr-TR" dirty="0" smtClean="0"/>
            </a:br>
            <a:r>
              <a:rPr lang="tr-TR" dirty="0" smtClean="0"/>
              <a:t>Hangi </a:t>
            </a:r>
            <a:r>
              <a:rPr lang="tr-TR" dirty="0"/>
              <a:t>ilkçağ uygarlıkları hangi yazıları </a:t>
            </a:r>
            <a:r>
              <a:rPr lang="tr-TR" dirty="0" smtClean="0"/>
              <a:t>bulmuşlardır?</a:t>
            </a:r>
            <a:r>
              <a:rPr lang="tr-TR" dirty="0"/>
              <a:t/>
            </a:r>
            <a:br>
              <a:rPr lang="tr-TR" dirty="0"/>
            </a:br>
            <a:endParaRPr lang="tr-TR" dirty="0"/>
          </a:p>
        </p:txBody>
      </p:sp>
      <p:sp>
        <p:nvSpPr>
          <p:cNvPr id="3" name="İçerik Yer Tutucusu 2"/>
          <p:cNvSpPr>
            <a:spLocks noGrp="1"/>
          </p:cNvSpPr>
          <p:nvPr>
            <p:ph idx="1"/>
          </p:nvPr>
        </p:nvSpPr>
        <p:spPr>
          <a:xfrm>
            <a:off x="450762" y="2603500"/>
            <a:ext cx="11243256" cy="3416300"/>
          </a:xfrm>
          <a:solidFill>
            <a:srgbClr val="002060"/>
          </a:solidFill>
        </p:spPr>
        <p:txBody>
          <a:bodyPr>
            <a:normAutofit/>
          </a:bodyPr>
          <a:lstStyle/>
          <a:p>
            <a:endParaRPr lang="tr-TR" sz="3200" dirty="0" smtClean="0">
              <a:solidFill>
                <a:schemeClr val="bg1"/>
              </a:solidFill>
            </a:endParaRPr>
          </a:p>
          <a:p>
            <a:endParaRPr lang="tr-TR" sz="3200" dirty="0">
              <a:solidFill>
                <a:schemeClr val="bg1"/>
              </a:solidFill>
            </a:endParaRPr>
          </a:p>
          <a:p>
            <a:r>
              <a:rPr lang="tr-TR" sz="3200" dirty="0" smtClean="0">
                <a:solidFill>
                  <a:schemeClr val="bg1"/>
                </a:solidFill>
              </a:rPr>
              <a:t>Mısır, hiyeroglif yazısı, Sümer çivi yazısı, Fenike Alfabesi.</a:t>
            </a:r>
            <a:endParaRPr lang="tr-TR" sz="3200" dirty="0">
              <a:solidFill>
                <a:schemeClr val="bg1"/>
              </a:solidFill>
            </a:endParaRPr>
          </a:p>
        </p:txBody>
      </p:sp>
    </p:spTree>
    <p:extLst>
      <p:ext uri="{BB962C8B-B14F-4D97-AF65-F5344CB8AC3E}">
        <p14:creationId xmlns:p14="http://schemas.microsoft.com/office/powerpoint/2010/main" val="154851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396" y="832000"/>
            <a:ext cx="11217499" cy="1099831"/>
          </a:xfrm>
          <a:solidFill>
            <a:schemeClr val="tx2">
              <a:lumMod val="50000"/>
            </a:schemeClr>
          </a:solidFill>
        </p:spPr>
        <p:txBody>
          <a:bodyPr/>
          <a:lstStyle/>
          <a:p>
            <a:r>
              <a:rPr lang="tr-TR" dirty="0" smtClean="0"/>
              <a:t>İmparatorlukların genel özellikleri nelerdir?</a:t>
            </a:r>
            <a:endParaRPr lang="tr-TR" dirty="0"/>
          </a:p>
        </p:txBody>
      </p:sp>
      <p:sp>
        <p:nvSpPr>
          <p:cNvPr id="3" name="İçerik Yer Tutucusu 2"/>
          <p:cNvSpPr>
            <a:spLocks noGrp="1"/>
          </p:cNvSpPr>
          <p:nvPr>
            <p:ph idx="1"/>
          </p:nvPr>
        </p:nvSpPr>
        <p:spPr>
          <a:xfrm>
            <a:off x="489396" y="2706531"/>
            <a:ext cx="11217499" cy="3416300"/>
          </a:xfrm>
          <a:solidFill>
            <a:srgbClr val="002060"/>
          </a:solidFill>
        </p:spPr>
        <p:txBody>
          <a:bodyPr>
            <a:normAutofit/>
          </a:bodyPr>
          <a:lstStyle/>
          <a:p>
            <a:endParaRPr lang="tr-TR" sz="3200" dirty="0" smtClean="0">
              <a:solidFill>
                <a:schemeClr val="bg1"/>
              </a:solidFill>
            </a:endParaRPr>
          </a:p>
          <a:p>
            <a:r>
              <a:rPr lang="tr-TR" sz="3200" dirty="0" smtClean="0">
                <a:solidFill>
                  <a:schemeClr val="bg1"/>
                </a:solidFill>
              </a:rPr>
              <a:t>-Çeşitli milletleri, ırkları, kültürleri bir arada toplamaları</a:t>
            </a:r>
          </a:p>
          <a:p>
            <a:r>
              <a:rPr lang="tr-TR" sz="3200" dirty="0" smtClean="0">
                <a:solidFill>
                  <a:schemeClr val="bg1"/>
                </a:solidFill>
              </a:rPr>
              <a:t>-Geniş toprak parçalarına hakim olmaları</a:t>
            </a:r>
          </a:p>
          <a:p>
            <a:endParaRPr lang="tr-TR" sz="3200" dirty="0">
              <a:solidFill>
                <a:schemeClr val="bg1"/>
              </a:solidFill>
            </a:endParaRPr>
          </a:p>
        </p:txBody>
      </p:sp>
    </p:spTree>
    <p:extLst>
      <p:ext uri="{BB962C8B-B14F-4D97-AF65-F5344CB8AC3E}">
        <p14:creationId xmlns:p14="http://schemas.microsoft.com/office/powerpoint/2010/main" val="353926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39" y="793363"/>
            <a:ext cx="11243257" cy="1305893"/>
          </a:xfrm>
          <a:solidFill>
            <a:schemeClr val="tx2">
              <a:lumMod val="50000"/>
            </a:schemeClr>
          </a:solidFill>
        </p:spPr>
        <p:txBody>
          <a:bodyPr/>
          <a:lstStyle/>
          <a:p>
            <a:r>
              <a:rPr lang="tr-TR" dirty="0" smtClean="0"/>
              <a:t>İlkçağ uygarlıklarında gücün meşruiyet kaynağı ilahi idi. Bunu nereden anlıyoruz?</a:t>
            </a:r>
            <a:endParaRPr lang="tr-TR" dirty="0"/>
          </a:p>
        </p:txBody>
      </p:sp>
      <p:sp>
        <p:nvSpPr>
          <p:cNvPr id="3" name="İçerik Yer Tutucusu 2"/>
          <p:cNvSpPr>
            <a:spLocks noGrp="1"/>
          </p:cNvSpPr>
          <p:nvPr>
            <p:ph idx="1"/>
          </p:nvPr>
        </p:nvSpPr>
        <p:spPr>
          <a:xfrm>
            <a:off x="463639" y="2603499"/>
            <a:ext cx="11243257" cy="3745785"/>
          </a:xfrm>
          <a:solidFill>
            <a:srgbClr val="002060"/>
          </a:solidFill>
        </p:spPr>
        <p:txBody>
          <a:bodyPr>
            <a:noAutofit/>
          </a:bodyPr>
          <a:lstStyle/>
          <a:p>
            <a:r>
              <a:rPr lang="tr-TR" sz="2800" dirty="0" smtClean="0">
                <a:solidFill>
                  <a:schemeClr val="bg1"/>
                </a:solidFill>
              </a:rPr>
              <a:t>Birçok uygarlıkta kralların hakimiyeti tanrı adına kullanmaları.</a:t>
            </a:r>
          </a:p>
          <a:p>
            <a:r>
              <a:rPr lang="tr-TR" sz="2800" dirty="0" smtClean="0">
                <a:solidFill>
                  <a:schemeClr val="bg1"/>
                </a:solidFill>
              </a:rPr>
              <a:t>Birçok uygarlıkta kralların aynı zamanda baş rahip görevini üstlenmeleri</a:t>
            </a:r>
          </a:p>
          <a:p>
            <a:r>
              <a:rPr lang="tr-TR" sz="2800" dirty="0" smtClean="0">
                <a:solidFill>
                  <a:schemeClr val="bg1"/>
                </a:solidFill>
              </a:rPr>
              <a:t>Mısır’da olduğu gibi kralların kendilerini tanrı-kral olarak görmeleri</a:t>
            </a:r>
          </a:p>
          <a:p>
            <a:r>
              <a:rPr lang="tr-TR" sz="2800" dirty="0" smtClean="0">
                <a:solidFill>
                  <a:schemeClr val="bg1"/>
                </a:solidFill>
              </a:rPr>
              <a:t>Türklerde olduğu gibi siyasi hakimiyetin Gök Tanrı tarafından verildiğine inanılması.</a:t>
            </a:r>
            <a:endParaRPr lang="tr-TR" sz="2800" dirty="0">
              <a:solidFill>
                <a:schemeClr val="bg1"/>
              </a:solidFill>
            </a:endParaRPr>
          </a:p>
        </p:txBody>
      </p:sp>
    </p:spTree>
    <p:extLst>
      <p:ext uri="{BB962C8B-B14F-4D97-AF65-F5344CB8AC3E}">
        <p14:creationId xmlns:p14="http://schemas.microsoft.com/office/powerpoint/2010/main" val="226185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40" y="437882"/>
            <a:ext cx="11256136" cy="656822"/>
          </a:xfrm>
          <a:solidFill>
            <a:schemeClr val="tx2">
              <a:lumMod val="50000"/>
            </a:schemeClr>
          </a:solidFill>
        </p:spPr>
        <p:txBody>
          <a:bodyPr/>
          <a:lstStyle/>
          <a:p>
            <a:r>
              <a:rPr lang="tr-TR" sz="2400" dirty="0" smtClean="0"/>
              <a:t/>
            </a:r>
            <a:br>
              <a:rPr lang="tr-TR" sz="2400" dirty="0" smtClean="0"/>
            </a:br>
            <a:r>
              <a:rPr lang="tr-TR" sz="2400" dirty="0" smtClean="0"/>
              <a:t>Hangi devletlerde hangi siyasi </a:t>
            </a:r>
            <a:r>
              <a:rPr lang="tr-TR" sz="2400" dirty="0"/>
              <a:t>Organizasyon </a:t>
            </a:r>
            <a:r>
              <a:rPr lang="tr-TR" sz="2400" dirty="0" smtClean="0"/>
              <a:t>Türleri vardı?</a:t>
            </a:r>
            <a:r>
              <a:rPr lang="tr-TR" sz="2400" dirty="0"/>
              <a:t/>
            </a:r>
            <a:br>
              <a:rPr lang="tr-TR" sz="2400" dirty="0"/>
            </a:br>
            <a:endParaRPr lang="tr-TR" sz="2400" dirty="0"/>
          </a:p>
        </p:txBody>
      </p:sp>
      <p:sp>
        <p:nvSpPr>
          <p:cNvPr id="3" name="İçerik Yer Tutucusu 2"/>
          <p:cNvSpPr>
            <a:spLocks noGrp="1"/>
          </p:cNvSpPr>
          <p:nvPr>
            <p:ph idx="1"/>
          </p:nvPr>
        </p:nvSpPr>
        <p:spPr>
          <a:xfrm>
            <a:off x="463640" y="1197735"/>
            <a:ext cx="11256136" cy="5660265"/>
          </a:xfrm>
          <a:solidFill>
            <a:srgbClr val="002060"/>
          </a:solidFill>
        </p:spPr>
        <p:txBody>
          <a:bodyPr>
            <a:noAutofit/>
          </a:bodyPr>
          <a:lstStyle/>
          <a:p>
            <a:r>
              <a:rPr lang="tr-TR" sz="2400" dirty="0">
                <a:solidFill>
                  <a:schemeClr val="bg1"/>
                </a:solidFill>
              </a:rPr>
              <a:t>Sümerlerde </a:t>
            </a:r>
            <a:r>
              <a:rPr lang="tr-TR" sz="2400" dirty="0" smtClean="0">
                <a:solidFill>
                  <a:schemeClr val="bg1"/>
                </a:solidFill>
              </a:rPr>
              <a:t>site, İyon ve Yunanlılarda polis  </a:t>
            </a:r>
            <a:r>
              <a:rPr lang="tr-TR" sz="2400" dirty="0">
                <a:solidFill>
                  <a:schemeClr val="bg1"/>
                </a:solidFill>
              </a:rPr>
              <a:t>olarak bilinen </a:t>
            </a:r>
            <a:r>
              <a:rPr lang="tr-TR" sz="2400" dirty="0">
                <a:solidFill>
                  <a:srgbClr val="FFFF00"/>
                </a:solidFill>
              </a:rPr>
              <a:t>şehir devletleri </a:t>
            </a:r>
            <a:r>
              <a:rPr lang="tr-TR" sz="2400" dirty="0">
                <a:solidFill>
                  <a:schemeClr val="bg1"/>
                </a:solidFill>
              </a:rPr>
              <a:t>ortaya çıktı. </a:t>
            </a:r>
            <a:endParaRPr lang="tr-TR" sz="2400" dirty="0" smtClean="0">
              <a:solidFill>
                <a:schemeClr val="bg1"/>
              </a:solidFill>
            </a:endParaRPr>
          </a:p>
          <a:p>
            <a:r>
              <a:rPr lang="tr-TR" sz="2400" dirty="0" smtClean="0">
                <a:solidFill>
                  <a:schemeClr val="bg1"/>
                </a:solidFill>
              </a:rPr>
              <a:t>Babil </a:t>
            </a:r>
            <a:r>
              <a:rPr lang="tr-TR" sz="2400" dirty="0">
                <a:solidFill>
                  <a:schemeClr val="bg1"/>
                </a:solidFill>
              </a:rPr>
              <a:t>Devleti </a:t>
            </a:r>
            <a:r>
              <a:rPr lang="tr-TR" sz="2400" dirty="0" smtClean="0">
                <a:solidFill>
                  <a:schemeClr val="bg1"/>
                </a:solidFill>
              </a:rPr>
              <a:t>merkezi bir krallıktı.</a:t>
            </a:r>
          </a:p>
          <a:p>
            <a:r>
              <a:rPr lang="tr-TR" sz="2400" dirty="0" smtClean="0">
                <a:solidFill>
                  <a:schemeClr val="bg1"/>
                </a:solidFill>
              </a:rPr>
              <a:t>Mezopotamya </a:t>
            </a:r>
            <a:r>
              <a:rPr lang="tr-TR" sz="2400" dirty="0">
                <a:solidFill>
                  <a:schemeClr val="bg1"/>
                </a:solidFill>
              </a:rPr>
              <a:t>medeniyeti olan </a:t>
            </a:r>
            <a:r>
              <a:rPr lang="tr-TR" sz="2400" dirty="0" smtClean="0">
                <a:solidFill>
                  <a:schemeClr val="bg1"/>
                </a:solidFill>
              </a:rPr>
              <a:t>Akad ve Asurlular  </a:t>
            </a:r>
            <a:r>
              <a:rPr lang="tr-TR" sz="2400" b="1" dirty="0">
                <a:solidFill>
                  <a:srgbClr val="FFFF00"/>
                </a:solidFill>
              </a:rPr>
              <a:t>imparatorluk </a:t>
            </a:r>
            <a:r>
              <a:rPr lang="tr-TR" sz="2400" b="1" dirty="0" smtClean="0">
                <a:solidFill>
                  <a:srgbClr val="FFFF00"/>
                </a:solidFill>
              </a:rPr>
              <a:t>görünümündeydi.</a:t>
            </a:r>
            <a:endParaRPr lang="tr-TR" sz="2400" dirty="0">
              <a:solidFill>
                <a:schemeClr val="bg1"/>
              </a:solidFill>
            </a:endParaRPr>
          </a:p>
          <a:p>
            <a:r>
              <a:rPr lang="tr-TR" sz="2400" dirty="0" smtClean="0">
                <a:solidFill>
                  <a:schemeClr val="bg1"/>
                </a:solidFill>
              </a:rPr>
              <a:t>Yunanistan’da krallık dışına aristokratik yönetim vardı. İlk </a:t>
            </a:r>
            <a:r>
              <a:rPr lang="tr-TR" sz="2400" dirty="0">
                <a:solidFill>
                  <a:schemeClr val="bg1"/>
                </a:solidFill>
              </a:rPr>
              <a:t>Çağ Yunan kentlerindeki </a:t>
            </a:r>
            <a:r>
              <a:rPr lang="tr-TR" sz="2400" dirty="0" smtClean="0">
                <a:solidFill>
                  <a:schemeClr val="bg1"/>
                </a:solidFill>
              </a:rPr>
              <a:t>seçim</a:t>
            </a:r>
            <a:r>
              <a:rPr lang="tr-TR" sz="2400" dirty="0">
                <a:solidFill>
                  <a:schemeClr val="bg1"/>
                </a:solidFill>
              </a:rPr>
              <a:t>, cumhuriyet ve demokrasi anlayışının ilk izleridir. Ancak seçimlerde sadece belli kişiler aday olabilmekte ve halkın tamamı değil sadece soylular oy kullanabilmekteydi</a:t>
            </a:r>
            <a:r>
              <a:rPr lang="tr-TR" sz="2400" dirty="0" smtClean="0">
                <a:solidFill>
                  <a:schemeClr val="bg1"/>
                </a:solidFill>
              </a:rPr>
              <a:t>.</a:t>
            </a:r>
            <a:r>
              <a:rPr lang="tr-TR" sz="2400" dirty="0">
                <a:solidFill>
                  <a:schemeClr val="bg1"/>
                </a:solidFill>
              </a:rPr>
              <a:t> </a:t>
            </a:r>
            <a:r>
              <a:rPr lang="tr-TR" sz="2400" dirty="0" smtClean="0">
                <a:solidFill>
                  <a:schemeClr val="bg1"/>
                </a:solidFill>
              </a:rPr>
              <a:t>Yunanistan’da aristokratlara </a:t>
            </a:r>
            <a:r>
              <a:rPr lang="tr-TR" sz="2400" dirty="0">
                <a:solidFill>
                  <a:schemeClr val="bg1"/>
                </a:solidFill>
              </a:rPr>
              <a:t>veya halka karşı zaman zaman güç kullanarak yönetimi ele geçiren kişiler olmuştur. Bu kişilere </a:t>
            </a:r>
            <a:r>
              <a:rPr lang="tr-TR" sz="2400" b="1" dirty="0">
                <a:solidFill>
                  <a:srgbClr val="FFFF00"/>
                </a:solidFill>
              </a:rPr>
              <a:t>tiran</a:t>
            </a:r>
            <a:r>
              <a:rPr lang="tr-TR" sz="2400" dirty="0">
                <a:solidFill>
                  <a:schemeClr val="bg1"/>
                </a:solidFill>
              </a:rPr>
              <a:t> bunların yönetimine de </a:t>
            </a:r>
            <a:r>
              <a:rPr lang="tr-TR" sz="2400" b="1" dirty="0">
                <a:solidFill>
                  <a:schemeClr val="bg1"/>
                </a:solidFill>
              </a:rPr>
              <a:t>tiranlı</a:t>
            </a:r>
            <a:r>
              <a:rPr lang="tr-TR" sz="2400" dirty="0">
                <a:solidFill>
                  <a:schemeClr val="bg1"/>
                </a:solidFill>
              </a:rPr>
              <a:t>k denmiştir.</a:t>
            </a:r>
          </a:p>
          <a:p>
            <a:r>
              <a:rPr lang="tr-TR" sz="2400" dirty="0" smtClean="0">
                <a:solidFill>
                  <a:schemeClr val="bg1"/>
                </a:solidFill>
              </a:rPr>
              <a:t>İlk </a:t>
            </a:r>
            <a:r>
              <a:rPr lang="tr-TR" sz="2400" dirty="0">
                <a:solidFill>
                  <a:schemeClr val="bg1"/>
                </a:solidFill>
              </a:rPr>
              <a:t>Çağ Anadolu medeniyetlerinden Hititler ve Urartular </a:t>
            </a:r>
            <a:r>
              <a:rPr lang="tr-TR" sz="2400" dirty="0">
                <a:solidFill>
                  <a:srgbClr val="FFFF00"/>
                </a:solidFill>
              </a:rPr>
              <a:t>feodal krallıklardan </a:t>
            </a:r>
            <a:r>
              <a:rPr lang="tr-TR" sz="2400" dirty="0">
                <a:solidFill>
                  <a:schemeClr val="bg1"/>
                </a:solidFill>
              </a:rPr>
              <a:t>oluşurdu. Hititlerde kralın yanında </a:t>
            </a:r>
            <a:r>
              <a:rPr lang="tr-TR" sz="2400" b="1" dirty="0" err="1">
                <a:solidFill>
                  <a:srgbClr val="FFFF00"/>
                </a:solidFill>
              </a:rPr>
              <a:t>Pankuş</a:t>
            </a:r>
            <a:r>
              <a:rPr lang="tr-TR" sz="2400" b="1" dirty="0">
                <a:solidFill>
                  <a:srgbClr val="FFFF00"/>
                </a:solidFill>
              </a:rPr>
              <a:t> </a:t>
            </a:r>
            <a:r>
              <a:rPr lang="tr-TR" sz="2400" dirty="0">
                <a:solidFill>
                  <a:schemeClr val="bg1"/>
                </a:solidFill>
              </a:rPr>
              <a:t>adında bir meclis vardı. </a:t>
            </a:r>
          </a:p>
        </p:txBody>
      </p:sp>
    </p:spTree>
    <p:extLst>
      <p:ext uri="{BB962C8B-B14F-4D97-AF65-F5344CB8AC3E}">
        <p14:creationId xmlns:p14="http://schemas.microsoft.com/office/powerpoint/2010/main" val="407601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39" y="973668"/>
            <a:ext cx="11243257" cy="706964"/>
          </a:xfrm>
          <a:solidFill>
            <a:schemeClr val="tx1"/>
          </a:solidFill>
        </p:spPr>
        <p:txBody>
          <a:bodyPr/>
          <a:lstStyle/>
          <a:p>
            <a:r>
              <a:rPr lang="tr-TR" dirty="0" smtClean="0"/>
              <a:t>Olay ve olgu nedir? Kısaca açıklayınız.</a:t>
            </a:r>
            <a:endParaRPr lang="tr-TR" dirty="0"/>
          </a:p>
        </p:txBody>
      </p:sp>
      <p:sp>
        <p:nvSpPr>
          <p:cNvPr id="3" name="İçerik Yer Tutucusu 2"/>
          <p:cNvSpPr>
            <a:spLocks noGrp="1"/>
          </p:cNvSpPr>
          <p:nvPr>
            <p:ph idx="1"/>
          </p:nvPr>
        </p:nvSpPr>
        <p:spPr>
          <a:xfrm>
            <a:off x="463639" y="1931831"/>
            <a:ext cx="11243257" cy="4087969"/>
          </a:xfrm>
          <a:solidFill>
            <a:srgbClr val="002060"/>
          </a:solidFill>
        </p:spPr>
        <p:txBody>
          <a:bodyPr>
            <a:normAutofit/>
          </a:bodyPr>
          <a:lstStyle/>
          <a:p>
            <a:pPr>
              <a:lnSpc>
                <a:spcPct val="150000"/>
              </a:lnSpc>
              <a:spcBef>
                <a:spcPts val="0"/>
              </a:spcBef>
            </a:pPr>
            <a:r>
              <a:rPr lang="tr-TR" sz="2800" dirty="0">
                <a:solidFill>
                  <a:schemeClr val="bg1"/>
                </a:solidFill>
              </a:rPr>
              <a:t>Başlangıcı ve bitişi belli olan gelişmelere </a:t>
            </a:r>
            <a:r>
              <a:rPr lang="tr-TR" sz="2800" b="1" dirty="0">
                <a:solidFill>
                  <a:srgbClr val="FFFF00"/>
                </a:solidFill>
              </a:rPr>
              <a:t>olay</a:t>
            </a:r>
            <a:r>
              <a:rPr lang="tr-TR" sz="2800" dirty="0">
                <a:solidFill>
                  <a:schemeClr val="bg1"/>
                </a:solidFill>
              </a:rPr>
              <a:t>, başlangıcı ve sonu belli olmayan genel ve soyut gelişmelere </a:t>
            </a:r>
            <a:r>
              <a:rPr lang="tr-TR" sz="2800" b="1" dirty="0">
                <a:solidFill>
                  <a:srgbClr val="FFFF00"/>
                </a:solidFill>
              </a:rPr>
              <a:t>olgu </a:t>
            </a:r>
            <a:r>
              <a:rPr lang="tr-TR" sz="2800" dirty="0">
                <a:solidFill>
                  <a:schemeClr val="bg1"/>
                </a:solidFill>
              </a:rPr>
              <a:t>denir. Tarihî olay ve olgu arasındaki farklar şunlardır; </a:t>
            </a:r>
            <a:r>
              <a:rPr lang="tr-TR" sz="2800" dirty="0">
                <a:solidFill>
                  <a:srgbClr val="FFFF00"/>
                </a:solidFill>
              </a:rPr>
              <a:t>tarihî olay biriciktir, özgündür, tekrarlanamaz ancak tarihî olgu ise geneldir ve tekrar edebilir. </a:t>
            </a:r>
          </a:p>
        </p:txBody>
      </p:sp>
    </p:spTree>
    <p:extLst>
      <p:ext uri="{BB962C8B-B14F-4D97-AF65-F5344CB8AC3E}">
        <p14:creationId xmlns:p14="http://schemas.microsoft.com/office/powerpoint/2010/main" val="301497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397" y="837127"/>
            <a:ext cx="11256135" cy="1519707"/>
          </a:xfrm>
          <a:solidFill>
            <a:schemeClr val="tx2">
              <a:lumMod val="50000"/>
            </a:schemeClr>
          </a:solidFill>
        </p:spPr>
        <p:txBody>
          <a:bodyPr/>
          <a:lstStyle/>
          <a:p>
            <a:r>
              <a:rPr lang="tr-TR" dirty="0"/>
              <a:t>Medeniyetlerin ekonomik </a:t>
            </a:r>
            <a:r>
              <a:rPr lang="tr-TR" dirty="0" smtClean="0"/>
              <a:t>yaşamlarında coğrafya </a:t>
            </a:r>
            <a:r>
              <a:rPr lang="tr-TR" dirty="0"/>
              <a:t>belirleyici bir unsurdur</a:t>
            </a:r>
            <a:r>
              <a:rPr lang="tr-TR" dirty="0" smtClean="0"/>
              <a:t>. Bunu bir örnekle açıklayınız. </a:t>
            </a:r>
            <a:endParaRPr lang="tr-TR" dirty="0"/>
          </a:p>
        </p:txBody>
      </p:sp>
      <p:sp>
        <p:nvSpPr>
          <p:cNvPr id="3" name="İçerik Yer Tutucusu 2"/>
          <p:cNvSpPr>
            <a:spLocks noGrp="1"/>
          </p:cNvSpPr>
          <p:nvPr>
            <p:ph idx="1"/>
          </p:nvPr>
        </p:nvSpPr>
        <p:spPr>
          <a:xfrm>
            <a:off x="489397" y="2603499"/>
            <a:ext cx="11256135" cy="3874573"/>
          </a:xfrm>
          <a:solidFill>
            <a:srgbClr val="002060"/>
          </a:solidFill>
        </p:spPr>
        <p:txBody>
          <a:bodyPr>
            <a:normAutofit fontScale="92500"/>
          </a:bodyPr>
          <a:lstStyle/>
          <a:p>
            <a:pPr>
              <a:lnSpc>
                <a:spcPct val="150000"/>
              </a:lnSpc>
              <a:spcBef>
                <a:spcPts val="0"/>
              </a:spcBef>
            </a:pPr>
            <a:r>
              <a:rPr lang="tr-TR" sz="3200" dirty="0">
                <a:solidFill>
                  <a:schemeClr val="bg1"/>
                </a:solidFill>
              </a:rPr>
              <a:t>Mısır’da Nil Nehri etrafında verimli ovaların oluşması Mısır’ın temel geçim kaynağının tarım olmasını sağlamıştır</a:t>
            </a:r>
            <a:r>
              <a:rPr lang="tr-TR" sz="3200" dirty="0" smtClean="0">
                <a:solidFill>
                  <a:schemeClr val="bg1"/>
                </a:solidFill>
              </a:rPr>
              <a:t>.</a:t>
            </a:r>
            <a:r>
              <a:rPr lang="tr-TR" sz="3200" dirty="0">
                <a:solidFill>
                  <a:schemeClr val="bg1"/>
                </a:solidFill>
              </a:rPr>
              <a:t> </a:t>
            </a:r>
            <a:endParaRPr lang="tr-TR" sz="3200" dirty="0" smtClean="0">
              <a:solidFill>
                <a:schemeClr val="bg1"/>
              </a:solidFill>
            </a:endParaRPr>
          </a:p>
          <a:p>
            <a:pPr>
              <a:lnSpc>
                <a:spcPct val="150000"/>
              </a:lnSpc>
              <a:spcBef>
                <a:spcPts val="0"/>
              </a:spcBef>
            </a:pPr>
            <a:endParaRPr lang="tr-TR" sz="3200" dirty="0">
              <a:solidFill>
                <a:schemeClr val="bg1"/>
              </a:solidFill>
            </a:endParaRPr>
          </a:p>
          <a:p>
            <a:pPr>
              <a:lnSpc>
                <a:spcPct val="150000"/>
              </a:lnSpc>
              <a:spcBef>
                <a:spcPts val="0"/>
              </a:spcBef>
            </a:pPr>
            <a:r>
              <a:rPr lang="tr-TR" sz="3200" dirty="0">
                <a:solidFill>
                  <a:schemeClr val="bg1"/>
                </a:solidFill>
              </a:rPr>
              <a:t>Urartular, tarım alanlarının sınırlı olması nedeniyle daha çok hayvancılık ve madencilikle uğraşmışlardır.</a:t>
            </a:r>
            <a:endParaRPr lang="tr-TR" sz="3200" dirty="0" smtClean="0">
              <a:solidFill>
                <a:schemeClr val="bg1"/>
              </a:solidFill>
            </a:endParaRPr>
          </a:p>
        </p:txBody>
      </p:sp>
    </p:spTree>
    <p:extLst>
      <p:ext uri="{BB962C8B-B14F-4D97-AF65-F5344CB8AC3E}">
        <p14:creationId xmlns:p14="http://schemas.microsoft.com/office/powerpoint/2010/main" val="18972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397" y="973668"/>
            <a:ext cx="11217499" cy="706964"/>
          </a:xfrm>
          <a:solidFill>
            <a:schemeClr val="tx2">
              <a:lumMod val="50000"/>
            </a:schemeClr>
          </a:solidFill>
        </p:spPr>
        <p:txBody>
          <a:bodyPr>
            <a:normAutofit fontScale="90000"/>
          </a:bodyPr>
          <a:lstStyle/>
          <a:p>
            <a:r>
              <a:rPr lang="tr-TR" dirty="0" smtClean="0"/>
              <a:t/>
            </a:r>
            <a:br>
              <a:rPr lang="tr-TR" dirty="0" smtClean="0"/>
            </a:br>
            <a:r>
              <a:rPr lang="tr-TR" dirty="0" smtClean="0"/>
              <a:t>Mısır’da </a:t>
            </a:r>
            <a:r>
              <a:rPr lang="tr-TR" dirty="0"/>
              <a:t>tıbbın gelişmesinin sebepleri nelerdir?</a:t>
            </a:r>
            <a:br>
              <a:rPr lang="tr-TR" dirty="0"/>
            </a:br>
            <a:endParaRPr lang="tr-TR" dirty="0"/>
          </a:p>
        </p:txBody>
      </p:sp>
      <p:sp>
        <p:nvSpPr>
          <p:cNvPr id="3" name="İçerik Yer Tutucusu 2"/>
          <p:cNvSpPr>
            <a:spLocks noGrp="1"/>
          </p:cNvSpPr>
          <p:nvPr>
            <p:ph idx="1"/>
          </p:nvPr>
        </p:nvSpPr>
        <p:spPr>
          <a:xfrm>
            <a:off x="489397" y="2240924"/>
            <a:ext cx="11217499" cy="3778876"/>
          </a:xfrm>
          <a:solidFill>
            <a:srgbClr val="002060"/>
          </a:solidFill>
        </p:spPr>
        <p:txBody>
          <a:bodyPr>
            <a:normAutofit/>
          </a:bodyPr>
          <a:lstStyle/>
          <a:p>
            <a:pPr>
              <a:lnSpc>
                <a:spcPct val="150000"/>
              </a:lnSpc>
              <a:spcBef>
                <a:spcPts val="0"/>
              </a:spcBef>
            </a:pPr>
            <a:r>
              <a:rPr lang="tr-TR" sz="3200" dirty="0">
                <a:solidFill>
                  <a:schemeClr val="bg1"/>
                </a:solidFill>
              </a:rPr>
              <a:t>Ölümden sonraki yaşama inandıkları için ölülerini mumyalamışlar böylelikle insan vücudunu tanımışlar, tıp ve eczacılık bilimlerinde gelişmişlerdir.</a:t>
            </a:r>
            <a:endParaRPr lang="tr-TR" sz="3200" dirty="0">
              <a:solidFill>
                <a:schemeClr val="bg1"/>
              </a:solidFill>
            </a:endParaRPr>
          </a:p>
        </p:txBody>
      </p:sp>
    </p:spTree>
    <p:extLst>
      <p:ext uri="{BB962C8B-B14F-4D97-AF65-F5344CB8AC3E}">
        <p14:creationId xmlns:p14="http://schemas.microsoft.com/office/powerpoint/2010/main" val="373156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8" y="973668"/>
            <a:ext cx="11204620" cy="1086952"/>
          </a:xfrm>
          <a:solidFill>
            <a:schemeClr val="tx2">
              <a:lumMod val="50000"/>
            </a:schemeClr>
          </a:solidFill>
        </p:spPr>
        <p:txBody>
          <a:bodyPr>
            <a:normAutofit fontScale="90000"/>
          </a:bodyPr>
          <a:lstStyle/>
          <a:p>
            <a:r>
              <a:rPr lang="tr-TR" dirty="0" smtClean="0"/>
              <a:t/>
            </a:r>
            <a:br>
              <a:rPr lang="tr-TR" dirty="0" smtClean="0"/>
            </a:br>
            <a:r>
              <a:rPr lang="tr-TR" dirty="0" smtClean="0"/>
              <a:t>Kadeş </a:t>
            </a:r>
            <a:r>
              <a:rPr lang="tr-TR" dirty="0" smtClean="0"/>
              <a:t>Savaşı’nın sebebi nedir? Kadeş Antlaşması kimler </a:t>
            </a:r>
            <a:r>
              <a:rPr lang="tr-TR" dirty="0"/>
              <a:t>arasında yapılmıştır? Önemi nedir?</a:t>
            </a:r>
            <a:br>
              <a:rPr lang="tr-TR" dirty="0"/>
            </a:br>
            <a:endParaRPr lang="tr-TR" dirty="0"/>
          </a:p>
        </p:txBody>
      </p:sp>
      <p:sp>
        <p:nvSpPr>
          <p:cNvPr id="3" name="İçerik Yer Tutucusu 2"/>
          <p:cNvSpPr>
            <a:spLocks noGrp="1"/>
          </p:cNvSpPr>
          <p:nvPr>
            <p:ph idx="1"/>
          </p:nvPr>
        </p:nvSpPr>
        <p:spPr>
          <a:xfrm>
            <a:off x="476518" y="2603499"/>
            <a:ext cx="11204620" cy="4041999"/>
          </a:xfrm>
          <a:solidFill>
            <a:srgbClr val="002060"/>
          </a:solidFill>
        </p:spPr>
        <p:txBody>
          <a:bodyPr>
            <a:noAutofit/>
          </a:bodyPr>
          <a:lstStyle/>
          <a:p>
            <a:pPr>
              <a:lnSpc>
                <a:spcPct val="150000"/>
              </a:lnSpc>
              <a:spcBef>
                <a:spcPts val="0"/>
              </a:spcBef>
            </a:pPr>
            <a:r>
              <a:rPr lang="tr-TR" sz="2800" dirty="0">
                <a:solidFill>
                  <a:schemeClr val="bg1"/>
                </a:solidFill>
              </a:rPr>
              <a:t>Savaşın gerçek nedeni Mısır ve Hitit devletlerinin birbirine eşit kuvvetler hâline gelmesi ve bu iki büyük devletin ekonomik menfaatlerinin Kuzey Suriye toprakları üzerinde çatışmasıydı. Her iki devlet de bu topraklar üzerinde hak iddia ediyordu. </a:t>
            </a:r>
            <a:endParaRPr lang="tr-TR" sz="2800" dirty="0" smtClean="0">
              <a:solidFill>
                <a:schemeClr val="bg1"/>
              </a:solidFill>
            </a:endParaRPr>
          </a:p>
          <a:p>
            <a:pPr marL="0" indent="0">
              <a:lnSpc>
                <a:spcPct val="150000"/>
              </a:lnSpc>
              <a:spcBef>
                <a:spcPts val="0"/>
              </a:spcBef>
              <a:buNone/>
            </a:pPr>
            <a:r>
              <a:rPr lang="tr-TR" sz="2800" dirty="0" smtClean="0">
                <a:solidFill>
                  <a:schemeClr val="bg1"/>
                </a:solidFill>
              </a:rPr>
              <a:t>   MÖ </a:t>
            </a:r>
            <a:r>
              <a:rPr lang="tr-TR" sz="2800" dirty="0">
                <a:solidFill>
                  <a:schemeClr val="bg1"/>
                </a:solidFill>
              </a:rPr>
              <a:t>1280’de yapılan </a:t>
            </a:r>
            <a:r>
              <a:rPr lang="tr-TR" sz="2800" dirty="0">
                <a:solidFill>
                  <a:srgbClr val="FFFF00"/>
                </a:solidFill>
              </a:rPr>
              <a:t>“Kadeş Barış Antlaşması” tarihte bilinen ilk yazılı antlaşmadır.</a:t>
            </a:r>
          </a:p>
          <a:p>
            <a:pPr>
              <a:lnSpc>
                <a:spcPct val="150000"/>
              </a:lnSpc>
              <a:spcBef>
                <a:spcPts val="0"/>
              </a:spcBef>
            </a:pPr>
            <a:endParaRPr lang="tr-TR" sz="2800" dirty="0">
              <a:solidFill>
                <a:schemeClr val="bg1"/>
              </a:solidFill>
            </a:endParaRPr>
          </a:p>
          <a:p>
            <a:pPr>
              <a:lnSpc>
                <a:spcPct val="150000"/>
              </a:lnSpc>
              <a:spcBef>
                <a:spcPts val="0"/>
              </a:spcBef>
            </a:pPr>
            <a:endParaRPr lang="tr-TR" sz="2800" dirty="0">
              <a:solidFill>
                <a:schemeClr val="bg1"/>
              </a:solidFill>
            </a:endParaRPr>
          </a:p>
        </p:txBody>
      </p:sp>
    </p:spTree>
    <p:extLst>
      <p:ext uri="{BB962C8B-B14F-4D97-AF65-F5344CB8AC3E}">
        <p14:creationId xmlns:p14="http://schemas.microsoft.com/office/powerpoint/2010/main" val="2473683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397" y="643944"/>
            <a:ext cx="11204620" cy="1390918"/>
          </a:xfrm>
          <a:solidFill>
            <a:schemeClr val="tx2">
              <a:lumMod val="50000"/>
            </a:schemeClr>
          </a:solidFill>
        </p:spPr>
        <p:txBody>
          <a:bodyPr/>
          <a:lstStyle/>
          <a:p>
            <a:r>
              <a:rPr lang="tr-TR" dirty="0" smtClean="0"/>
              <a:t>Fenikelilerin </a:t>
            </a:r>
            <a:r>
              <a:rPr lang="tr-TR" dirty="0"/>
              <a:t>ticareti geliştirmek ve ülkelerindeki nüfusu azaltmak </a:t>
            </a:r>
            <a:r>
              <a:rPr lang="tr-TR" dirty="0" smtClean="0"/>
              <a:t>için uyguladıkları yöntem nedir?</a:t>
            </a:r>
            <a:endParaRPr lang="tr-TR" dirty="0"/>
          </a:p>
        </p:txBody>
      </p:sp>
      <p:sp>
        <p:nvSpPr>
          <p:cNvPr id="3" name="İçerik Yer Tutucusu 2"/>
          <p:cNvSpPr>
            <a:spLocks noGrp="1"/>
          </p:cNvSpPr>
          <p:nvPr>
            <p:ph idx="1"/>
          </p:nvPr>
        </p:nvSpPr>
        <p:spPr>
          <a:xfrm>
            <a:off x="579550" y="2395470"/>
            <a:ext cx="11114468" cy="3624330"/>
          </a:xfrm>
          <a:solidFill>
            <a:srgbClr val="002060"/>
          </a:solidFill>
        </p:spPr>
        <p:txBody>
          <a:bodyPr/>
          <a:lstStyle/>
          <a:p>
            <a:pPr>
              <a:lnSpc>
                <a:spcPct val="150000"/>
              </a:lnSpc>
              <a:spcBef>
                <a:spcPts val="0"/>
              </a:spcBef>
            </a:pPr>
            <a:endParaRPr lang="tr-TR" sz="3200" dirty="0" smtClean="0">
              <a:solidFill>
                <a:schemeClr val="bg1"/>
              </a:solidFill>
            </a:endParaRPr>
          </a:p>
          <a:p>
            <a:pPr>
              <a:lnSpc>
                <a:spcPct val="150000"/>
              </a:lnSpc>
              <a:spcBef>
                <a:spcPts val="0"/>
              </a:spcBef>
            </a:pPr>
            <a:r>
              <a:rPr lang="tr-TR" sz="3200" dirty="0" smtClean="0">
                <a:solidFill>
                  <a:schemeClr val="bg1"/>
                </a:solidFill>
              </a:rPr>
              <a:t>Kuzey </a:t>
            </a:r>
            <a:r>
              <a:rPr lang="tr-TR" sz="3200" dirty="0">
                <a:solidFill>
                  <a:schemeClr val="bg1"/>
                </a:solidFill>
              </a:rPr>
              <a:t>Afrika kıyılarında ve Batı Akdeniz’de koloniler kurdu.</a:t>
            </a:r>
          </a:p>
          <a:p>
            <a:endParaRPr lang="tr-TR" dirty="0"/>
          </a:p>
        </p:txBody>
      </p:sp>
    </p:spTree>
    <p:extLst>
      <p:ext uri="{BB962C8B-B14F-4D97-AF65-F5344CB8AC3E}">
        <p14:creationId xmlns:p14="http://schemas.microsoft.com/office/powerpoint/2010/main" val="3526488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8" y="721217"/>
            <a:ext cx="11230378" cy="1481069"/>
          </a:xfrm>
          <a:solidFill>
            <a:schemeClr val="tx2">
              <a:lumMod val="50000"/>
            </a:schemeClr>
          </a:solidFill>
        </p:spPr>
        <p:txBody>
          <a:bodyPr/>
          <a:lstStyle/>
          <a:p>
            <a:r>
              <a:rPr lang="tr-TR" dirty="0" smtClean="0"/>
              <a:t>İlkçağ Uygarlıklarından hangilerinde yasa düzenlemeleri yapılmıştır?</a:t>
            </a:r>
            <a:endParaRPr lang="tr-TR" dirty="0"/>
          </a:p>
        </p:txBody>
      </p:sp>
      <p:sp>
        <p:nvSpPr>
          <p:cNvPr id="3" name="İçerik Yer Tutucusu 2"/>
          <p:cNvSpPr>
            <a:spLocks noGrp="1"/>
          </p:cNvSpPr>
          <p:nvPr>
            <p:ph idx="1"/>
          </p:nvPr>
        </p:nvSpPr>
        <p:spPr>
          <a:xfrm>
            <a:off x="476518" y="2603500"/>
            <a:ext cx="11230378" cy="3416300"/>
          </a:xfrm>
          <a:solidFill>
            <a:srgbClr val="002060"/>
          </a:solidFill>
        </p:spPr>
        <p:txBody>
          <a:bodyPr>
            <a:normAutofit/>
          </a:bodyPr>
          <a:lstStyle/>
          <a:p>
            <a:pPr>
              <a:lnSpc>
                <a:spcPct val="150000"/>
              </a:lnSpc>
              <a:spcBef>
                <a:spcPts val="0"/>
              </a:spcBef>
            </a:pPr>
            <a:endParaRPr lang="tr-TR" sz="3200" dirty="0" smtClean="0">
              <a:solidFill>
                <a:schemeClr val="bg1"/>
              </a:solidFill>
            </a:endParaRPr>
          </a:p>
          <a:p>
            <a:pPr>
              <a:lnSpc>
                <a:spcPct val="150000"/>
              </a:lnSpc>
              <a:spcBef>
                <a:spcPts val="0"/>
              </a:spcBef>
            </a:pPr>
            <a:r>
              <a:rPr lang="tr-TR" sz="3200" dirty="0" smtClean="0">
                <a:solidFill>
                  <a:schemeClr val="bg1"/>
                </a:solidFill>
              </a:rPr>
              <a:t>Sümerler, Babiller, Asurlular, Hititler, Yunanlılar, İbraniler  Romalılar, Cengiz İmparatorluğu.</a:t>
            </a:r>
            <a:endParaRPr lang="tr-TR" sz="3200" dirty="0">
              <a:solidFill>
                <a:schemeClr val="bg1"/>
              </a:solidFill>
            </a:endParaRPr>
          </a:p>
        </p:txBody>
      </p:sp>
    </p:spTree>
    <p:extLst>
      <p:ext uri="{BB962C8B-B14F-4D97-AF65-F5344CB8AC3E}">
        <p14:creationId xmlns:p14="http://schemas.microsoft.com/office/powerpoint/2010/main" val="1459206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398" y="600180"/>
            <a:ext cx="11204619" cy="1048316"/>
          </a:xfrm>
          <a:solidFill>
            <a:srgbClr val="002060"/>
          </a:solidFill>
        </p:spPr>
        <p:txBody>
          <a:bodyPr>
            <a:normAutofit fontScale="90000"/>
          </a:bodyPr>
          <a:lstStyle/>
          <a:p>
            <a:r>
              <a:rPr lang="tr-TR" dirty="0" smtClean="0"/>
              <a:t/>
            </a:r>
            <a:br>
              <a:rPr lang="tr-TR" dirty="0" smtClean="0"/>
            </a:br>
            <a:r>
              <a:rPr lang="tr-TR" dirty="0" smtClean="0"/>
              <a:t>Mezopotamya </a:t>
            </a:r>
            <a:r>
              <a:rPr lang="tr-TR" dirty="0"/>
              <a:t>uygarlıklarının özelliklerinden 5 tane yazınız.</a:t>
            </a:r>
            <a:br>
              <a:rPr lang="tr-TR" dirty="0"/>
            </a:br>
            <a:endParaRPr lang="tr-TR" dirty="0"/>
          </a:p>
        </p:txBody>
      </p:sp>
      <p:sp>
        <p:nvSpPr>
          <p:cNvPr id="3" name="İçerik Yer Tutucusu 2"/>
          <p:cNvSpPr>
            <a:spLocks noGrp="1"/>
          </p:cNvSpPr>
          <p:nvPr>
            <p:ph idx="1"/>
          </p:nvPr>
        </p:nvSpPr>
        <p:spPr>
          <a:xfrm>
            <a:off x="489398" y="1970467"/>
            <a:ext cx="11204618" cy="4533363"/>
          </a:xfrm>
          <a:solidFill>
            <a:srgbClr val="002060"/>
          </a:solidFill>
        </p:spPr>
        <p:txBody>
          <a:bodyPr>
            <a:normAutofit/>
          </a:bodyPr>
          <a:lstStyle/>
          <a:p>
            <a:r>
              <a:rPr lang="tr-TR" dirty="0">
                <a:solidFill>
                  <a:schemeClr val="bg1"/>
                </a:solidFill>
              </a:rPr>
              <a:t>-</a:t>
            </a:r>
            <a:r>
              <a:rPr lang="tr-TR" dirty="0" smtClean="0">
                <a:solidFill>
                  <a:schemeClr val="bg1"/>
                </a:solidFill>
              </a:rPr>
              <a:t>Yazının </a:t>
            </a:r>
            <a:r>
              <a:rPr lang="tr-TR" dirty="0">
                <a:solidFill>
                  <a:schemeClr val="bg1"/>
                </a:solidFill>
              </a:rPr>
              <a:t>icadıyla </a:t>
            </a:r>
            <a:r>
              <a:rPr lang="tr-TR" dirty="0" smtClean="0">
                <a:solidFill>
                  <a:schemeClr val="bg1"/>
                </a:solidFill>
              </a:rPr>
              <a:t>( ÇİVİ YAZISI) birlikte </a:t>
            </a:r>
            <a:r>
              <a:rPr lang="tr-TR" dirty="0">
                <a:solidFill>
                  <a:schemeClr val="bg1"/>
                </a:solidFill>
              </a:rPr>
              <a:t>yazılı hâle gelen hukuk kurallarının ilk örnekleri Sümerlerde görülür</a:t>
            </a:r>
            <a:r>
              <a:rPr lang="tr-TR" dirty="0" smtClean="0">
                <a:solidFill>
                  <a:schemeClr val="bg1"/>
                </a:solidFill>
              </a:rPr>
              <a:t>.</a:t>
            </a:r>
          </a:p>
          <a:p>
            <a:r>
              <a:rPr lang="tr-TR" dirty="0" smtClean="0">
                <a:solidFill>
                  <a:schemeClr val="bg1"/>
                </a:solidFill>
              </a:rPr>
              <a:t>-Sümer </a:t>
            </a:r>
            <a:r>
              <a:rPr lang="tr-TR" dirty="0">
                <a:solidFill>
                  <a:schemeClr val="bg1"/>
                </a:solidFill>
              </a:rPr>
              <a:t>Kralı </a:t>
            </a:r>
            <a:r>
              <a:rPr lang="tr-TR" dirty="0" err="1">
                <a:solidFill>
                  <a:schemeClr val="bg1"/>
                </a:solidFill>
              </a:rPr>
              <a:t>Urkagina</a:t>
            </a:r>
            <a:r>
              <a:rPr lang="tr-TR" dirty="0">
                <a:solidFill>
                  <a:schemeClr val="bg1"/>
                </a:solidFill>
              </a:rPr>
              <a:t>, kötü idare sebebiyle meydana gelen yolsuzlukları, halkın huzursuzluğunu ve hoşnutsuzluğunu gidermek için bir </a:t>
            </a:r>
            <a:r>
              <a:rPr lang="tr-TR" dirty="0" err="1">
                <a:solidFill>
                  <a:schemeClr val="bg1"/>
                </a:solidFill>
              </a:rPr>
              <a:t>adaletname</a:t>
            </a:r>
            <a:r>
              <a:rPr lang="tr-TR" dirty="0">
                <a:solidFill>
                  <a:schemeClr val="bg1"/>
                </a:solidFill>
              </a:rPr>
              <a:t> hazırlamıştı</a:t>
            </a:r>
            <a:r>
              <a:rPr lang="tr-TR" dirty="0" smtClean="0">
                <a:solidFill>
                  <a:schemeClr val="bg1"/>
                </a:solidFill>
              </a:rPr>
              <a:t>.</a:t>
            </a:r>
          </a:p>
          <a:p>
            <a:r>
              <a:rPr lang="tr-TR" dirty="0" smtClean="0">
                <a:solidFill>
                  <a:schemeClr val="bg1"/>
                </a:solidFill>
              </a:rPr>
              <a:t>-Sümerlerden sonra Babil </a:t>
            </a:r>
            <a:r>
              <a:rPr lang="tr-TR" dirty="0">
                <a:solidFill>
                  <a:schemeClr val="bg1"/>
                </a:solidFill>
              </a:rPr>
              <a:t>Kralı </a:t>
            </a:r>
            <a:r>
              <a:rPr lang="tr-TR" dirty="0" err="1">
                <a:solidFill>
                  <a:schemeClr val="bg1"/>
                </a:solidFill>
              </a:rPr>
              <a:t>Hammurabi’nin</a:t>
            </a:r>
            <a:r>
              <a:rPr lang="tr-TR" dirty="0">
                <a:solidFill>
                  <a:schemeClr val="bg1"/>
                </a:solidFill>
              </a:rPr>
              <a:t> yaptığı kanunlar önemli bir yere sahiptir</a:t>
            </a:r>
            <a:r>
              <a:rPr lang="tr-TR" dirty="0" smtClean="0">
                <a:solidFill>
                  <a:schemeClr val="bg1"/>
                </a:solidFill>
              </a:rPr>
              <a:t>.</a:t>
            </a:r>
          </a:p>
          <a:p>
            <a:r>
              <a:rPr lang="tr-TR" dirty="0" smtClean="0">
                <a:solidFill>
                  <a:schemeClr val="bg1"/>
                </a:solidFill>
              </a:rPr>
              <a:t>-</a:t>
            </a:r>
            <a:r>
              <a:rPr lang="tr-TR" dirty="0">
                <a:solidFill>
                  <a:schemeClr val="bg1"/>
                </a:solidFill>
              </a:rPr>
              <a:t> Mezopotamya’da topraklar özel </a:t>
            </a:r>
            <a:r>
              <a:rPr lang="tr-TR" dirty="0" smtClean="0">
                <a:solidFill>
                  <a:schemeClr val="bg1"/>
                </a:solidFill>
              </a:rPr>
              <a:t>mülkiyetti.</a:t>
            </a:r>
          </a:p>
          <a:p>
            <a:r>
              <a:rPr lang="tr-TR" dirty="0" smtClean="0">
                <a:solidFill>
                  <a:schemeClr val="bg1"/>
                </a:solidFill>
              </a:rPr>
              <a:t>-Günümüz </a:t>
            </a:r>
            <a:r>
              <a:rPr lang="tr-TR" dirty="0">
                <a:solidFill>
                  <a:schemeClr val="bg1"/>
                </a:solidFill>
              </a:rPr>
              <a:t>modern yaşamında hâlâ önemli olan ulaşım, mimarlık, madenlerin işlenmesi, çömlekçilik,  dokumacılık, çiftçilik, kanal yapımı gibi pek çok medeniyet unsurunun temeli Mezopotamya’da atılmıştır</a:t>
            </a:r>
            <a:r>
              <a:rPr lang="tr-TR" dirty="0" smtClean="0">
                <a:solidFill>
                  <a:schemeClr val="bg1"/>
                </a:solidFill>
              </a:rPr>
              <a:t>.</a:t>
            </a:r>
          </a:p>
          <a:p>
            <a:r>
              <a:rPr lang="tr-TR" dirty="0" smtClean="0">
                <a:solidFill>
                  <a:schemeClr val="bg1"/>
                </a:solidFill>
              </a:rPr>
              <a:t>-Çömlekçi </a:t>
            </a:r>
            <a:r>
              <a:rPr lang="tr-TR" dirty="0">
                <a:solidFill>
                  <a:schemeClr val="bg1"/>
                </a:solidFill>
              </a:rPr>
              <a:t>çarkı, MÖ 4.500’lerde Sümerler tarafından kullanılmaya başlanmıştır.</a:t>
            </a:r>
          </a:p>
          <a:p>
            <a:r>
              <a:rPr lang="tr-TR" dirty="0" smtClean="0">
                <a:solidFill>
                  <a:schemeClr val="bg1"/>
                </a:solidFill>
              </a:rPr>
              <a:t>-</a:t>
            </a:r>
            <a:r>
              <a:rPr lang="tr-TR" dirty="0">
                <a:solidFill>
                  <a:schemeClr val="bg1"/>
                </a:solidFill>
              </a:rPr>
              <a:t> Mezopotamya’da toplum; soylular, din adamları ve köleler gibi sınıflara ayrılırdı. </a:t>
            </a:r>
            <a:endParaRPr lang="tr-TR" dirty="0" smtClean="0">
              <a:solidFill>
                <a:schemeClr val="bg1"/>
              </a:solidFill>
            </a:endParaRPr>
          </a:p>
          <a:p>
            <a:r>
              <a:rPr lang="tr-TR" dirty="0" smtClean="0">
                <a:solidFill>
                  <a:schemeClr val="bg1"/>
                </a:solidFill>
              </a:rPr>
              <a:t>- Sümerlerde </a:t>
            </a:r>
            <a:r>
              <a:rPr lang="tr-TR" dirty="0">
                <a:solidFill>
                  <a:schemeClr val="bg1"/>
                </a:solidFill>
              </a:rPr>
              <a:t>site olarak bilinen şehir devletleri ortaya çıktı</a:t>
            </a:r>
            <a:endParaRPr lang="tr-TR" dirty="0">
              <a:solidFill>
                <a:schemeClr val="bg1"/>
              </a:solidFill>
            </a:endParaRPr>
          </a:p>
        </p:txBody>
      </p:sp>
    </p:spTree>
    <p:extLst>
      <p:ext uri="{BB962C8B-B14F-4D97-AF65-F5344CB8AC3E}">
        <p14:creationId xmlns:p14="http://schemas.microsoft.com/office/powerpoint/2010/main" val="745617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0761" y="837127"/>
            <a:ext cx="11269014" cy="1287887"/>
          </a:xfrm>
          <a:solidFill>
            <a:schemeClr val="tx2">
              <a:lumMod val="50000"/>
            </a:schemeClr>
          </a:solidFill>
        </p:spPr>
        <p:txBody>
          <a:bodyPr>
            <a:normAutofit fontScale="90000"/>
          </a:bodyPr>
          <a:lstStyle/>
          <a:p>
            <a:r>
              <a:rPr lang="tr-TR" dirty="0" smtClean="0"/>
              <a:t/>
            </a:r>
            <a:br>
              <a:rPr lang="tr-TR" dirty="0" smtClean="0"/>
            </a:br>
            <a:r>
              <a:rPr lang="tr-TR" dirty="0" smtClean="0"/>
              <a:t>Sümer </a:t>
            </a:r>
            <a:r>
              <a:rPr lang="tr-TR" dirty="0"/>
              <a:t>hukuku ile Babil hukuku arasındaki fark nedir? Açıklayınız.</a:t>
            </a:r>
            <a:br>
              <a:rPr lang="tr-TR" dirty="0"/>
            </a:br>
            <a:endParaRPr lang="tr-TR" dirty="0"/>
          </a:p>
        </p:txBody>
      </p:sp>
      <p:sp>
        <p:nvSpPr>
          <p:cNvPr id="3" name="İçerik Yer Tutucusu 2"/>
          <p:cNvSpPr>
            <a:spLocks noGrp="1"/>
          </p:cNvSpPr>
          <p:nvPr>
            <p:ph idx="1"/>
          </p:nvPr>
        </p:nvSpPr>
        <p:spPr>
          <a:xfrm>
            <a:off x="450761" y="2603500"/>
            <a:ext cx="11269013" cy="3416300"/>
          </a:xfrm>
          <a:solidFill>
            <a:srgbClr val="002060"/>
          </a:solidFill>
        </p:spPr>
        <p:txBody>
          <a:bodyPr>
            <a:normAutofit/>
          </a:bodyPr>
          <a:lstStyle/>
          <a:p>
            <a:pPr>
              <a:lnSpc>
                <a:spcPct val="150000"/>
              </a:lnSpc>
              <a:spcBef>
                <a:spcPts val="0"/>
              </a:spcBef>
            </a:pPr>
            <a:r>
              <a:rPr lang="tr-TR" sz="3200" dirty="0" smtClean="0">
                <a:solidFill>
                  <a:schemeClr val="bg1"/>
                </a:solidFill>
              </a:rPr>
              <a:t>Sümer hukuku tazminata dayalı iken; yani cezalar para ödeyerek çekilirken, Babil hukuku kısasa dayalı idi. Yani göze göz, dişe diş.</a:t>
            </a:r>
            <a:endParaRPr lang="tr-TR" sz="3200" dirty="0">
              <a:solidFill>
                <a:schemeClr val="bg1"/>
              </a:solidFill>
            </a:endParaRPr>
          </a:p>
        </p:txBody>
      </p:sp>
    </p:spTree>
    <p:extLst>
      <p:ext uri="{BB962C8B-B14F-4D97-AF65-F5344CB8AC3E}">
        <p14:creationId xmlns:p14="http://schemas.microsoft.com/office/powerpoint/2010/main" val="1620859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004" y="973668"/>
            <a:ext cx="11294772" cy="706964"/>
          </a:xfrm>
          <a:solidFill>
            <a:schemeClr val="tx2">
              <a:lumMod val="50000"/>
            </a:schemeClr>
          </a:solidFill>
        </p:spPr>
        <p:txBody>
          <a:bodyPr>
            <a:normAutofit fontScale="90000"/>
          </a:bodyPr>
          <a:lstStyle/>
          <a:p>
            <a:r>
              <a:rPr lang="tr-TR" dirty="0" smtClean="0"/>
              <a:t/>
            </a:r>
            <a:br>
              <a:rPr lang="tr-TR" dirty="0" smtClean="0"/>
            </a:br>
            <a:r>
              <a:rPr lang="tr-TR" dirty="0" smtClean="0"/>
              <a:t>İlkçağda ticarette ön plana çıkan uygarlıkları </a:t>
            </a:r>
            <a:r>
              <a:rPr lang="tr-TR" dirty="0"/>
              <a:t>yazınız.</a:t>
            </a:r>
            <a:br>
              <a:rPr lang="tr-TR" dirty="0"/>
            </a:br>
            <a:endParaRPr lang="tr-TR" dirty="0"/>
          </a:p>
        </p:txBody>
      </p:sp>
      <p:graphicFrame>
        <p:nvGraphicFramePr>
          <p:cNvPr id="4" name="Diyagram 3"/>
          <p:cNvGraphicFramePr/>
          <p:nvPr>
            <p:extLst>
              <p:ext uri="{D42A27DB-BD31-4B8C-83A1-F6EECF244321}">
                <p14:modId xmlns:p14="http://schemas.microsoft.com/office/powerpoint/2010/main" val="1258248021"/>
              </p:ext>
            </p:extLst>
          </p:nvPr>
        </p:nvGraphicFramePr>
        <p:xfrm>
          <a:off x="425004" y="2202286"/>
          <a:ext cx="11294771" cy="4353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119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0761" y="643944"/>
            <a:ext cx="11269014" cy="1036688"/>
          </a:xfrm>
          <a:solidFill>
            <a:schemeClr val="tx2">
              <a:lumMod val="50000"/>
            </a:schemeClr>
          </a:solidFill>
        </p:spPr>
        <p:txBody>
          <a:bodyPr/>
          <a:lstStyle/>
          <a:p>
            <a:r>
              <a:rPr lang="tr-TR" dirty="0" smtClean="0"/>
              <a:t>İlkçağ döneminde meydana gelmiş belli başlı göç hareketleri nelerdir?</a:t>
            </a:r>
            <a:endParaRPr lang="tr-TR" dirty="0"/>
          </a:p>
        </p:txBody>
      </p:sp>
      <p:sp>
        <p:nvSpPr>
          <p:cNvPr id="3" name="İçerik Yer Tutucusu 2"/>
          <p:cNvSpPr>
            <a:spLocks noGrp="1"/>
          </p:cNvSpPr>
          <p:nvPr>
            <p:ph idx="1"/>
          </p:nvPr>
        </p:nvSpPr>
        <p:spPr>
          <a:xfrm>
            <a:off x="450761" y="2034862"/>
            <a:ext cx="11269013" cy="3984938"/>
          </a:xfrm>
          <a:solidFill>
            <a:srgbClr val="002060"/>
          </a:solidFill>
        </p:spPr>
        <p:txBody>
          <a:bodyPr>
            <a:normAutofit/>
          </a:bodyPr>
          <a:lstStyle/>
          <a:p>
            <a:pPr>
              <a:lnSpc>
                <a:spcPct val="150000"/>
              </a:lnSpc>
              <a:spcBef>
                <a:spcPts val="0"/>
              </a:spcBef>
            </a:pPr>
            <a:r>
              <a:rPr lang="tr-TR" sz="3200" dirty="0">
                <a:solidFill>
                  <a:schemeClr val="bg1"/>
                </a:solidFill>
              </a:rPr>
              <a:t>Ege </a:t>
            </a:r>
            <a:r>
              <a:rPr lang="tr-TR" sz="3200" dirty="0" smtClean="0">
                <a:solidFill>
                  <a:schemeClr val="bg1"/>
                </a:solidFill>
              </a:rPr>
              <a:t>Göçleri,</a:t>
            </a:r>
          </a:p>
          <a:p>
            <a:pPr>
              <a:lnSpc>
                <a:spcPct val="150000"/>
              </a:lnSpc>
              <a:spcBef>
                <a:spcPts val="0"/>
              </a:spcBef>
            </a:pPr>
            <a:r>
              <a:rPr lang="tr-TR" sz="3200" dirty="0" smtClean="0">
                <a:solidFill>
                  <a:schemeClr val="bg1"/>
                </a:solidFill>
              </a:rPr>
              <a:t>İç </a:t>
            </a:r>
            <a:r>
              <a:rPr lang="tr-TR" sz="3200" dirty="0" smtClean="0">
                <a:solidFill>
                  <a:schemeClr val="bg1"/>
                </a:solidFill>
              </a:rPr>
              <a:t>Asya Göçleri,</a:t>
            </a:r>
          </a:p>
          <a:p>
            <a:pPr>
              <a:lnSpc>
                <a:spcPct val="150000"/>
              </a:lnSpc>
              <a:spcBef>
                <a:spcPts val="0"/>
              </a:spcBef>
            </a:pPr>
            <a:r>
              <a:rPr lang="tr-TR" sz="3200" dirty="0" smtClean="0">
                <a:solidFill>
                  <a:schemeClr val="bg1"/>
                </a:solidFill>
              </a:rPr>
              <a:t>Bir diğer göç hareketi ise, Filistin </a:t>
            </a:r>
            <a:r>
              <a:rPr lang="tr-TR" sz="3200" dirty="0">
                <a:solidFill>
                  <a:schemeClr val="bg1"/>
                </a:solidFill>
              </a:rPr>
              <a:t>bölgesindeki Yahudi sürgünleri ve ilk Hristiyanların Roma baskısından kaçmaları gösterilebilir. </a:t>
            </a:r>
          </a:p>
        </p:txBody>
      </p:sp>
    </p:spTree>
    <p:extLst>
      <p:ext uri="{BB962C8B-B14F-4D97-AF65-F5344CB8AC3E}">
        <p14:creationId xmlns:p14="http://schemas.microsoft.com/office/powerpoint/2010/main" val="3157629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40" y="746975"/>
            <a:ext cx="11256136" cy="1416675"/>
          </a:xfrm>
          <a:solidFill>
            <a:schemeClr val="tx2">
              <a:lumMod val="50000"/>
            </a:schemeClr>
          </a:solidFill>
        </p:spPr>
        <p:txBody>
          <a:bodyPr/>
          <a:lstStyle/>
          <a:p>
            <a:r>
              <a:rPr lang="tr-TR" dirty="0"/>
              <a:t>Sasaniler, gelirlerini artırmak için </a:t>
            </a:r>
            <a:r>
              <a:rPr lang="tr-TR" dirty="0" smtClean="0"/>
              <a:t>ne gibi faaliyetler yapmışlardır?</a:t>
            </a:r>
            <a:endParaRPr lang="tr-TR" dirty="0"/>
          </a:p>
        </p:txBody>
      </p:sp>
      <p:sp>
        <p:nvSpPr>
          <p:cNvPr id="3" name="İçerik Yer Tutucusu 2"/>
          <p:cNvSpPr>
            <a:spLocks noGrp="1"/>
          </p:cNvSpPr>
          <p:nvPr>
            <p:ph idx="1"/>
          </p:nvPr>
        </p:nvSpPr>
        <p:spPr>
          <a:xfrm>
            <a:off x="463640" y="2603500"/>
            <a:ext cx="11256136" cy="3797300"/>
          </a:xfrm>
          <a:solidFill>
            <a:srgbClr val="002060"/>
          </a:solidFill>
        </p:spPr>
        <p:txBody>
          <a:bodyPr>
            <a:normAutofit/>
          </a:bodyPr>
          <a:lstStyle/>
          <a:p>
            <a:pPr>
              <a:lnSpc>
                <a:spcPct val="150000"/>
              </a:lnSpc>
              <a:spcBef>
                <a:spcPts val="0"/>
              </a:spcBef>
            </a:pPr>
            <a:r>
              <a:rPr lang="tr-TR" sz="3200" dirty="0">
                <a:solidFill>
                  <a:schemeClr val="bg1"/>
                </a:solidFill>
              </a:rPr>
              <a:t>Sasaniler, gelirlerini artırmak için </a:t>
            </a:r>
            <a:r>
              <a:rPr lang="tr-TR" sz="3200" dirty="0">
                <a:solidFill>
                  <a:srgbClr val="FFFF00"/>
                </a:solidFill>
              </a:rPr>
              <a:t>üreticiyi destekleyen yasalar </a:t>
            </a:r>
            <a:r>
              <a:rPr lang="tr-TR" sz="3200" dirty="0">
                <a:solidFill>
                  <a:schemeClr val="bg1"/>
                </a:solidFill>
              </a:rPr>
              <a:t>çıkarmış, zaten geniş olan ticaret ağını daha da büyütmüştür. Hint Okyanusu’nda, Orta Asya’da ve Güney Rusya’da uluslararası ticarete egemen olmuşlardır.</a:t>
            </a:r>
          </a:p>
        </p:txBody>
      </p:sp>
    </p:spTree>
    <p:extLst>
      <p:ext uri="{BB962C8B-B14F-4D97-AF65-F5344CB8AC3E}">
        <p14:creationId xmlns:p14="http://schemas.microsoft.com/office/powerpoint/2010/main" val="259394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8" y="759854"/>
            <a:ext cx="11191741" cy="1275008"/>
          </a:xfrm>
          <a:solidFill>
            <a:schemeClr val="tx1"/>
          </a:solidFill>
        </p:spPr>
        <p:txBody>
          <a:bodyPr>
            <a:normAutofit fontScale="90000"/>
          </a:bodyPr>
          <a:lstStyle/>
          <a:p>
            <a:r>
              <a:rPr lang="tr-TR" dirty="0" smtClean="0"/>
              <a:t/>
            </a:r>
            <a:br>
              <a:rPr lang="tr-TR" dirty="0" smtClean="0"/>
            </a:br>
            <a:r>
              <a:rPr lang="tr-TR" dirty="0" smtClean="0"/>
              <a:t>Tarihi </a:t>
            </a:r>
            <a:r>
              <a:rPr lang="tr-TR" dirty="0"/>
              <a:t>bilgilerin </a:t>
            </a:r>
            <a:r>
              <a:rPr lang="tr-TR" dirty="0" smtClean="0"/>
              <a:t>değişebilirliği </a:t>
            </a:r>
            <a:r>
              <a:rPr lang="tr-TR" dirty="0"/>
              <a:t>deyince ne anlıyoruz? Bir örnekle açıklayınız.</a:t>
            </a:r>
            <a:br>
              <a:rPr lang="tr-TR" dirty="0"/>
            </a:br>
            <a:endParaRPr lang="tr-TR" dirty="0"/>
          </a:p>
        </p:txBody>
      </p:sp>
      <p:sp>
        <p:nvSpPr>
          <p:cNvPr id="3" name="İçerik Yer Tutucusu 2"/>
          <p:cNvSpPr>
            <a:spLocks noGrp="1"/>
          </p:cNvSpPr>
          <p:nvPr>
            <p:ph idx="1"/>
          </p:nvPr>
        </p:nvSpPr>
        <p:spPr>
          <a:xfrm>
            <a:off x="476518" y="2215166"/>
            <a:ext cx="11191741" cy="3799268"/>
          </a:xfrm>
          <a:solidFill>
            <a:srgbClr val="002060"/>
          </a:solidFill>
        </p:spPr>
        <p:txBody>
          <a:bodyPr>
            <a:normAutofit/>
          </a:bodyPr>
          <a:lstStyle/>
          <a:p>
            <a:pPr>
              <a:lnSpc>
                <a:spcPct val="150000"/>
              </a:lnSpc>
              <a:spcBef>
                <a:spcPts val="0"/>
              </a:spcBef>
            </a:pPr>
            <a:endParaRPr lang="tr-TR" sz="3200" dirty="0" smtClean="0">
              <a:solidFill>
                <a:schemeClr val="bg1"/>
              </a:solidFill>
            </a:endParaRPr>
          </a:p>
          <a:p>
            <a:pPr>
              <a:lnSpc>
                <a:spcPct val="150000"/>
              </a:lnSpc>
              <a:spcBef>
                <a:spcPts val="0"/>
              </a:spcBef>
            </a:pPr>
            <a:r>
              <a:rPr lang="tr-TR" sz="3200" dirty="0" smtClean="0">
                <a:solidFill>
                  <a:schemeClr val="bg1"/>
                </a:solidFill>
              </a:rPr>
              <a:t>Tarih </a:t>
            </a:r>
            <a:r>
              <a:rPr lang="tr-TR" sz="3200" dirty="0" smtClean="0">
                <a:solidFill>
                  <a:schemeClr val="bg1"/>
                </a:solidFill>
              </a:rPr>
              <a:t>belgelere dayalı çalıştığı için, yeni belge bulunduğu zaman tarihi bilgi de değişiklik meydana gelebilir.</a:t>
            </a:r>
            <a:endParaRPr lang="tr-TR" sz="3200" dirty="0">
              <a:solidFill>
                <a:schemeClr val="bg1"/>
              </a:solidFill>
            </a:endParaRPr>
          </a:p>
        </p:txBody>
      </p:sp>
    </p:spTree>
    <p:extLst>
      <p:ext uri="{BB962C8B-B14F-4D97-AF65-F5344CB8AC3E}">
        <p14:creationId xmlns:p14="http://schemas.microsoft.com/office/powerpoint/2010/main" val="3013942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0761" y="553792"/>
            <a:ext cx="11281893" cy="978794"/>
          </a:xfrm>
          <a:solidFill>
            <a:schemeClr val="tx2">
              <a:lumMod val="50000"/>
            </a:schemeClr>
          </a:solidFill>
        </p:spPr>
        <p:txBody>
          <a:bodyPr/>
          <a:lstStyle/>
          <a:p>
            <a:r>
              <a:rPr lang="tr-TR" sz="2800" dirty="0" smtClean="0"/>
              <a:t>Roma İmparatorluğunda yöneyim organizasyonu nasıl gelişmiştir?</a:t>
            </a:r>
            <a:endParaRPr lang="tr-TR" sz="2800" dirty="0"/>
          </a:p>
        </p:txBody>
      </p:sp>
      <p:sp>
        <p:nvSpPr>
          <p:cNvPr id="3" name="İçerik Yer Tutucusu 2"/>
          <p:cNvSpPr>
            <a:spLocks noGrp="1"/>
          </p:cNvSpPr>
          <p:nvPr>
            <p:ph idx="1"/>
          </p:nvPr>
        </p:nvSpPr>
        <p:spPr>
          <a:xfrm>
            <a:off x="450761" y="1751527"/>
            <a:ext cx="11281893" cy="4881093"/>
          </a:xfrm>
          <a:solidFill>
            <a:srgbClr val="002060"/>
          </a:solidFill>
        </p:spPr>
        <p:txBody>
          <a:bodyPr>
            <a:noAutofit/>
          </a:bodyPr>
          <a:lstStyle/>
          <a:p>
            <a:pPr>
              <a:lnSpc>
                <a:spcPct val="150000"/>
              </a:lnSpc>
              <a:spcBef>
                <a:spcPts val="0"/>
              </a:spcBef>
            </a:pPr>
            <a:r>
              <a:rPr lang="tr-TR" sz="2800" dirty="0">
                <a:solidFill>
                  <a:schemeClr val="bg1"/>
                </a:solidFill>
              </a:rPr>
              <a:t>Roma, </a:t>
            </a:r>
            <a:r>
              <a:rPr lang="tr-TR" sz="2800" dirty="0" err="1">
                <a:solidFill>
                  <a:schemeClr val="bg1"/>
                </a:solidFill>
              </a:rPr>
              <a:t>satraplık</a:t>
            </a:r>
            <a:r>
              <a:rPr lang="tr-TR" sz="2800" dirty="0">
                <a:solidFill>
                  <a:schemeClr val="bg1"/>
                </a:solidFill>
              </a:rPr>
              <a:t> idaresini geliştirerek </a:t>
            </a:r>
            <a:r>
              <a:rPr lang="tr-TR" sz="2800" b="1" dirty="0">
                <a:solidFill>
                  <a:srgbClr val="FFFF00"/>
                </a:solidFill>
              </a:rPr>
              <a:t>eyalet sistemini </a:t>
            </a:r>
            <a:r>
              <a:rPr lang="tr-TR" sz="2800" dirty="0">
                <a:solidFill>
                  <a:schemeClr val="bg1"/>
                </a:solidFill>
              </a:rPr>
              <a:t>uygulamıştır. </a:t>
            </a:r>
            <a:r>
              <a:rPr lang="tr-TR" sz="2800" dirty="0" smtClean="0">
                <a:solidFill>
                  <a:schemeClr val="bg1"/>
                </a:solidFill>
              </a:rPr>
              <a:t>Roma ilkönce krallıkla, daha sonra cumhuriyetle yönetilmiştir. </a:t>
            </a:r>
            <a:r>
              <a:rPr lang="tr-TR" sz="2800" dirty="0" smtClean="0">
                <a:solidFill>
                  <a:schemeClr val="bg1"/>
                </a:solidFill>
              </a:rPr>
              <a:t>Roma’da </a:t>
            </a:r>
            <a:r>
              <a:rPr lang="tr-TR" sz="2800" dirty="0">
                <a:solidFill>
                  <a:schemeClr val="bg1"/>
                </a:solidFill>
              </a:rPr>
              <a:t>kraldan sonra etkin bir danışma kurulu olan </a:t>
            </a:r>
            <a:r>
              <a:rPr lang="tr-TR" sz="2800" b="1" dirty="0" smtClean="0">
                <a:solidFill>
                  <a:srgbClr val="FFFF00"/>
                </a:solidFill>
              </a:rPr>
              <a:t>senato </a:t>
            </a:r>
            <a:r>
              <a:rPr lang="tr-TR" sz="2800" dirty="0" smtClean="0">
                <a:solidFill>
                  <a:schemeClr val="bg1"/>
                </a:solidFill>
              </a:rPr>
              <a:t>oluşturulmuştur. Senato’ya</a:t>
            </a:r>
            <a:r>
              <a:rPr lang="tr-TR" sz="2800" dirty="0">
                <a:solidFill>
                  <a:schemeClr val="bg1"/>
                </a:solidFill>
              </a:rPr>
              <a:t>, </a:t>
            </a:r>
            <a:r>
              <a:rPr lang="tr-TR" sz="2800" dirty="0" smtClean="0">
                <a:solidFill>
                  <a:schemeClr val="bg1"/>
                </a:solidFill>
              </a:rPr>
              <a:t>soylular </a:t>
            </a:r>
            <a:r>
              <a:rPr lang="tr-TR" sz="2800" dirty="0">
                <a:solidFill>
                  <a:schemeClr val="bg1"/>
                </a:solidFill>
              </a:rPr>
              <a:t>girebiliyordu. </a:t>
            </a:r>
            <a:r>
              <a:rPr lang="tr-TR" sz="2800" dirty="0" smtClean="0">
                <a:solidFill>
                  <a:schemeClr val="bg1"/>
                </a:solidFill>
              </a:rPr>
              <a:t>C</a:t>
            </a:r>
            <a:r>
              <a:rPr lang="tr-TR" sz="2800" dirty="0" smtClean="0">
                <a:solidFill>
                  <a:schemeClr val="bg1"/>
                </a:solidFill>
              </a:rPr>
              <a:t>umhuriyet yönetiminin ortadan kaldırılmasıyla imparatorluk kurulmuştur. </a:t>
            </a:r>
            <a:endParaRPr lang="tr-TR" sz="2800" dirty="0">
              <a:solidFill>
                <a:schemeClr val="bg1"/>
              </a:solidFill>
            </a:endParaRPr>
          </a:p>
        </p:txBody>
      </p:sp>
    </p:spTree>
    <p:extLst>
      <p:ext uri="{BB962C8B-B14F-4D97-AF65-F5344CB8AC3E}">
        <p14:creationId xmlns:p14="http://schemas.microsoft.com/office/powerpoint/2010/main" val="717157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8" y="973668"/>
            <a:ext cx="11217499" cy="1061194"/>
          </a:xfrm>
          <a:solidFill>
            <a:schemeClr val="tx2">
              <a:lumMod val="50000"/>
            </a:schemeClr>
          </a:solidFill>
        </p:spPr>
        <p:txBody>
          <a:bodyPr/>
          <a:lstStyle/>
          <a:p>
            <a:r>
              <a:rPr lang="tr-TR" dirty="0"/>
              <a:t>İlk Çağ medeniyetlerinin orduları genel olarak </a:t>
            </a:r>
            <a:r>
              <a:rPr lang="tr-TR" dirty="0" smtClean="0"/>
              <a:t>hangi bölümlerden oluşmuştur?</a:t>
            </a:r>
            <a:endParaRPr lang="tr-TR" dirty="0"/>
          </a:p>
        </p:txBody>
      </p:sp>
      <p:sp>
        <p:nvSpPr>
          <p:cNvPr id="3" name="İçerik Yer Tutucusu 2"/>
          <p:cNvSpPr>
            <a:spLocks noGrp="1"/>
          </p:cNvSpPr>
          <p:nvPr>
            <p:ph idx="1"/>
          </p:nvPr>
        </p:nvSpPr>
        <p:spPr>
          <a:xfrm>
            <a:off x="476518" y="2603500"/>
            <a:ext cx="11217499" cy="3416300"/>
          </a:xfrm>
          <a:solidFill>
            <a:srgbClr val="002060"/>
          </a:solidFill>
        </p:spPr>
        <p:txBody>
          <a:bodyPr>
            <a:normAutofit/>
          </a:bodyPr>
          <a:lstStyle/>
          <a:p>
            <a:pPr>
              <a:lnSpc>
                <a:spcPct val="150000"/>
              </a:lnSpc>
              <a:spcBef>
                <a:spcPts val="0"/>
              </a:spcBef>
            </a:pPr>
            <a:endParaRPr lang="tr-TR" sz="3200" dirty="0" smtClean="0">
              <a:solidFill>
                <a:schemeClr val="bg1"/>
              </a:solidFill>
            </a:endParaRPr>
          </a:p>
          <a:p>
            <a:pPr>
              <a:lnSpc>
                <a:spcPct val="150000"/>
              </a:lnSpc>
              <a:spcBef>
                <a:spcPts val="0"/>
              </a:spcBef>
            </a:pPr>
            <a:r>
              <a:rPr lang="tr-TR" sz="3200" dirty="0" smtClean="0">
                <a:solidFill>
                  <a:schemeClr val="bg1"/>
                </a:solidFill>
              </a:rPr>
              <a:t>İlk </a:t>
            </a:r>
            <a:r>
              <a:rPr lang="tr-TR" sz="3200" dirty="0">
                <a:solidFill>
                  <a:schemeClr val="bg1"/>
                </a:solidFill>
              </a:rPr>
              <a:t>Çağ medeniyetlerinin orduları genel olarak </a:t>
            </a:r>
            <a:r>
              <a:rPr lang="tr-TR" sz="3200" dirty="0">
                <a:solidFill>
                  <a:srgbClr val="FFFF00"/>
                </a:solidFill>
              </a:rPr>
              <a:t>piyade, süvari ve savaş arabalı</a:t>
            </a:r>
            <a:r>
              <a:rPr lang="tr-TR" sz="3200" dirty="0">
                <a:solidFill>
                  <a:schemeClr val="bg1"/>
                </a:solidFill>
              </a:rPr>
              <a:t> askerlerden oluşurdu. </a:t>
            </a:r>
          </a:p>
        </p:txBody>
      </p:sp>
    </p:spTree>
    <p:extLst>
      <p:ext uri="{BB962C8B-B14F-4D97-AF65-F5344CB8AC3E}">
        <p14:creationId xmlns:p14="http://schemas.microsoft.com/office/powerpoint/2010/main" val="723204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8" y="579550"/>
            <a:ext cx="11269014" cy="1004552"/>
          </a:xfrm>
          <a:solidFill>
            <a:schemeClr val="tx2">
              <a:lumMod val="50000"/>
            </a:schemeClr>
          </a:solidFill>
        </p:spPr>
        <p:txBody>
          <a:bodyPr/>
          <a:lstStyle/>
          <a:p>
            <a:r>
              <a:rPr lang="tr-TR" sz="2400" dirty="0"/>
              <a:t>Başlıca geçim kaynağı hayvancılık olan konar-göçer toplulukların ekonomileri, ihtiyaçlarını karşılamada yetersizdi. </a:t>
            </a:r>
            <a:r>
              <a:rPr lang="tr-TR" sz="2400" dirty="0" smtClean="0"/>
              <a:t>Buna karşı uyguladıkları yöntemler neleridir?</a:t>
            </a:r>
            <a:endParaRPr lang="tr-TR" sz="2400" dirty="0"/>
          </a:p>
        </p:txBody>
      </p:sp>
      <p:sp>
        <p:nvSpPr>
          <p:cNvPr id="3" name="İçerik Yer Tutucusu 2"/>
          <p:cNvSpPr>
            <a:spLocks noGrp="1"/>
          </p:cNvSpPr>
          <p:nvPr>
            <p:ph idx="1"/>
          </p:nvPr>
        </p:nvSpPr>
        <p:spPr>
          <a:xfrm>
            <a:off x="476518" y="1996225"/>
            <a:ext cx="11269014" cy="4023575"/>
          </a:xfrm>
          <a:solidFill>
            <a:srgbClr val="002060"/>
          </a:solidFill>
        </p:spPr>
        <p:txBody>
          <a:bodyPr>
            <a:normAutofit/>
          </a:bodyPr>
          <a:lstStyle/>
          <a:p>
            <a:pPr>
              <a:lnSpc>
                <a:spcPct val="150000"/>
              </a:lnSpc>
              <a:spcBef>
                <a:spcPts val="0"/>
              </a:spcBef>
            </a:pPr>
            <a:endParaRPr lang="tr-TR" sz="3200" dirty="0" smtClean="0">
              <a:solidFill>
                <a:schemeClr val="bg1"/>
              </a:solidFill>
            </a:endParaRPr>
          </a:p>
          <a:p>
            <a:pPr>
              <a:lnSpc>
                <a:spcPct val="150000"/>
              </a:lnSpc>
              <a:spcBef>
                <a:spcPts val="0"/>
              </a:spcBef>
            </a:pPr>
            <a:r>
              <a:rPr lang="tr-TR" sz="3200" dirty="0" smtClean="0">
                <a:solidFill>
                  <a:schemeClr val="bg1"/>
                </a:solidFill>
              </a:rPr>
              <a:t>Bu </a:t>
            </a:r>
            <a:r>
              <a:rPr lang="tr-TR" sz="3200" dirty="0">
                <a:solidFill>
                  <a:schemeClr val="bg1"/>
                </a:solidFill>
              </a:rPr>
              <a:t>nedenle konar-göçer topluluklar ya yerleşik topluluklarla </a:t>
            </a:r>
            <a:r>
              <a:rPr lang="tr-TR" sz="3200" dirty="0">
                <a:solidFill>
                  <a:srgbClr val="FFFF00"/>
                </a:solidFill>
              </a:rPr>
              <a:t>ticaret yoluyla mal değişikliği yapmak ya da savaş yoluyla yerleşik toplulukların mallarına sahip </a:t>
            </a:r>
            <a:r>
              <a:rPr lang="tr-TR" sz="3200" dirty="0">
                <a:solidFill>
                  <a:schemeClr val="bg1"/>
                </a:solidFill>
              </a:rPr>
              <a:t>olmak istemiştir.</a:t>
            </a:r>
          </a:p>
          <a:p>
            <a:endParaRPr lang="tr-TR" sz="3200" dirty="0">
              <a:solidFill>
                <a:schemeClr val="bg1"/>
              </a:solidFill>
            </a:endParaRPr>
          </a:p>
        </p:txBody>
      </p:sp>
    </p:spTree>
    <p:extLst>
      <p:ext uri="{BB962C8B-B14F-4D97-AF65-F5344CB8AC3E}">
        <p14:creationId xmlns:p14="http://schemas.microsoft.com/office/powerpoint/2010/main" val="3721669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398" y="741847"/>
            <a:ext cx="11230378" cy="1267257"/>
          </a:xfrm>
          <a:solidFill>
            <a:schemeClr val="tx2">
              <a:lumMod val="50000"/>
            </a:schemeClr>
          </a:solidFill>
        </p:spPr>
        <p:txBody>
          <a:bodyPr>
            <a:normAutofit/>
          </a:bodyPr>
          <a:lstStyle/>
          <a:p>
            <a:r>
              <a:rPr lang="tr-TR" dirty="0" smtClean="0"/>
              <a:t>Kurgan nedir? Türk kültür çevrelerinin belirlenmesinde rolü nedir?</a:t>
            </a:r>
            <a:endParaRPr lang="tr-TR" dirty="0"/>
          </a:p>
        </p:txBody>
      </p:sp>
      <p:sp>
        <p:nvSpPr>
          <p:cNvPr id="3" name="İçerik Yer Tutucusu 2"/>
          <p:cNvSpPr>
            <a:spLocks noGrp="1"/>
          </p:cNvSpPr>
          <p:nvPr>
            <p:ph idx="1"/>
          </p:nvPr>
        </p:nvSpPr>
        <p:spPr>
          <a:xfrm>
            <a:off x="489398" y="2253803"/>
            <a:ext cx="11230378" cy="4288665"/>
          </a:xfrm>
          <a:solidFill>
            <a:srgbClr val="002060"/>
          </a:solidFill>
        </p:spPr>
        <p:txBody>
          <a:bodyPr>
            <a:normAutofit/>
          </a:bodyPr>
          <a:lstStyle/>
          <a:p>
            <a:pPr>
              <a:lnSpc>
                <a:spcPct val="150000"/>
              </a:lnSpc>
              <a:spcBef>
                <a:spcPts val="0"/>
              </a:spcBef>
            </a:pPr>
            <a:r>
              <a:rPr lang="tr-TR" sz="2800" dirty="0" smtClean="0">
                <a:solidFill>
                  <a:schemeClr val="bg1"/>
                </a:solidFill>
              </a:rPr>
              <a:t>İslamiyet’ten önce Türklerin kullandığı mezarlar.</a:t>
            </a:r>
          </a:p>
          <a:p>
            <a:pPr>
              <a:lnSpc>
                <a:spcPct val="150000"/>
              </a:lnSpc>
              <a:spcBef>
                <a:spcPts val="0"/>
              </a:spcBef>
            </a:pPr>
            <a:r>
              <a:rPr lang="tr-TR" sz="2800" dirty="0" smtClean="0">
                <a:solidFill>
                  <a:schemeClr val="bg1"/>
                </a:solidFill>
              </a:rPr>
              <a:t>Türkler ölümden sonraki hayata inandıkları için, ölen kişinin eşyalarını da kurganlara gömerlerdi. Bu eşyalar sayesinde Türklerin hangi bölgeler yayıldığı tespit edilmiştir. Bu şekilde Türk kültür çevreleri oluşmuştur.</a:t>
            </a:r>
            <a:endParaRPr lang="tr-TR" sz="2800" dirty="0">
              <a:solidFill>
                <a:schemeClr val="bg1"/>
              </a:solidFill>
            </a:endParaRPr>
          </a:p>
        </p:txBody>
      </p:sp>
    </p:spTree>
    <p:extLst>
      <p:ext uri="{BB962C8B-B14F-4D97-AF65-F5344CB8AC3E}">
        <p14:creationId xmlns:p14="http://schemas.microsoft.com/office/powerpoint/2010/main" val="1963946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003" y="669701"/>
            <a:ext cx="11243257" cy="1010931"/>
          </a:xfrm>
          <a:solidFill>
            <a:schemeClr val="tx1"/>
          </a:solidFill>
        </p:spPr>
        <p:txBody>
          <a:bodyPr/>
          <a:lstStyle/>
          <a:p>
            <a:r>
              <a:rPr lang="tr-TR" sz="2800" dirty="0"/>
              <a:t>Mete Han’ın yaptığı faaliyetleri yazınız.</a:t>
            </a:r>
            <a:br>
              <a:rPr lang="tr-TR" sz="2800" dirty="0"/>
            </a:br>
            <a:endParaRPr lang="tr-TR" sz="2800" dirty="0"/>
          </a:p>
        </p:txBody>
      </p:sp>
      <p:sp>
        <p:nvSpPr>
          <p:cNvPr id="3" name="İçerik Yer Tutucusu 2"/>
          <p:cNvSpPr>
            <a:spLocks noGrp="1"/>
          </p:cNvSpPr>
          <p:nvPr>
            <p:ph idx="1"/>
          </p:nvPr>
        </p:nvSpPr>
        <p:spPr>
          <a:xfrm>
            <a:off x="425003" y="1828800"/>
            <a:ext cx="11243257" cy="4662151"/>
          </a:xfrm>
          <a:solidFill>
            <a:srgbClr val="002060"/>
          </a:solidFill>
        </p:spPr>
        <p:txBody>
          <a:bodyPr>
            <a:noAutofit/>
          </a:bodyPr>
          <a:lstStyle/>
          <a:p>
            <a:pPr>
              <a:lnSpc>
                <a:spcPct val="150000"/>
              </a:lnSpc>
              <a:spcBef>
                <a:spcPts val="0"/>
              </a:spcBef>
            </a:pPr>
            <a:r>
              <a:rPr lang="tr-TR" sz="2800" dirty="0" smtClean="0">
                <a:solidFill>
                  <a:schemeClr val="bg1"/>
                </a:solidFill>
              </a:rPr>
              <a:t>1-</a:t>
            </a:r>
            <a:r>
              <a:rPr lang="de-DE" sz="2800" dirty="0" err="1">
                <a:solidFill>
                  <a:schemeClr val="bg1"/>
                </a:solidFill>
              </a:rPr>
              <a:t>Tunguzları</a:t>
            </a:r>
            <a:r>
              <a:rPr lang="de-DE" sz="2800" dirty="0">
                <a:solidFill>
                  <a:schemeClr val="bg1"/>
                </a:solidFill>
              </a:rPr>
              <a:t> </a:t>
            </a:r>
            <a:r>
              <a:rPr lang="de-DE" sz="2800" dirty="0" err="1">
                <a:solidFill>
                  <a:schemeClr val="bg1"/>
                </a:solidFill>
              </a:rPr>
              <a:t>ve</a:t>
            </a:r>
            <a:r>
              <a:rPr lang="de-DE" sz="2800" dirty="0">
                <a:solidFill>
                  <a:schemeClr val="bg1"/>
                </a:solidFill>
              </a:rPr>
              <a:t> </a:t>
            </a:r>
            <a:r>
              <a:rPr lang="de-DE" sz="2800" dirty="0" err="1">
                <a:solidFill>
                  <a:schemeClr val="bg1"/>
                </a:solidFill>
              </a:rPr>
              <a:t>Yüeçileri</a:t>
            </a:r>
            <a:r>
              <a:rPr lang="de-DE" sz="2800" dirty="0">
                <a:solidFill>
                  <a:schemeClr val="bg1"/>
                </a:solidFill>
              </a:rPr>
              <a:t> </a:t>
            </a:r>
            <a:r>
              <a:rPr lang="de-DE" sz="2800" dirty="0" err="1">
                <a:solidFill>
                  <a:schemeClr val="bg1"/>
                </a:solidFill>
              </a:rPr>
              <a:t>yenilgiye</a:t>
            </a:r>
            <a:r>
              <a:rPr lang="de-DE" sz="2800" dirty="0">
                <a:solidFill>
                  <a:schemeClr val="bg1"/>
                </a:solidFill>
              </a:rPr>
              <a:t> </a:t>
            </a:r>
            <a:r>
              <a:rPr lang="de-DE" sz="2800" dirty="0" err="1">
                <a:solidFill>
                  <a:schemeClr val="bg1"/>
                </a:solidFill>
              </a:rPr>
              <a:t>uğrattı</a:t>
            </a:r>
            <a:r>
              <a:rPr lang="de-DE" sz="2800" dirty="0">
                <a:solidFill>
                  <a:schemeClr val="bg1"/>
                </a:solidFill>
              </a:rPr>
              <a:t>. </a:t>
            </a:r>
            <a:r>
              <a:rPr lang="de-DE" sz="2800" dirty="0" err="1">
                <a:solidFill>
                  <a:schemeClr val="bg1"/>
                </a:solidFill>
              </a:rPr>
              <a:t>Yüeçileri</a:t>
            </a:r>
            <a:r>
              <a:rPr lang="de-DE" sz="2800" dirty="0">
                <a:solidFill>
                  <a:schemeClr val="bg1"/>
                </a:solidFill>
              </a:rPr>
              <a:t> </a:t>
            </a:r>
            <a:r>
              <a:rPr lang="de-DE" sz="2800" dirty="0" err="1">
                <a:solidFill>
                  <a:schemeClr val="bg1"/>
                </a:solidFill>
              </a:rPr>
              <a:t>batıya</a:t>
            </a:r>
            <a:r>
              <a:rPr lang="de-DE" sz="2800" dirty="0">
                <a:solidFill>
                  <a:schemeClr val="bg1"/>
                </a:solidFill>
              </a:rPr>
              <a:t> </a:t>
            </a:r>
            <a:r>
              <a:rPr lang="de-DE" sz="2800" dirty="0" err="1">
                <a:solidFill>
                  <a:schemeClr val="bg1"/>
                </a:solidFill>
              </a:rPr>
              <a:t>sürdü</a:t>
            </a:r>
            <a:r>
              <a:rPr lang="de-DE" sz="2800" dirty="0">
                <a:solidFill>
                  <a:schemeClr val="bg1"/>
                </a:solidFill>
              </a:rPr>
              <a:t>. </a:t>
            </a:r>
            <a:r>
              <a:rPr lang="tr-TR" sz="2800" dirty="0">
                <a:solidFill>
                  <a:schemeClr val="bg1"/>
                </a:solidFill>
              </a:rPr>
              <a:t>2-</a:t>
            </a:r>
            <a:r>
              <a:rPr lang="de-DE" sz="2800" dirty="0" err="1">
                <a:solidFill>
                  <a:schemeClr val="bg1"/>
                </a:solidFill>
              </a:rPr>
              <a:t>Çinlileri</a:t>
            </a:r>
            <a:r>
              <a:rPr lang="de-DE" sz="2800" dirty="0">
                <a:solidFill>
                  <a:schemeClr val="bg1"/>
                </a:solidFill>
              </a:rPr>
              <a:t> </a:t>
            </a:r>
            <a:r>
              <a:rPr lang="de-DE" sz="2800" dirty="0" err="1">
                <a:solidFill>
                  <a:schemeClr val="bg1"/>
                </a:solidFill>
              </a:rPr>
              <a:t>yenilgiye</a:t>
            </a:r>
            <a:r>
              <a:rPr lang="de-DE" sz="2800" dirty="0">
                <a:solidFill>
                  <a:schemeClr val="bg1"/>
                </a:solidFill>
              </a:rPr>
              <a:t> </a:t>
            </a:r>
            <a:r>
              <a:rPr lang="de-DE" sz="2800" dirty="0" err="1">
                <a:solidFill>
                  <a:schemeClr val="bg1"/>
                </a:solidFill>
              </a:rPr>
              <a:t>uğratarak,onları</a:t>
            </a:r>
            <a:r>
              <a:rPr lang="de-DE" sz="2800" dirty="0">
                <a:solidFill>
                  <a:schemeClr val="bg1"/>
                </a:solidFill>
              </a:rPr>
              <a:t> </a:t>
            </a:r>
            <a:r>
              <a:rPr lang="de-DE" sz="2800" dirty="0" err="1">
                <a:solidFill>
                  <a:schemeClr val="bg1"/>
                </a:solidFill>
              </a:rPr>
              <a:t>vergiye</a:t>
            </a:r>
            <a:r>
              <a:rPr lang="de-DE" sz="2800" dirty="0">
                <a:solidFill>
                  <a:schemeClr val="bg1"/>
                </a:solidFill>
              </a:rPr>
              <a:t> </a:t>
            </a:r>
            <a:r>
              <a:rPr lang="tr-TR" sz="2800" dirty="0">
                <a:solidFill>
                  <a:schemeClr val="bg1"/>
                </a:solidFill>
              </a:rPr>
              <a:t>b</a:t>
            </a:r>
            <a:r>
              <a:rPr lang="de-DE" sz="2800" dirty="0" err="1">
                <a:solidFill>
                  <a:schemeClr val="bg1"/>
                </a:solidFill>
              </a:rPr>
              <a:t>ağladı;İpek</a:t>
            </a:r>
            <a:r>
              <a:rPr lang="de-DE" sz="2800" dirty="0">
                <a:solidFill>
                  <a:schemeClr val="bg1"/>
                </a:solidFill>
              </a:rPr>
              <a:t> </a:t>
            </a:r>
            <a:r>
              <a:rPr lang="de-DE" sz="2800" dirty="0" err="1">
                <a:solidFill>
                  <a:schemeClr val="bg1"/>
                </a:solidFill>
              </a:rPr>
              <a:t>yolunu</a:t>
            </a:r>
            <a:r>
              <a:rPr lang="de-DE" sz="2800" dirty="0">
                <a:solidFill>
                  <a:schemeClr val="bg1"/>
                </a:solidFill>
              </a:rPr>
              <a:t> </a:t>
            </a:r>
            <a:r>
              <a:rPr lang="de-DE" sz="2800" dirty="0" err="1">
                <a:solidFill>
                  <a:schemeClr val="bg1"/>
                </a:solidFill>
              </a:rPr>
              <a:t>kontrol</a:t>
            </a:r>
            <a:r>
              <a:rPr lang="de-DE" sz="2800" dirty="0">
                <a:solidFill>
                  <a:schemeClr val="bg1"/>
                </a:solidFill>
              </a:rPr>
              <a:t> </a:t>
            </a:r>
            <a:r>
              <a:rPr lang="de-DE" sz="2800" dirty="0" err="1">
                <a:solidFill>
                  <a:schemeClr val="bg1"/>
                </a:solidFill>
              </a:rPr>
              <a:t>altına</a:t>
            </a:r>
            <a:r>
              <a:rPr lang="de-DE" sz="2800" dirty="0">
                <a:solidFill>
                  <a:schemeClr val="bg1"/>
                </a:solidFill>
              </a:rPr>
              <a:t> </a:t>
            </a:r>
            <a:r>
              <a:rPr lang="de-DE" sz="2800" dirty="0" err="1">
                <a:solidFill>
                  <a:schemeClr val="bg1"/>
                </a:solidFill>
              </a:rPr>
              <a:t>aldı</a:t>
            </a:r>
            <a:r>
              <a:rPr lang="de-DE" sz="2800" dirty="0">
                <a:solidFill>
                  <a:schemeClr val="bg1"/>
                </a:solidFill>
              </a:rPr>
              <a:t>. </a:t>
            </a:r>
            <a:r>
              <a:rPr lang="tr-TR" sz="2800" dirty="0">
                <a:solidFill>
                  <a:schemeClr val="bg1"/>
                </a:solidFill>
              </a:rPr>
              <a:t>3-</a:t>
            </a:r>
            <a:r>
              <a:rPr lang="de-DE" sz="2800" dirty="0">
                <a:solidFill>
                  <a:schemeClr val="bg1"/>
                </a:solidFill>
              </a:rPr>
              <a:t>Mao-</a:t>
            </a:r>
            <a:r>
              <a:rPr lang="de-DE" sz="2800" dirty="0" err="1">
                <a:solidFill>
                  <a:schemeClr val="bg1"/>
                </a:solidFill>
              </a:rPr>
              <a:t>dun</a:t>
            </a:r>
            <a:r>
              <a:rPr lang="de-DE" sz="2800" dirty="0">
                <a:solidFill>
                  <a:schemeClr val="bg1"/>
                </a:solidFill>
              </a:rPr>
              <a:t>, </a:t>
            </a:r>
            <a:r>
              <a:rPr lang="de-DE" sz="2800" dirty="0" err="1">
                <a:solidFill>
                  <a:schemeClr val="bg1"/>
                </a:solidFill>
              </a:rPr>
              <a:t>zamanında</a:t>
            </a:r>
            <a:r>
              <a:rPr lang="de-DE" sz="2800" dirty="0">
                <a:solidFill>
                  <a:schemeClr val="bg1"/>
                </a:solidFill>
              </a:rPr>
              <a:t> </a:t>
            </a:r>
            <a:r>
              <a:rPr lang="de-DE" sz="2800" dirty="0" err="1">
                <a:solidFill>
                  <a:schemeClr val="bg1"/>
                </a:solidFill>
              </a:rPr>
              <a:t>Hunlar</a:t>
            </a:r>
            <a:r>
              <a:rPr lang="de-DE" sz="2800" dirty="0">
                <a:solidFill>
                  <a:schemeClr val="bg1"/>
                </a:solidFill>
              </a:rPr>
              <a:t> en </a:t>
            </a:r>
            <a:r>
              <a:rPr lang="de-DE" sz="2800" dirty="0" err="1">
                <a:solidFill>
                  <a:schemeClr val="bg1"/>
                </a:solidFill>
              </a:rPr>
              <a:t>geniş</a:t>
            </a:r>
            <a:r>
              <a:rPr lang="de-DE" sz="2800" dirty="0">
                <a:solidFill>
                  <a:schemeClr val="bg1"/>
                </a:solidFill>
              </a:rPr>
              <a:t> </a:t>
            </a:r>
            <a:r>
              <a:rPr lang="de-DE" sz="2800" dirty="0" err="1">
                <a:solidFill>
                  <a:schemeClr val="bg1"/>
                </a:solidFill>
              </a:rPr>
              <a:t>sınırlara</a:t>
            </a:r>
            <a:r>
              <a:rPr lang="de-DE" sz="2800" dirty="0">
                <a:solidFill>
                  <a:schemeClr val="bg1"/>
                </a:solidFill>
              </a:rPr>
              <a:t> </a:t>
            </a:r>
            <a:r>
              <a:rPr lang="de-DE" sz="2800" dirty="0" err="1" smtClean="0">
                <a:solidFill>
                  <a:schemeClr val="bg1"/>
                </a:solidFill>
              </a:rPr>
              <a:t>ulaştılar</a:t>
            </a:r>
            <a:r>
              <a:rPr lang="de-DE" sz="2800" dirty="0" smtClean="0">
                <a:solidFill>
                  <a:schemeClr val="bg1"/>
                </a:solidFill>
              </a:rPr>
              <a:t>.</a:t>
            </a:r>
            <a:r>
              <a:rPr lang="tr-TR" sz="2800" dirty="0">
                <a:solidFill>
                  <a:schemeClr val="bg1"/>
                </a:solidFill>
              </a:rPr>
              <a:t> </a:t>
            </a:r>
            <a:r>
              <a:rPr lang="tr-TR" sz="2800" dirty="0" smtClean="0">
                <a:solidFill>
                  <a:schemeClr val="bg1"/>
                </a:solidFill>
              </a:rPr>
              <a:t>4-Mao-dun</a:t>
            </a:r>
            <a:r>
              <a:rPr lang="tr-TR" sz="2800" dirty="0">
                <a:solidFill>
                  <a:schemeClr val="bg1"/>
                </a:solidFill>
              </a:rPr>
              <a:t>, Türk topluluklarını bir bayrak altında topladı. 5-Mao-dun, devlet yönetimi ve askeri teşkilat alanındaki düzenlemeleriyle daha sonraki Türk devletlerinin temelini attı.</a:t>
            </a:r>
          </a:p>
          <a:p>
            <a:endParaRPr lang="tr-TR" sz="2800" dirty="0">
              <a:solidFill>
                <a:schemeClr val="bg1"/>
              </a:solidFill>
            </a:endParaRPr>
          </a:p>
        </p:txBody>
      </p:sp>
    </p:spTree>
    <p:extLst>
      <p:ext uri="{BB962C8B-B14F-4D97-AF65-F5344CB8AC3E}">
        <p14:creationId xmlns:p14="http://schemas.microsoft.com/office/powerpoint/2010/main" val="3802368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2277" y="682580"/>
            <a:ext cx="11217498" cy="1367129"/>
          </a:xfrm>
          <a:solidFill>
            <a:schemeClr val="tx1"/>
          </a:solidFill>
        </p:spPr>
        <p:txBody>
          <a:bodyPr>
            <a:noAutofit/>
          </a:bodyPr>
          <a:lstStyle/>
          <a:p>
            <a:r>
              <a:rPr lang="tr-TR" sz="2400" dirty="0" smtClean="0"/>
              <a:t/>
            </a:r>
            <a:br>
              <a:rPr lang="tr-TR" sz="2400" dirty="0" smtClean="0"/>
            </a:br>
            <a:r>
              <a:rPr lang="tr-TR" sz="2400" dirty="0" smtClean="0"/>
              <a:t>Asya </a:t>
            </a:r>
            <a:r>
              <a:rPr lang="tr-TR" sz="2400" dirty="0"/>
              <a:t>Hun Devleti’nin </a:t>
            </a:r>
            <a:r>
              <a:rPr lang="tr-TR" sz="2400" dirty="0" smtClean="0"/>
              <a:t>ve diğer Türk Devletlerinin parçalanmasının </a:t>
            </a:r>
            <a:r>
              <a:rPr lang="tr-TR" sz="2400" dirty="0"/>
              <a:t>ve  çabuk yıkılmasının sebepleri nelerdir?</a:t>
            </a:r>
            <a:br>
              <a:rPr lang="tr-TR" sz="2400" dirty="0"/>
            </a:br>
            <a:endParaRPr lang="tr-TR" sz="2400" dirty="0"/>
          </a:p>
        </p:txBody>
      </p:sp>
      <p:sp>
        <p:nvSpPr>
          <p:cNvPr id="3" name="İçerik Yer Tutucusu 2"/>
          <p:cNvSpPr>
            <a:spLocks noGrp="1"/>
          </p:cNvSpPr>
          <p:nvPr>
            <p:ph idx="1"/>
          </p:nvPr>
        </p:nvSpPr>
        <p:spPr>
          <a:xfrm>
            <a:off x="502278" y="2292439"/>
            <a:ext cx="11217497" cy="4056846"/>
          </a:xfrm>
          <a:solidFill>
            <a:srgbClr val="002060"/>
          </a:solidFill>
        </p:spPr>
        <p:txBody>
          <a:bodyPr>
            <a:normAutofit/>
          </a:bodyPr>
          <a:lstStyle/>
          <a:p>
            <a:pPr>
              <a:lnSpc>
                <a:spcPct val="150000"/>
              </a:lnSpc>
              <a:spcBef>
                <a:spcPts val="0"/>
              </a:spcBef>
            </a:pPr>
            <a:endParaRPr lang="tr-TR" sz="2800" dirty="0" smtClean="0">
              <a:solidFill>
                <a:schemeClr val="bg1"/>
              </a:solidFill>
            </a:endParaRPr>
          </a:p>
          <a:p>
            <a:pPr>
              <a:lnSpc>
                <a:spcPct val="150000"/>
              </a:lnSpc>
              <a:spcBef>
                <a:spcPts val="0"/>
              </a:spcBef>
            </a:pPr>
            <a:r>
              <a:rPr lang="de-DE" sz="2800" dirty="0" smtClean="0">
                <a:solidFill>
                  <a:schemeClr val="bg1"/>
                </a:solidFill>
              </a:rPr>
              <a:t>Çinlilerin </a:t>
            </a:r>
            <a:r>
              <a:rPr lang="de-DE" sz="2800" dirty="0" err="1">
                <a:solidFill>
                  <a:schemeClr val="bg1"/>
                </a:solidFill>
              </a:rPr>
              <a:t>kışkırtmaları</a:t>
            </a:r>
            <a:r>
              <a:rPr lang="de-DE" sz="2800" dirty="0">
                <a:solidFill>
                  <a:schemeClr val="bg1"/>
                </a:solidFill>
              </a:rPr>
              <a:t>,</a:t>
            </a:r>
            <a:r>
              <a:rPr lang="tr-TR" sz="2800" dirty="0">
                <a:solidFill>
                  <a:schemeClr val="bg1"/>
                </a:solidFill>
              </a:rPr>
              <a:t>  </a:t>
            </a:r>
            <a:r>
              <a:rPr lang="de-DE" sz="2800" dirty="0" err="1" smtClean="0">
                <a:solidFill>
                  <a:schemeClr val="bg1"/>
                </a:solidFill>
              </a:rPr>
              <a:t>hükümdarlarının</a:t>
            </a:r>
            <a:r>
              <a:rPr lang="de-DE" sz="2800" dirty="0" smtClean="0">
                <a:solidFill>
                  <a:schemeClr val="bg1"/>
                </a:solidFill>
              </a:rPr>
              <a:t> </a:t>
            </a:r>
            <a:r>
              <a:rPr lang="de-DE" sz="2800" dirty="0" err="1">
                <a:solidFill>
                  <a:schemeClr val="bg1"/>
                </a:solidFill>
              </a:rPr>
              <a:t>Çinli</a:t>
            </a:r>
            <a:r>
              <a:rPr lang="de-DE" sz="2800" dirty="0">
                <a:solidFill>
                  <a:schemeClr val="bg1"/>
                </a:solidFill>
              </a:rPr>
              <a:t> </a:t>
            </a:r>
            <a:r>
              <a:rPr lang="de-DE" sz="2800" dirty="0" err="1">
                <a:solidFill>
                  <a:schemeClr val="bg1"/>
                </a:solidFill>
              </a:rPr>
              <a:t>prenseslerle</a:t>
            </a:r>
            <a:r>
              <a:rPr lang="de-DE" sz="2800" dirty="0">
                <a:solidFill>
                  <a:schemeClr val="bg1"/>
                </a:solidFill>
              </a:rPr>
              <a:t> </a:t>
            </a:r>
            <a:r>
              <a:rPr lang="de-DE" sz="2800" dirty="0" err="1">
                <a:solidFill>
                  <a:schemeClr val="bg1"/>
                </a:solidFill>
              </a:rPr>
              <a:t>evlenmeleri</a:t>
            </a:r>
            <a:r>
              <a:rPr lang="de-DE" sz="2800" dirty="0">
                <a:solidFill>
                  <a:schemeClr val="bg1"/>
                </a:solidFill>
              </a:rPr>
              <a:t> </a:t>
            </a:r>
            <a:r>
              <a:rPr lang="de-DE" sz="2800" dirty="0" err="1">
                <a:solidFill>
                  <a:schemeClr val="bg1"/>
                </a:solidFill>
              </a:rPr>
              <a:t>ve</a:t>
            </a:r>
            <a:r>
              <a:rPr lang="de-DE" sz="2800" dirty="0">
                <a:solidFill>
                  <a:schemeClr val="bg1"/>
                </a:solidFill>
              </a:rPr>
              <a:t> </a:t>
            </a:r>
            <a:r>
              <a:rPr lang="de-DE" sz="2800" dirty="0" err="1">
                <a:solidFill>
                  <a:schemeClr val="bg1"/>
                </a:solidFill>
              </a:rPr>
              <a:t>Çin</a:t>
            </a:r>
            <a:r>
              <a:rPr lang="de-DE" sz="2800" dirty="0">
                <a:solidFill>
                  <a:schemeClr val="bg1"/>
                </a:solidFill>
              </a:rPr>
              <a:t> </a:t>
            </a:r>
            <a:r>
              <a:rPr lang="de-DE" sz="2800" dirty="0" err="1" smtClean="0">
                <a:solidFill>
                  <a:schemeClr val="bg1"/>
                </a:solidFill>
              </a:rPr>
              <a:t>saldırıları</a:t>
            </a:r>
            <a:r>
              <a:rPr lang="de-DE" sz="2800" dirty="0" smtClean="0">
                <a:solidFill>
                  <a:schemeClr val="bg1"/>
                </a:solidFill>
              </a:rPr>
              <a:t>. </a:t>
            </a:r>
            <a:r>
              <a:rPr lang="tr-TR" sz="2800" dirty="0" smtClean="0">
                <a:solidFill>
                  <a:schemeClr val="bg1"/>
                </a:solidFill>
              </a:rPr>
              <a:t>Ayrıca ‘ülke hanedanın ortak malıdır’ anlayışı da devletin ikiye ayrılmasına ve devletin çabuk yıkılmasına yol açmıştır.</a:t>
            </a:r>
            <a:endParaRPr lang="tr-TR" sz="2800" dirty="0">
              <a:solidFill>
                <a:schemeClr val="bg1"/>
              </a:solidFill>
            </a:endParaRPr>
          </a:p>
        </p:txBody>
      </p:sp>
    </p:spTree>
    <p:extLst>
      <p:ext uri="{BB962C8B-B14F-4D97-AF65-F5344CB8AC3E}">
        <p14:creationId xmlns:p14="http://schemas.microsoft.com/office/powerpoint/2010/main" val="3099067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40" y="656823"/>
            <a:ext cx="11269014" cy="1023809"/>
          </a:xfrm>
          <a:solidFill>
            <a:schemeClr val="tx1"/>
          </a:solidFill>
        </p:spPr>
        <p:txBody>
          <a:bodyPr>
            <a:noAutofit/>
          </a:bodyPr>
          <a:lstStyle/>
          <a:p>
            <a:r>
              <a:rPr lang="tr-TR" sz="2400" dirty="0"/>
              <a:t>Göktürklerde batı bölgelerini yöneten İstemi </a:t>
            </a:r>
            <a:r>
              <a:rPr lang="tr-TR" sz="2400" dirty="0" err="1"/>
              <a:t>Yabgu’nun</a:t>
            </a:r>
            <a:r>
              <a:rPr lang="tr-TR" sz="2400" dirty="0"/>
              <a:t> izlediği dış siyasetin özelliklerini yazınız.</a:t>
            </a:r>
            <a:br>
              <a:rPr lang="tr-TR" sz="2400" dirty="0"/>
            </a:br>
            <a:endParaRPr lang="tr-TR" sz="2400" dirty="0"/>
          </a:p>
        </p:txBody>
      </p:sp>
      <p:sp>
        <p:nvSpPr>
          <p:cNvPr id="3" name="İçerik Yer Tutucusu 2"/>
          <p:cNvSpPr>
            <a:spLocks noGrp="1"/>
          </p:cNvSpPr>
          <p:nvPr>
            <p:ph idx="1"/>
          </p:nvPr>
        </p:nvSpPr>
        <p:spPr>
          <a:xfrm>
            <a:off x="463640" y="2150772"/>
            <a:ext cx="11269014" cy="3869028"/>
          </a:xfrm>
          <a:solidFill>
            <a:srgbClr val="002060"/>
          </a:solidFill>
        </p:spPr>
        <p:txBody>
          <a:bodyPr>
            <a:noAutofit/>
          </a:bodyPr>
          <a:lstStyle/>
          <a:p>
            <a:pPr lvl="0">
              <a:lnSpc>
                <a:spcPct val="150000"/>
              </a:lnSpc>
              <a:spcBef>
                <a:spcPts val="0"/>
              </a:spcBef>
            </a:pPr>
            <a:r>
              <a:rPr lang="tr-TR" sz="2800" dirty="0">
                <a:solidFill>
                  <a:schemeClr val="bg1"/>
                </a:solidFill>
              </a:rPr>
              <a:t>İpek Yolu’nu kontrol etmek isteyen İstemi Yabgu, </a:t>
            </a:r>
            <a:r>
              <a:rPr lang="tr-TR" sz="2800" dirty="0" err="1">
                <a:solidFill>
                  <a:schemeClr val="bg1"/>
                </a:solidFill>
              </a:rPr>
              <a:t>Akhunlara</a:t>
            </a:r>
            <a:r>
              <a:rPr lang="tr-TR" sz="2800" dirty="0">
                <a:solidFill>
                  <a:schemeClr val="bg1"/>
                </a:solidFill>
              </a:rPr>
              <a:t> karşı </a:t>
            </a:r>
            <a:r>
              <a:rPr lang="tr-TR" sz="2800" dirty="0" err="1">
                <a:solidFill>
                  <a:schemeClr val="bg1"/>
                </a:solidFill>
              </a:rPr>
              <a:t>Sasanilerle</a:t>
            </a:r>
            <a:r>
              <a:rPr lang="tr-TR" sz="2800" dirty="0">
                <a:solidFill>
                  <a:schemeClr val="bg1"/>
                </a:solidFill>
              </a:rPr>
              <a:t> işbirliği yapmış ve </a:t>
            </a:r>
            <a:r>
              <a:rPr lang="tr-TR" sz="2800" dirty="0" err="1">
                <a:solidFill>
                  <a:schemeClr val="bg1"/>
                </a:solidFill>
              </a:rPr>
              <a:t>Akhun</a:t>
            </a:r>
            <a:r>
              <a:rPr lang="tr-TR" sz="2800" dirty="0">
                <a:solidFill>
                  <a:schemeClr val="bg1"/>
                </a:solidFill>
              </a:rPr>
              <a:t> Devleti’ne son verilmiştir. </a:t>
            </a:r>
            <a:r>
              <a:rPr lang="tr-TR" sz="2800" dirty="0" err="1">
                <a:solidFill>
                  <a:schemeClr val="bg1"/>
                </a:solidFill>
              </a:rPr>
              <a:t>Akhun</a:t>
            </a:r>
            <a:r>
              <a:rPr lang="tr-TR" sz="2800" dirty="0">
                <a:solidFill>
                  <a:schemeClr val="bg1"/>
                </a:solidFill>
              </a:rPr>
              <a:t> toprakları Ceyhun nehri sınır olmak üzere paylaşılmıştır (557). </a:t>
            </a:r>
            <a:r>
              <a:rPr lang="tr-TR" sz="2800" dirty="0" err="1">
                <a:solidFill>
                  <a:schemeClr val="bg1"/>
                </a:solidFill>
              </a:rPr>
              <a:t>Sasanilerle</a:t>
            </a:r>
            <a:r>
              <a:rPr lang="tr-TR" sz="2800" dirty="0">
                <a:solidFill>
                  <a:schemeClr val="bg1"/>
                </a:solidFill>
              </a:rPr>
              <a:t> ilişkileri bozulunca bu devlete karşı Bizans’la anlaşma yolları aramıştır.</a:t>
            </a:r>
          </a:p>
          <a:p>
            <a:pPr>
              <a:lnSpc>
                <a:spcPct val="150000"/>
              </a:lnSpc>
              <a:spcBef>
                <a:spcPts val="0"/>
              </a:spcBef>
            </a:pPr>
            <a:endParaRPr lang="tr-TR" sz="2800" dirty="0">
              <a:solidFill>
                <a:schemeClr val="bg1"/>
              </a:solidFill>
            </a:endParaRPr>
          </a:p>
        </p:txBody>
      </p:sp>
    </p:spTree>
    <p:extLst>
      <p:ext uri="{BB962C8B-B14F-4D97-AF65-F5344CB8AC3E}">
        <p14:creationId xmlns:p14="http://schemas.microsoft.com/office/powerpoint/2010/main" val="2047942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0762" y="973668"/>
            <a:ext cx="11217498" cy="706964"/>
          </a:xfrm>
          <a:solidFill>
            <a:schemeClr val="tx1"/>
          </a:solidFill>
        </p:spPr>
        <p:txBody>
          <a:bodyPr/>
          <a:lstStyle/>
          <a:p>
            <a:r>
              <a:rPr lang="tr-TR" sz="2800" dirty="0" smtClean="0"/>
              <a:t>Göktürklerin </a:t>
            </a:r>
            <a:r>
              <a:rPr lang="tr-TR" sz="2800" dirty="0"/>
              <a:t>Türk tarihindeki önemini yazınız. </a:t>
            </a:r>
          </a:p>
        </p:txBody>
      </p:sp>
      <p:sp>
        <p:nvSpPr>
          <p:cNvPr id="3" name="İçerik Yer Tutucusu 2"/>
          <p:cNvSpPr>
            <a:spLocks noGrp="1"/>
          </p:cNvSpPr>
          <p:nvPr>
            <p:ph idx="1"/>
          </p:nvPr>
        </p:nvSpPr>
        <p:spPr>
          <a:xfrm>
            <a:off x="450762" y="2202287"/>
            <a:ext cx="11217498" cy="3817513"/>
          </a:xfrm>
          <a:solidFill>
            <a:srgbClr val="002060"/>
          </a:solidFill>
        </p:spPr>
        <p:txBody>
          <a:bodyPr>
            <a:normAutofit/>
          </a:bodyPr>
          <a:lstStyle/>
          <a:p>
            <a:pPr>
              <a:lnSpc>
                <a:spcPct val="150000"/>
              </a:lnSpc>
              <a:spcBef>
                <a:spcPts val="0"/>
              </a:spcBef>
            </a:pPr>
            <a:r>
              <a:rPr lang="tr-TR" sz="2800" dirty="0">
                <a:solidFill>
                  <a:schemeClr val="bg1"/>
                </a:solidFill>
              </a:rPr>
              <a:t>Türk adıyla kurulan ilk Türk devletidir. En eski yazılı kaynaklar bunlardan kalıştır. Hunlardan sonra Türkleri ikinci defa bir bayrak altında toplamışlardır.</a:t>
            </a:r>
            <a:endParaRPr lang="tr-TR" sz="2800" dirty="0">
              <a:solidFill>
                <a:schemeClr val="bg1"/>
              </a:solidFill>
            </a:endParaRPr>
          </a:p>
        </p:txBody>
      </p:sp>
    </p:spTree>
    <p:extLst>
      <p:ext uri="{BB962C8B-B14F-4D97-AF65-F5344CB8AC3E}">
        <p14:creationId xmlns:p14="http://schemas.microsoft.com/office/powerpoint/2010/main" val="1827604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398" y="741847"/>
            <a:ext cx="11230378" cy="1048315"/>
          </a:xfrm>
          <a:solidFill>
            <a:schemeClr val="tx2">
              <a:lumMod val="50000"/>
            </a:schemeClr>
          </a:solidFill>
        </p:spPr>
        <p:txBody>
          <a:bodyPr>
            <a:normAutofit fontScale="90000"/>
          </a:bodyPr>
          <a:lstStyle/>
          <a:p>
            <a:r>
              <a:rPr lang="tr-TR" dirty="0" smtClean="0"/>
              <a:t/>
            </a:r>
            <a:br>
              <a:rPr lang="tr-TR" dirty="0" smtClean="0"/>
            </a:br>
            <a:r>
              <a:rPr lang="tr-TR" dirty="0" smtClean="0"/>
              <a:t>Uygurların </a:t>
            </a:r>
            <a:r>
              <a:rPr lang="tr-TR" dirty="0" err="1"/>
              <a:t>Maniheizm</a:t>
            </a:r>
            <a:r>
              <a:rPr lang="tr-TR" dirty="0"/>
              <a:t> dinini kabul etmelerinin ne gibi sonuçları olmuştur?</a:t>
            </a:r>
            <a:br>
              <a:rPr lang="tr-TR" dirty="0"/>
            </a:br>
            <a:endParaRPr lang="tr-TR" dirty="0"/>
          </a:p>
        </p:txBody>
      </p:sp>
      <p:sp>
        <p:nvSpPr>
          <p:cNvPr id="3" name="İçerik Yer Tutucusu 2"/>
          <p:cNvSpPr>
            <a:spLocks noGrp="1"/>
          </p:cNvSpPr>
          <p:nvPr>
            <p:ph idx="1"/>
          </p:nvPr>
        </p:nvSpPr>
        <p:spPr>
          <a:xfrm>
            <a:off x="489398" y="2253803"/>
            <a:ext cx="11230378" cy="4288665"/>
          </a:xfrm>
          <a:solidFill>
            <a:srgbClr val="002060"/>
          </a:solidFill>
        </p:spPr>
        <p:txBody>
          <a:bodyPr>
            <a:normAutofit/>
          </a:bodyPr>
          <a:lstStyle/>
          <a:p>
            <a:pPr>
              <a:lnSpc>
                <a:spcPct val="150000"/>
              </a:lnSpc>
              <a:spcBef>
                <a:spcPts val="0"/>
              </a:spcBef>
            </a:pPr>
            <a:r>
              <a:rPr lang="tr-TR" sz="2800" dirty="0" smtClean="0">
                <a:solidFill>
                  <a:schemeClr val="bg1"/>
                </a:solidFill>
              </a:rPr>
              <a:t>Maniheizmi kabul etmeleri, Uygurların </a:t>
            </a:r>
            <a:r>
              <a:rPr lang="tr-TR" sz="2800" dirty="0">
                <a:solidFill>
                  <a:schemeClr val="bg1"/>
                </a:solidFill>
              </a:rPr>
              <a:t>hayat tarzını değiştirmiştir. </a:t>
            </a:r>
            <a:r>
              <a:rPr lang="tr-TR" sz="2800" dirty="0">
                <a:solidFill>
                  <a:schemeClr val="bg1"/>
                </a:solidFill>
              </a:rPr>
              <a:t>Yerleşik hayata geçtiler. </a:t>
            </a:r>
            <a:r>
              <a:rPr lang="tr-TR" sz="2800" dirty="0" smtClean="0">
                <a:solidFill>
                  <a:schemeClr val="bg1"/>
                </a:solidFill>
              </a:rPr>
              <a:t>Şehirleşmeye </a:t>
            </a:r>
            <a:r>
              <a:rPr lang="tr-TR" sz="2800" dirty="0">
                <a:solidFill>
                  <a:schemeClr val="bg1"/>
                </a:solidFill>
              </a:rPr>
              <a:t>doğru bir eğilim </a:t>
            </a:r>
            <a:r>
              <a:rPr lang="tr-TR" sz="2800" dirty="0" smtClean="0">
                <a:solidFill>
                  <a:schemeClr val="bg1"/>
                </a:solidFill>
              </a:rPr>
              <a:t>başladı. Türkler </a:t>
            </a:r>
            <a:r>
              <a:rPr lang="tr-TR" sz="2800" dirty="0">
                <a:solidFill>
                  <a:schemeClr val="bg1"/>
                </a:solidFill>
              </a:rPr>
              <a:t>savaşçı özelliklerini </a:t>
            </a:r>
            <a:r>
              <a:rPr lang="tr-TR" sz="2800" dirty="0" smtClean="0">
                <a:solidFill>
                  <a:schemeClr val="bg1"/>
                </a:solidFill>
              </a:rPr>
              <a:t>kaybettiler. Kültürel </a:t>
            </a:r>
            <a:r>
              <a:rPr lang="tr-TR" sz="2800" dirty="0">
                <a:solidFill>
                  <a:schemeClr val="bg1"/>
                </a:solidFill>
              </a:rPr>
              <a:t>faaliyetler gelişti. Tarım ve ticaret gelişti.</a:t>
            </a:r>
            <a:endParaRPr lang="tr-TR" sz="2800" dirty="0">
              <a:solidFill>
                <a:schemeClr val="bg1"/>
              </a:solidFill>
            </a:endParaRPr>
          </a:p>
        </p:txBody>
      </p:sp>
    </p:spTree>
    <p:extLst>
      <p:ext uri="{BB962C8B-B14F-4D97-AF65-F5344CB8AC3E}">
        <p14:creationId xmlns:p14="http://schemas.microsoft.com/office/powerpoint/2010/main" val="536603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39" y="973668"/>
            <a:ext cx="11243257" cy="706964"/>
          </a:xfrm>
          <a:solidFill>
            <a:schemeClr val="tx1"/>
          </a:solidFill>
        </p:spPr>
        <p:txBody>
          <a:bodyPr/>
          <a:lstStyle/>
          <a:p>
            <a:r>
              <a:rPr lang="tr-TR" sz="2400" dirty="0" smtClean="0"/>
              <a:t>Törenin oluşumunda neler etkili olmuştur?</a:t>
            </a:r>
            <a:endParaRPr lang="tr-TR" sz="2400" dirty="0"/>
          </a:p>
        </p:txBody>
      </p:sp>
      <p:sp>
        <p:nvSpPr>
          <p:cNvPr id="3" name="İçerik Yer Tutucusu 2"/>
          <p:cNvSpPr>
            <a:spLocks noGrp="1"/>
          </p:cNvSpPr>
          <p:nvPr>
            <p:ph idx="1"/>
          </p:nvPr>
        </p:nvSpPr>
        <p:spPr>
          <a:xfrm>
            <a:off x="463639" y="2215166"/>
            <a:ext cx="11243257" cy="3804634"/>
          </a:xfrm>
          <a:solidFill>
            <a:srgbClr val="002060"/>
          </a:solidFill>
        </p:spPr>
        <p:txBody>
          <a:bodyPr>
            <a:normAutofit/>
          </a:bodyPr>
          <a:lstStyle/>
          <a:p>
            <a:pPr>
              <a:lnSpc>
                <a:spcPct val="150000"/>
              </a:lnSpc>
              <a:spcBef>
                <a:spcPts val="0"/>
              </a:spcBef>
            </a:pPr>
            <a:r>
              <a:rPr lang="tr-TR" sz="2800" dirty="0">
                <a:solidFill>
                  <a:schemeClr val="bg1"/>
                </a:solidFill>
              </a:rPr>
              <a:t>Törenin oluşumunda; </a:t>
            </a:r>
            <a:r>
              <a:rPr lang="tr-TR" sz="2800" dirty="0">
                <a:solidFill>
                  <a:srgbClr val="FFFF00"/>
                </a:solidFill>
              </a:rPr>
              <a:t>kut anlayışı</a:t>
            </a:r>
            <a:r>
              <a:rPr lang="tr-TR" sz="2800" dirty="0">
                <a:solidFill>
                  <a:schemeClr val="bg1"/>
                </a:solidFill>
              </a:rPr>
              <a:t> ile </a:t>
            </a:r>
            <a:r>
              <a:rPr lang="tr-TR" sz="2800" dirty="0">
                <a:solidFill>
                  <a:srgbClr val="FFFF00"/>
                </a:solidFill>
              </a:rPr>
              <a:t>kağanlar tarafından konulan kurallar</a:t>
            </a:r>
            <a:r>
              <a:rPr lang="tr-TR" sz="2800" dirty="0">
                <a:solidFill>
                  <a:schemeClr val="bg1"/>
                </a:solidFill>
              </a:rPr>
              <a:t>, </a:t>
            </a:r>
            <a:r>
              <a:rPr lang="tr-TR" sz="2800" dirty="0">
                <a:solidFill>
                  <a:srgbClr val="FFFF00"/>
                </a:solidFill>
              </a:rPr>
              <a:t>kurultaylarda</a:t>
            </a:r>
            <a:r>
              <a:rPr lang="tr-TR" sz="2800" dirty="0">
                <a:solidFill>
                  <a:schemeClr val="bg1"/>
                </a:solidFill>
              </a:rPr>
              <a:t> alınan kararlar ve </a:t>
            </a:r>
            <a:r>
              <a:rPr lang="tr-TR" sz="2800" dirty="0">
                <a:solidFill>
                  <a:srgbClr val="FFFF00"/>
                </a:solidFill>
              </a:rPr>
              <a:t>kağanın iradesiyle</a:t>
            </a:r>
            <a:r>
              <a:rPr lang="tr-TR" sz="2800" dirty="0">
                <a:solidFill>
                  <a:schemeClr val="bg1"/>
                </a:solidFill>
              </a:rPr>
              <a:t> toplum içinde yavaş yavaş </a:t>
            </a:r>
            <a:r>
              <a:rPr lang="tr-TR" sz="2800" dirty="0">
                <a:solidFill>
                  <a:srgbClr val="FFFF00"/>
                </a:solidFill>
              </a:rPr>
              <a:t>oluşan gelenekler </a:t>
            </a:r>
            <a:r>
              <a:rPr lang="tr-TR" sz="2800" dirty="0">
                <a:solidFill>
                  <a:schemeClr val="bg1"/>
                </a:solidFill>
              </a:rPr>
              <a:t>etkili olmuştur. </a:t>
            </a:r>
            <a:endParaRPr lang="tr-TR" sz="2800" dirty="0">
              <a:solidFill>
                <a:schemeClr val="bg1"/>
              </a:solidFill>
            </a:endParaRPr>
          </a:p>
        </p:txBody>
      </p:sp>
    </p:spTree>
    <p:extLst>
      <p:ext uri="{BB962C8B-B14F-4D97-AF65-F5344CB8AC3E}">
        <p14:creationId xmlns:p14="http://schemas.microsoft.com/office/powerpoint/2010/main" val="155610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0760" y="754727"/>
            <a:ext cx="11320529" cy="706964"/>
          </a:xfrm>
          <a:solidFill>
            <a:schemeClr val="tx2">
              <a:lumMod val="50000"/>
            </a:schemeClr>
          </a:solidFill>
        </p:spPr>
        <p:txBody>
          <a:bodyPr/>
          <a:lstStyle/>
          <a:p>
            <a:r>
              <a:rPr lang="tr-TR" dirty="0" smtClean="0"/>
              <a:t>Araştırıcı tarih yazıcılığının özelliklerini açıklayınız.</a:t>
            </a:r>
            <a:endParaRPr lang="tr-TR" dirty="0"/>
          </a:p>
        </p:txBody>
      </p:sp>
      <p:sp>
        <p:nvSpPr>
          <p:cNvPr id="3" name="İçerik Yer Tutucusu 2"/>
          <p:cNvSpPr>
            <a:spLocks noGrp="1"/>
          </p:cNvSpPr>
          <p:nvPr>
            <p:ph idx="1"/>
          </p:nvPr>
        </p:nvSpPr>
        <p:spPr>
          <a:xfrm>
            <a:off x="450761" y="1648496"/>
            <a:ext cx="11320529" cy="5087155"/>
          </a:xfrm>
          <a:solidFill>
            <a:srgbClr val="002060"/>
          </a:solidFill>
        </p:spPr>
        <p:txBody>
          <a:bodyPr>
            <a:noAutofit/>
          </a:bodyPr>
          <a:lstStyle/>
          <a:p>
            <a:pPr>
              <a:lnSpc>
                <a:spcPct val="150000"/>
              </a:lnSpc>
              <a:spcBef>
                <a:spcPts val="0"/>
              </a:spcBef>
            </a:pPr>
            <a:endParaRPr lang="tr-TR" sz="3200" dirty="0" smtClean="0">
              <a:solidFill>
                <a:schemeClr val="bg1"/>
              </a:solidFill>
            </a:endParaRPr>
          </a:p>
          <a:p>
            <a:pPr>
              <a:lnSpc>
                <a:spcPct val="150000"/>
              </a:lnSpc>
              <a:spcBef>
                <a:spcPts val="0"/>
              </a:spcBef>
            </a:pPr>
            <a:r>
              <a:rPr lang="tr-TR" sz="3200" dirty="0" smtClean="0">
                <a:solidFill>
                  <a:schemeClr val="bg1"/>
                </a:solidFill>
              </a:rPr>
              <a:t>Bu </a:t>
            </a:r>
            <a:r>
              <a:rPr lang="tr-TR" sz="3200" dirty="0">
                <a:solidFill>
                  <a:schemeClr val="bg1"/>
                </a:solidFill>
              </a:rPr>
              <a:t>tarih yazıcılığı kullanılarak kaleme alınan eserler, özellikle olayların </a:t>
            </a:r>
            <a:r>
              <a:rPr lang="tr-TR" sz="3200" dirty="0">
                <a:solidFill>
                  <a:srgbClr val="FFFF00"/>
                </a:solidFill>
              </a:rPr>
              <a:t>sebeplerini araştırarak </a:t>
            </a:r>
            <a:r>
              <a:rPr lang="tr-TR" sz="3200" dirty="0">
                <a:solidFill>
                  <a:schemeClr val="bg1"/>
                </a:solidFill>
              </a:rPr>
              <a:t>olayları açıklamaya çalışmıştır. </a:t>
            </a:r>
          </a:p>
          <a:p>
            <a:pPr>
              <a:lnSpc>
                <a:spcPct val="150000"/>
              </a:lnSpc>
              <a:spcBef>
                <a:spcPts val="0"/>
              </a:spcBef>
            </a:pPr>
            <a:r>
              <a:rPr lang="tr-TR" sz="3200" dirty="0">
                <a:solidFill>
                  <a:schemeClr val="bg1"/>
                </a:solidFill>
              </a:rPr>
              <a:t>  Araştırıcı tarih yazıcılığının en önemli yöntemi, </a:t>
            </a:r>
            <a:r>
              <a:rPr lang="tr-TR" sz="3200" dirty="0">
                <a:solidFill>
                  <a:srgbClr val="FFFF00"/>
                </a:solidFill>
              </a:rPr>
              <a:t>tarihe ait malzemeyi eleştiriye</a:t>
            </a:r>
            <a:r>
              <a:rPr lang="tr-TR" sz="3200" dirty="0">
                <a:solidFill>
                  <a:schemeClr val="bg1"/>
                </a:solidFill>
              </a:rPr>
              <a:t> tabi tutmasıdır. </a:t>
            </a:r>
          </a:p>
        </p:txBody>
      </p:sp>
    </p:spTree>
    <p:extLst>
      <p:ext uri="{BB962C8B-B14F-4D97-AF65-F5344CB8AC3E}">
        <p14:creationId xmlns:p14="http://schemas.microsoft.com/office/powerpoint/2010/main" val="653342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39" y="973668"/>
            <a:ext cx="11191741" cy="706964"/>
          </a:xfrm>
          <a:solidFill>
            <a:schemeClr val="tx1"/>
          </a:solidFill>
        </p:spPr>
        <p:txBody>
          <a:bodyPr/>
          <a:lstStyle/>
          <a:p>
            <a:r>
              <a:rPr lang="tr-TR" sz="2400" dirty="0"/>
              <a:t>Orhun Kitabelerinin </a:t>
            </a:r>
            <a:r>
              <a:rPr lang="tr-TR" sz="2400" dirty="0" smtClean="0"/>
              <a:t>içeriklerinde Türklerle ilgili hangi özellikleri vardır?.</a:t>
            </a:r>
            <a:endParaRPr lang="tr-TR" sz="2400" dirty="0"/>
          </a:p>
        </p:txBody>
      </p:sp>
      <p:sp>
        <p:nvSpPr>
          <p:cNvPr id="3" name="İçerik Yer Tutucusu 2"/>
          <p:cNvSpPr>
            <a:spLocks noGrp="1"/>
          </p:cNvSpPr>
          <p:nvPr>
            <p:ph idx="1"/>
          </p:nvPr>
        </p:nvSpPr>
        <p:spPr>
          <a:xfrm>
            <a:off x="489397" y="1970467"/>
            <a:ext cx="11165983" cy="4687909"/>
          </a:xfrm>
          <a:solidFill>
            <a:srgbClr val="002060"/>
          </a:solidFill>
        </p:spPr>
        <p:txBody>
          <a:bodyPr>
            <a:normAutofit/>
          </a:bodyPr>
          <a:lstStyle/>
          <a:p>
            <a:r>
              <a:rPr lang="tr-TR" b="1" dirty="0">
                <a:solidFill>
                  <a:schemeClr val="bg1"/>
                </a:solidFill>
              </a:rPr>
              <a:t>Orhun </a:t>
            </a:r>
            <a:r>
              <a:rPr lang="tr-TR" b="1" dirty="0" err="1">
                <a:solidFill>
                  <a:schemeClr val="bg1"/>
                </a:solidFill>
              </a:rPr>
              <a:t>Yazıtları’na</a:t>
            </a:r>
            <a:r>
              <a:rPr lang="tr-TR" b="1" dirty="0">
                <a:solidFill>
                  <a:schemeClr val="bg1"/>
                </a:solidFill>
              </a:rPr>
              <a:t> göre Türkler</a:t>
            </a:r>
            <a:r>
              <a:rPr lang="tr-TR" dirty="0">
                <a:solidFill>
                  <a:schemeClr val="bg1"/>
                </a:solidFill>
              </a:rPr>
              <a:t>, devleti evrenin yaratılış düzenine uygun bir tarzda şekillendirmiştir. </a:t>
            </a:r>
            <a:endParaRPr lang="tr-TR" dirty="0" smtClean="0">
              <a:solidFill>
                <a:schemeClr val="bg1"/>
              </a:solidFill>
            </a:endParaRPr>
          </a:p>
          <a:p>
            <a:r>
              <a:rPr lang="tr-TR" dirty="0">
                <a:solidFill>
                  <a:schemeClr val="bg1"/>
                </a:solidFill>
              </a:rPr>
              <a:t>Yazıtlara göre dünya hâkimiyeti, Tanrı tarafından Türk kağanlarına bir görev olarak verilmiştir. </a:t>
            </a:r>
            <a:endParaRPr lang="tr-TR" dirty="0" smtClean="0">
              <a:solidFill>
                <a:schemeClr val="bg1"/>
              </a:solidFill>
            </a:endParaRPr>
          </a:p>
          <a:p>
            <a:r>
              <a:rPr lang="tr-TR" dirty="0">
                <a:solidFill>
                  <a:schemeClr val="bg1"/>
                </a:solidFill>
              </a:rPr>
              <a:t>Türk kağanları ise </a:t>
            </a:r>
            <a:r>
              <a:rPr lang="tr-TR" b="1" dirty="0">
                <a:solidFill>
                  <a:schemeClr val="bg1"/>
                </a:solidFill>
              </a:rPr>
              <a:t>“cihanşümul”</a:t>
            </a:r>
            <a:r>
              <a:rPr lang="tr-TR" dirty="0">
                <a:solidFill>
                  <a:schemeClr val="bg1"/>
                </a:solidFill>
              </a:rPr>
              <a:t> yani bütün dünyanın hükümdarı konumundadır.</a:t>
            </a:r>
          </a:p>
          <a:p>
            <a:r>
              <a:rPr lang="tr-TR" dirty="0">
                <a:solidFill>
                  <a:schemeClr val="bg1"/>
                </a:solidFill>
              </a:rPr>
              <a:t>Yazıtlarda ilk Türk devletlerindeki egemenlik anlayışının ilahi kaynaklı olduğu görülmektedir. </a:t>
            </a:r>
            <a:r>
              <a:rPr lang="tr-TR" dirty="0" smtClean="0">
                <a:solidFill>
                  <a:schemeClr val="bg1"/>
                </a:solidFill>
              </a:rPr>
              <a:t>Yazıtlara </a:t>
            </a:r>
            <a:r>
              <a:rPr lang="tr-TR" dirty="0">
                <a:solidFill>
                  <a:schemeClr val="bg1"/>
                </a:solidFill>
              </a:rPr>
              <a:t>göre dünya hâkimiyeti, Tanrı tarafından Türk kağanlarına bir görev olarak </a:t>
            </a:r>
            <a:r>
              <a:rPr lang="tr-TR" dirty="0" smtClean="0">
                <a:solidFill>
                  <a:schemeClr val="bg1"/>
                </a:solidFill>
              </a:rPr>
              <a:t>verilmiştir.</a:t>
            </a:r>
          </a:p>
          <a:p>
            <a:r>
              <a:rPr lang="tr-TR" dirty="0">
                <a:solidFill>
                  <a:schemeClr val="bg1"/>
                </a:solidFill>
              </a:rPr>
              <a:t>Türk kağanları, ordular sevk ederek savaşmak, Türkçe konuşan ve Türk soyundan olan bütün toplulukları </a:t>
            </a:r>
            <a:r>
              <a:rPr lang="tr-TR" b="1" dirty="0">
                <a:solidFill>
                  <a:schemeClr val="bg1"/>
                </a:solidFill>
              </a:rPr>
              <a:t>bir devlet çatısı altında toplamak, birlik ve bütünlüğü sağlamak zorundadır. </a:t>
            </a:r>
            <a:endParaRPr lang="tr-TR" b="1" dirty="0" smtClean="0">
              <a:solidFill>
                <a:schemeClr val="bg1"/>
              </a:solidFill>
            </a:endParaRPr>
          </a:p>
          <a:p>
            <a:r>
              <a:rPr lang="tr-TR" dirty="0">
                <a:solidFill>
                  <a:schemeClr val="bg1"/>
                </a:solidFill>
              </a:rPr>
              <a:t>Yazıtlarda kağanların millete karşı sorumlu olduğunu ve millete hesap verdiğini gösteren örnekler de </a:t>
            </a:r>
            <a:r>
              <a:rPr lang="tr-TR" dirty="0" smtClean="0">
                <a:solidFill>
                  <a:schemeClr val="bg1"/>
                </a:solidFill>
              </a:rPr>
              <a:t>bulunmaktadır.</a:t>
            </a:r>
          </a:p>
          <a:p>
            <a:r>
              <a:rPr lang="tr-TR" dirty="0" smtClean="0">
                <a:solidFill>
                  <a:schemeClr val="bg1"/>
                </a:solidFill>
              </a:rPr>
              <a:t>Bir diğer özellik, Türk </a:t>
            </a:r>
            <a:r>
              <a:rPr lang="tr-TR" dirty="0">
                <a:solidFill>
                  <a:schemeClr val="bg1"/>
                </a:solidFill>
              </a:rPr>
              <a:t>milletinin kıyamete kadar yaşayacağı düşüncesidir</a:t>
            </a:r>
            <a:r>
              <a:rPr lang="tr-TR" dirty="0" smtClean="0">
                <a:solidFill>
                  <a:schemeClr val="bg1"/>
                </a:solidFill>
              </a:rPr>
              <a:t>.</a:t>
            </a:r>
          </a:p>
          <a:p>
            <a:r>
              <a:rPr lang="tr-TR" dirty="0">
                <a:solidFill>
                  <a:schemeClr val="bg1"/>
                </a:solidFill>
              </a:rPr>
              <a:t>Türklerde devletin kuruluşuna halkın </a:t>
            </a:r>
            <a:r>
              <a:rPr lang="tr-TR" dirty="0" smtClean="0">
                <a:solidFill>
                  <a:schemeClr val="bg1"/>
                </a:solidFill>
              </a:rPr>
              <a:t>katkısı da kitabelerde geçmektedir.</a:t>
            </a:r>
            <a:endParaRPr lang="tr-TR" dirty="0">
              <a:solidFill>
                <a:schemeClr val="bg1"/>
              </a:solidFill>
            </a:endParaRPr>
          </a:p>
          <a:p>
            <a:endParaRPr lang="tr-TR" dirty="0">
              <a:solidFill>
                <a:schemeClr val="bg1"/>
              </a:solidFill>
            </a:endParaRPr>
          </a:p>
        </p:txBody>
      </p:sp>
    </p:spTree>
    <p:extLst>
      <p:ext uri="{BB962C8B-B14F-4D97-AF65-F5344CB8AC3E}">
        <p14:creationId xmlns:p14="http://schemas.microsoft.com/office/powerpoint/2010/main" val="1964504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0762" y="728969"/>
            <a:ext cx="11230377" cy="706964"/>
          </a:xfrm>
          <a:solidFill>
            <a:schemeClr val="tx1"/>
          </a:solidFill>
        </p:spPr>
        <p:txBody>
          <a:bodyPr/>
          <a:lstStyle/>
          <a:p>
            <a:r>
              <a:rPr lang="tr-TR" sz="2400" dirty="0" smtClean="0"/>
              <a:t>Avrupa Hun Hükümdarı Attila’nın faaliyetlerini yazınız.</a:t>
            </a:r>
            <a:endParaRPr lang="tr-TR" sz="2400" dirty="0"/>
          </a:p>
        </p:txBody>
      </p:sp>
      <p:sp>
        <p:nvSpPr>
          <p:cNvPr id="3" name="İçerik Yer Tutucusu 2"/>
          <p:cNvSpPr>
            <a:spLocks noGrp="1"/>
          </p:cNvSpPr>
          <p:nvPr>
            <p:ph idx="1"/>
          </p:nvPr>
        </p:nvSpPr>
        <p:spPr>
          <a:xfrm>
            <a:off x="450761" y="1700011"/>
            <a:ext cx="11230378" cy="4932609"/>
          </a:xfrm>
          <a:solidFill>
            <a:srgbClr val="002060"/>
          </a:solidFill>
        </p:spPr>
        <p:txBody>
          <a:bodyPr>
            <a:noAutofit/>
          </a:bodyPr>
          <a:lstStyle/>
          <a:p>
            <a:r>
              <a:rPr lang="tr-TR" sz="2000" dirty="0">
                <a:solidFill>
                  <a:schemeClr val="bg1"/>
                </a:solidFill>
              </a:rPr>
              <a:t>Attila tahta çıktıktan sonra ilk olarak Doğu Roma İmparatorluğu’yla 434 yılında </a:t>
            </a:r>
            <a:r>
              <a:rPr lang="tr-TR" sz="2000" b="1" dirty="0" err="1">
                <a:solidFill>
                  <a:srgbClr val="FFFF00"/>
                </a:solidFill>
              </a:rPr>
              <a:t>Margus</a:t>
            </a:r>
            <a:r>
              <a:rPr lang="tr-TR" sz="2000" b="1" dirty="0">
                <a:solidFill>
                  <a:srgbClr val="FFFF00"/>
                </a:solidFill>
              </a:rPr>
              <a:t> Antlaşması</a:t>
            </a:r>
            <a:r>
              <a:rPr lang="tr-TR" sz="2000" dirty="0">
                <a:solidFill>
                  <a:schemeClr val="bg1"/>
                </a:solidFill>
              </a:rPr>
              <a:t>’nı imzalamıştır.</a:t>
            </a:r>
          </a:p>
          <a:p>
            <a:r>
              <a:rPr lang="tr-TR" sz="2000" dirty="0">
                <a:solidFill>
                  <a:schemeClr val="bg1"/>
                </a:solidFill>
              </a:rPr>
              <a:t>Bu antlaşma ile </a:t>
            </a:r>
            <a:r>
              <a:rPr lang="tr-TR" sz="2000" b="1" dirty="0">
                <a:solidFill>
                  <a:schemeClr val="bg1"/>
                </a:solidFill>
              </a:rPr>
              <a:t>Attila</a:t>
            </a:r>
            <a:r>
              <a:rPr lang="tr-TR" sz="2000" dirty="0">
                <a:solidFill>
                  <a:schemeClr val="bg1"/>
                </a:solidFill>
              </a:rPr>
              <a:t>, Doğu Roma’yı vergiye bağlayarak batıdaki hâkimiyetini pekiştirmiştir. Verdiği sözleri yerine getirmediği için 441 yılında Doğu Roma üzerine I. Balkan Seferi’ni düzenlemiştir.</a:t>
            </a:r>
          </a:p>
          <a:p>
            <a:r>
              <a:rPr lang="tr-TR" sz="2000" dirty="0">
                <a:solidFill>
                  <a:schemeClr val="bg1"/>
                </a:solidFill>
              </a:rPr>
              <a:t>Attila, 447 yılında Doğu Roma’nın barış şartlarına yine uymaması üzerine II. Balkan Seferi’ne çıkmış ve </a:t>
            </a:r>
            <a:r>
              <a:rPr lang="tr-TR" sz="2000" b="1" dirty="0">
                <a:solidFill>
                  <a:schemeClr val="bg1"/>
                </a:solidFill>
              </a:rPr>
              <a:t>Doğu Roma’yla </a:t>
            </a:r>
            <a:r>
              <a:rPr lang="tr-TR" sz="2000" b="1" dirty="0" err="1">
                <a:solidFill>
                  <a:srgbClr val="FFFF00"/>
                </a:solidFill>
              </a:rPr>
              <a:t>Anatolios</a:t>
            </a:r>
            <a:r>
              <a:rPr lang="tr-TR" sz="2000" b="1" dirty="0">
                <a:solidFill>
                  <a:srgbClr val="FFFF00"/>
                </a:solidFill>
              </a:rPr>
              <a:t> Antlaşması</a:t>
            </a:r>
            <a:r>
              <a:rPr lang="tr-TR" sz="2000" dirty="0">
                <a:solidFill>
                  <a:schemeClr val="bg1"/>
                </a:solidFill>
              </a:rPr>
              <a:t>’nı imzalamıştır. Bu antlaşmayla birlikte Attila, devletinin dış siyasetini değiştirmiş ve Batı Roma İmparatorluğu üzerine yönelmiştir.</a:t>
            </a:r>
          </a:p>
          <a:p>
            <a:r>
              <a:rPr lang="tr-TR" sz="2000" dirty="0">
                <a:solidFill>
                  <a:schemeClr val="bg1"/>
                </a:solidFill>
              </a:rPr>
              <a:t> </a:t>
            </a:r>
            <a:r>
              <a:rPr lang="tr-TR" sz="2000" dirty="0" smtClean="0">
                <a:solidFill>
                  <a:schemeClr val="bg1"/>
                </a:solidFill>
              </a:rPr>
              <a:t>Avrupa </a:t>
            </a:r>
            <a:r>
              <a:rPr lang="tr-TR" sz="2000" dirty="0">
                <a:solidFill>
                  <a:schemeClr val="bg1"/>
                </a:solidFill>
              </a:rPr>
              <a:t>Hunları, düzenlediği bu iki sefer sonunda Kuzey İtalya’yı ele geçirmiştir. Başkentin düşeceğinden endişe eden Romalılar, Papa I. </a:t>
            </a:r>
            <a:r>
              <a:rPr lang="tr-TR" sz="2000" dirty="0" err="1">
                <a:solidFill>
                  <a:schemeClr val="bg1"/>
                </a:solidFill>
              </a:rPr>
              <a:t>Leo</a:t>
            </a:r>
            <a:r>
              <a:rPr lang="tr-TR" sz="2000" dirty="0">
                <a:solidFill>
                  <a:schemeClr val="bg1"/>
                </a:solidFill>
              </a:rPr>
              <a:t> başkanlığında bir barış heyetini Attila’ya göndermiş ve ondan Roma’yı esirgemesini istemiştir. Papa’nın güvence isteğini kabul eden Attila, böylece Batı Roma’ya üstünlük sağlamıştır. </a:t>
            </a:r>
          </a:p>
          <a:p>
            <a:endParaRPr lang="tr-TR" sz="2000" dirty="0">
              <a:solidFill>
                <a:schemeClr val="bg1"/>
              </a:solidFill>
            </a:endParaRPr>
          </a:p>
        </p:txBody>
      </p:sp>
    </p:spTree>
    <p:extLst>
      <p:ext uri="{BB962C8B-B14F-4D97-AF65-F5344CB8AC3E}">
        <p14:creationId xmlns:p14="http://schemas.microsoft.com/office/powerpoint/2010/main" val="4014698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003" y="947911"/>
            <a:ext cx="11269013" cy="706964"/>
          </a:xfrm>
          <a:solidFill>
            <a:schemeClr val="tx1"/>
          </a:solidFill>
        </p:spPr>
        <p:txBody>
          <a:bodyPr>
            <a:normAutofit/>
          </a:bodyPr>
          <a:lstStyle/>
          <a:p>
            <a:r>
              <a:rPr lang="tr-TR" sz="2800" dirty="0"/>
              <a:t>Kavimler Göçü </a:t>
            </a:r>
            <a:r>
              <a:rPr lang="tr-TR" sz="2800" dirty="0" smtClean="0"/>
              <a:t>sonuçlarını yazınız.</a:t>
            </a:r>
            <a:endParaRPr lang="tr-TR" sz="2800" dirty="0"/>
          </a:p>
        </p:txBody>
      </p:sp>
      <p:sp>
        <p:nvSpPr>
          <p:cNvPr id="3" name="İçerik Yer Tutucusu 2"/>
          <p:cNvSpPr>
            <a:spLocks noGrp="1"/>
          </p:cNvSpPr>
          <p:nvPr>
            <p:ph idx="1"/>
          </p:nvPr>
        </p:nvSpPr>
        <p:spPr>
          <a:xfrm>
            <a:off x="425003" y="1996225"/>
            <a:ext cx="11165983" cy="4662152"/>
          </a:xfrm>
          <a:solidFill>
            <a:srgbClr val="002060"/>
          </a:solidFill>
        </p:spPr>
        <p:txBody>
          <a:bodyPr>
            <a:noAutofit/>
          </a:bodyPr>
          <a:lstStyle/>
          <a:p>
            <a:pPr>
              <a:lnSpc>
                <a:spcPct val="150000"/>
              </a:lnSpc>
              <a:spcBef>
                <a:spcPts val="0"/>
              </a:spcBef>
            </a:pPr>
            <a:r>
              <a:rPr lang="tr-TR" sz="2400" dirty="0">
                <a:solidFill>
                  <a:schemeClr val="bg1"/>
                </a:solidFill>
              </a:rPr>
              <a:t>Avrupa yüzyıl süren bir karışıklık ortamı yaşadı. Roma imparatorluğu ikiye ayrıldı (395). Batı Roma İmparatorluğu yıkıldı (476). Hunlar Avrupa Hun Devletini kurdular. </a:t>
            </a:r>
            <a:r>
              <a:rPr lang="tr-TR" sz="2400" dirty="0">
                <a:solidFill>
                  <a:srgbClr val="FFFF00"/>
                </a:solidFill>
              </a:rPr>
              <a:t>Derebeylik(Feodalite)</a:t>
            </a:r>
            <a:r>
              <a:rPr lang="tr-TR" sz="2400" dirty="0">
                <a:solidFill>
                  <a:schemeClr val="bg1"/>
                </a:solidFill>
              </a:rPr>
              <a:t> rejimi ortaya çıktı. Roma toprakları üzerinde birçok Germen devleti kuruldu. Bunların en önemlisi Frank Devleti’dir. Germen kavimleri arasında Hıristiyanlık yayıldı. Kilise ve Papalık güçlendi. Avrupa’nın bugünkü etnik yapısı oluştu. Bu olay, </a:t>
            </a:r>
            <a:r>
              <a:rPr lang="tr-TR" sz="2400" dirty="0" err="1">
                <a:solidFill>
                  <a:schemeClr val="bg1"/>
                </a:solidFill>
              </a:rPr>
              <a:t>İlkçağ’ın</a:t>
            </a:r>
            <a:r>
              <a:rPr lang="tr-TR" sz="2400" dirty="0">
                <a:solidFill>
                  <a:schemeClr val="bg1"/>
                </a:solidFill>
              </a:rPr>
              <a:t> sonu Ortaçağ’ın başlangıcı kabul edildi. Hunlar, askeri ve kültürel alanda Avrupa’yı etkilemişlerdir. </a:t>
            </a:r>
          </a:p>
          <a:p>
            <a:pPr>
              <a:lnSpc>
                <a:spcPct val="150000"/>
              </a:lnSpc>
              <a:spcBef>
                <a:spcPts val="0"/>
              </a:spcBef>
            </a:pPr>
            <a:endParaRPr lang="tr-TR" sz="2400" dirty="0">
              <a:solidFill>
                <a:schemeClr val="bg1"/>
              </a:solidFill>
            </a:endParaRPr>
          </a:p>
        </p:txBody>
      </p:sp>
    </p:spTree>
    <p:extLst>
      <p:ext uri="{BB962C8B-B14F-4D97-AF65-F5344CB8AC3E}">
        <p14:creationId xmlns:p14="http://schemas.microsoft.com/office/powerpoint/2010/main" val="3226587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39" y="798491"/>
            <a:ext cx="11243257" cy="618185"/>
          </a:xfrm>
          <a:solidFill>
            <a:schemeClr val="tx2">
              <a:lumMod val="50000"/>
            </a:schemeClr>
          </a:solidFill>
        </p:spPr>
        <p:txBody>
          <a:bodyPr>
            <a:normAutofit fontScale="90000"/>
          </a:bodyPr>
          <a:lstStyle/>
          <a:p>
            <a:r>
              <a:rPr lang="tr-TR" sz="2000" b="1" dirty="0" smtClean="0"/>
              <a:t/>
            </a:r>
            <a:br>
              <a:rPr lang="tr-TR" sz="2000" b="1" dirty="0" smtClean="0"/>
            </a:br>
            <a:r>
              <a:rPr lang="tr-TR" sz="2000" b="1" dirty="0" smtClean="0"/>
              <a:t>Koloni </a:t>
            </a:r>
            <a:r>
              <a:rPr lang="tr-TR" sz="2000" b="1" dirty="0"/>
              <a:t>,</a:t>
            </a:r>
            <a:r>
              <a:rPr lang="tr-TR" sz="2000" b="1" dirty="0" err="1"/>
              <a:t>Ziggurat</a:t>
            </a:r>
            <a:r>
              <a:rPr lang="tr-TR" sz="2000" b="1" dirty="0"/>
              <a:t>, </a:t>
            </a:r>
            <a:r>
              <a:rPr lang="tr-TR" sz="2000" b="1" dirty="0" err="1"/>
              <a:t>Pankuş</a:t>
            </a:r>
            <a:r>
              <a:rPr lang="tr-TR" sz="2000" b="1" dirty="0"/>
              <a:t>, Site, </a:t>
            </a:r>
            <a:r>
              <a:rPr lang="tr-TR" sz="2000" b="1" dirty="0" smtClean="0"/>
              <a:t>Höyük</a:t>
            </a:r>
            <a:r>
              <a:rPr lang="tr-TR" sz="2000" dirty="0" smtClean="0"/>
              <a:t>, </a:t>
            </a:r>
            <a:r>
              <a:rPr lang="tr-TR" sz="2000" b="1" dirty="0" smtClean="0"/>
              <a:t>Satrap</a:t>
            </a:r>
            <a:r>
              <a:rPr lang="tr-TR" sz="2000" b="1" dirty="0"/>
              <a:t>, </a:t>
            </a:r>
            <a:r>
              <a:rPr lang="tr-TR" sz="2000" b="1" dirty="0" smtClean="0"/>
              <a:t>Parşömen</a:t>
            </a:r>
            <a:r>
              <a:rPr lang="tr-TR" sz="2000" b="1" dirty="0"/>
              <a:t>, </a:t>
            </a:r>
            <a:r>
              <a:rPr lang="tr-TR" sz="2000" b="1" dirty="0" err="1"/>
              <a:t>Patesi</a:t>
            </a:r>
            <a:r>
              <a:rPr lang="tr-TR" sz="2000" b="1" dirty="0"/>
              <a:t>, Polis, </a:t>
            </a:r>
            <a:r>
              <a:rPr lang="tr-TR" sz="2000" b="1" dirty="0" smtClean="0"/>
              <a:t>Firavun, Hayvan üslubu, Kut, </a:t>
            </a:r>
            <a:r>
              <a:rPr lang="tr-TR" sz="2000" b="1" dirty="0"/>
              <a:t>Töre, Kurultay</a:t>
            </a:r>
            <a:r>
              <a:rPr lang="tr-TR" sz="2000" b="1" dirty="0" smtClean="0"/>
              <a:t> </a:t>
            </a:r>
            <a:r>
              <a:rPr lang="tr-TR" sz="2000" dirty="0"/>
              <a:t>kelimelerini birer cümle ile açıklayınız.</a:t>
            </a:r>
            <a:br>
              <a:rPr lang="tr-TR" sz="2000" dirty="0"/>
            </a:br>
            <a:endParaRPr lang="tr-TR" sz="2000" dirty="0"/>
          </a:p>
        </p:txBody>
      </p:sp>
      <p:sp>
        <p:nvSpPr>
          <p:cNvPr id="3" name="İçerik Yer Tutucusu 2"/>
          <p:cNvSpPr>
            <a:spLocks noGrp="1"/>
          </p:cNvSpPr>
          <p:nvPr>
            <p:ph idx="1"/>
          </p:nvPr>
        </p:nvSpPr>
        <p:spPr>
          <a:xfrm>
            <a:off x="463640" y="1584101"/>
            <a:ext cx="11243256" cy="5048519"/>
          </a:xfrm>
          <a:solidFill>
            <a:srgbClr val="002060"/>
          </a:solidFill>
        </p:spPr>
        <p:txBody>
          <a:bodyPr>
            <a:normAutofit fontScale="92500" lnSpcReduction="10000"/>
          </a:bodyPr>
          <a:lstStyle/>
          <a:p>
            <a:r>
              <a:rPr lang="tr-TR" dirty="0" smtClean="0">
                <a:solidFill>
                  <a:schemeClr val="bg1"/>
                </a:solidFill>
              </a:rPr>
              <a:t>Koloni: Anayurt dışında özellikle ticari amaçlı kurulan yerleşim yeri</a:t>
            </a:r>
          </a:p>
          <a:p>
            <a:r>
              <a:rPr lang="tr-TR" dirty="0" err="1" smtClean="0">
                <a:solidFill>
                  <a:schemeClr val="bg1"/>
                </a:solidFill>
              </a:rPr>
              <a:t>Ziggurat</a:t>
            </a:r>
            <a:r>
              <a:rPr lang="tr-TR" dirty="0" smtClean="0">
                <a:solidFill>
                  <a:schemeClr val="bg1"/>
                </a:solidFill>
              </a:rPr>
              <a:t>: Sümerler tarafından yapılan çok katlı tapınaklar</a:t>
            </a:r>
          </a:p>
          <a:p>
            <a:r>
              <a:rPr lang="tr-TR" dirty="0" err="1" smtClean="0">
                <a:solidFill>
                  <a:schemeClr val="bg1"/>
                </a:solidFill>
              </a:rPr>
              <a:t>Pankuş</a:t>
            </a:r>
            <a:r>
              <a:rPr lang="tr-TR" dirty="0" smtClean="0">
                <a:solidFill>
                  <a:schemeClr val="bg1"/>
                </a:solidFill>
              </a:rPr>
              <a:t>: Hititlerde meclis.</a:t>
            </a:r>
          </a:p>
          <a:p>
            <a:r>
              <a:rPr lang="tr-TR" dirty="0" smtClean="0">
                <a:solidFill>
                  <a:schemeClr val="bg1"/>
                </a:solidFill>
              </a:rPr>
              <a:t>Site: Mezopotamya’daki şehir devletlerine verilen isim.</a:t>
            </a:r>
          </a:p>
          <a:p>
            <a:r>
              <a:rPr lang="tr-TR" dirty="0" smtClean="0">
                <a:solidFill>
                  <a:schemeClr val="bg1"/>
                </a:solidFill>
              </a:rPr>
              <a:t>Höyük: Üzeri zamanla toprakla örtülmüş eski yerleşim yeri.</a:t>
            </a:r>
          </a:p>
          <a:p>
            <a:r>
              <a:rPr lang="tr-TR" dirty="0" smtClean="0">
                <a:solidFill>
                  <a:schemeClr val="bg1"/>
                </a:solidFill>
              </a:rPr>
              <a:t>Satrap: Anadolu’daki Pers valilerine verilen isim</a:t>
            </a:r>
          </a:p>
          <a:p>
            <a:r>
              <a:rPr lang="tr-TR" dirty="0" smtClean="0">
                <a:solidFill>
                  <a:schemeClr val="bg1"/>
                </a:solidFill>
              </a:rPr>
              <a:t>Parşömen: </a:t>
            </a:r>
            <a:r>
              <a:rPr lang="tr-TR" dirty="0" err="1" smtClean="0">
                <a:solidFill>
                  <a:schemeClr val="bg1"/>
                </a:solidFill>
              </a:rPr>
              <a:t>Hellenistik</a:t>
            </a:r>
            <a:r>
              <a:rPr lang="tr-TR" dirty="0" smtClean="0">
                <a:solidFill>
                  <a:schemeClr val="bg1"/>
                </a:solidFill>
              </a:rPr>
              <a:t> Dönemde Bergama’da kullanılan deriden yapılmış kağıt.</a:t>
            </a:r>
          </a:p>
          <a:p>
            <a:r>
              <a:rPr lang="tr-TR" dirty="0" err="1" smtClean="0">
                <a:solidFill>
                  <a:schemeClr val="bg1"/>
                </a:solidFill>
              </a:rPr>
              <a:t>Patesi</a:t>
            </a:r>
            <a:r>
              <a:rPr lang="tr-TR" dirty="0" smtClean="0">
                <a:solidFill>
                  <a:schemeClr val="bg1"/>
                </a:solidFill>
              </a:rPr>
              <a:t> (Ensi): Sümer site krallarına verilen isim.</a:t>
            </a:r>
          </a:p>
          <a:p>
            <a:r>
              <a:rPr lang="tr-TR" dirty="0" smtClean="0">
                <a:solidFill>
                  <a:schemeClr val="bg1"/>
                </a:solidFill>
              </a:rPr>
              <a:t>Polis: Yunan şehir devletlerine verilen isim.</a:t>
            </a:r>
          </a:p>
          <a:p>
            <a:r>
              <a:rPr lang="tr-TR" dirty="0" smtClean="0">
                <a:solidFill>
                  <a:schemeClr val="bg1"/>
                </a:solidFill>
              </a:rPr>
              <a:t>Firavun: İlkçağda Mısır hükümdarlarına verilen isim.</a:t>
            </a:r>
          </a:p>
          <a:p>
            <a:r>
              <a:rPr lang="tr-TR" dirty="0" smtClean="0">
                <a:solidFill>
                  <a:schemeClr val="bg1"/>
                </a:solidFill>
              </a:rPr>
              <a:t>Hayvan Üslubu: İslamiyet’ten önce Türklerin sanat eserlerinde hayvan figürlerini kullanmaları</a:t>
            </a:r>
          </a:p>
          <a:p>
            <a:r>
              <a:rPr lang="tr-TR" dirty="0" smtClean="0">
                <a:solidFill>
                  <a:schemeClr val="bg1"/>
                </a:solidFill>
              </a:rPr>
              <a:t>Kut: İslamiyet’ten önce Türklerde hakimiyetin Gök Tanrı tarafından verildiğine inanılması</a:t>
            </a:r>
          </a:p>
          <a:p>
            <a:r>
              <a:rPr lang="tr-TR" dirty="0" smtClean="0">
                <a:solidFill>
                  <a:schemeClr val="bg1"/>
                </a:solidFill>
              </a:rPr>
              <a:t>Töre: </a:t>
            </a:r>
            <a:r>
              <a:rPr lang="tr-TR" dirty="0">
                <a:solidFill>
                  <a:schemeClr val="bg1"/>
                </a:solidFill>
              </a:rPr>
              <a:t>İslamiyet’ten önce </a:t>
            </a:r>
            <a:r>
              <a:rPr lang="tr-TR" dirty="0" smtClean="0">
                <a:solidFill>
                  <a:schemeClr val="bg1"/>
                </a:solidFill>
              </a:rPr>
              <a:t>Türklerde yazısız hukuk kuralları</a:t>
            </a:r>
          </a:p>
          <a:p>
            <a:r>
              <a:rPr lang="tr-TR" dirty="0" smtClean="0">
                <a:solidFill>
                  <a:schemeClr val="bg1"/>
                </a:solidFill>
              </a:rPr>
              <a:t>Kurultay:</a:t>
            </a:r>
            <a:r>
              <a:rPr lang="tr-TR" dirty="0">
                <a:solidFill>
                  <a:schemeClr val="bg1"/>
                </a:solidFill>
              </a:rPr>
              <a:t> İslamiyet’ten önce Türklerde </a:t>
            </a:r>
            <a:r>
              <a:rPr lang="tr-TR" dirty="0" smtClean="0">
                <a:solidFill>
                  <a:schemeClr val="bg1"/>
                </a:solidFill>
              </a:rPr>
              <a:t>meclis</a:t>
            </a:r>
          </a:p>
          <a:p>
            <a:endParaRPr lang="tr-TR" dirty="0" smtClean="0">
              <a:solidFill>
                <a:schemeClr val="bg1"/>
              </a:solidFill>
            </a:endParaRPr>
          </a:p>
          <a:p>
            <a:endParaRPr lang="tr-TR" dirty="0">
              <a:solidFill>
                <a:schemeClr val="bg1"/>
              </a:solidFill>
            </a:endParaRPr>
          </a:p>
        </p:txBody>
      </p:sp>
    </p:spTree>
    <p:extLst>
      <p:ext uri="{BB962C8B-B14F-4D97-AF65-F5344CB8AC3E}">
        <p14:creationId xmlns:p14="http://schemas.microsoft.com/office/powerpoint/2010/main" val="800024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40" y="973668"/>
            <a:ext cx="11204620" cy="706964"/>
          </a:xfrm>
          <a:solidFill>
            <a:schemeClr val="tx1"/>
          </a:solidFill>
        </p:spPr>
        <p:txBody>
          <a:bodyPr/>
          <a:lstStyle/>
          <a:p>
            <a:r>
              <a:rPr lang="tr-TR" sz="2400" dirty="0" smtClean="0"/>
              <a:t>Özellikleri verilen kavimleri karşılarına yazınız.</a:t>
            </a:r>
            <a:endParaRPr lang="tr-TR" sz="24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44410058"/>
              </p:ext>
            </p:extLst>
          </p:nvPr>
        </p:nvGraphicFramePr>
        <p:xfrm>
          <a:off x="463640" y="1931829"/>
          <a:ext cx="11204620" cy="4481850"/>
        </p:xfrm>
        <a:graphic>
          <a:graphicData uri="http://schemas.openxmlformats.org/drawingml/2006/table">
            <a:tbl>
              <a:tblPr firstRow="1" firstCol="1" bandRow="1"/>
              <a:tblGrid>
                <a:gridCol w="890007"/>
                <a:gridCol w="890007"/>
                <a:gridCol w="7944488"/>
                <a:gridCol w="1480118"/>
              </a:tblGrid>
              <a:tr h="661727">
                <a:tc>
                  <a:txBody>
                    <a:bodyPr/>
                    <a:lstStyle/>
                    <a:p>
                      <a:pPr indent="-338455">
                        <a:spcAft>
                          <a:spcPts val="0"/>
                        </a:spcAft>
                      </a:pP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İslamiyet’i ilk kabul eden </a:t>
                      </a:r>
                      <a:r>
                        <a:rPr lang="tr-TR" sz="2000" dirty="0" smtClean="0">
                          <a:solidFill>
                            <a:schemeClr val="bg1"/>
                          </a:solidFill>
                          <a:effectLst/>
                          <a:latin typeface="Times New Roman" panose="02020603050405020304" pitchFamily="18" charset="0"/>
                          <a:ea typeface="Times New Roman" panose="02020603050405020304" pitchFamily="18" charset="0"/>
                        </a:rPr>
                        <a:t>ve Karahanlıların kuruluşunda etkili olan Türk </a:t>
                      </a:r>
                      <a:r>
                        <a:rPr lang="tr-TR" sz="2000" dirty="0">
                          <a:solidFill>
                            <a:schemeClr val="bg1"/>
                          </a:solidFill>
                          <a:effectLst/>
                          <a:latin typeface="Times New Roman" panose="02020603050405020304" pitchFamily="18" charset="0"/>
                          <a:ea typeface="Times New Roman" panose="02020603050405020304" pitchFamily="18" charset="0"/>
                        </a:rPr>
                        <a:t>boyu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rgbClr val="FFFF00"/>
                          </a:solidFill>
                          <a:effectLst/>
                          <a:latin typeface="Times New Roman" panose="02020603050405020304" pitchFamily="18" charset="0"/>
                          <a:ea typeface="Times New Roman" panose="02020603050405020304" pitchFamily="18" charset="0"/>
                        </a:rPr>
                        <a:t> </a:t>
                      </a:r>
                      <a:r>
                        <a:rPr lang="tr-TR" sz="2000" dirty="0" smtClean="0">
                          <a:solidFill>
                            <a:srgbClr val="FFFF00"/>
                          </a:solidFill>
                          <a:effectLst/>
                          <a:latin typeface="Times New Roman" panose="02020603050405020304" pitchFamily="18" charset="0"/>
                          <a:ea typeface="Times New Roman" panose="02020603050405020304" pitchFamily="18" charset="0"/>
                        </a:rPr>
                        <a:t>Karluklar</a:t>
                      </a:r>
                      <a:endParaRPr lang="tr-TR"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515495">
                <a:tc>
                  <a:txBody>
                    <a:bodyPr/>
                    <a:lstStyle/>
                    <a:p>
                      <a:pPr indent="-338455">
                        <a:spcAft>
                          <a:spcPts val="0"/>
                        </a:spcAft>
                      </a:pPr>
                      <a:r>
                        <a:rPr lang="tr-TR" sz="20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a:solidFill>
                            <a:schemeClr val="bg1"/>
                          </a:solidFill>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İstanbul’u ilk defa kuşatan Türk boyu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rgbClr val="FFFF00"/>
                          </a:solidFill>
                          <a:effectLst/>
                          <a:latin typeface="Times New Roman" panose="02020603050405020304" pitchFamily="18" charset="0"/>
                          <a:ea typeface="Times New Roman" panose="02020603050405020304" pitchFamily="18" charset="0"/>
                        </a:rPr>
                        <a:t> </a:t>
                      </a:r>
                      <a:r>
                        <a:rPr lang="tr-TR" sz="2000" dirty="0" smtClean="0">
                          <a:solidFill>
                            <a:srgbClr val="FFFF00"/>
                          </a:solidFill>
                          <a:effectLst/>
                          <a:latin typeface="Times New Roman" panose="02020603050405020304" pitchFamily="18" charset="0"/>
                          <a:ea typeface="Times New Roman" panose="02020603050405020304" pitchFamily="18" charset="0"/>
                        </a:rPr>
                        <a:t>Avarlar</a:t>
                      </a:r>
                      <a:endParaRPr lang="tr-TR"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515495">
                <a:tc>
                  <a:txBody>
                    <a:bodyPr/>
                    <a:lstStyle/>
                    <a:p>
                      <a:pPr indent="-338455">
                        <a:spcAft>
                          <a:spcPts val="0"/>
                        </a:spcAft>
                      </a:pPr>
                      <a:r>
                        <a:rPr lang="tr-TR" sz="20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a:solidFill>
                            <a:schemeClr val="bg1"/>
                          </a:solidFill>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Museviliği kabul eden Türk boyu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rgbClr val="FFFF00"/>
                          </a:solidFill>
                          <a:effectLst/>
                          <a:latin typeface="Times New Roman" panose="02020603050405020304" pitchFamily="18" charset="0"/>
                          <a:ea typeface="Times New Roman" panose="02020603050405020304" pitchFamily="18" charset="0"/>
                        </a:rPr>
                        <a:t> </a:t>
                      </a:r>
                      <a:r>
                        <a:rPr lang="tr-TR" sz="2000" dirty="0" smtClean="0">
                          <a:solidFill>
                            <a:srgbClr val="FFFF00"/>
                          </a:solidFill>
                          <a:effectLst/>
                          <a:latin typeface="Times New Roman" panose="02020603050405020304" pitchFamily="18" charset="0"/>
                          <a:ea typeface="Times New Roman" panose="02020603050405020304" pitchFamily="18" charset="0"/>
                        </a:rPr>
                        <a:t>Hazarlar</a:t>
                      </a:r>
                      <a:endParaRPr lang="tr-TR"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515495">
                <a:tc>
                  <a:txBody>
                    <a:bodyPr/>
                    <a:lstStyle/>
                    <a:p>
                      <a:pPr indent="-338455">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4</a:t>
                      </a: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Selçuklular ve Osmanlıların kuruluşunda etkili olan Türk boyu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rgbClr val="FFFF00"/>
                          </a:solidFill>
                          <a:effectLst/>
                          <a:latin typeface="Times New Roman" panose="02020603050405020304" pitchFamily="18" charset="0"/>
                          <a:ea typeface="Times New Roman" panose="02020603050405020304" pitchFamily="18" charset="0"/>
                        </a:rPr>
                        <a:t> </a:t>
                      </a:r>
                      <a:r>
                        <a:rPr lang="tr-TR" sz="2000" dirty="0" smtClean="0">
                          <a:solidFill>
                            <a:srgbClr val="FFFF00"/>
                          </a:solidFill>
                          <a:effectLst/>
                          <a:latin typeface="Times New Roman" panose="02020603050405020304" pitchFamily="18" charset="0"/>
                          <a:ea typeface="Times New Roman" panose="02020603050405020304" pitchFamily="18" charset="0"/>
                        </a:rPr>
                        <a:t>Oğuzlar</a:t>
                      </a:r>
                      <a:endParaRPr lang="tr-TR"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1030988">
                <a:tc>
                  <a:txBody>
                    <a:bodyPr/>
                    <a:lstStyle/>
                    <a:p>
                      <a:pPr indent="-338455">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5</a:t>
                      </a: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Tuna ve İtil şeklinde ikiye ayrılan ve Tuna kolunun zamanla Hıristiyanlığı kabul ederek Slavlara karıştığı ve Türk benliğini </a:t>
                      </a:r>
                      <a:r>
                        <a:rPr lang="tr-TR" sz="2000" dirty="0" smtClean="0">
                          <a:solidFill>
                            <a:schemeClr val="bg1"/>
                          </a:solidFill>
                          <a:effectLst/>
                          <a:latin typeface="Times New Roman" panose="02020603050405020304" pitchFamily="18" charset="0"/>
                          <a:ea typeface="Times New Roman" panose="02020603050405020304" pitchFamily="18" charset="0"/>
                        </a:rPr>
                        <a:t>kaybettiği, İtil kolunun İslamiyet’i kabul ettiği  </a:t>
                      </a:r>
                      <a:r>
                        <a:rPr lang="tr-TR" sz="2000" dirty="0">
                          <a:solidFill>
                            <a:schemeClr val="bg1"/>
                          </a:solidFill>
                          <a:effectLst/>
                          <a:latin typeface="Times New Roman" panose="02020603050405020304" pitchFamily="18" charset="0"/>
                          <a:ea typeface="Times New Roman" panose="02020603050405020304" pitchFamily="18" charset="0"/>
                        </a:rPr>
                        <a:t>Türk boyu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rgbClr val="FFFF00"/>
                          </a:solidFill>
                          <a:effectLst/>
                          <a:latin typeface="Times New Roman" panose="02020603050405020304" pitchFamily="18" charset="0"/>
                          <a:ea typeface="Times New Roman" panose="02020603050405020304" pitchFamily="18" charset="0"/>
                        </a:rPr>
                        <a:t> </a:t>
                      </a:r>
                      <a:r>
                        <a:rPr lang="tr-TR" sz="2000" dirty="0" smtClean="0">
                          <a:solidFill>
                            <a:srgbClr val="FFFF00"/>
                          </a:solidFill>
                          <a:effectLst/>
                          <a:latin typeface="Times New Roman" panose="02020603050405020304" pitchFamily="18" charset="0"/>
                          <a:ea typeface="Times New Roman" panose="02020603050405020304" pitchFamily="18" charset="0"/>
                        </a:rPr>
                        <a:t>Bulgarlar</a:t>
                      </a:r>
                      <a:endParaRPr lang="tr-TR"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515495">
                <a:tc>
                  <a:txBody>
                    <a:bodyPr/>
                    <a:lstStyle/>
                    <a:p>
                      <a:pPr indent="-338455">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6</a:t>
                      </a: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840 yılında Uygurları yıkarak Ötüken merkez olarak kurulan devlet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rgbClr val="FFFF00"/>
                          </a:solidFill>
                          <a:effectLst/>
                          <a:latin typeface="Times New Roman" panose="02020603050405020304" pitchFamily="18" charset="0"/>
                          <a:ea typeface="Times New Roman" panose="02020603050405020304" pitchFamily="18" charset="0"/>
                        </a:rPr>
                        <a:t> </a:t>
                      </a:r>
                      <a:r>
                        <a:rPr lang="tr-TR" sz="2000" dirty="0" smtClean="0">
                          <a:solidFill>
                            <a:srgbClr val="FFFF00"/>
                          </a:solidFill>
                          <a:effectLst/>
                          <a:latin typeface="Times New Roman" panose="02020603050405020304" pitchFamily="18" charset="0"/>
                          <a:ea typeface="Times New Roman" panose="02020603050405020304" pitchFamily="18" charset="0"/>
                        </a:rPr>
                        <a:t>Kırgızlar</a:t>
                      </a:r>
                      <a:endParaRPr lang="tr-TR"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27155">
                <a:tc>
                  <a:txBody>
                    <a:bodyPr/>
                    <a:lstStyle/>
                    <a:p>
                      <a:pPr indent="-338455">
                        <a:spcAft>
                          <a:spcPts val="0"/>
                        </a:spcAft>
                      </a:pPr>
                      <a:r>
                        <a:rPr lang="tr-TR" sz="20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smtClean="0">
                          <a:solidFill>
                            <a:schemeClr val="bg1"/>
                          </a:solidFill>
                          <a:effectLst/>
                          <a:latin typeface="Times New Roman" panose="02020603050405020304" pitchFamily="18" charset="0"/>
                          <a:ea typeface="Times New Roman" panose="02020603050405020304" pitchFamily="18" charset="0"/>
                        </a:rPr>
                        <a:t>7</a:t>
                      </a: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smtClean="0">
                          <a:solidFill>
                            <a:schemeClr val="bg1"/>
                          </a:solidFill>
                          <a:effectLst/>
                          <a:latin typeface="Times New Roman" panose="02020603050405020304" pitchFamily="18" charset="0"/>
                          <a:ea typeface="Times New Roman" panose="02020603050405020304" pitchFamily="18" charset="0"/>
                        </a:rPr>
                        <a:t>Emevilerle mücadele ederek Arapların Orta Asya’da hakimiyet kurmasını engellemiştir. Kendi adlarına para astırmışlardır.</a:t>
                      </a: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rgbClr val="FFFF00"/>
                          </a:solidFill>
                          <a:effectLst/>
                          <a:latin typeface="Times New Roman" panose="02020603050405020304" pitchFamily="18" charset="0"/>
                          <a:ea typeface="Times New Roman" panose="02020603050405020304" pitchFamily="18" charset="0"/>
                        </a:rPr>
                        <a:t> </a:t>
                      </a:r>
                      <a:r>
                        <a:rPr lang="tr-TR" sz="2000" dirty="0" smtClean="0">
                          <a:solidFill>
                            <a:srgbClr val="FFFF00"/>
                          </a:solidFill>
                          <a:effectLst/>
                          <a:latin typeface="Times New Roman" panose="02020603050405020304" pitchFamily="18" charset="0"/>
                          <a:ea typeface="Times New Roman" panose="02020603050405020304" pitchFamily="18" charset="0"/>
                        </a:rPr>
                        <a:t>Türgişler</a:t>
                      </a:r>
                      <a:endParaRPr lang="tr-TR"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755176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8" y="973668"/>
            <a:ext cx="11204620" cy="706964"/>
          </a:xfrm>
          <a:solidFill>
            <a:schemeClr val="tx1"/>
          </a:solidFill>
        </p:spPr>
        <p:txBody>
          <a:bodyPr/>
          <a:lstStyle/>
          <a:p>
            <a:r>
              <a:rPr lang="tr-TR" sz="2400" b="1" dirty="0">
                <a:solidFill>
                  <a:schemeClr val="bg1"/>
                </a:solidFill>
              </a:rPr>
              <a:t>Uygun olan kelimeleri karşılarına yazınız.</a:t>
            </a:r>
            <a:endParaRPr lang="tr-TR" sz="2400" dirty="0">
              <a:solidFill>
                <a:schemeClr val="bg1"/>
              </a:solidFill>
            </a:endParaRPr>
          </a:p>
        </p:txBody>
      </p:sp>
      <p:sp>
        <p:nvSpPr>
          <p:cNvPr id="3" name="İçerik Yer Tutucusu 2"/>
          <p:cNvSpPr>
            <a:spLocks noGrp="1"/>
          </p:cNvSpPr>
          <p:nvPr>
            <p:ph idx="1"/>
          </p:nvPr>
        </p:nvSpPr>
        <p:spPr>
          <a:xfrm>
            <a:off x="476518" y="1803042"/>
            <a:ext cx="11204620" cy="4216758"/>
          </a:xfrm>
          <a:solidFill>
            <a:srgbClr val="002060"/>
          </a:solidFill>
        </p:spPr>
        <p:txBody>
          <a:bodyPr>
            <a:normAutofit/>
          </a:bodyPr>
          <a:lstStyle/>
          <a:p>
            <a:pPr marL="0" indent="0">
              <a:buNone/>
            </a:pPr>
            <a:endParaRPr lang="tr-TR" dirty="0">
              <a:solidFill>
                <a:schemeClr val="bg1"/>
              </a:solidFill>
            </a:endParaRPr>
          </a:p>
          <a:p>
            <a:pPr>
              <a:lnSpc>
                <a:spcPct val="150000"/>
              </a:lnSpc>
              <a:spcBef>
                <a:spcPts val="0"/>
              </a:spcBef>
            </a:pPr>
            <a:r>
              <a:rPr lang="tr-TR" sz="2400" dirty="0">
                <a:solidFill>
                  <a:schemeClr val="bg1"/>
                </a:solidFill>
              </a:rPr>
              <a:t>Gediz ve Küçük Menderes nehirleri arasında kurulmuştur</a:t>
            </a:r>
            <a:r>
              <a:rPr lang="tr-TR" sz="2400" dirty="0" smtClean="0">
                <a:solidFill>
                  <a:schemeClr val="bg1"/>
                </a:solidFill>
              </a:rPr>
              <a:t>. Başkentleri </a:t>
            </a:r>
            <a:r>
              <a:rPr lang="tr-TR" sz="2400" dirty="0" err="1">
                <a:solidFill>
                  <a:schemeClr val="bg1"/>
                </a:solidFill>
              </a:rPr>
              <a:t>Sard</a:t>
            </a:r>
            <a:r>
              <a:rPr lang="tr-TR" sz="2400" dirty="0">
                <a:solidFill>
                  <a:schemeClr val="bg1"/>
                </a:solidFill>
              </a:rPr>
              <a:t> </a:t>
            </a:r>
            <a:r>
              <a:rPr lang="tr-TR" sz="2400" dirty="0" smtClean="0">
                <a:solidFill>
                  <a:schemeClr val="bg1"/>
                </a:solidFill>
              </a:rPr>
              <a:t>şehridir. </a:t>
            </a:r>
            <a:r>
              <a:rPr lang="tr-TR" sz="2400" b="1" dirty="0" smtClean="0">
                <a:solidFill>
                  <a:schemeClr val="bg1"/>
                </a:solidFill>
              </a:rPr>
              <a:t>LİDYALILAR</a:t>
            </a:r>
            <a:endParaRPr lang="tr-TR" sz="2400" b="1" dirty="0">
              <a:solidFill>
                <a:schemeClr val="bg1"/>
              </a:solidFill>
            </a:endParaRPr>
          </a:p>
          <a:p>
            <a:pPr>
              <a:lnSpc>
                <a:spcPct val="150000"/>
              </a:lnSpc>
              <a:spcBef>
                <a:spcPts val="0"/>
              </a:spcBef>
            </a:pPr>
            <a:r>
              <a:rPr lang="tr-TR" sz="2400" dirty="0">
                <a:solidFill>
                  <a:schemeClr val="bg1"/>
                </a:solidFill>
              </a:rPr>
              <a:t>Dünyada ilk yazılı kanunlar bunlar tarafından </a:t>
            </a:r>
            <a:r>
              <a:rPr lang="tr-TR" sz="2400" dirty="0" smtClean="0">
                <a:solidFill>
                  <a:schemeClr val="bg1"/>
                </a:solidFill>
              </a:rPr>
              <a:t>hazırlanmıştır. </a:t>
            </a:r>
            <a:r>
              <a:rPr lang="tr-TR" sz="2400" b="1" dirty="0" smtClean="0">
                <a:solidFill>
                  <a:schemeClr val="bg1"/>
                </a:solidFill>
              </a:rPr>
              <a:t>SÜMERLER</a:t>
            </a:r>
            <a:endParaRPr lang="tr-TR" sz="2400" b="1" dirty="0">
              <a:solidFill>
                <a:schemeClr val="bg1"/>
              </a:solidFill>
            </a:endParaRPr>
          </a:p>
          <a:p>
            <a:pPr>
              <a:lnSpc>
                <a:spcPct val="150000"/>
              </a:lnSpc>
              <a:spcBef>
                <a:spcPts val="0"/>
              </a:spcBef>
            </a:pPr>
            <a:r>
              <a:rPr lang="tr-TR" sz="2400" dirty="0">
                <a:solidFill>
                  <a:schemeClr val="bg1"/>
                </a:solidFill>
              </a:rPr>
              <a:t>İlk alfabeyi oluşturmuşlardır</a:t>
            </a:r>
            <a:r>
              <a:rPr lang="tr-TR" sz="2400" dirty="0" smtClean="0">
                <a:solidFill>
                  <a:schemeClr val="bg1"/>
                </a:solidFill>
              </a:rPr>
              <a:t>. </a:t>
            </a:r>
            <a:r>
              <a:rPr lang="tr-TR" sz="2400" b="1" dirty="0" smtClean="0">
                <a:solidFill>
                  <a:schemeClr val="bg1"/>
                </a:solidFill>
              </a:rPr>
              <a:t>FENİKELİLER</a:t>
            </a:r>
            <a:endParaRPr lang="tr-TR" sz="2400" b="1" dirty="0">
              <a:solidFill>
                <a:schemeClr val="bg1"/>
              </a:solidFill>
            </a:endParaRPr>
          </a:p>
          <a:p>
            <a:pPr>
              <a:lnSpc>
                <a:spcPct val="150000"/>
              </a:lnSpc>
              <a:spcBef>
                <a:spcPts val="0"/>
              </a:spcBef>
            </a:pPr>
            <a:r>
              <a:rPr lang="tr-TR" sz="2400" dirty="0">
                <a:solidFill>
                  <a:schemeClr val="bg1"/>
                </a:solidFill>
              </a:rPr>
              <a:t>Hititlerde görülen ve asillerden oluşan bir meclis</a:t>
            </a:r>
            <a:r>
              <a:rPr lang="tr-TR" sz="2400" dirty="0" smtClean="0">
                <a:solidFill>
                  <a:schemeClr val="bg1"/>
                </a:solidFill>
              </a:rPr>
              <a:t>. </a:t>
            </a:r>
            <a:r>
              <a:rPr lang="tr-TR" sz="2400" b="1" dirty="0" smtClean="0">
                <a:solidFill>
                  <a:schemeClr val="bg1"/>
                </a:solidFill>
              </a:rPr>
              <a:t>PANKUŞ</a:t>
            </a:r>
            <a:endParaRPr lang="tr-TR" sz="2400" b="1" dirty="0">
              <a:solidFill>
                <a:schemeClr val="bg1"/>
              </a:solidFill>
            </a:endParaRPr>
          </a:p>
          <a:p>
            <a:pPr>
              <a:lnSpc>
                <a:spcPct val="150000"/>
              </a:lnSpc>
              <a:spcBef>
                <a:spcPts val="0"/>
              </a:spcBef>
            </a:pPr>
            <a:r>
              <a:rPr lang="tr-TR" sz="2400" dirty="0">
                <a:solidFill>
                  <a:schemeClr val="bg1"/>
                </a:solidFill>
              </a:rPr>
              <a:t>Pers İmparatorluğu’nda Anadolu’daki eyaletlere verilen isim</a:t>
            </a:r>
            <a:r>
              <a:rPr lang="tr-TR" sz="2400" dirty="0" smtClean="0">
                <a:solidFill>
                  <a:schemeClr val="bg1"/>
                </a:solidFill>
              </a:rPr>
              <a:t>. </a:t>
            </a:r>
            <a:r>
              <a:rPr lang="tr-TR" sz="2400" b="1" dirty="0" smtClean="0">
                <a:solidFill>
                  <a:schemeClr val="bg1"/>
                </a:solidFill>
              </a:rPr>
              <a:t>SATRAP</a:t>
            </a:r>
            <a:endParaRPr lang="tr-TR" sz="2400" b="1" dirty="0">
              <a:solidFill>
                <a:schemeClr val="bg1"/>
              </a:solidFill>
            </a:endParaRPr>
          </a:p>
          <a:p>
            <a:pPr>
              <a:lnSpc>
                <a:spcPct val="150000"/>
              </a:lnSpc>
              <a:spcBef>
                <a:spcPts val="0"/>
              </a:spcBef>
            </a:pPr>
            <a:endParaRPr lang="tr-TR" sz="2400" dirty="0">
              <a:solidFill>
                <a:schemeClr val="bg1"/>
              </a:solidFill>
            </a:endParaRPr>
          </a:p>
        </p:txBody>
      </p:sp>
    </p:spTree>
    <p:extLst>
      <p:ext uri="{BB962C8B-B14F-4D97-AF65-F5344CB8AC3E}">
        <p14:creationId xmlns:p14="http://schemas.microsoft.com/office/powerpoint/2010/main" val="2032916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8" y="973668"/>
            <a:ext cx="11127347" cy="706964"/>
          </a:xfrm>
          <a:solidFill>
            <a:schemeClr val="tx1"/>
          </a:solidFill>
        </p:spPr>
        <p:txBody>
          <a:bodyPr/>
          <a:lstStyle/>
          <a:p>
            <a:r>
              <a:rPr lang="tr-TR" sz="2800" b="1" dirty="0" smtClean="0">
                <a:effectLst/>
                <a:latin typeface="Times New Roman TUR" panose="02020603050405020304" pitchFamily="18" charset="0"/>
                <a:ea typeface="Times New Roman" panose="02020603050405020304" pitchFamily="18" charset="0"/>
              </a:rPr>
              <a:t/>
            </a:r>
            <a:br>
              <a:rPr lang="tr-TR" sz="2800" b="1" dirty="0" smtClean="0">
                <a:effectLst/>
                <a:latin typeface="Times New Roman TUR" panose="02020603050405020304" pitchFamily="18" charset="0"/>
                <a:ea typeface="Times New Roman" panose="02020603050405020304" pitchFamily="18" charset="0"/>
              </a:rPr>
            </a:br>
            <a:r>
              <a:rPr lang="tr-TR" sz="2800" b="1" dirty="0" smtClean="0">
                <a:effectLst/>
                <a:latin typeface="Times New Roman TUR" panose="02020603050405020304" pitchFamily="18" charset="0"/>
                <a:ea typeface="Times New Roman" panose="02020603050405020304" pitchFamily="18" charset="0"/>
              </a:rPr>
              <a:t>Bo</a:t>
            </a:r>
            <a:r>
              <a:rPr lang="tr-TR" sz="2800" b="1" dirty="0" smtClean="0">
                <a:effectLst/>
                <a:latin typeface="Times New Roman" panose="02020603050405020304" pitchFamily="18" charset="0"/>
                <a:ea typeface="Times New Roman" panose="02020603050405020304" pitchFamily="18" charset="0"/>
              </a:rPr>
              <a:t>şluklar</a:t>
            </a:r>
            <a:r>
              <a:rPr lang="tr-TR" sz="2800" b="1" dirty="0" smtClean="0">
                <a:effectLst/>
                <a:latin typeface="Times New Roman TUR" panose="02020603050405020304" pitchFamily="18" charset="0"/>
                <a:ea typeface="Times New Roman" panose="02020603050405020304" pitchFamily="18" charset="0"/>
              </a:rPr>
              <a:t>ı</a:t>
            </a:r>
            <a:r>
              <a:rPr lang="tr-TR" sz="2800" b="1" dirty="0" smtClean="0">
                <a:effectLst/>
                <a:latin typeface="Times New Roman" panose="02020603050405020304" pitchFamily="18" charset="0"/>
                <a:ea typeface="Times New Roman" panose="02020603050405020304" pitchFamily="18" charset="0"/>
              </a:rPr>
              <a:t> </a:t>
            </a:r>
            <a:r>
              <a:rPr lang="tr-TR" sz="2800" b="1" dirty="0" smtClean="0">
                <a:effectLst/>
                <a:latin typeface="Times New Roman" panose="02020603050405020304" pitchFamily="18" charset="0"/>
                <a:ea typeface="Times New Roman" panose="02020603050405020304" pitchFamily="18" charset="0"/>
              </a:rPr>
              <a:t>dolduralım.</a:t>
            </a:r>
            <a:r>
              <a:rPr lang="tr-TR" sz="2800" dirty="0" smtClean="0">
                <a:effectLst/>
                <a:latin typeface="Times New Roman" panose="02020603050405020304" pitchFamily="18" charset="0"/>
                <a:ea typeface="Times New Roman" panose="02020603050405020304" pitchFamily="18" charset="0"/>
              </a:rPr>
              <a:t/>
            </a:r>
            <a:br>
              <a:rPr lang="tr-TR" sz="2800" dirty="0" smtClean="0">
                <a:effectLst/>
                <a:latin typeface="Times New Roman" panose="02020603050405020304" pitchFamily="18" charset="0"/>
                <a:ea typeface="Times New Roman" panose="02020603050405020304" pitchFamily="18" charset="0"/>
              </a:rPr>
            </a:br>
            <a:endParaRPr lang="tr-TR" sz="2800" dirty="0"/>
          </a:p>
        </p:txBody>
      </p:sp>
      <p:sp>
        <p:nvSpPr>
          <p:cNvPr id="3" name="İçerik Yer Tutucusu 2"/>
          <p:cNvSpPr>
            <a:spLocks noGrp="1"/>
          </p:cNvSpPr>
          <p:nvPr>
            <p:ph idx="1"/>
          </p:nvPr>
        </p:nvSpPr>
        <p:spPr>
          <a:xfrm>
            <a:off x="476518" y="1996225"/>
            <a:ext cx="11127347" cy="4023575"/>
          </a:xfrm>
          <a:solidFill>
            <a:srgbClr val="002060"/>
          </a:solidFill>
        </p:spPr>
        <p:txBody>
          <a:bodyPr>
            <a:noAutofit/>
          </a:bodyPr>
          <a:lstStyle/>
          <a:p>
            <a:pPr>
              <a:spcAft>
                <a:spcPts val="0"/>
              </a:spcAft>
              <a:tabLst>
                <a:tab pos="6537960" algn="l"/>
              </a:tabLst>
            </a:pPr>
            <a:r>
              <a:rPr lang="tr-TR" sz="2800" dirty="0" smtClean="0">
                <a:solidFill>
                  <a:schemeClr val="bg1"/>
                </a:solidFill>
                <a:effectLst/>
                <a:latin typeface="Times New Roman TUR" panose="02020603050405020304" pitchFamily="18" charset="0"/>
                <a:ea typeface="Times New Roman" panose="02020603050405020304" pitchFamily="18" charset="0"/>
              </a:rPr>
              <a:t>1- Kı</a:t>
            </a:r>
            <a:r>
              <a:rPr lang="tr-TR" sz="2800" dirty="0" smtClean="0">
                <a:solidFill>
                  <a:schemeClr val="bg1"/>
                </a:solidFill>
                <a:effectLst/>
                <a:latin typeface="Times New Roman" panose="02020603050405020304" pitchFamily="18" charset="0"/>
                <a:ea typeface="Times New Roman" panose="02020603050405020304" pitchFamily="18" charset="0"/>
              </a:rPr>
              <a:t>sa bir sürede olup biten </a:t>
            </a:r>
            <a:r>
              <a:rPr lang="tr-TR" sz="2800" dirty="0" smtClean="0">
                <a:solidFill>
                  <a:schemeClr val="bg1"/>
                </a:solidFill>
                <a:effectLst/>
                <a:latin typeface="Times New Roman" panose="02020603050405020304" pitchFamily="18" charset="0"/>
                <a:ea typeface="Times New Roman" panose="02020603050405020304" pitchFamily="18" charset="0"/>
              </a:rPr>
              <a:t>şeylere ----------------</a:t>
            </a:r>
            <a:r>
              <a:rPr lang="tr-TR" sz="2800" dirty="0" smtClean="0">
                <a:solidFill>
                  <a:schemeClr val="bg1"/>
                </a:solidFill>
                <a:effectLst/>
                <a:latin typeface="Times New Roman" panose="02020603050405020304" pitchFamily="18" charset="0"/>
                <a:ea typeface="Times New Roman" panose="02020603050405020304" pitchFamily="18" charset="0"/>
              </a:rPr>
              <a:t>denir</a:t>
            </a:r>
            <a:r>
              <a:rPr lang="tr-TR" sz="2800" dirty="0" smtClean="0">
                <a:solidFill>
                  <a:schemeClr val="bg1"/>
                </a:solidFill>
                <a:effectLst/>
                <a:latin typeface="Times New Roman" panose="02020603050405020304" pitchFamily="18" charset="0"/>
                <a:ea typeface="Times New Roman" panose="02020603050405020304" pitchFamily="18" charset="0"/>
              </a:rPr>
              <a:t>.  </a:t>
            </a:r>
            <a:r>
              <a:rPr lang="tr-TR" sz="2800" dirty="0" smtClean="0">
                <a:solidFill>
                  <a:srgbClr val="FFFF00"/>
                </a:solidFill>
                <a:effectLst/>
                <a:latin typeface="Times New Roman" panose="02020603050405020304" pitchFamily="18" charset="0"/>
                <a:ea typeface="Times New Roman" panose="02020603050405020304" pitchFamily="18" charset="0"/>
              </a:rPr>
              <a:t>OLAY</a:t>
            </a:r>
            <a:endParaRPr lang="tr-TR" sz="2800" dirty="0" smtClean="0">
              <a:solidFill>
                <a:srgbClr val="FFFF00"/>
              </a:solidFill>
              <a:effectLst/>
              <a:latin typeface="Times New Roman" panose="02020603050405020304" pitchFamily="18" charset="0"/>
              <a:ea typeface="Times New Roman" panose="02020603050405020304" pitchFamily="18" charset="0"/>
            </a:endParaRPr>
          </a:p>
          <a:p>
            <a:pPr>
              <a:spcAft>
                <a:spcPts val="0"/>
              </a:spcAft>
              <a:tabLst>
                <a:tab pos="6537960" algn="l"/>
              </a:tabLst>
            </a:pPr>
            <a:r>
              <a:rPr lang="tr-TR" sz="2800" dirty="0" smtClean="0">
                <a:solidFill>
                  <a:schemeClr val="bg1"/>
                </a:solidFill>
                <a:effectLst/>
                <a:latin typeface="Times New Roman TUR" panose="02020603050405020304" pitchFamily="18" charset="0"/>
                <a:ea typeface="Times New Roman" panose="02020603050405020304" pitchFamily="18" charset="0"/>
              </a:rPr>
              <a:t>2-Yerle</a:t>
            </a:r>
            <a:r>
              <a:rPr lang="tr-TR" sz="2800" dirty="0" smtClean="0">
                <a:solidFill>
                  <a:schemeClr val="bg1"/>
                </a:solidFill>
                <a:effectLst/>
                <a:latin typeface="Times New Roman" panose="02020603050405020304" pitchFamily="18" charset="0"/>
                <a:ea typeface="Times New Roman" panose="02020603050405020304" pitchFamily="18" charset="0"/>
              </a:rPr>
              <a:t>şik hayata----------------</a:t>
            </a:r>
            <a:r>
              <a:rPr lang="tr-TR" sz="2800" dirty="0" smtClean="0">
                <a:solidFill>
                  <a:schemeClr val="bg1"/>
                </a:solidFill>
                <a:effectLst/>
                <a:latin typeface="Times New Roman TUR" panose="02020603050405020304" pitchFamily="18" charset="0"/>
                <a:ea typeface="Times New Roman" panose="02020603050405020304" pitchFamily="18" charset="0"/>
              </a:rPr>
              <a:t>-------- </a:t>
            </a:r>
            <a:r>
              <a:rPr lang="tr-TR" sz="2800" dirty="0" smtClean="0">
                <a:solidFill>
                  <a:schemeClr val="bg1"/>
                </a:solidFill>
                <a:effectLst/>
                <a:latin typeface="Times New Roman TUR" panose="02020603050405020304" pitchFamily="18" charset="0"/>
                <a:ea typeface="Times New Roman" panose="02020603050405020304" pitchFamily="18" charset="0"/>
              </a:rPr>
              <a:t>geçildi. </a:t>
            </a:r>
            <a:r>
              <a:rPr lang="tr-TR" sz="2800" dirty="0" smtClean="0">
                <a:solidFill>
                  <a:srgbClr val="FFFF00"/>
                </a:solidFill>
                <a:latin typeface="Times New Roman TUR" panose="02020603050405020304" pitchFamily="18" charset="0"/>
                <a:ea typeface="Times New Roman" panose="02020603050405020304" pitchFamily="18" charset="0"/>
              </a:rPr>
              <a:t>YENİ TAŞ (CİLALI TAŞ)</a:t>
            </a:r>
            <a:endParaRPr lang="tr-TR" sz="2800" dirty="0" smtClean="0">
              <a:solidFill>
                <a:srgbClr val="FFFF00"/>
              </a:solidFill>
              <a:effectLst/>
              <a:latin typeface="Times New Roman" panose="02020603050405020304" pitchFamily="18" charset="0"/>
              <a:ea typeface="Times New Roman" panose="02020603050405020304" pitchFamily="18" charset="0"/>
            </a:endParaRPr>
          </a:p>
          <a:p>
            <a:pPr>
              <a:spcAft>
                <a:spcPts val="0"/>
              </a:spcAft>
              <a:tabLst>
                <a:tab pos="6537960" algn="l"/>
              </a:tabLst>
            </a:pPr>
            <a:r>
              <a:rPr lang="tr-TR" sz="2800" dirty="0" smtClean="0">
                <a:solidFill>
                  <a:schemeClr val="bg1"/>
                </a:solidFill>
                <a:effectLst/>
                <a:latin typeface="Times New Roman TUR" panose="02020603050405020304" pitchFamily="18" charset="0"/>
                <a:ea typeface="Times New Roman" panose="02020603050405020304" pitchFamily="18" charset="0"/>
              </a:rPr>
              <a:t>3- ---------------zamanı</a:t>
            </a:r>
            <a:r>
              <a:rPr lang="tr-TR" sz="2800" dirty="0" smtClean="0">
                <a:solidFill>
                  <a:schemeClr val="bg1"/>
                </a:solidFill>
                <a:effectLst/>
                <a:latin typeface="Times New Roman" panose="02020603050405020304" pitchFamily="18" charset="0"/>
                <a:ea typeface="Times New Roman" panose="02020603050405020304" pitchFamily="18" charset="0"/>
              </a:rPr>
              <a:t> yıllara, aylara, haftalara ve günlere bölen cetvele denir. </a:t>
            </a:r>
            <a:r>
              <a:rPr lang="tr-TR" sz="2800" dirty="0" smtClean="0">
                <a:solidFill>
                  <a:srgbClr val="FFFF00"/>
                </a:solidFill>
                <a:effectLst/>
                <a:latin typeface="Times New Roman" panose="02020603050405020304" pitchFamily="18" charset="0"/>
                <a:ea typeface="Times New Roman" panose="02020603050405020304" pitchFamily="18" charset="0"/>
              </a:rPr>
              <a:t>TAKVİM</a:t>
            </a:r>
            <a:endParaRPr lang="tr-TR" sz="2800" dirty="0" smtClean="0">
              <a:solidFill>
                <a:srgbClr val="FFFF00"/>
              </a:solidFill>
              <a:effectLst/>
              <a:latin typeface="Times New Roman" panose="02020603050405020304" pitchFamily="18" charset="0"/>
              <a:ea typeface="Times New Roman" panose="02020603050405020304" pitchFamily="18" charset="0"/>
            </a:endParaRPr>
          </a:p>
          <a:p>
            <a:pPr>
              <a:spcAft>
                <a:spcPts val="0"/>
              </a:spcAft>
              <a:tabLst>
                <a:tab pos="6537960" algn="l"/>
              </a:tabLst>
            </a:pPr>
            <a:r>
              <a:rPr lang="tr-TR" sz="2800" dirty="0" smtClean="0">
                <a:solidFill>
                  <a:schemeClr val="bg1"/>
                </a:solidFill>
                <a:effectLst/>
                <a:latin typeface="Times New Roman TUR" panose="02020603050405020304" pitchFamily="18" charset="0"/>
                <a:ea typeface="Times New Roman" panose="02020603050405020304" pitchFamily="18" charset="0"/>
              </a:rPr>
              <a:t>4-  İ</a:t>
            </a:r>
            <a:r>
              <a:rPr lang="tr-TR" sz="2800" dirty="0" smtClean="0">
                <a:solidFill>
                  <a:schemeClr val="bg1"/>
                </a:solidFill>
                <a:effectLst/>
                <a:latin typeface="Times New Roman" panose="02020603050405020304" pitchFamily="18" charset="0"/>
                <a:ea typeface="Times New Roman" panose="02020603050405020304" pitchFamily="18" charset="0"/>
              </a:rPr>
              <a:t>nsanlık tarihinin ilk şehir yerleşmesi ----------------------------------------kabul edilmektedir. </a:t>
            </a:r>
            <a:r>
              <a:rPr lang="tr-TR" sz="2800" dirty="0" smtClean="0">
                <a:solidFill>
                  <a:srgbClr val="FFFF00"/>
                </a:solidFill>
                <a:effectLst/>
                <a:latin typeface="Times New Roman" panose="02020603050405020304" pitchFamily="18" charset="0"/>
                <a:ea typeface="Times New Roman" panose="02020603050405020304" pitchFamily="18" charset="0"/>
              </a:rPr>
              <a:t>ÇATALHÖYÜK</a:t>
            </a:r>
            <a:endParaRPr lang="tr-TR" sz="2800" dirty="0" smtClean="0">
              <a:solidFill>
                <a:srgbClr val="FFFF00"/>
              </a:solidFill>
              <a:effectLst/>
              <a:latin typeface="Times New Roman" panose="02020603050405020304" pitchFamily="18" charset="0"/>
              <a:ea typeface="Times New Roman" panose="02020603050405020304" pitchFamily="18" charset="0"/>
            </a:endParaRPr>
          </a:p>
          <a:p>
            <a:pPr algn="just">
              <a:spcAft>
                <a:spcPts val="0"/>
              </a:spcAft>
            </a:pPr>
            <a:r>
              <a:rPr lang="tr-TR" sz="2800" dirty="0" smtClean="0">
                <a:solidFill>
                  <a:schemeClr val="bg1"/>
                </a:solidFill>
                <a:effectLst/>
                <a:latin typeface="Times New Roman TUR" panose="02020603050405020304" pitchFamily="18" charset="0"/>
                <a:ea typeface="Times New Roman" panose="02020603050405020304" pitchFamily="18" charset="0"/>
              </a:rPr>
              <a:t>5-Çalış</a:t>
            </a:r>
            <a:r>
              <a:rPr lang="tr-TR" sz="2800" dirty="0" smtClean="0">
                <a:solidFill>
                  <a:schemeClr val="bg1"/>
                </a:solidFill>
                <a:effectLst/>
                <a:latin typeface="Times New Roman" panose="02020603050405020304" pitchFamily="18" charset="0"/>
                <a:ea typeface="Times New Roman" panose="02020603050405020304" pitchFamily="18" charset="0"/>
              </a:rPr>
              <a:t>maları bir araya getirerek  sonuca gitme işlemine --------------------------------------denir</a:t>
            </a:r>
            <a:r>
              <a:rPr lang="tr-TR" sz="2800" dirty="0" smtClean="0">
                <a:solidFill>
                  <a:schemeClr val="bg1"/>
                </a:solidFill>
                <a:effectLst/>
                <a:latin typeface="Times New Roman" panose="02020603050405020304" pitchFamily="18" charset="0"/>
                <a:ea typeface="Times New Roman" panose="02020603050405020304" pitchFamily="18" charset="0"/>
              </a:rPr>
              <a:t>. </a:t>
            </a:r>
            <a:r>
              <a:rPr lang="tr-TR" sz="2800" dirty="0" smtClean="0">
                <a:solidFill>
                  <a:srgbClr val="FFFF00"/>
                </a:solidFill>
                <a:effectLst/>
                <a:latin typeface="Times New Roman" panose="02020603050405020304" pitchFamily="18" charset="0"/>
                <a:ea typeface="Times New Roman" panose="02020603050405020304" pitchFamily="18" charset="0"/>
              </a:rPr>
              <a:t>TERKİP</a:t>
            </a:r>
            <a:endParaRPr lang="tr-TR" sz="2800" dirty="0" smtClean="0">
              <a:solidFill>
                <a:srgbClr val="FFFF00"/>
              </a:solidFill>
              <a:effectLst/>
              <a:latin typeface="Times New Roman" panose="02020603050405020304" pitchFamily="18" charset="0"/>
              <a:ea typeface="Times New Roman" panose="02020603050405020304" pitchFamily="18" charset="0"/>
            </a:endParaRPr>
          </a:p>
          <a:p>
            <a:endParaRPr lang="tr-TR" sz="2800" dirty="0">
              <a:solidFill>
                <a:schemeClr val="bg1"/>
              </a:solidFill>
            </a:endParaRPr>
          </a:p>
        </p:txBody>
      </p:sp>
    </p:spTree>
    <p:extLst>
      <p:ext uri="{BB962C8B-B14F-4D97-AF65-F5344CB8AC3E}">
        <p14:creationId xmlns:p14="http://schemas.microsoft.com/office/powerpoint/2010/main" val="2412509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40" y="728969"/>
            <a:ext cx="11243256" cy="706964"/>
          </a:xfrm>
          <a:solidFill>
            <a:schemeClr val="tx1"/>
          </a:solidFill>
        </p:spPr>
        <p:txBody>
          <a:bodyPr/>
          <a:lstStyle/>
          <a:p>
            <a:r>
              <a:rPr lang="tr-TR" sz="2800" dirty="0" smtClean="0"/>
              <a:t>Eşleştiriniz.</a:t>
            </a:r>
            <a:endParaRPr lang="tr-TR" sz="28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4416512"/>
              </p:ext>
            </p:extLst>
          </p:nvPr>
        </p:nvGraphicFramePr>
        <p:xfrm>
          <a:off x="463642" y="1648495"/>
          <a:ext cx="11243254" cy="4610637"/>
        </p:xfrm>
        <a:graphic>
          <a:graphicData uri="http://schemas.openxmlformats.org/drawingml/2006/table">
            <a:tbl>
              <a:tblPr firstRow="1" firstCol="1" lastRow="1" lastCol="1" bandRow="1" bandCol="1"/>
              <a:tblGrid>
                <a:gridCol w="3446961"/>
                <a:gridCol w="2254070"/>
                <a:gridCol w="2178973"/>
                <a:gridCol w="1682856"/>
                <a:gridCol w="1680394"/>
              </a:tblGrid>
              <a:tr h="850520">
                <a:tc>
                  <a:txBody>
                    <a:bodyPr/>
                    <a:lstStyle/>
                    <a:p>
                      <a:pPr algn="l">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Gelişmeler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Kabataş devri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Yontma taş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Cilalı taş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Bakır devri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55852">
                <a:tc>
                  <a:txBody>
                    <a:bodyPr/>
                    <a:lstStyle/>
                    <a:p>
                      <a:pPr algn="l">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Tarım üretimine geçilmesi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 </a:t>
                      </a:r>
                      <a:endParaRPr lang="tr-TR" sz="2400" dirty="0" smtClean="0">
                        <a:solidFill>
                          <a:schemeClr val="bg1"/>
                        </a:solidFill>
                        <a:effectLst/>
                        <a:latin typeface="Times New Roman" panose="02020603050405020304" pitchFamily="18" charset="0"/>
                        <a:ea typeface="Times New Roman" panose="02020603050405020304" pitchFamily="18" charset="0"/>
                      </a:endParaRPr>
                    </a:p>
                    <a:p>
                      <a:pPr algn="l">
                        <a:spcAft>
                          <a:spcPts val="0"/>
                        </a:spcAft>
                      </a:pPr>
                      <a:endParaRPr lang="tr-TR"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 </a:t>
                      </a:r>
                      <a:endParaRPr lang="tr-TR" sz="2400" dirty="0" smtClean="0">
                        <a:solidFill>
                          <a:schemeClr val="bg1"/>
                        </a:solidFill>
                        <a:effectLst/>
                        <a:latin typeface="Times New Roman" panose="02020603050405020304" pitchFamily="18" charset="0"/>
                        <a:ea typeface="Times New Roman" panose="02020603050405020304" pitchFamily="18" charset="0"/>
                      </a:endParaRPr>
                    </a:p>
                    <a:p>
                      <a:pPr algn="l">
                        <a:spcAft>
                          <a:spcPts val="0"/>
                        </a:spcAft>
                      </a:pPr>
                      <a:r>
                        <a:rPr lang="tr-TR" sz="2400" dirty="0" smtClean="0">
                          <a:solidFill>
                            <a:schemeClr val="bg1"/>
                          </a:solidFill>
                          <a:effectLst/>
                          <a:latin typeface="Times New Roman" panose="02020603050405020304" pitchFamily="18" charset="0"/>
                          <a:ea typeface="Times New Roman" panose="02020603050405020304" pitchFamily="18" charset="0"/>
                        </a:rPr>
                        <a:t>  X</a:t>
                      </a:r>
                      <a:endParaRPr lang="tr-TR"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55852">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Yerleşik hayatın başlama.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 </a:t>
                      </a:r>
                      <a:r>
                        <a:rPr lang="tr-TR" sz="2400" dirty="0" smtClean="0">
                          <a:solidFill>
                            <a:schemeClr val="bg1"/>
                          </a:solidFill>
                          <a:effectLst/>
                          <a:latin typeface="Times New Roman" panose="02020603050405020304" pitchFamily="18" charset="0"/>
                          <a:ea typeface="Times New Roman" panose="02020603050405020304" pitchFamily="18" charset="0"/>
                        </a:rPr>
                        <a:t> X</a:t>
                      </a:r>
                      <a:endParaRPr lang="tr-TR"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39890">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Avcılık yapılması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 </a:t>
                      </a:r>
                      <a:r>
                        <a:rPr lang="tr-TR" sz="2400" dirty="0" smtClean="0">
                          <a:solidFill>
                            <a:schemeClr val="bg1"/>
                          </a:solidFill>
                          <a:effectLst/>
                          <a:latin typeface="Times New Roman" panose="02020603050405020304" pitchFamily="18" charset="0"/>
                          <a:ea typeface="Times New Roman" panose="02020603050405020304" pitchFamily="18" charset="0"/>
                        </a:rPr>
                        <a:t>  X</a:t>
                      </a:r>
                      <a:endParaRPr lang="tr-TR"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39890">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Ateşin bulunması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 </a:t>
                      </a:r>
                      <a:r>
                        <a:rPr lang="tr-TR" sz="2400" dirty="0" smtClean="0">
                          <a:solidFill>
                            <a:schemeClr val="bg1"/>
                          </a:solidFill>
                          <a:effectLst/>
                          <a:latin typeface="Times New Roman" panose="02020603050405020304" pitchFamily="18" charset="0"/>
                          <a:ea typeface="Times New Roman" panose="02020603050405020304" pitchFamily="18" charset="0"/>
                        </a:rPr>
                        <a:t>  X</a:t>
                      </a:r>
                      <a:endParaRPr lang="tr-TR"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68633">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Bakır kaplar kullanılması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 </a:t>
                      </a:r>
                      <a:r>
                        <a:rPr lang="tr-TR" sz="2400" dirty="0" smtClean="0">
                          <a:solidFill>
                            <a:schemeClr val="bg1"/>
                          </a:solidFill>
                          <a:effectLst/>
                          <a:latin typeface="Times New Roman" panose="02020603050405020304" pitchFamily="18" charset="0"/>
                          <a:ea typeface="Times New Roman" panose="02020603050405020304" pitchFamily="18" charset="0"/>
                        </a:rPr>
                        <a:t>X</a:t>
                      </a:r>
                      <a:endParaRPr lang="tr-TR"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2905769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8" y="625939"/>
            <a:ext cx="11191741" cy="706964"/>
          </a:xfrm>
          <a:solidFill>
            <a:schemeClr val="tx1"/>
          </a:solidFill>
        </p:spPr>
        <p:txBody>
          <a:bodyPr>
            <a:noAutofit/>
          </a:bodyPr>
          <a:lstStyle/>
          <a:p>
            <a:r>
              <a:rPr lang="tr-TR" sz="2400" b="1" dirty="0" smtClean="0"/>
              <a:t>Aşağıdaki bilgileri (D) ,(Y) yönünden değerlendiriniz.</a:t>
            </a:r>
            <a:r>
              <a:rPr lang="tr-TR" sz="2400" dirty="0" smtClean="0"/>
              <a:t/>
            </a:r>
            <a:br>
              <a:rPr lang="tr-TR" sz="2400" dirty="0" smtClean="0"/>
            </a:br>
            <a:endParaRPr lang="tr-TR" sz="2400" dirty="0"/>
          </a:p>
        </p:txBody>
      </p:sp>
      <p:sp>
        <p:nvSpPr>
          <p:cNvPr id="3" name="İçerik Yer Tutucusu 2"/>
          <p:cNvSpPr>
            <a:spLocks noGrp="1"/>
          </p:cNvSpPr>
          <p:nvPr>
            <p:ph idx="1"/>
          </p:nvPr>
        </p:nvSpPr>
        <p:spPr>
          <a:xfrm>
            <a:off x="476518" y="1429555"/>
            <a:ext cx="11191741" cy="5087155"/>
          </a:xfrm>
          <a:solidFill>
            <a:srgbClr val="002060"/>
          </a:solidFill>
        </p:spPr>
        <p:txBody>
          <a:bodyPr>
            <a:noAutofit/>
          </a:bodyPr>
          <a:lstStyle/>
          <a:p>
            <a:pPr>
              <a:lnSpc>
                <a:spcPct val="150000"/>
              </a:lnSpc>
              <a:spcBef>
                <a:spcPts val="0"/>
              </a:spcBef>
            </a:pPr>
            <a:r>
              <a:rPr lang="tr-TR" sz="2800" dirty="0" smtClean="0">
                <a:solidFill>
                  <a:schemeClr val="bg1"/>
                </a:solidFill>
              </a:rPr>
              <a:t>( </a:t>
            </a:r>
            <a:r>
              <a:rPr lang="tr-TR" sz="2800" b="1" dirty="0" smtClean="0">
                <a:solidFill>
                  <a:srgbClr val="FFFF00"/>
                </a:solidFill>
              </a:rPr>
              <a:t>D</a:t>
            </a:r>
            <a:r>
              <a:rPr lang="tr-TR" sz="2800" dirty="0" smtClean="0">
                <a:solidFill>
                  <a:schemeClr val="bg1"/>
                </a:solidFill>
              </a:rPr>
              <a:t>) </a:t>
            </a:r>
            <a:r>
              <a:rPr lang="tr-TR" sz="2800" dirty="0">
                <a:solidFill>
                  <a:schemeClr val="bg1"/>
                </a:solidFill>
              </a:rPr>
              <a:t>Tarihi bilgi veren her türlü </a:t>
            </a:r>
            <a:r>
              <a:rPr lang="tr-TR" sz="2800" dirty="0" smtClean="0">
                <a:solidFill>
                  <a:schemeClr val="bg1"/>
                </a:solidFill>
              </a:rPr>
              <a:t>malzemeye </a:t>
            </a:r>
            <a:r>
              <a:rPr lang="tr-TR" sz="2800" dirty="0">
                <a:solidFill>
                  <a:schemeClr val="bg1"/>
                </a:solidFill>
              </a:rPr>
              <a:t>kaynak denir</a:t>
            </a:r>
            <a:r>
              <a:rPr lang="tr-TR" sz="2800" dirty="0" smtClean="0">
                <a:solidFill>
                  <a:schemeClr val="bg1"/>
                </a:solidFill>
              </a:rPr>
              <a:t>.</a:t>
            </a:r>
          </a:p>
          <a:p>
            <a:pPr>
              <a:lnSpc>
                <a:spcPct val="150000"/>
              </a:lnSpc>
              <a:spcBef>
                <a:spcPts val="0"/>
              </a:spcBef>
            </a:pPr>
            <a:r>
              <a:rPr lang="tr-TR" sz="2800" dirty="0" smtClean="0">
                <a:solidFill>
                  <a:schemeClr val="bg1"/>
                </a:solidFill>
              </a:rPr>
              <a:t>( </a:t>
            </a:r>
            <a:r>
              <a:rPr lang="tr-TR" sz="2800" b="1" dirty="0" smtClean="0">
                <a:solidFill>
                  <a:srgbClr val="FFFF00"/>
                </a:solidFill>
              </a:rPr>
              <a:t>Y</a:t>
            </a:r>
            <a:r>
              <a:rPr lang="tr-TR" sz="2800" dirty="0" smtClean="0">
                <a:solidFill>
                  <a:schemeClr val="bg1"/>
                </a:solidFill>
              </a:rPr>
              <a:t> </a:t>
            </a:r>
            <a:r>
              <a:rPr lang="tr-TR" sz="2800" dirty="0">
                <a:solidFill>
                  <a:schemeClr val="bg1"/>
                </a:solidFill>
              </a:rPr>
              <a:t>) Sultan  Melikşah zamanında hazırlanan takvime Rumi takvim denir</a:t>
            </a:r>
            <a:r>
              <a:rPr lang="tr-TR" sz="2800" dirty="0" smtClean="0">
                <a:solidFill>
                  <a:schemeClr val="bg1"/>
                </a:solidFill>
              </a:rPr>
              <a:t>.</a:t>
            </a:r>
          </a:p>
          <a:p>
            <a:pPr>
              <a:lnSpc>
                <a:spcPct val="150000"/>
              </a:lnSpc>
              <a:spcBef>
                <a:spcPts val="0"/>
              </a:spcBef>
            </a:pPr>
            <a:r>
              <a:rPr lang="tr-TR" sz="2800" dirty="0" smtClean="0">
                <a:solidFill>
                  <a:schemeClr val="bg1"/>
                </a:solidFill>
              </a:rPr>
              <a:t>( </a:t>
            </a:r>
            <a:r>
              <a:rPr lang="tr-TR" sz="2800" b="1" dirty="0" smtClean="0">
                <a:solidFill>
                  <a:srgbClr val="FFFF00"/>
                </a:solidFill>
              </a:rPr>
              <a:t>D</a:t>
            </a:r>
            <a:r>
              <a:rPr lang="tr-TR" sz="2800" dirty="0" smtClean="0">
                <a:solidFill>
                  <a:schemeClr val="bg1"/>
                </a:solidFill>
              </a:rPr>
              <a:t> </a:t>
            </a:r>
            <a:r>
              <a:rPr lang="tr-TR" sz="2800" dirty="0">
                <a:solidFill>
                  <a:schemeClr val="bg1"/>
                </a:solidFill>
              </a:rPr>
              <a:t>) Yerleşik hayata  Cilalı </a:t>
            </a:r>
            <a:r>
              <a:rPr lang="tr-TR" sz="2800" dirty="0" smtClean="0">
                <a:solidFill>
                  <a:schemeClr val="bg1"/>
                </a:solidFill>
              </a:rPr>
              <a:t>(Yeni) Taş </a:t>
            </a:r>
            <a:r>
              <a:rPr lang="tr-TR" sz="2800" dirty="0">
                <a:solidFill>
                  <a:schemeClr val="bg1"/>
                </a:solidFill>
              </a:rPr>
              <a:t>devrinde geçilmiştir</a:t>
            </a:r>
            <a:r>
              <a:rPr lang="tr-TR" sz="2800" dirty="0" smtClean="0">
                <a:solidFill>
                  <a:schemeClr val="bg1"/>
                </a:solidFill>
              </a:rPr>
              <a:t>.</a:t>
            </a:r>
          </a:p>
          <a:p>
            <a:pPr>
              <a:lnSpc>
                <a:spcPct val="150000"/>
              </a:lnSpc>
              <a:spcBef>
                <a:spcPts val="0"/>
              </a:spcBef>
            </a:pPr>
            <a:r>
              <a:rPr lang="tr-TR" sz="2800" dirty="0" smtClean="0">
                <a:solidFill>
                  <a:schemeClr val="bg1"/>
                </a:solidFill>
              </a:rPr>
              <a:t>( </a:t>
            </a:r>
            <a:r>
              <a:rPr lang="tr-TR" sz="2800" b="1" dirty="0" smtClean="0">
                <a:solidFill>
                  <a:srgbClr val="FFFF00"/>
                </a:solidFill>
              </a:rPr>
              <a:t>Y</a:t>
            </a:r>
            <a:r>
              <a:rPr lang="tr-TR" sz="2800" dirty="0" smtClean="0">
                <a:solidFill>
                  <a:schemeClr val="bg1"/>
                </a:solidFill>
              </a:rPr>
              <a:t> </a:t>
            </a:r>
            <a:r>
              <a:rPr lang="tr-TR" sz="2800" dirty="0">
                <a:solidFill>
                  <a:schemeClr val="bg1"/>
                </a:solidFill>
              </a:rPr>
              <a:t>) Kitabeleri inceleyen bilim dalına Etnoğrafya denir</a:t>
            </a:r>
            <a:r>
              <a:rPr lang="tr-TR" sz="2800" dirty="0" smtClean="0">
                <a:solidFill>
                  <a:schemeClr val="bg1"/>
                </a:solidFill>
              </a:rPr>
              <a:t>.</a:t>
            </a:r>
          </a:p>
          <a:p>
            <a:pPr>
              <a:lnSpc>
                <a:spcPct val="150000"/>
              </a:lnSpc>
              <a:spcBef>
                <a:spcPts val="0"/>
              </a:spcBef>
            </a:pPr>
            <a:r>
              <a:rPr lang="tr-TR" sz="2800" dirty="0" smtClean="0">
                <a:solidFill>
                  <a:schemeClr val="bg1"/>
                </a:solidFill>
              </a:rPr>
              <a:t>( </a:t>
            </a:r>
            <a:r>
              <a:rPr lang="tr-TR" sz="2800" b="1" dirty="0" smtClean="0">
                <a:solidFill>
                  <a:srgbClr val="FFFF00"/>
                </a:solidFill>
              </a:rPr>
              <a:t>D</a:t>
            </a:r>
            <a:r>
              <a:rPr lang="tr-TR" sz="2800" dirty="0" smtClean="0">
                <a:solidFill>
                  <a:schemeClr val="bg1"/>
                </a:solidFill>
              </a:rPr>
              <a:t>) </a:t>
            </a:r>
            <a:r>
              <a:rPr lang="tr-TR" sz="2800" dirty="0">
                <a:solidFill>
                  <a:schemeClr val="bg1"/>
                </a:solidFill>
              </a:rPr>
              <a:t>Ateşin  kullanılması Yontma taş devri sonlarına doğru gerçekleşmiştir.</a:t>
            </a:r>
          </a:p>
          <a:p>
            <a:endParaRPr lang="tr-TR" sz="2800" dirty="0">
              <a:solidFill>
                <a:schemeClr val="bg1"/>
              </a:solidFill>
            </a:endParaRPr>
          </a:p>
        </p:txBody>
      </p:sp>
    </p:spTree>
    <p:extLst>
      <p:ext uri="{BB962C8B-B14F-4D97-AF65-F5344CB8AC3E}">
        <p14:creationId xmlns:p14="http://schemas.microsoft.com/office/powerpoint/2010/main" val="3882780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003" y="973668"/>
            <a:ext cx="11256135" cy="706964"/>
          </a:xfrm>
          <a:solidFill>
            <a:schemeClr val="tx1"/>
          </a:solidFill>
        </p:spPr>
        <p:txBody>
          <a:bodyPr/>
          <a:lstStyle/>
          <a:p>
            <a:r>
              <a:rPr lang="tr-TR" sz="2400" b="1" dirty="0"/>
              <a:t>Aşağıda verilen buluntuların hangi dönemlere ait olduğunu yazınız.</a:t>
            </a:r>
            <a:endParaRPr lang="tr-TR" sz="24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946380276"/>
              </p:ext>
            </p:extLst>
          </p:nvPr>
        </p:nvGraphicFramePr>
        <p:xfrm>
          <a:off x="425002" y="1983344"/>
          <a:ext cx="11256136" cy="4237152"/>
        </p:xfrm>
        <a:graphic>
          <a:graphicData uri="http://schemas.openxmlformats.org/drawingml/2006/table">
            <a:tbl>
              <a:tblPr firstRow="1" firstCol="1" lastRow="1" lastCol="1" bandRow="1" bandCol="1"/>
              <a:tblGrid>
                <a:gridCol w="5628068"/>
                <a:gridCol w="5628068"/>
              </a:tblGrid>
              <a:tr h="706192">
                <a:tc>
                  <a:txBody>
                    <a:bodyPr/>
                    <a:lstStyle/>
                    <a:p>
                      <a:pPr>
                        <a:spcAft>
                          <a:spcPts val="0"/>
                        </a:spcAft>
                        <a:tabLst>
                          <a:tab pos="822960" algn="l"/>
                          <a:tab pos="1356360" algn="l"/>
                          <a:tab pos="3124200" algn="l"/>
                          <a:tab pos="4632960" algn="l"/>
                        </a:tabLst>
                      </a:pPr>
                      <a:r>
                        <a:rPr lang="tr-TR" sz="2400" b="1" dirty="0">
                          <a:solidFill>
                            <a:schemeClr val="bg1"/>
                          </a:solidFill>
                          <a:effectLst/>
                          <a:latin typeface="Times New Roman" panose="02020603050405020304" pitchFamily="18" charset="0"/>
                          <a:ea typeface="Times New Roman" panose="02020603050405020304" pitchFamily="18" charset="0"/>
                        </a:rPr>
                        <a:t>Buluntular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tabLst>
                          <a:tab pos="822960" algn="l"/>
                          <a:tab pos="1356360" algn="l"/>
                          <a:tab pos="3124200" algn="l"/>
                          <a:tab pos="4632960" algn="l"/>
                        </a:tabLst>
                      </a:pPr>
                      <a:r>
                        <a:rPr lang="tr-TR" sz="2400" b="1" dirty="0">
                          <a:solidFill>
                            <a:schemeClr val="bg1"/>
                          </a:solidFill>
                          <a:effectLst/>
                          <a:latin typeface="Times New Roman" panose="02020603050405020304" pitchFamily="18" charset="0"/>
                          <a:ea typeface="Times New Roman" panose="02020603050405020304" pitchFamily="18" charset="0"/>
                        </a:rPr>
                        <a:t>Dönem.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06192">
                <a:tc>
                  <a:txBody>
                    <a:bodyPr/>
                    <a:lstStyle/>
                    <a:p>
                      <a:pPr>
                        <a:spcAft>
                          <a:spcPts val="0"/>
                        </a:spcAft>
                        <a:tabLst>
                          <a:tab pos="822960" algn="l"/>
                          <a:tab pos="1356360" algn="l"/>
                          <a:tab pos="3124200" algn="l"/>
                          <a:tab pos="4632960" algn="l"/>
                        </a:tabLst>
                      </a:pPr>
                      <a:r>
                        <a:rPr lang="tr-TR" sz="2400" dirty="0">
                          <a:solidFill>
                            <a:schemeClr val="bg1"/>
                          </a:solidFill>
                          <a:effectLst/>
                          <a:latin typeface="Times New Roman" panose="02020603050405020304" pitchFamily="18" charset="0"/>
                          <a:ea typeface="Times New Roman" panose="02020603050405020304" pitchFamily="18" charset="0"/>
                        </a:rPr>
                        <a:t>Bakır kaplar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tabLst>
                          <a:tab pos="822960" algn="l"/>
                          <a:tab pos="1356360" algn="l"/>
                          <a:tab pos="3124200" algn="l"/>
                          <a:tab pos="4632960" algn="l"/>
                        </a:tabLst>
                      </a:pPr>
                      <a:r>
                        <a:rPr lang="tr-TR" sz="2400" dirty="0">
                          <a:solidFill>
                            <a:schemeClr val="bg1"/>
                          </a:solidFill>
                          <a:effectLst/>
                          <a:latin typeface="Times New Roman" panose="02020603050405020304" pitchFamily="18" charset="0"/>
                          <a:ea typeface="Times New Roman" panose="02020603050405020304" pitchFamily="18" charset="0"/>
                        </a:rPr>
                        <a:t> </a:t>
                      </a:r>
                      <a:r>
                        <a:rPr lang="tr-TR" sz="2400" dirty="0" smtClean="0">
                          <a:solidFill>
                            <a:schemeClr val="bg1"/>
                          </a:solidFill>
                          <a:effectLst/>
                          <a:latin typeface="Times New Roman" panose="02020603050405020304" pitchFamily="18" charset="0"/>
                          <a:ea typeface="Times New Roman" panose="02020603050405020304" pitchFamily="18" charset="0"/>
                        </a:rPr>
                        <a:t>Maden</a:t>
                      </a:r>
                      <a:r>
                        <a:rPr lang="tr-TR" sz="2400" baseline="0" dirty="0" smtClean="0">
                          <a:solidFill>
                            <a:schemeClr val="bg1"/>
                          </a:solidFill>
                          <a:effectLst/>
                          <a:latin typeface="Times New Roman" panose="02020603050405020304" pitchFamily="18" charset="0"/>
                          <a:ea typeface="Times New Roman" panose="02020603050405020304" pitchFamily="18" charset="0"/>
                        </a:rPr>
                        <a:t> Devri- Bakır Devri</a:t>
                      </a:r>
                      <a:endParaRPr lang="tr-TR"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06192">
                <a:tc>
                  <a:txBody>
                    <a:bodyPr/>
                    <a:lstStyle/>
                    <a:p>
                      <a:pPr>
                        <a:spcAft>
                          <a:spcPts val="0"/>
                        </a:spcAft>
                        <a:tabLst>
                          <a:tab pos="822960" algn="l"/>
                          <a:tab pos="1356360" algn="l"/>
                          <a:tab pos="3124200" algn="l"/>
                          <a:tab pos="4632960" algn="l"/>
                        </a:tabLst>
                      </a:pPr>
                      <a:r>
                        <a:rPr lang="tr-TR" sz="2400" dirty="0">
                          <a:solidFill>
                            <a:schemeClr val="bg1"/>
                          </a:solidFill>
                          <a:effectLst/>
                          <a:latin typeface="Times New Roman" panose="02020603050405020304" pitchFamily="18" charset="0"/>
                          <a:ea typeface="Times New Roman" panose="02020603050405020304" pitchFamily="18" charset="0"/>
                        </a:rPr>
                        <a:t>Kil tabletler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tabLst>
                          <a:tab pos="822960" algn="l"/>
                          <a:tab pos="1356360" algn="l"/>
                          <a:tab pos="3124200" algn="l"/>
                          <a:tab pos="4632960" algn="l"/>
                        </a:tabLst>
                      </a:pPr>
                      <a:r>
                        <a:rPr lang="tr-TR" sz="2400" dirty="0">
                          <a:solidFill>
                            <a:schemeClr val="bg1"/>
                          </a:solidFill>
                          <a:effectLst/>
                          <a:latin typeface="Times New Roman" panose="02020603050405020304" pitchFamily="18" charset="0"/>
                          <a:ea typeface="Times New Roman" panose="02020603050405020304" pitchFamily="18" charset="0"/>
                        </a:rPr>
                        <a:t> </a:t>
                      </a:r>
                      <a:r>
                        <a:rPr lang="tr-TR" sz="2400" dirty="0" smtClean="0">
                          <a:solidFill>
                            <a:schemeClr val="bg1"/>
                          </a:solidFill>
                          <a:effectLst/>
                          <a:latin typeface="Times New Roman" panose="02020603050405020304" pitchFamily="18" charset="0"/>
                          <a:ea typeface="Times New Roman" panose="02020603050405020304" pitchFamily="18" charset="0"/>
                        </a:rPr>
                        <a:t>Yeni Taş Çağı- İlkçağa geçiş</a:t>
                      </a:r>
                      <a:endParaRPr lang="tr-TR"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06192">
                <a:tc>
                  <a:txBody>
                    <a:bodyPr/>
                    <a:lstStyle/>
                    <a:p>
                      <a:pPr>
                        <a:spcAft>
                          <a:spcPts val="0"/>
                        </a:spcAft>
                        <a:tabLst>
                          <a:tab pos="822960" algn="l"/>
                          <a:tab pos="1356360" algn="l"/>
                          <a:tab pos="3124200" algn="l"/>
                          <a:tab pos="4632960" algn="l"/>
                        </a:tabLst>
                      </a:pPr>
                      <a:r>
                        <a:rPr lang="tr-TR" sz="2400" dirty="0">
                          <a:solidFill>
                            <a:schemeClr val="bg1"/>
                          </a:solidFill>
                          <a:effectLst/>
                          <a:latin typeface="Times New Roman" panose="02020603050405020304" pitchFamily="18" charset="0"/>
                          <a:ea typeface="Times New Roman" panose="02020603050405020304" pitchFamily="18" charset="0"/>
                        </a:rPr>
                        <a:t>Buğday taneleri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tabLst>
                          <a:tab pos="822960" algn="l"/>
                          <a:tab pos="1356360" algn="l"/>
                          <a:tab pos="3124200" algn="l"/>
                          <a:tab pos="4632960" algn="l"/>
                        </a:tabLst>
                      </a:pPr>
                      <a:r>
                        <a:rPr lang="tr-TR" sz="2400" dirty="0">
                          <a:solidFill>
                            <a:schemeClr val="bg1"/>
                          </a:solidFill>
                          <a:effectLst/>
                          <a:latin typeface="Times New Roman" panose="02020603050405020304" pitchFamily="18" charset="0"/>
                          <a:ea typeface="Times New Roman" panose="02020603050405020304" pitchFamily="18" charset="0"/>
                        </a:rPr>
                        <a:t> </a:t>
                      </a:r>
                      <a:r>
                        <a:rPr lang="tr-TR" sz="2400" dirty="0" smtClean="0">
                          <a:solidFill>
                            <a:schemeClr val="bg1"/>
                          </a:solidFill>
                          <a:effectLst/>
                          <a:latin typeface="Times New Roman" panose="02020603050405020304" pitchFamily="18" charset="0"/>
                          <a:ea typeface="Times New Roman" panose="02020603050405020304" pitchFamily="18" charset="0"/>
                        </a:rPr>
                        <a:t>Yeni Taş Çağı</a:t>
                      </a:r>
                      <a:endParaRPr lang="tr-TR"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06192">
                <a:tc>
                  <a:txBody>
                    <a:bodyPr/>
                    <a:lstStyle/>
                    <a:p>
                      <a:pPr>
                        <a:spcAft>
                          <a:spcPts val="0"/>
                        </a:spcAft>
                        <a:tabLst>
                          <a:tab pos="822960" algn="l"/>
                          <a:tab pos="1356360" algn="l"/>
                          <a:tab pos="3124200" algn="l"/>
                          <a:tab pos="4632960" algn="l"/>
                        </a:tabLst>
                      </a:pPr>
                      <a:r>
                        <a:rPr lang="tr-TR" sz="2400" dirty="0">
                          <a:solidFill>
                            <a:schemeClr val="bg1"/>
                          </a:solidFill>
                          <a:effectLst/>
                          <a:latin typeface="Times New Roman" panose="02020603050405020304" pitchFamily="18" charset="0"/>
                          <a:ea typeface="Times New Roman" panose="02020603050405020304" pitchFamily="18" charset="0"/>
                        </a:rPr>
                        <a:t>Ateş külleri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tabLst>
                          <a:tab pos="822960" algn="l"/>
                          <a:tab pos="1356360" algn="l"/>
                          <a:tab pos="3124200" algn="l"/>
                          <a:tab pos="4632960" algn="l"/>
                        </a:tabLst>
                      </a:pPr>
                      <a:r>
                        <a:rPr lang="tr-TR" sz="2400" dirty="0">
                          <a:solidFill>
                            <a:schemeClr val="bg1"/>
                          </a:solidFill>
                          <a:effectLst/>
                          <a:latin typeface="Times New Roman" panose="02020603050405020304" pitchFamily="18" charset="0"/>
                          <a:ea typeface="Times New Roman" panose="02020603050405020304" pitchFamily="18" charset="0"/>
                        </a:rPr>
                        <a:t> </a:t>
                      </a:r>
                      <a:r>
                        <a:rPr lang="tr-TR" sz="2400" dirty="0" smtClean="0">
                          <a:solidFill>
                            <a:schemeClr val="bg1"/>
                          </a:solidFill>
                          <a:effectLst/>
                          <a:latin typeface="Times New Roman" panose="02020603050405020304" pitchFamily="18" charset="0"/>
                          <a:ea typeface="Times New Roman" panose="02020603050405020304" pitchFamily="18" charset="0"/>
                        </a:rPr>
                        <a:t>Yontma Taş Çağı</a:t>
                      </a:r>
                      <a:endParaRPr lang="tr-TR"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06192">
                <a:tc>
                  <a:txBody>
                    <a:bodyPr/>
                    <a:lstStyle/>
                    <a:p>
                      <a:pPr>
                        <a:spcAft>
                          <a:spcPts val="0"/>
                        </a:spcAft>
                        <a:tabLst>
                          <a:tab pos="822960" algn="l"/>
                          <a:tab pos="1356360" algn="l"/>
                          <a:tab pos="3124200" algn="l"/>
                          <a:tab pos="4632960" algn="l"/>
                        </a:tabLst>
                      </a:pPr>
                      <a:r>
                        <a:rPr lang="tr-TR" sz="2400">
                          <a:solidFill>
                            <a:schemeClr val="bg1"/>
                          </a:solidFill>
                          <a:effectLst/>
                          <a:latin typeface="Times New Roman" panose="02020603050405020304" pitchFamily="18" charset="0"/>
                          <a:ea typeface="Times New Roman" panose="02020603050405020304" pitchFamily="18" charset="0"/>
                        </a:rPr>
                        <a:t>Tunç heykel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tabLst>
                          <a:tab pos="822960" algn="l"/>
                          <a:tab pos="1356360" algn="l"/>
                          <a:tab pos="3124200" algn="l"/>
                          <a:tab pos="4632960" algn="l"/>
                        </a:tabLst>
                      </a:pPr>
                      <a:r>
                        <a:rPr lang="tr-TR" sz="2400" dirty="0">
                          <a:solidFill>
                            <a:schemeClr val="bg1"/>
                          </a:solidFill>
                          <a:effectLst/>
                          <a:latin typeface="Times New Roman" panose="02020603050405020304" pitchFamily="18" charset="0"/>
                          <a:ea typeface="Times New Roman" panose="02020603050405020304" pitchFamily="18" charset="0"/>
                        </a:rPr>
                        <a:t> </a:t>
                      </a:r>
                      <a:r>
                        <a:rPr lang="tr-TR" sz="2400" dirty="0" smtClean="0">
                          <a:solidFill>
                            <a:schemeClr val="bg1"/>
                          </a:solidFill>
                          <a:effectLst/>
                          <a:latin typeface="Times New Roman" panose="02020603050405020304" pitchFamily="18" charset="0"/>
                          <a:ea typeface="Times New Roman" panose="02020603050405020304" pitchFamily="18" charset="0"/>
                        </a:rPr>
                        <a:t>Maden</a:t>
                      </a:r>
                      <a:r>
                        <a:rPr lang="tr-TR" sz="2400" baseline="0" dirty="0" smtClean="0">
                          <a:solidFill>
                            <a:schemeClr val="bg1"/>
                          </a:solidFill>
                          <a:effectLst/>
                          <a:latin typeface="Times New Roman" panose="02020603050405020304" pitchFamily="18" charset="0"/>
                          <a:ea typeface="Times New Roman" panose="02020603050405020304" pitchFamily="18" charset="0"/>
                        </a:rPr>
                        <a:t> Çağı- Tunç Çağı</a:t>
                      </a:r>
                      <a:endParaRPr lang="tr-TR"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232028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8" y="695459"/>
            <a:ext cx="11230378" cy="1352281"/>
          </a:xfrm>
          <a:solidFill>
            <a:schemeClr val="tx2">
              <a:lumMod val="50000"/>
            </a:schemeClr>
          </a:solidFill>
        </p:spPr>
        <p:txBody>
          <a:bodyPr>
            <a:normAutofit fontScale="90000"/>
          </a:bodyPr>
          <a:lstStyle/>
          <a:p>
            <a:r>
              <a:rPr lang="tr-TR" dirty="0" smtClean="0"/>
              <a:t/>
            </a:r>
            <a:br>
              <a:rPr lang="tr-TR" dirty="0" smtClean="0"/>
            </a:br>
            <a:r>
              <a:rPr lang="tr-TR" dirty="0" smtClean="0"/>
              <a:t>Kaynak nedir? Kaynakları </a:t>
            </a:r>
            <a:r>
              <a:rPr lang="tr-TR" dirty="0"/>
              <a:t>güvenilir olup olmamasına göre hangi bölümlere ayırıyoruz. Birini açıklayınız.</a:t>
            </a:r>
            <a:br>
              <a:rPr lang="tr-TR" dirty="0"/>
            </a:br>
            <a:endParaRPr lang="tr-TR" dirty="0"/>
          </a:p>
        </p:txBody>
      </p:sp>
      <p:sp>
        <p:nvSpPr>
          <p:cNvPr id="3" name="İçerik Yer Tutucusu 2"/>
          <p:cNvSpPr>
            <a:spLocks noGrp="1"/>
          </p:cNvSpPr>
          <p:nvPr>
            <p:ph idx="1"/>
          </p:nvPr>
        </p:nvSpPr>
        <p:spPr>
          <a:xfrm>
            <a:off x="476518" y="2215166"/>
            <a:ext cx="11230378" cy="3804634"/>
          </a:xfrm>
          <a:solidFill>
            <a:srgbClr val="002060"/>
          </a:solidFill>
        </p:spPr>
        <p:txBody>
          <a:bodyPr>
            <a:normAutofit/>
          </a:bodyPr>
          <a:lstStyle/>
          <a:p>
            <a:endParaRPr lang="tr-TR" b="1" dirty="0" smtClean="0">
              <a:solidFill>
                <a:schemeClr val="bg1"/>
              </a:solidFill>
            </a:endParaRPr>
          </a:p>
          <a:p>
            <a:r>
              <a:rPr lang="tr-TR" sz="2800" dirty="0">
                <a:solidFill>
                  <a:schemeClr val="bg1"/>
                </a:solidFill>
              </a:rPr>
              <a:t>Tarihî bilgiye kaynaklı eden </a:t>
            </a:r>
            <a:r>
              <a:rPr lang="tr-TR" sz="2800" dirty="0" smtClean="0">
                <a:solidFill>
                  <a:schemeClr val="bg1"/>
                </a:solidFill>
              </a:rPr>
              <a:t>malzemelere kaynak denir.</a:t>
            </a:r>
            <a:endParaRPr lang="tr-TR" sz="2800" b="1" dirty="0">
              <a:solidFill>
                <a:schemeClr val="bg1"/>
              </a:solidFill>
            </a:endParaRPr>
          </a:p>
          <a:p>
            <a:r>
              <a:rPr lang="tr-TR" sz="2800" b="1" dirty="0" smtClean="0">
                <a:solidFill>
                  <a:schemeClr val="bg1"/>
                </a:solidFill>
              </a:rPr>
              <a:t>Birinci </a:t>
            </a:r>
            <a:r>
              <a:rPr lang="tr-TR" sz="2800" b="1" dirty="0">
                <a:solidFill>
                  <a:schemeClr val="bg1"/>
                </a:solidFill>
              </a:rPr>
              <a:t>el kaynaklar (Ana kaynak):</a:t>
            </a:r>
            <a:r>
              <a:rPr lang="tr-TR" sz="2800" dirty="0">
                <a:solidFill>
                  <a:schemeClr val="bg1"/>
                </a:solidFill>
              </a:rPr>
              <a:t> Olayın geçtiği döneme ait belge ve buluntulardır: Kitabe, abide, arkeolojik buluntu, para vb.</a:t>
            </a:r>
          </a:p>
          <a:p>
            <a:r>
              <a:rPr lang="tr-TR" sz="2800" b="1" dirty="0">
                <a:solidFill>
                  <a:schemeClr val="bg1"/>
                </a:solidFill>
              </a:rPr>
              <a:t>İkinci el kaynaklar: </a:t>
            </a:r>
            <a:r>
              <a:rPr lang="tr-TR" sz="2800" dirty="0">
                <a:solidFill>
                  <a:schemeClr val="bg1"/>
                </a:solidFill>
              </a:rPr>
              <a:t>Olayın geçtiği döneme yakın ya da o dönemin </a:t>
            </a:r>
            <a:r>
              <a:rPr lang="tr-TR" sz="2800" dirty="0" smtClean="0">
                <a:solidFill>
                  <a:schemeClr val="bg1"/>
                </a:solidFill>
              </a:rPr>
              <a:t>kaynaklarından faydalanılarak </a:t>
            </a:r>
            <a:r>
              <a:rPr lang="tr-TR" sz="2800" dirty="0">
                <a:solidFill>
                  <a:schemeClr val="bg1"/>
                </a:solidFill>
              </a:rPr>
              <a:t>meydana getirilen eserlerdir.</a:t>
            </a:r>
          </a:p>
          <a:p>
            <a:endParaRPr lang="tr-TR" sz="2800" dirty="0">
              <a:solidFill>
                <a:schemeClr val="bg1"/>
              </a:solidFill>
            </a:endParaRPr>
          </a:p>
        </p:txBody>
      </p:sp>
    </p:spTree>
    <p:extLst>
      <p:ext uri="{BB962C8B-B14F-4D97-AF65-F5344CB8AC3E}">
        <p14:creationId xmlns:p14="http://schemas.microsoft.com/office/powerpoint/2010/main" val="4283298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0762" y="973668"/>
            <a:ext cx="11037194" cy="706964"/>
          </a:xfrm>
          <a:solidFill>
            <a:schemeClr val="tx1"/>
          </a:solidFill>
        </p:spPr>
        <p:txBody>
          <a:bodyPr>
            <a:noAutofit/>
          </a:bodyPr>
          <a:lstStyle/>
          <a:p>
            <a:r>
              <a:rPr lang="tr-TR" sz="2400" b="1" dirty="0" smtClean="0"/>
              <a:t>Aşağıdaki </a:t>
            </a:r>
            <a:r>
              <a:rPr lang="tr-TR" sz="2400" b="1" dirty="0" smtClean="0"/>
              <a:t>bilgileri (D) ve (Y) olarak değerlendiriniz.</a:t>
            </a:r>
            <a:r>
              <a:rPr lang="tr-TR" sz="2400" dirty="0" smtClean="0"/>
              <a:t/>
            </a:r>
            <a:br>
              <a:rPr lang="tr-TR" sz="2400" dirty="0" smtClean="0"/>
            </a:br>
            <a:endParaRPr lang="tr-TR" sz="2400" dirty="0"/>
          </a:p>
        </p:txBody>
      </p:sp>
      <p:sp>
        <p:nvSpPr>
          <p:cNvPr id="3" name="İçerik Yer Tutucusu 2"/>
          <p:cNvSpPr>
            <a:spLocks noGrp="1"/>
          </p:cNvSpPr>
          <p:nvPr>
            <p:ph idx="1"/>
          </p:nvPr>
        </p:nvSpPr>
        <p:spPr>
          <a:xfrm>
            <a:off x="450762" y="2009104"/>
            <a:ext cx="11217497" cy="4010696"/>
          </a:xfrm>
          <a:solidFill>
            <a:srgbClr val="002060"/>
          </a:solidFill>
        </p:spPr>
        <p:txBody>
          <a:bodyPr>
            <a:noAutofit/>
          </a:bodyPr>
          <a:lstStyle/>
          <a:p>
            <a:r>
              <a:rPr lang="tr-TR" sz="2800" dirty="0" smtClean="0">
                <a:solidFill>
                  <a:schemeClr val="bg1"/>
                </a:solidFill>
              </a:rPr>
              <a:t>-(</a:t>
            </a:r>
            <a:r>
              <a:rPr lang="tr-TR" sz="2800" b="1" dirty="0" smtClean="0">
                <a:solidFill>
                  <a:srgbClr val="FFFF00"/>
                </a:solidFill>
              </a:rPr>
              <a:t>Y</a:t>
            </a:r>
            <a:r>
              <a:rPr lang="tr-TR" sz="2800" dirty="0" smtClean="0">
                <a:solidFill>
                  <a:schemeClr val="bg1"/>
                </a:solidFill>
              </a:rPr>
              <a:t>) </a:t>
            </a:r>
            <a:r>
              <a:rPr lang="tr-TR" sz="2800" dirty="0">
                <a:solidFill>
                  <a:schemeClr val="bg1"/>
                </a:solidFill>
              </a:rPr>
              <a:t>Yazı Sümerli tüccarlar vasıtasıyla Orta Anadolu’ ya girmiştir.</a:t>
            </a:r>
          </a:p>
          <a:p>
            <a:r>
              <a:rPr lang="tr-TR" sz="2800" dirty="0" smtClean="0">
                <a:solidFill>
                  <a:schemeClr val="bg1"/>
                </a:solidFill>
              </a:rPr>
              <a:t>-(</a:t>
            </a:r>
            <a:r>
              <a:rPr lang="tr-TR" sz="2800" b="1" dirty="0" smtClean="0">
                <a:solidFill>
                  <a:srgbClr val="FFFF00"/>
                </a:solidFill>
              </a:rPr>
              <a:t>D</a:t>
            </a:r>
            <a:r>
              <a:rPr lang="tr-TR" sz="2800" dirty="0" smtClean="0">
                <a:solidFill>
                  <a:schemeClr val="bg1"/>
                </a:solidFill>
              </a:rPr>
              <a:t>) </a:t>
            </a:r>
            <a:r>
              <a:rPr lang="tr-TR" sz="2800" dirty="0">
                <a:solidFill>
                  <a:schemeClr val="bg1"/>
                </a:solidFill>
              </a:rPr>
              <a:t>Mısır tarihinin en önemli </a:t>
            </a:r>
            <a:r>
              <a:rPr lang="tr-TR" sz="2800" dirty="0" smtClean="0">
                <a:solidFill>
                  <a:schemeClr val="bg1"/>
                </a:solidFill>
              </a:rPr>
              <a:t>siyasi olayı  </a:t>
            </a:r>
            <a:r>
              <a:rPr lang="tr-TR" sz="2800" dirty="0">
                <a:solidFill>
                  <a:schemeClr val="bg1"/>
                </a:solidFill>
              </a:rPr>
              <a:t>Hititlerle yapılan Kadeş   savaşı ve antlaşmasıdır.</a:t>
            </a:r>
          </a:p>
          <a:p>
            <a:r>
              <a:rPr lang="tr-TR" sz="2800" dirty="0" smtClean="0">
                <a:solidFill>
                  <a:schemeClr val="bg1"/>
                </a:solidFill>
              </a:rPr>
              <a:t>-(</a:t>
            </a:r>
            <a:r>
              <a:rPr lang="tr-TR" sz="2800" b="1" dirty="0" smtClean="0">
                <a:solidFill>
                  <a:srgbClr val="FFFF00"/>
                </a:solidFill>
              </a:rPr>
              <a:t>D</a:t>
            </a:r>
            <a:r>
              <a:rPr lang="tr-TR" sz="2800" dirty="0" smtClean="0">
                <a:solidFill>
                  <a:schemeClr val="bg1"/>
                </a:solidFill>
              </a:rPr>
              <a:t>)  </a:t>
            </a:r>
            <a:r>
              <a:rPr lang="tr-TR" sz="2800" dirty="0">
                <a:solidFill>
                  <a:schemeClr val="bg1"/>
                </a:solidFill>
              </a:rPr>
              <a:t>İbraniler de tek tanrılı dini inanç başlamıştır</a:t>
            </a:r>
          </a:p>
          <a:p>
            <a:r>
              <a:rPr lang="tr-TR" sz="2800" dirty="0" smtClean="0">
                <a:solidFill>
                  <a:schemeClr val="bg1"/>
                </a:solidFill>
              </a:rPr>
              <a:t>-(</a:t>
            </a:r>
            <a:r>
              <a:rPr lang="tr-TR" sz="2800" b="1" dirty="0" smtClean="0">
                <a:solidFill>
                  <a:srgbClr val="FFFF00"/>
                </a:solidFill>
              </a:rPr>
              <a:t>Y</a:t>
            </a:r>
            <a:r>
              <a:rPr lang="tr-TR" sz="2800" dirty="0" smtClean="0">
                <a:solidFill>
                  <a:schemeClr val="bg1"/>
                </a:solidFill>
              </a:rPr>
              <a:t>) </a:t>
            </a:r>
            <a:r>
              <a:rPr lang="tr-TR" sz="2800" dirty="0" err="1">
                <a:solidFill>
                  <a:schemeClr val="bg1"/>
                </a:solidFill>
              </a:rPr>
              <a:t>İlyada</a:t>
            </a:r>
            <a:r>
              <a:rPr lang="tr-TR" sz="2800" dirty="0">
                <a:solidFill>
                  <a:schemeClr val="bg1"/>
                </a:solidFill>
              </a:rPr>
              <a:t> ve </a:t>
            </a:r>
            <a:r>
              <a:rPr lang="tr-TR" sz="2800" dirty="0" err="1">
                <a:solidFill>
                  <a:schemeClr val="bg1"/>
                </a:solidFill>
              </a:rPr>
              <a:t>Odessa</a:t>
            </a:r>
            <a:r>
              <a:rPr lang="tr-TR" sz="2800" dirty="0">
                <a:solidFill>
                  <a:schemeClr val="bg1"/>
                </a:solidFill>
              </a:rPr>
              <a:t> destanı Urartulara aittir.</a:t>
            </a:r>
          </a:p>
          <a:p>
            <a:r>
              <a:rPr lang="tr-TR" sz="2800" dirty="0" smtClean="0">
                <a:solidFill>
                  <a:schemeClr val="bg1"/>
                </a:solidFill>
              </a:rPr>
              <a:t>-(</a:t>
            </a:r>
            <a:r>
              <a:rPr lang="tr-TR" sz="2800" b="1" dirty="0" smtClean="0">
                <a:solidFill>
                  <a:srgbClr val="FFFF00"/>
                </a:solidFill>
              </a:rPr>
              <a:t>D</a:t>
            </a:r>
            <a:r>
              <a:rPr lang="tr-TR" sz="2800" dirty="0" smtClean="0">
                <a:solidFill>
                  <a:schemeClr val="bg1"/>
                </a:solidFill>
              </a:rPr>
              <a:t>) </a:t>
            </a:r>
            <a:r>
              <a:rPr lang="tr-TR" sz="2800" dirty="0">
                <a:solidFill>
                  <a:schemeClr val="bg1"/>
                </a:solidFill>
              </a:rPr>
              <a:t>İlk paranın kullanımı  Lidyalılara aittir.</a:t>
            </a:r>
          </a:p>
          <a:p>
            <a:endParaRPr lang="tr-TR" sz="2800" dirty="0">
              <a:solidFill>
                <a:schemeClr val="bg1"/>
              </a:solidFill>
            </a:endParaRPr>
          </a:p>
        </p:txBody>
      </p:sp>
    </p:spTree>
    <p:extLst>
      <p:ext uri="{BB962C8B-B14F-4D97-AF65-F5344CB8AC3E}">
        <p14:creationId xmlns:p14="http://schemas.microsoft.com/office/powerpoint/2010/main" val="519770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5252" y="935032"/>
            <a:ext cx="11260280" cy="706964"/>
          </a:xfrm>
          <a:solidFill>
            <a:schemeClr val="tx1"/>
          </a:solidFill>
        </p:spPr>
        <p:txBody>
          <a:bodyPr>
            <a:noAutofit/>
          </a:bodyPr>
          <a:lstStyle/>
          <a:p>
            <a:r>
              <a:rPr lang="tr-TR" sz="2000" b="1" dirty="0" smtClean="0"/>
              <a:t>Aşağıdaki </a:t>
            </a:r>
            <a:r>
              <a:rPr lang="tr-TR" sz="2000" b="1" dirty="0" smtClean="0"/>
              <a:t>eserlerin aydınlatılmasında hangi yardımcı bilimlerden yararlanıldığını belirtiniz.</a:t>
            </a:r>
            <a:r>
              <a:rPr lang="tr-TR" sz="2000" dirty="0" smtClean="0"/>
              <a:t/>
            </a:r>
            <a:br>
              <a:rPr lang="tr-TR" sz="2000" dirty="0" smtClean="0"/>
            </a:br>
            <a:endParaRPr lang="tr-TR" sz="2000" dirty="0"/>
          </a:p>
        </p:txBody>
      </p:sp>
      <p:sp>
        <p:nvSpPr>
          <p:cNvPr id="3" name="İçerik Yer Tutucusu 2"/>
          <p:cNvSpPr>
            <a:spLocks noGrp="1"/>
          </p:cNvSpPr>
          <p:nvPr>
            <p:ph idx="1"/>
          </p:nvPr>
        </p:nvSpPr>
        <p:spPr>
          <a:xfrm>
            <a:off x="485252" y="1764406"/>
            <a:ext cx="11144371" cy="4739425"/>
          </a:xfrm>
          <a:solidFill>
            <a:srgbClr val="002060"/>
          </a:solidFill>
        </p:spPr>
        <p:txBody>
          <a:bodyPr>
            <a:noAutofit/>
          </a:bodyPr>
          <a:lstStyle/>
          <a:p>
            <a:r>
              <a:rPr lang="tr-TR" sz="2400" b="1" dirty="0" smtClean="0">
                <a:solidFill>
                  <a:schemeClr val="bg1"/>
                </a:solidFill>
              </a:rPr>
              <a:t>Eserler                                                      </a:t>
            </a:r>
            <a:r>
              <a:rPr lang="tr-TR" sz="2400" b="1" dirty="0">
                <a:solidFill>
                  <a:schemeClr val="bg1"/>
                </a:solidFill>
              </a:rPr>
              <a:t>Tarihe yardımcı bilimler</a:t>
            </a:r>
            <a:r>
              <a:rPr lang="tr-TR" sz="2400" dirty="0">
                <a:solidFill>
                  <a:schemeClr val="bg1"/>
                </a:solidFill>
              </a:rPr>
              <a:t>                                              </a:t>
            </a:r>
          </a:p>
          <a:p>
            <a:pPr>
              <a:lnSpc>
                <a:spcPct val="150000"/>
              </a:lnSpc>
              <a:spcBef>
                <a:spcPts val="0"/>
              </a:spcBef>
            </a:pPr>
            <a:r>
              <a:rPr lang="tr-TR" sz="2400" dirty="0">
                <a:solidFill>
                  <a:schemeClr val="bg1"/>
                </a:solidFill>
              </a:rPr>
              <a:t>-Bizans parası</a:t>
            </a:r>
            <a:r>
              <a:rPr lang="tr-TR" sz="2400" dirty="0" smtClean="0">
                <a:solidFill>
                  <a:schemeClr val="bg1"/>
                </a:solidFill>
              </a:rPr>
              <a:t>………………………………</a:t>
            </a:r>
            <a:r>
              <a:rPr lang="tr-TR" sz="2400" b="1" dirty="0" smtClean="0">
                <a:solidFill>
                  <a:srgbClr val="FFFF00"/>
                </a:solidFill>
              </a:rPr>
              <a:t>Nümizmatik</a:t>
            </a:r>
            <a:endParaRPr lang="tr-TR" sz="2400" b="1" dirty="0">
              <a:solidFill>
                <a:srgbClr val="FFFF00"/>
              </a:solidFill>
            </a:endParaRPr>
          </a:p>
          <a:p>
            <a:pPr>
              <a:lnSpc>
                <a:spcPct val="150000"/>
              </a:lnSpc>
              <a:spcBef>
                <a:spcPts val="0"/>
              </a:spcBef>
            </a:pPr>
            <a:r>
              <a:rPr lang="tr-TR" sz="2400" dirty="0">
                <a:solidFill>
                  <a:schemeClr val="bg1"/>
                </a:solidFill>
              </a:rPr>
              <a:t>-</a:t>
            </a:r>
            <a:r>
              <a:rPr lang="tr-TR" sz="2400" dirty="0" err="1">
                <a:solidFill>
                  <a:schemeClr val="bg1"/>
                </a:solidFill>
              </a:rPr>
              <a:t>Kültigin</a:t>
            </a:r>
            <a:r>
              <a:rPr lang="tr-TR" sz="2400" dirty="0">
                <a:solidFill>
                  <a:schemeClr val="bg1"/>
                </a:solidFill>
              </a:rPr>
              <a:t> yazıtları</a:t>
            </a:r>
            <a:r>
              <a:rPr lang="tr-TR" sz="2400" dirty="0" smtClean="0">
                <a:solidFill>
                  <a:schemeClr val="bg1"/>
                </a:solidFill>
              </a:rPr>
              <a:t>……………………………</a:t>
            </a:r>
            <a:r>
              <a:rPr lang="tr-TR" sz="2400" b="1" dirty="0" smtClean="0">
                <a:solidFill>
                  <a:srgbClr val="FFFF00"/>
                </a:solidFill>
              </a:rPr>
              <a:t>Epigrafi</a:t>
            </a:r>
          </a:p>
          <a:p>
            <a:pPr>
              <a:lnSpc>
                <a:spcPct val="150000"/>
              </a:lnSpc>
              <a:spcBef>
                <a:spcPts val="0"/>
              </a:spcBef>
            </a:pPr>
            <a:r>
              <a:rPr lang="tr-TR" sz="2400" dirty="0" smtClean="0">
                <a:solidFill>
                  <a:schemeClr val="bg1"/>
                </a:solidFill>
              </a:rPr>
              <a:t>-Kadeş antlaşmasının metinleri………… </a:t>
            </a:r>
            <a:r>
              <a:rPr lang="tr-TR" sz="2400" b="1" dirty="0" smtClean="0">
                <a:solidFill>
                  <a:srgbClr val="FFFF00"/>
                </a:solidFill>
              </a:rPr>
              <a:t>Diplomatik</a:t>
            </a:r>
          </a:p>
          <a:p>
            <a:pPr>
              <a:lnSpc>
                <a:spcPct val="150000"/>
              </a:lnSpc>
              <a:spcBef>
                <a:spcPts val="0"/>
              </a:spcBef>
            </a:pPr>
            <a:r>
              <a:rPr lang="tr-TR" sz="2400" dirty="0" smtClean="0">
                <a:solidFill>
                  <a:schemeClr val="bg1"/>
                </a:solidFill>
              </a:rPr>
              <a:t>-</a:t>
            </a:r>
            <a:r>
              <a:rPr lang="tr-TR" sz="2400" dirty="0">
                <a:solidFill>
                  <a:schemeClr val="bg1"/>
                </a:solidFill>
              </a:rPr>
              <a:t>Fenike alfabesi</a:t>
            </a:r>
            <a:r>
              <a:rPr lang="tr-TR" sz="2400" dirty="0" smtClean="0">
                <a:solidFill>
                  <a:schemeClr val="bg1"/>
                </a:solidFill>
              </a:rPr>
              <a:t>…………………………… </a:t>
            </a:r>
            <a:r>
              <a:rPr lang="tr-TR" sz="2400" b="1" dirty="0" smtClean="0">
                <a:solidFill>
                  <a:srgbClr val="FFFF00"/>
                </a:solidFill>
              </a:rPr>
              <a:t>Paleografya </a:t>
            </a:r>
            <a:endParaRPr lang="tr-TR" sz="2400" b="1" dirty="0">
              <a:solidFill>
                <a:srgbClr val="FFFF00"/>
              </a:solidFill>
            </a:endParaRPr>
          </a:p>
          <a:p>
            <a:pPr>
              <a:lnSpc>
                <a:spcPct val="150000"/>
              </a:lnSpc>
              <a:spcBef>
                <a:spcPts val="0"/>
              </a:spcBef>
            </a:pPr>
            <a:r>
              <a:rPr lang="tr-TR" sz="2400" dirty="0">
                <a:solidFill>
                  <a:schemeClr val="bg1"/>
                </a:solidFill>
              </a:rPr>
              <a:t>-Anadolu’da çeşitli insan kemikleri</a:t>
            </a:r>
            <a:r>
              <a:rPr lang="tr-TR" sz="2400" dirty="0" smtClean="0">
                <a:solidFill>
                  <a:schemeClr val="bg1"/>
                </a:solidFill>
              </a:rPr>
              <a:t>……. </a:t>
            </a:r>
            <a:r>
              <a:rPr lang="tr-TR" sz="2400" b="1" dirty="0" smtClean="0">
                <a:solidFill>
                  <a:srgbClr val="FFFF00"/>
                </a:solidFill>
              </a:rPr>
              <a:t>Antropoloji</a:t>
            </a:r>
            <a:endParaRPr lang="tr-TR" sz="2400" b="1" dirty="0">
              <a:solidFill>
                <a:srgbClr val="FFFF00"/>
              </a:solidFill>
            </a:endParaRPr>
          </a:p>
          <a:p>
            <a:pPr>
              <a:lnSpc>
                <a:spcPct val="150000"/>
              </a:lnSpc>
              <a:spcBef>
                <a:spcPts val="0"/>
              </a:spcBef>
            </a:pPr>
            <a:endParaRPr lang="tr-TR" sz="2400" dirty="0">
              <a:solidFill>
                <a:schemeClr val="bg1"/>
              </a:solidFill>
            </a:endParaRPr>
          </a:p>
        </p:txBody>
      </p:sp>
    </p:spTree>
    <p:extLst>
      <p:ext uri="{BB962C8B-B14F-4D97-AF65-F5344CB8AC3E}">
        <p14:creationId xmlns:p14="http://schemas.microsoft.com/office/powerpoint/2010/main" val="2435243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0760" y="764372"/>
            <a:ext cx="11256135" cy="600790"/>
          </a:xfrm>
          <a:solidFill>
            <a:schemeClr val="tx1"/>
          </a:solidFill>
        </p:spPr>
        <p:txBody>
          <a:bodyPr>
            <a:normAutofit fontScale="90000"/>
          </a:bodyPr>
          <a:lstStyle/>
          <a:p>
            <a:pPr lvl="0"/>
            <a:r>
              <a:rPr kumimoji="0" lang="tr-TR" sz="24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Eşleştiriniz.</a:t>
            </a:r>
            <a:r>
              <a:rPr kumimoji="0" lang="tr-TR" sz="2400" b="0" i="0" u="none" strike="noStrike" cap="none" normalizeH="0" baseline="0" dirty="0" smtClean="0">
                <a:ln>
                  <a:noFill/>
                </a:ln>
                <a:solidFill>
                  <a:schemeClr val="bg1"/>
                </a:solidFill>
                <a:effectLst/>
                <a:latin typeface="Arial" panose="020B0604020202020204" pitchFamily="34" charset="0"/>
              </a:rPr>
              <a:t/>
            </a:r>
            <a:br>
              <a:rPr kumimoji="0" lang="tr-TR" sz="2400" b="0" i="0" u="none" strike="noStrike" cap="none" normalizeH="0" baseline="0" dirty="0" smtClean="0">
                <a:ln>
                  <a:noFill/>
                </a:ln>
                <a:solidFill>
                  <a:schemeClr val="bg1"/>
                </a:solidFill>
                <a:effectLst/>
                <a:latin typeface="Arial" panose="020B0604020202020204" pitchFamily="34" charset="0"/>
              </a:rPr>
            </a:br>
            <a:endParaRPr lang="tr-TR" sz="2400" dirty="0">
              <a:solidFill>
                <a:schemeClr val="bg1"/>
              </a:solidFill>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797800103"/>
              </p:ext>
            </p:extLst>
          </p:nvPr>
        </p:nvGraphicFramePr>
        <p:xfrm>
          <a:off x="450758" y="1648496"/>
          <a:ext cx="11256136" cy="4095480"/>
        </p:xfrm>
        <a:graphic>
          <a:graphicData uri="http://schemas.openxmlformats.org/drawingml/2006/table">
            <a:tbl>
              <a:tblPr firstRow="1" firstCol="1" lastRow="1" lastCol="1" bandRow="1" bandCol="1"/>
              <a:tblGrid>
                <a:gridCol w="1875616"/>
                <a:gridCol w="1875616"/>
                <a:gridCol w="1875616"/>
                <a:gridCol w="1875616"/>
                <a:gridCol w="1876836"/>
                <a:gridCol w="1876836"/>
              </a:tblGrid>
              <a:tr h="682580">
                <a:tc>
                  <a:txBody>
                    <a:bodyPr/>
                    <a:lstStyle/>
                    <a:p>
                      <a:pPr>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Kavramlar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Bizans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Yunan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Mısır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Pers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Sümer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82580">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Site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82580">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Nom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82580">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Polis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82580">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Satraplık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82580">
                <a:tc>
                  <a:txBody>
                    <a:bodyPr/>
                    <a:lstStyle/>
                    <a:p>
                      <a:pPr>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Tema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1280593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397" y="625939"/>
            <a:ext cx="11153104" cy="706964"/>
          </a:xfrm>
          <a:solidFill>
            <a:schemeClr val="tx1"/>
          </a:solidFill>
        </p:spPr>
        <p:txBody>
          <a:bodyPr/>
          <a:lstStyle/>
          <a:p>
            <a:r>
              <a:rPr lang="tr-TR" sz="2400" dirty="0" smtClean="0"/>
              <a:t>Eşleştiriniz</a:t>
            </a:r>
            <a:endParaRPr lang="tr-TR" sz="24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06661508"/>
              </p:ext>
            </p:extLst>
          </p:nvPr>
        </p:nvGraphicFramePr>
        <p:xfrm>
          <a:off x="502276" y="1609860"/>
          <a:ext cx="11140227" cy="4675028"/>
        </p:xfrm>
        <a:graphic>
          <a:graphicData uri="http://schemas.openxmlformats.org/drawingml/2006/table">
            <a:tbl>
              <a:tblPr firstRow="1" firstCol="1" lastRow="1" lastCol="1" bandRow="1" bandCol="1"/>
              <a:tblGrid>
                <a:gridCol w="4919499"/>
                <a:gridCol w="1306063"/>
                <a:gridCol w="1306063"/>
                <a:gridCol w="1306063"/>
                <a:gridCol w="1234712"/>
                <a:gridCol w="1067827"/>
              </a:tblGrid>
              <a:tr h="1293453">
                <a:tc>
                  <a:txBody>
                    <a:bodyPr/>
                    <a:lstStyle/>
                    <a:p>
                      <a:pPr>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Gelişmeler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Hitit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Lidya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Urartu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Friğ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İyonya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76315">
                <a:tc>
                  <a:txBody>
                    <a:bodyPr/>
                    <a:lstStyle/>
                    <a:p>
                      <a:pPr>
                        <a:spcAft>
                          <a:spcPts val="0"/>
                        </a:spcAft>
                      </a:pPr>
                      <a:r>
                        <a:rPr lang="tr-TR" sz="2400" dirty="0" err="1">
                          <a:solidFill>
                            <a:schemeClr val="bg1"/>
                          </a:solidFill>
                          <a:effectLst/>
                          <a:latin typeface="Times New Roman" panose="02020603050405020304" pitchFamily="18" charset="0"/>
                          <a:ea typeface="Times New Roman" panose="02020603050405020304" pitchFamily="18" charset="0"/>
                        </a:rPr>
                        <a:t>Analların</a:t>
                      </a:r>
                      <a:r>
                        <a:rPr lang="tr-TR" sz="2400" dirty="0">
                          <a:solidFill>
                            <a:schemeClr val="bg1"/>
                          </a:solidFill>
                          <a:effectLst/>
                          <a:latin typeface="Times New Roman" panose="02020603050405020304" pitchFamily="18" charset="0"/>
                          <a:ea typeface="Times New Roman" panose="02020603050405020304" pitchFamily="18" charset="0"/>
                        </a:rPr>
                        <a:t> oluşturulması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76315">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İlk paranın kullanımı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76315">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Deniz ticaretiyle uğraşma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76315">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Kanunların tarımı koruması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76315">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Bilim ve kültürün gelişmesi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4082990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8034" y="973668"/>
            <a:ext cx="11178862" cy="706964"/>
          </a:xfrm>
          <a:solidFill>
            <a:schemeClr val="tx1"/>
          </a:solidFill>
        </p:spPr>
        <p:txBody>
          <a:bodyPr>
            <a:noAutofit/>
          </a:bodyPr>
          <a:lstStyle/>
          <a:p>
            <a:pPr lvl="0"/>
            <a:r>
              <a:rPr kumimoji="0" lang="tr-TR" sz="24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Aşağıdaki devletlerin yönetim biçimlerini işaretleyiniz</a:t>
            </a:r>
            <a:r>
              <a:rPr kumimoji="0" lang="tr-TR" sz="2400" b="0" i="0" u="none" strike="noStrike" cap="none" normalizeH="0" baseline="0" dirty="0" smtClean="0">
                <a:ln>
                  <a:noFill/>
                </a:ln>
                <a:solidFill>
                  <a:schemeClr val="bg1"/>
                </a:solidFill>
                <a:effectLst/>
                <a:latin typeface="Arial" panose="020B0604020202020204" pitchFamily="34" charset="0"/>
              </a:rPr>
              <a:t/>
            </a:r>
            <a:br>
              <a:rPr kumimoji="0" lang="tr-TR" sz="2400" b="0" i="0" u="none" strike="noStrike" cap="none" normalizeH="0" baseline="0" dirty="0" smtClean="0">
                <a:ln>
                  <a:noFill/>
                </a:ln>
                <a:solidFill>
                  <a:schemeClr val="bg1"/>
                </a:solidFill>
                <a:effectLst/>
                <a:latin typeface="Arial" panose="020B0604020202020204" pitchFamily="34" charset="0"/>
              </a:rPr>
            </a:br>
            <a:endParaRPr lang="tr-TR" sz="2400" dirty="0">
              <a:solidFill>
                <a:schemeClr val="bg1"/>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868427128"/>
              </p:ext>
            </p:extLst>
          </p:nvPr>
        </p:nvGraphicFramePr>
        <p:xfrm>
          <a:off x="528034" y="1922506"/>
          <a:ext cx="11088710" cy="4014654"/>
        </p:xfrm>
        <a:graphic>
          <a:graphicData uri="http://schemas.openxmlformats.org/drawingml/2006/table">
            <a:tbl>
              <a:tblPr firstRow="1" firstCol="1" lastRow="1" lastCol="1" bandRow="1" bandCol="1"/>
              <a:tblGrid>
                <a:gridCol w="3695434"/>
                <a:gridCol w="3696638"/>
                <a:gridCol w="3696638"/>
              </a:tblGrid>
              <a:tr h="669109">
                <a:tc>
                  <a:txBody>
                    <a:bodyPr/>
                    <a:lstStyle/>
                    <a:p>
                      <a:pPr>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Devletler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Krallık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Şehir devleti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69109">
                <a:tc>
                  <a:txBody>
                    <a:bodyPr/>
                    <a:lstStyle/>
                    <a:p>
                      <a:pPr>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Hitit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69109">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Sümer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69109">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İyon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69109">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Asur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69109">
                <a:tc>
                  <a:txBody>
                    <a:bodyPr/>
                    <a:lstStyle/>
                    <a:p>
                      <a:pPr>
                        <a:spcAft>
                          <a:spcPts val="0"/>
                        </a:spcAft>
                      </a:pPr>
                      <a:r>
                        <a:rPr lang="tr-TR" sz="2400">
                          <a:solidFill>
                            <a:schemeClr val="bg1"/>
                          </a:solidFill>
                          <a:effectLst/>
                          <a:latin typeface="Times New Roman" panose="02020603050405020304" pitchFamily="18" charset="0"/>
                          <a:ea typeface="Times New Roman" panose="02020603050405020304" pitchFamily="18" charset="0"/>
                        </a:rPr>
                        <a:t>Pers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X</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3031141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39" y="751493"/>
            <a:ext cx="11178862" cy="575032"/>
          </a:xfrm>
          <a:solidFill>
            <a:schemeClr val="tx1"/>
          </a:solidFill>
        </p:spPr>
        <p:txBody>
          <a:bodyPr>
            <a:normAutofit fontScale="90000"/>
          </a:bodyPr>
          <a:lstStyle/>
          <a:p>
            <a:r>
              <a:rPr lang="tr-TR" sz="2800" b="1" dirty="0" smtClean="0"/>
              <a:t/>
            </a:r>
            <a:br>
              <a:rPr lang="tr-TR" sz="2800" b="1" dirty="0" smtClean="0"/>
            </a:br>
            <a:r>
              <a:rPr lang="tr-TR" sz="2800" b="1" dirty="0" smtClean="0"/>
              <a:t>Eşleştiriniz</a:t>
            </a:r>
            <a:r>
              <a:rPr lang="tr-TR" sz="2800" b="1" dirty="0"/>
              <a:t>.</a:t>
            </a:r>
            <a:r>
              <a:rPr lang="tr-TR" sz="2800" dirty="0"/>
              <a:t/>
            </a:r>
            <a:br>
              <a:rPr lang="tr-TR" sz="2800" dirty="0"/>
            </a:br>
            <a:endParaRPr lang="tr-TR" sz="28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70716154"/>
              </p:ext>
            </p:extLst>
          </p:nvPr>
        </p:nvGraphicFramePr>
        <p:xfrm>
          <a:off x="541986" y="2202286"/>
          <a:ext cx="11074758" cy="3915178"/>
        </p:xfrm>
        <a:graphic>
          <a:graphicData uri="http://schemas.openxmlformats.org/drawingml/2006/table">
            <a:tbl>
              <a:tblPr firstRow="1" firstCol="1" lastRow="1" lastCol="1" bandRow="1" bandCol="1"/>
              <a:tblGrid>
                <a:gridCol w="3707087"/>
                <a:gridCol w="928857"/>
                <a:gridCol w="6438814"/>
              </a:tblGrid>
              <a:tr h="762430">
                <a:tc>
                  <a:txBody>
                    <a:bodyPr/>
                    <a:lstStyle/>
                    <a:p>
                      <a:pPr>
                        <a:spcAft>
                          <a:spcPts val="0"/>
                        </a:spcAft>
                      </a:pPr>
                      <a:r>
                        <a:rPr lang="tr-TR" sz="2000" b="1" dirty="0">
                          <a:solidFill>
                            <a:schemeClr val="bg1"/>
                          </a:solidFill>
                          <a:effectLst/>
                          <a:latin typeface="Times New Roman" panose="02020603050405020304" pitchFamily="18" charset="0"/>
                          <a:ea typeface="Times New Roman" panose="02020603050405020304" pitchFamily="18" charset="0"/>
                        </a:rPr>
                        <a:t>1- </a:t>
                      </a:r>
                      <a:r>
                        <a:rPr lang="tr-TR" sz="2000" dirty="0">
                          <a:solidFill>
                            <a:schemeClr val="bg1"/>
                          </a:solidFill>
                          <a:effectLst/>
                          <a:latin typeface="Times New Roman" panose="02020603050405020304" pitchFamily="18" charset="0"/>
                          <a:ea typeface="Times New Roman" panose="02020603050405020304" pitchFamily="18" charset="0"/>
                        </a:rPr>
                        <a:t>Mısır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b="1" dirty="0">
                          <a:solidFill>
                            <a:srgbClr val="FFFF00"/>
                          </a:solidFill>
                          <a:effectLst/>
                          <a:latin typeface="Times New Roman" panose="02020603050405020304" pitchFamily="18" charset="0"/>
                          <a:ea typeface="Times New Roman" panose="02020603050405020304" pitchFamily="18" charset="0"/>
                        </a:rPr>
                        <a:t> </a:t>
                      </a:r>
                      <a:r>
                        <a:rPr lang="tr-TR" sz="2000" b="1" dirty="0" smtClean="0">
                          <a:solidFill>
                            <a:srgbClr val="FFFF00"/>
                          </a:solidFill>
                          <a:effectLst/>
                          <a:latin typeface="Times New Roman" panose="02020603050405020304" pitchFamily="18" charset="0"/>
                          <a:ea typeface="Times New Roman" panose="02020603050405020304" pitchFamily="18" charset="0"/>
                        </a:rPr>
                        <a:t>Sümer</a:t>
                      </a:r>
                      <a:endParaRPr lang="tr-TR" sz="2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a:solidFill>
                            <a:schemeClr val="bg1"/>
                          </a:solidFill>
                          <a:effectLst/>
                          <a:latin typeface="Times New Roman" panose="02020603050405020304" pitchFamily="18" charset="0"/>
                          <a:ea typeface="Times New Roman" panose="02020603050405020304" pitchFamily="18" charset="0"/>
                        </a:rPr>
                        <a:t>İlk yazılı hukuk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88187">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2-Lidya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b="1" dirty="0">
                          <a:solidFill>
                            <a:srgbClr val="FFFF00"/>
                          </a:solidFill>
                          <a:effectLst/>
                          <a:latin typeface="Times New Roman" panose="02020603050405020304" pitchFamily="18" charset="0"/>
                          <a:ea typeface="Times New Roman" panose="02020603050405020304" pitchFamily="18" charset="0"/>
                        </a:rPr>
                        <a:t> </a:t>
                      </a:r>
                      <a:r>
                        <a:rPr lang="tr-TR" sz="2000" b="1" dirty="0" smtClean="0">
                          <a:solidFill>
                            <a:srgbClr val="FFFF00"/>
                          </a:solidFill>
                          <a:effectLst/>
                          <a:latin typeface="Times New Roman" panose="02020603050405020304" pitchFamily="18" charset="0"/>
                          <a:ea typeface="Times New Roman" panose="02020603050405020304" pitchFamily="18" charset="0"/>
                        </a:rPr>
                        <a:t>Mısır</a:t>
                      </a:r>
                      <a:endParaRPr lang="tr-TR" sz="2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a:solidFill>
                            <a:schemeClr val="bg1"/>
                          </a:solidFill>
                          <a:effectLst/>
                          <a:latin typeface="Times New Roman" panose="02020603050405020304" pitchFamily="18" charset="0"/>
                          <a:ea typeface="Times New Roman" panose="02020603050405020304" pitchFamily="18" charset="0"/>
                        </a:rPr>
                        <a:t>Güneş yılına dayalı ilk takvim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88187">
                <a:tc>
                  <a:txBody>
                    <a:bodyPr/>
                    <a:lstStyle/>
                    <a:p>
                      <a:pPr>
                        <a:spcAft>
                          <a:spcPts val="0"/>
                        </a:spcAft>
                      </a:pPr>
                      <a:r>
                        <a:rPr lang="tr-TR" sz="2000">
                          <a:solidFill>
                            <a:schemeClr val="bg1"/>
                          </a:solidFill>
                          <a:effectLst/>
                          <a:latin typeface="Times New Roman" panose="02020603050405020304" pitchFamily="18" charset="0"/>
                          <a:ea typeface="Times New Roman" panose="02020603050405020304" pitchFamily="18" charset="0"/>
                        </a:rPr>
                        <a:t>3-Sümer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b="1" dirty="0">
                          <a:solidFill>
                            <a:srgbClr val="FFFF00"/>
                          </a:solidFill>
                          <a:effectLst/>
                          <a:latin typeface="Times New Roman" panose="02020603050405020304" pitchFamily="18" charset="0"/>
                          <a:ea typeface="Times New Roman" panose="02020603050405020304" pitchFamily="18" charset="0"/>
                        </a:rPr>
                        <a:t> </a:t>
                      </a:r>
                      <a:r>
                        <a:rPr lang="tr-TR" sz="2000" b="1" dirty="0" smtClean="0">
                          <a:solidFill>
                            <a:srgbClr val="FFFF00"/>
                          </a:solidFill>
                          <a:effectLst/>
                          <a:latin typeface="Times New Roman" panose="02020603050405020304" pitchFamily="18" charset="0"/>
                          <a:ea typeface="Times New Roman" panose="02020603050405020304" pitchFamily="18" charset="0"/>
                        </a:rPr>
                        <a:t>Lidya</a:t>
                      </a:r>
                      <a:endParaRPr lang="tr-TR" sz="2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a:solidFill>
                            <a:schemeClr val="bg1"/>
                          </a:solidFill>
                          <a:effectLst/>
                          <a:latin typeface="Times New Roman" panose="02020603050405020304" pitchFamily="18" charset="0"/>
                          <a:ea typeface="Times New Roman" panose="02020603050405020304" pitchFamily="18" charset="0"/>
                        </a:rPr>
                        <a:t>İlk madeni para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88187">
                <a:tc>
                  <a:txBody>
                    <a:bodyPr/>
                    <a:lstStyle/>
                    <a:p>
                      <a:pPr>
                        <a:spcAft>
                          <a:spcPts val="0"/>
                        </a:spcAft>
                      </a:pPr>
                      <a:r>
                        <a:rPr lang="tr-TR" sz="2000">
                          <a:solidFill>
                            <a:schemeClr val="bg1"/>
                          </a:solidFill>
                          <a:effectLst/>
                          <a:latin typeface="Times New Roman" panose="02020603050405020304" pitchFamily="18" charset="0"/>
                          <a:ea typeface="Times New Roman" panose="02020603050405020304" pitchFamily="18" charset="0"/>
                        </a:rPr>
                        <a:t>4-İbrani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b="1" dirty="0">
                          <a:solidFill>
                            <a:srgbClr val="FFFF00"/>
                          </a:solidFill>
                          <a:effectLst/>
                          <a:latin typeface="Times New Roman" panose="02020603050405020304" pitchFamily="18" charset="0"/>
                          <a:ea typeface="Times New Roman" panose="02020603050405020304" pitchFamily="18" charset="0"/>
                        </a:rPr>
                        <a:t> </a:t>
                      </a:r>
                      <a:r>
                        <a:rPr lang="tr-TR" sz="2000" b="1" dirty="0" smtClean="0">
                          <a:solidFill>
                            <a:srgbClr val="FFFF00"/>
                          </a:solidFill>
                          <a:effectLst/>
                          <a:latin typeface="Times New Roman" panose="02020603050405020304" pitchFamily="18" charset="0"/>
                          <a:ea typeface="Times New Roman" panose="02020603050405020304" pitchFamily="18" charset="0"/>
                        </a:rPr>
                        <a:t>Hitit</a:t>
                      </a:r>
                      <a:endParaRPr lang="tr-TR" sz="2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Anadolu’da ilk siyasi birlik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88187">
                <a:tc>
                  <a:txBody>
                    <a:bodyPr/>
                    <a:lstStyle/>
                    <a:p>
                      <a:pPr>
                        <a:spcAft>
                          <a:spcPts val="0"/>
                        </a:spcAft>
                      </a:pPr>
                      <a:r>
                        <a:rPr lang="tr-TR" sz="2000">
                          <a:solidFill>
                            <a:schemeClr val="bg1"/>
                          </a:solidFill>
                          <a:effectLst/>
                          <a:latin typeface="Times New Roman" panose="02020603050405020304" pitchFamily="18" charset="0"/>
                          <a:ea typeface="Times New Roman" panose="02020603050405020304" pitchFamily="18" charset="0"/>
                        </a:rPr>
                        <a:t>5-Hitit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b="1" dirty="0">
                          <a:solidFill>
                            <a:srgbClr val="FFFF00"/>
                          </a:solidFill>
                          <a:effectLst/>
                          <a:latin typeface="Times New Roman" panose="02020603050405020304" pitchFamily="18" charset="0"/>
                          <a:ea typeface="Times New Roman" panose="02020603050405020304" pitchFamily="18" charset="0"/>
                        </a:rPr>
                        <a:t> </a:t>
                      </a:r>
                      <a:r>
                        <a:rPr lang="tr-TR" sz="2000" b="1" dirty="0" smtClean="0">
                          <a:solidFill>
                            <a:srgbClr val="FFFF00"/>
                          </a:solidFill>
                          <a:effectLst/>
                          <a:latin typeface="Times New Roman" panose="02020603050405020304" pitchFamily="18" charset="0"/>
                          <a:ea typeface="Times New Roman" panose="02020603050405020304" pitchFamily="18" charset="0"/>
                        </a:rPr>
                        <a:t>İbrani</a:t>
                      </a:r>
                      <a:endParaRPr lang="tr-TR" sz="2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İlk tek tanrı inancı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3560984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40" y="973668"/>
            <a:ext cx="11281892" cy="706964"/>
          </a:xfrm>
          <a:solidFill>
            <a:schemeClr val="tx1"/>
          </a:solidFill>
        </p:spPr>
        <p:txBody>
          <a:bodyPr>
            <a:noAutofit/>
          </a:bodyPr>
          <a:lstStyle/>
          <a:p>
            <a:r>
              <a:rPr lang="tr-TR" sz="2000" b="1" dirty="0"/>
              <a:t>Aşağıdaki olaylar ve gelişmeleri arasında  sebep-sonuç bağlantısı yönünden ilişkilendiriniz</a:t>
            </a:r>
            <a:r>
              <a:rPr lang="tr-TR" sz="2000" dirty="0"/>
              <a:t/>
            </a:r>
            <a:br>
              <a:rPr lang="tr-TR" sz="2000" dirty="0"/>
            </a:br>
            <a:endParaRPr lang="tr-TR" sz="20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73705971"/>
              </p:ext>
            </p:extLst>
          </p:nvPr>
        </p:nvGraphicFramePr>
        <p:xfrm>
          <a:off x="463640" y="1893194"/>
          <a:ext cx="11281892" cy="3953810"/>
        </p:xfrm>
        <a:graphic>
          <a:graphicData uri="http://schemas.openxmlformats.org/drawingml/2006/table">
            <a:tbl>
              <a:tblPr firstRow="1" firstCol="1" lastRow="1" lastCol="1" bandRow="1" bandCol="1"/>
              <a:tblGrid>
                <a:gridCol w="4213703"/>
                <a:gridCol w="546604"/>
                <a:gridCol w="6521585"/>
              </a:tblGrid>
              <a:tr h="395381">
                <a:tc>
                  <a:txBody>
                    <a:bodyPr/>
                    <a:lstStyle/>
                    <a:p>
                      <a:pPr>
                        <a:spcAft>
                          <a:spcPts val="0"/>
                        </a:spcAft>
                      </a:pPr>
                      <a:r>
                        <a:rPr lang="tr-TR" sz="1800" dirty="0">
                          <a:solidFill>
                            <a:schemeClr val="bg1"/>
                          </a:solidFill>
                          <a:effectLst/>
                          <a:latin typeface="Times New Roman" panose="02020603050405020304" pitchFamily="18" charset="0"/>
                          <a:ea typeface="Times New Roman" panose="02020603050405020304" pitchFamily="18" charset="0"/>
                        </a:rPr>
                        <a:t>1-Yazının kullanılması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tr-TR" sz="1800" b="1" dirty="0">
                          <a:solidFill>
                            <a:srgbClr val="FFFF00"/>
                          </a:solidFill>
                          <a:effectLst/>
                          <a:latin typeface="Times New Roman" panose="02020603050405020304" pitchFamily="18" charset="0"/>
                          <a:ea typeface="Times New Roman" panose="02020603050405020304" pitchFamily="18" charset="0"/>
                        </a:rPr>
                        <a:t> </a:t>
                      </a:r>
                      <a:r>
                        <a:rPr lang="tr-TR" sz="1800" b="1" dirty="0" smtClean="0">
                          <a:solidFill>
                            <a:srgbClr val="FFFF00"/>
                          </a:solidFill>
                          <a:effectLst/>
                          <a:latin typeface="Times New Roman" panose="02020603050405020304" pitchFamily="18" charset="0"/>
                          <a:ea typeface="Times New Roman" panose="02020603050405020304" pitchFamily="18" charset="0"/>
                        </a:rPr>
                        <a:t>2</a:t>
                      </a:r>
                      <a:endParaRPr lang="tr-TR" sz="18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Yerleşik hayatın başlaması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95381">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2-Tarım yapılması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tr-TR" sz="1800" b="1" dirty="0">
                          <a:solidFill>
                            <a:srgbClr val="FFFF00"/>
                          </a:solidFill>
                          <a:effectLst/>
                          <a:latin typeface="Times New Roman" panose="02020603050405020304" pitchFamily="18" charset="0"/>
                          <a:ea typeface="Times New Roman" panose="02020603050405020304" pitchFamily="18" charset="0"/>
                        </a:rPr>
                        <a:t> </a:t>
                      </a:r>
                      <a:r>
                        <a:rPr lang="tr-TR" sz="1800" b="1" dirty="0" smtClean="0">
                          <a:solidFill>
                            <a:srgbClr val="FFFF00"/>
                          </a:solidFill>
                          <a:effectLst/>
                          <a:latin typeface="Times New Roman" panose="02020603050405020304" pitchFamily="18" charset="0"/>
                          <a:ea typeface="Times New Roman" panose="02020603050405020304" pitchFamily="18" charset="0"/>
                        </a:rPr>
                        <a:t>5</a:t>
                      </a:r>
                      <a:endParaRPr lang="tr-TR" sz="18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2.Dünya savaşı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95381">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3-Verimli topraklara sahip olma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tr-TR" sz="1800" b="1" dirty="0">
                          <a:solidFill>
                            <a:srgbClr val="FFFF00"/>
                          </a:solidFill>
                          <a:effectLst/>
                          <a:latin typeface="Times New Roman" panose="02020603050405020304" pitchFamily="18" charset="0"/>
                          <a:ea typeface="Times New Roman" panose="02020603050405020304" pitchFamily="18" charset="0"/>
                        </a:rPr>
                        <a:t> </a:t>
                      </a:r>
                      <a:r>
                        <a:rPr lang="tr-TR" sz="1800" b="1" dirty="0" smtClean="0">
                          <a:solidFill>
                            <a:srgbClr val="FFFF00"/>
                          </a:solidFill>
                          <a:effectLst/>
                          <a:latin typeface="Times New Roman" panose="02020603050405020304" pitchFamily="18" charset="0"/>
                          <a:ea typeface="Times New Roman" panose="02020603050405020304" pitchFamily="18" charset="0"/>
                        </a:rPr>
                        <a:t>1</a:t>
                      </a:r>
                      <a:endParaRPr lang="tr-TR" sz="18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Kültürel alışverişin hızlanması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95381">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4-Kavimler göçü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tr-TR" sz="1800" b="1" dirty="0">
                          <a:solidFill>
                            <a:srgbClr val="FFFF00"/>
                          </a:solidFill>
                          <a:effectLst/>
                          <a:latin typeface="Times New Roman" panose="02020603050405020304" pitchFamily="18" charset="0"/>
                          <a:ea typeface="Times New Roman" panose="02020603050405020304" pitchFamily="18" charset="0"/>
                        </a:rPr>
                        <a:t> </a:t>
                      </a:r>
                      <a:r>
                        <a:rPr lang="tr-TR" sz="1800" b="1" dirty="0" smtClean="0">
                          <a:solidFill>
                            <a:srgbClr val="FFFF00"/>
                          </a:solidFill>
                          <a:effectLst/>
                          <a:latin typeface="Times New Roman" panose="02020603050405020304" pitchFamily="18" charset="0"/>
                          <a:ea typeface="Times New Roman" panose="02020603050405020304" pitchFamily="18" charset="0"/>
                        </a:rPr>
                        <a:t>4</a:t>
                      </a:r>
                      <a:endParaRPr lang="tr-TR" sz="18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Derebeyliğin başlaması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95381">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5-1.Dünya savaşı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tr-TR" sz="1800" b="1" dirty="0">
                          <a:solidFill>
                            <a:srgbClr val="FFFF00"/>
                          </a:solidFill>
                          <a:effectLst/>
                          <a:latin typeface="Times New Roman" panose="02020603050405020304" pitchFamily="18" charset="0"/>
                          <a:ea typeface="Times New Roman" panose="02020603050405020304" pitchFamily="18" charset="0"/>
                        </a:rPr>
                        <a:t> </a:t>
                      </a:r>
                      <a:r>
                        <a:rPr lang="tr-TR" sz="1800" b="1" dirty="0" smtClean="0">
                          <a:solidFill>
                            <a:srgbClr val="FFFF00"/>
                          </a:solidFill>
                          <a:effectLst/>
                          <a:latin typeface="Times New Roman" panose="02020603050405020304" pitchFamily="18" charset="0"/>
                          <a:ea typeface="Times New Roman" panose="02020603050405020304" pitchFamily="18" charset="0"/>
                        </a:rPr>
                        <a:t>6</a:t>
                      </a:r>
                      <a:endParaRPr lang="tr-TR" sz="18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Sömürgeciliğin artması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95381">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6-Sanayi inkılabı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tr-TR" sz="1800" b="1" dirty="0">
                          <a:solidFill>
                            <a:srgbClr val="FFFF00"/>
                          </a:solidFill>
                          <a:effectLst/>
                          <a:latin typeface="Times New Roman" panose="02020603050405020304" pitchFamily="18" charset="0"/>
                          <a:ea typeface="Times New Roman" panose="02020603050405020304" pitchFamily="18" charset="0"/>
                        </a:rPr>
                        <a:t> </a:t>
                      </a:r>
                      <a:r>
                        <a:rPr lang="tr-TR" sz="1800" b="1" dirty="0" smtClean="0">
                          <a:solidFill>
                            <a:srgbClr val="FFFF00"/>
                          </a:solidFill>
                          <a:effectLst/>
                          <a:latin typeface="Times New Roman" panose="02020603050405020304" pitchFamily="18" charset="0"/>
                          <a:ea typeface="Times New Roman" panose="02020603050405020304" pitchFamily="18" charset="0"/>
                        </a:rPr>
                        <a:t>7</a:t>
                      </a:r>
                      <a:endParaRPr lang="tr-TR" sz="18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1800" dirty="0">
                          <a:solidFill>
                            <a:schemeClr val="bg1"/>
                          </a:solidFill>
                          <a:effectLst/>
                          <a:latin typeface="Times New Roman" panose="02020603050405020304" pitchFamily="18" charset="0"/>
                          <a:ea typeface="Times New Roman" panose="02020603050405020304" pitchFamily="18" charset="0"/>
                        </a:rPr>
                        <a:t>Ticaret yollarının değişmesi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95381">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7-Coğrafi keşifler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tr-TR" sz="1800" b="1" dirty="0">
                          <a:solidFill>
                            <a:srgbClr val="FFFF00"/>
                          </a:solidFill>
                          <a:effectLst/>
                          <a:latin typeface="Times New Roman" panose="02020603050405020304" pitchFamily="18" charset="0"/>
                          <a:ea typeface="Times New Roman" panose="02020603050405020304" pitchFamily="18" charset="0"/>
                        </a:rPr>
                        <a:t> </a:t>
                      </a:r>
                      <a:r>
                        <a:rPr lang="tr-TR" sz="1800" b="1" dirty="0" smtClean="0">
                          <a:solidFill>
                            <a:srgbClr val="FFFF00"/>
                          </a:solidFill>
                          <a:effectLst/>
                          <a:latin typeface="Times New Roman" panose="02020603050405020304" pitchFamily="18" charset="0"/>
                          <a:ea typeface="Times New Roman" panose="02020603050405020304" pitchFamily="18" charset="0"/>
                        </a:rPr>
                        <a:t>10</a:t>
                      </a:r>
                      <a:endParaRPr lang="tr-TR" sz="18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1800" dirty="0">
                          <a:solidFill>
                            <a:schemeClr val="bg1"/>
                          </a:solidFill>
                          <a:effectLst/>
                          <a:latin typeface="Times New Roman" panose="02020603050405020304" pitchFamily="18" charset="0"/>
                          <a:ea typeface="Times New Roman" panose="02020603050405020304" pitchFamily="18" charset="0"/>
                        </a:rPr>
                        <a:t>Haçlı seferlerinin başlaması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95381">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8-Özgür düşüncenin olması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tr-TR" sz="1800" b="1" dirty="0" smtClean="0">
                          <a:solidFill>
                            <a:srgbClr val="FFFF00"/>
                          </a:solidFill>
                          <a:effectLst/>
                          <a:latin typeface="Times New Roman" panose="02020603050405020304" pitchFamily="18" charset="0"/>
                          <a:ea typeface="Times New Roman" panose="02020603050405020304" pitchFamily="18" charset="0"/>
                        </a:rPr>
                        <a:t>3</a:t>
                      </a:r>
                      <a:endParaRPr lang="tr-TR" sz="18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1800" dirty="0">
                          <a:solidFill>
                            <a:schemeClr val="bg1"/>
                          </a:solidFill>
                          <a:effectLst/>
                          <a:latin typeface="Times New Roman" panose="02020603050405020304" pitchFamily="18" charset="0"/>
                          <a:ea typeface="Times New Roman" panose="02020603050405020304" pitchFamily="18" charset="0"/>
                        </a:rPr>
                        <a:t>Sık  saldırıya uğrama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95381">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9-Taht kavgaları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tr-TR" sz="1800" b="1" dirty="0">
                          <a:solidFill>
                            <a:srgbClr val="FFFF00"/>
                          </a:solidFill>
                          <a:effectLst/>
                          <a:latin typeface="Times New Roman" panose="02020603050405020304" pitchFamily="18" charset="0"/>
                          <a:ea typeface="Times New Roman" panose="02020603050405020304" pitchFamily="18" charset="0"/>
                        </a:rPr>
                        <a:t> </a:t>
                      </a:r>
                      <a:r>
                        <a:rPr lang="tr-TR" sz="1800" b="1" dirty="0" smtClean="0">
                          <a:solidFill>
                            <a:srgbClr val="FFFF00"/>
                          </a:solidFill>
                          <a:effectLst/>
                          <a:latin typeface="Times New Roman" panose="02020603050405020304" pitchFamily="18" charset="0"/>
                          <a:ea typeface="Times New Roman" panose="02020603050405020304" pitchFamily="18" charset="0"/>
                        </a:rPr>
                        <a:t>9</a:t>
                      </a:r>
                      <a:endParaRPr lang="tr-TR" sz="18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1800" dirty="0">
                          <a:solidFill>
                            <a:schemeClr val="bg1"/>
                          </a:solidFill>
                          <a:effectLst/>
                          <a:latin typeface="Times New Roman" panose="02020603050405020304" pitchFamily="18" charset="0"/>
                          <a:ea typeface="Times New Roman" panose="02020603050405020304" pitchFamily="18" charset="0"/>
                        </a:rPr>
                        <a:t>Devletin kolay parçalanması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95381">
                <a:tc>
                  <a:txBody>
                    <a:bodyPr/>
                    <a:lstStyle/>
                    <a:p>
                      <a:pPr>
                        <a:spcAft>
                          <a:spcPts val="0"/>
                        </a:spcAft>
                      </a:pPr>
                      <a:r>
                        <a:rPr lang="tr-TR" sz="1800">
                          <a:solidFill>
                            <a:schemeClr val="bg1"/>
                          </a:solidFill>
                          <a:effectLst/>
                          <a:latin typeface="Times New Roman" panose="02020603050405020304" pitchFamily="18" charset="0"/>
                          <a:ea typeface="Times New Roman" panose="02020603050405020304" pitchFamily="18" charset="0"/>
                        </a:rPr>
                        <a:t>10-Malazgirt savaşı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tr-TR" sz="1800" b="1" dirty="0">
                          <a:solidFill>
                            <a:srgbClr val="FFFF00"/>
                          </a:solidFill>
                          <a:effectLst/>
                          <a:latin typeface="Times New Roman" panose="02020603050405020304" pitchFamily="18" charset="0"/>
                          <a:ea typeface="Times New Roman" panose="02020603050405020304" pitchFamily="18" charset="0"/>
                        </a:rPr>
                        <a:t> </a:t>
                      </a:r>
                      <a:r>
                        <a:rPr lang="tr-TR" sz="1800" b="1" dirty="0" smtClean="0">
                          <a:solidFill>
                            <a:srgbClr val="FFFF00"/>
                          </a:solidFill>
                          <a:effectLst/>
                          <a:latin typeface="Times New Roman" panose="02020603050405020304" pitchFamily="18" charset="0"/>
                          <a:ea typeface="Times New Roman" panose="02020603050405020304" pitchFamily="18" charset="0"/>
                        </a:rPr>
                        <a:t>8</a:t>
                      </a:r>
                      <a:endParaRPr lang="tr-TR" sz="18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tr-TR" sz="1800" dirty="0">
                          <a:solidFill>
                            <a:schemeClr val="bg1"/>
                          </a:solidFill>
                          <a:effectLst/>
                          <a:latin typeface="Times New Roman" panose="02020603050405020304" pitchFamily="18" charset="0"/>
                          <a:ea typeface="Times New Roman" panose="02020603050405020304" pitchFamily="18" charset="0"/>
                        </a:rPr>
                        <a:t>Bilimsel çalışmaların artması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3649734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0761" y="832001"/>
            <a:ext cx="11269013" cy="706964"/>
          </a:xfrm>
          <a:solidFill>
            <a:schemeClr val="tx1"/>
          </a:solidFill>
        </p:spPr>
        <p:txBody>
          <a:bodyPr>
            <a:noAutofit/>
          </a:bodyPr>
          <a:lstStyle/>
          <a:p>
            <a:r>
              <a:rPr lang="tr-TR" sz="2400" b="1" dirty="0"/>
              <a:t>Aşağıdaki tarihleri eskiden günümüze kronolojik olarak sıralayınız.</a:t>
            </a:r>
            <a:r>
              <a:rPr lang="tr-TR" sz="2400" dirty="0"/>
              <a:t/>
            </a:r>
            <a:br>
              <a:rPr lang="tr-TR" sz="2400" dirty="0"/>
            </a:br>
            <a:endParaRPr lang="tr-TR" sz="24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81838039"/>
              </p:ext>
            </p:extLst>
          </p:nvPr>
        </p:nvGraphicFramePr>
        <p:xfrm>
          <a:off x="450760" y="1819476"/>
          <a:ext cx="11269013" cy="4297988"/>
        </p:xfrm>
        <a:graphic>
          <a:graphicData uri="http://schemas.openxmlformats.org/drawingml/2006/table">
            <a:tbl>
              <a:tblPr firstRow="1" firstCol="1" lastRow="1" lastCol="1" bandRow="1" bandCol="1"/>
              <a:tblGrid>
                <a:gridCol w="5539476"/>
                <a:gridCol w="5729537"/>
              </a:tblGrid>
              <a:tr h="821173">
                <a:tc>
                  <a:txBody>
                    <a:bodyPr/>
                    <a:lstStyle/>
                    <a:p>
                      <a:pPr>
                        <a:spcAft>
                          <a:spcPts val="0"/>
                        </a:spcAft>
                        <a:tabLst>
                          <a:tab pos="822960" algn="l"/>
                          <a:tab pos="3368040" algn="l"/>
                          <a:tab pos="4632960" algn="l"/>
                        </a:tabLst>
                      </a:pPr>
                      <a:r>
                        <a:rPr lang="tr-TR" sz="2000" dirty="0">
                          <a:solidFill>
                            <a:schemeClr val="bg1"/>
                          </a:solidFill>
                          <a:effectLst/>
                          <a:latin typeface="Arial Black" panose="020B0A04020102020204" pitchFamily="34" charset="0"/>
                          <a:ea typeface="Times New Roman" panose="02020603050405020304" pitchFamily="18" charset="0"/>
                        </a:rPr>
                        <a:t>MÖ.235</a:t>
                      </a: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5">
                  <a:txBody>
                    <a:bodyPr/>
                    <a:lstStyle/>
                    <a:p>
                      <a:pPr>
                        <a:spcAft>
                          <a:spcPts val="0"/>
                        </a:spcAft>
                        <a:tabLst>
                          <a:tab pos="822960" algn="l"/>
                          <a:tab pos="3368040" algn="l"/>
                          <a:tab pos="4632960" algn="l"/>
                        </a:tabLst>
                      </a:pPr>
                      <a:r>
                        <a:rPr lang="tr-TR" sz="2000" dirty="0">
                          <a:solidFill>
                            <a:schemeClr val="bg1"/>
                          </a:solidFill>
                          <a:effectLst/>
                          <a:latin typeface="Times New Roman" panose="02020603050405020304" pitchFamily="18" charset="0"/>
                          <a:ea typeface="Times New Roman" panose="02020603050405020304" pitchFamily="18" charset="0"/>
                        </a:rPr>
                        <a:t> </a:t>
                      </a:r>
                    </a:p>
                    <a:p>
                      <a:pPr>
                        <a:spcAft>
                          <a:spcPts val="0"/>
                        </a:spcAft>
                        <a:tabLst>
                          <a:tab pos="822960" algn="l"/>
                          <a:tab pos="3368040" algn="l"/>
                          <a:tab pos="4632960" algn="l"/>
                        </a:tabLst>
                      </a:pPr>
                      <a:r>
                        <a:rPr lang="tr-TR" sz="2800" b="1" dirty="0" smtClean="0">
                          <a:solidFill>
                            <a:srgbClr val="FFFF00"/>
                          </a:solidFill>
                          <a:effectLst/>
                          <a:latin typeface="Times New Roman" panose="02020603050405020304" pitchFamily="18" charset="0"/>
                          <a:ea typeface="Times New Roman" panose="02020603050405020304" pitchFamily="18" charset="0"/>
                        </a:rPr>
                        <a:t>MÖ.566, MÖ.235, MS.375, MS.1774, MS.1912</a:t>
                      </a:r>
                      <a:endParaRPr lang="tr-TR" sz="2800" b="1" dirty="0">
                        <a:solidFill>
                          <a:srgbClr val="FFFF00"/>
                        </a:solidFill>
                        <a:effectLst/>
                        <a:latin typeface="Times New Roman" panose="02020603050405020304" pitchFamily="18" charset="0"/>
                        <a:ea typeface="Times New Roman" panose="02020603050405020304" pitchFamily="18" charset="0"/>
                      </a:endParaRPr>
                    </a:p>
                    <a:p>
                      <a:pPr>
                        <a:spcAft>
                          <a:spcPts val="0"/>
                        </a:spcAft>
                        <a:tabLst>
                          <a:tab pos="822960" algn="l"/>
                          <a:tab pos="3368040" algn="l"/>
                          <a:tab pos="4632960" algn="l"/>
                        </a:tabLst>
                      </a:pPr>
                      <a:r>
                        <a:rPr lang="tr-TR" sz="2000" dirty="0">
                          <a:solidFill>
                            <a:schemeClr val="bg1"/>
                          </a:solidFill>
                          <a:effectLst/>
                          <a:latin typeface="Times New Roman" panose="02020603050405020304" pitchFamily="18" charset="0"/>
                          <a:ea typeface="Times New Roman" panose="02020603050405020304" pitchFamily="18" charset="0"/>
                        </a:rPr>
                        <a:t> </a:t>
                      </a:r>
                    </a:p>
                    <a:p>
                      <a:pPr>
                        <a:spcAft>
                          <a:spcPts val="0"/>
                        </a:spcAft>
                        <a:tabLst>
                          <a:tab pos="822960" algn="l"/>
                          <a:tab pos="3368040" algn="l"/>
                          <a:tab pos="4632960" algn="l"/>
                        </a:tabLst>
                      </a:pPr>
                      <a:r>
                        <a:rPr lang="tr-TR" sz="2000" dirty="0">
                          <a:solidFill>
                            <a:schemeClr val="bg1"/>
                          </a:solidFill>
                          <a:effectLst/>
                          <a:latin typeface="Times New Roman" panose="02020603050405020304" pitchFamily="18" charset="0"/>
                          <a:ea typeface="Times New Roman" panose="02020603050405020304" pitchFamily="18" charset="0"/>
                        </a:rPr>
                        <a:t> </a:t>
                      </a:r>
                    </a:p>
                    <a:p>
                      <a:pPr>
                        <a:spcAft>
                          <a:spcPts val="0"/>
                        </a:spcAft>
                        <a:tabLst>
                          <a:tab pos="822960" algn="l"/>
                          <a:tab pos="3368040" algn="l"/>
                          <a:tab pos="4632960" algn="l"/>
                        </a:tabLst>
                      </a:pPr>
                      <a:r>
                        <a:rPr lang="tr-TR" sz="2000" dirty="0">
                          <a:solidFill>
                            <a:schemeClr val="bg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86247">
                <a:tc>
                  <a:txBody>
                    <a:bodyPr/>
                    <a:lstStyle/>
                    <a:p>
                      <a:pPr>
                        <a:spcAft>
                          <a:spcPts val="0"/>
                        </a:spcAft>
                        <a:tabLst>
                          <a:tab pos="822960" algn="l"/>
                          <a:tab pos="3368040" algn="l"/>
                          <a:tab pos="4632960" algn="l"/>
                        </a:tabLst>
                      </a:pPr>
                      <a:r>
                        <a:rPr lang="tr-TR" sz="2000" dirty="0">
                          <a:solidFill>
                            <a:schemeClr val="bg1"/>
                          </a:solidFill>
                          <a:effectLst/>
                          <a:latin typeface="Arial Black" panose="020B0A04020102020204" pitchFamily="34" charset="0"/>
                          <a:ea typeface="Times New Roman" panose="02020603050405020304" pitchFamily="18" charset="0"/>
                        </a:rPr>
                        <a:t>MS.1774</a:t>
                      </a: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vMerge="1">
                  <a:txBody>
                    <a:bodyPr/>
                    <a:lstStyle/>
                    <a:p>
                      <a:pPr>
                        <a:spcAft>
                          <a:spcPts val="0"/>
                        </a:spcAft>
                        <a:tabLst>
                          <a:tab pos="822960" algn="l"/>
                          <a:tab pos="3368040" algn="l"/>
                          <a:tab pos="4632960" algn="l"/>
                        </a:tabLst>
                      </a:pP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21173">
                <a:tc>
                  <a:txBody>
                    <a:bodyPr/>
                    <a:lstStyle/>
                    <a:p>
                      <a:pPr>
                        <a:spcAft>
                          <a:spcPts val="0"/>
                        </a:spcAft>
                        <a:tabLst>
                          <a:tab pos="822960" algn="l"/>
                          <a:tab pos="3368040" algn="l"/>
                          <a:tab pos="4632960" algn="l"/>
                        </a:tabLst>
                      </a:pPr>
                      <a:r>
                        <a:rPr lang="tr-TR" sz="2000">
                          <a:solidFill>
                            <a:schemeClr val="bg1"/>
                          </a:solidFill>
                          <a:effectLst/>
                          <a:latin typeface="Arial Black" panose="020B0A04020102020204" pitchFamily="34" charset="0"/>
                          <a:ea typeface="Times New Roman" panose="02020603050405020304" pitchFamily="18" charset="0"/>
                        </a:rPr>
                        <a:t>MS.1912</a:t>
                      </a:r>
                      <a:endParaRPr lang="tr-TR"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vMerge="1">
                  <a:txBody>
                    <a:bodyPr/>
                    <a:lstStyle/>
                    <a:p>
                      <a:pPr>
                        <a:spcAft>
                          <a:spcPts val="0"/>
                        </a:spcAft>
                        <a:tabLst>
                          <a:tab pos="822960" algn="l"/>
                          <a:tab pos="3368040" algn="l"/>
                          <a:tab pos="4632960" algn="l"/>
                        </a:tabLst>
                      </a:pP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21173">
                <a:tc>
                  <a:txBody>
                    <a:bodyPr/>
                    <a:lstStyle/>
                    <a:p>
                      <a:pPr>
                        <a:spcAft>
                          <a:spcPts val="0"/>
                        </a:spcAft>
                        <a:tabLst>
                          <a:tab pos="822960" algn="l"/>
                          <a:tab pos="3368040" algn="l"/>
                          <a:tab pos="4632960" algn="l"/>
                        </a:tabLst>
                      </a:pPr>
                      <a:r>
                        <a:rPr lang="tr-TR" sz="2000">
                          <a:solidFill>
                            <a:schemeClr val="bg1"/>
                          </a:solidFill>
                          <a:effectLst/>
                          <a:latin typeface="Arial Black" panose="020B0A04020102020204" pitchFamily="34" charset="0"/>
                          <a:ea typeface="Times New Roman" panose="02020603050405020304" pitchFamily="18" charset="0"/>
                        </a:rPr>
                        <a:t>MÖ. 566</a:t>
                      </a:r>
                      <a:endParaRPr lang="tr-TR"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vMerge="1">
                  <a:txBody>
                    <a:bodyPr/>
                    <a:lstStyle/>
                    <a:p>
                      <a:pPr>
                        <a:spcAft>
                          <a:spcPts val="0"/>
                        </a:spcAft>
                        <a:tabLst>
                          <a:tab pos="822960" algn="l"/>
                          <a:tab pos="3368040" algn="l"/>
                          <a:tab pos="4632960" algn="l"/>
                        </a:tabLst>
                      </a:pP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948222">
                <a:tc>
                  <a:txBody>
                    <a:bodyPr/>
                    <a:lstStyle/>
                    <a:p>
                      <a:pPr>
                        <a:spcAft>
                          <a:spcPts val="0"/>
                        </a:spcAft>
                        <a:tabLst>
                          <a:tab pos="822960" algn="l"/>
                          <a:tab pos="3368040" algn="l"/>
                          <a:tab pos="4632960" algn="l"/>
                        </a:tabLst>
                      </a:pPr>
                      <a:r>
                        <a:rPr lang="tr-TR" sz="2000" dirty="0">
                          <a:solidFill>
                            <a:schemeClr val="bg1"/>
                          </a:solidFill>
                          <a:effectLst/>
                          <a:latin typeface="Arial Black" panose="020B0A04020102020204" pitchFamily="34" charset="0"/>
                          <a:ea typeface="Times New Roman" panose="02020603050405020304" pitchFamily="18" charset="0"/>
                        </a:rPr>
                        <a:t>MS.375</a:t>
                      </a: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vMerge="1">
                  <a:txBody>
                    <a:bodyPr/>
                    <a:lstStyle/>
                    <a:p>
                      <a:pPr>
                        <a:spcAft>
                          <a:spcPts val="0"/>
                        </a:spcAft>
                        <a:tabLst>
                          <a:tab pos="822960" algn="l"/>
                          <a:tab pos="3368040" algn="l"/>
                          <a:tab pos="4632960" algn="l"/>
                        </a:tabLst>
                      </a:pP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3165511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7881" y="973668"/>
            <a:ext cx="11256135" cy="706964"/>
          </a:xfrm>
          <a:solidFill>
            <a:schemeClr val="tx1"/>
          </a:solidFill>
        </p:spPr>
        <p:txBody>
          <a:bodyPr/>
          <a:lstStyle/>
          <a:p>
            <a:r>
              <a:rPr lang="tr-TR" sz="2400" b="1" dirty="0" smtClean="0">
                <a:effectLst/>
                <a:latin typeface="Times New Roman" panose="02020603050405020304" pitchFamily="18" charset="0"/>
                <a:ea typeface="Times New Roman" panose="02020603050405020304" pitchFamily="18" charset="0"/>
              </a:rPr>
              <a:t>Eşleştiriniz.</a:t>
            </a:r>
            <a:r>
              <a:rPr lang="tr-TR" sz="2400" dirty="0" smtClean="0">
                <a:effectLst/>
                <a:latin typeface="Times New Roman" panose="02020603050405020304" pitchFamily="18" charset="0"/>
                <a:ea typeface="Times New Roman" panose="02020603050405020304" pitchFamily="18" charset="0"/>
              </a:rPr>
              <a:t/>
            </a:r>
            <a:br>
              <a:rPr lang="tr-TR" sz="2400" dirty="0" smtClean="0">
                <a:effectLst/>
                <a:latin typeface="Times New Roman" panose="02020603050405020304" pitchFamily="18" charset="0"/>
                <a:ea typeface="Times New Roman" panose="02020603050405020304" pitchFamily="18" charset="0"/>
              </a:rPr>
            </a:br>
            <a:endParaRPr lang="tr-TR" sz="24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56414793"/>
              </p:ext>
            </p:extLst>
          </p:nvPr>
        </p:nvGraphicFramePr>
        <p:xfrm>
          <a:off x="437881" y="1893193"/>
          <a:ext cx="11243257" cy="4456090"/>
        </p:xfrm>
        <a:graphic>
          <a:graphicData uri="http://schemas.openxmlformats.org/drawingml/2006/table">
            <a:tbl>
              <a:tblPr firstRow="1" firstCol="1" lastRow="1" lastCol="1" bandRow="1" bandCol="1"/>
              <a:tblGrid>
                <a:gridCol w="11243257"/>
              </a:tblGrid>
              <a:tr h="891218">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    Hitit                   İlk yazı</a:t>
                      </a:r>
                      <a:r>
                        <a:rPr lang="tr-TR" sz="2000" dirty="0" smtClean="0">
                          <a:solidFill>
                            <a:schemeClr val="bg1"/>
                          </a:solidFill>
                          <a:effectLst/>
                          <a:latin typeface="Times New Roman" panose="02020603050405020304" pitchFamily="18" charset="0"/>
                          <a:ea typeface="Times New Roman" panose="02020603050405020304" pitchFamily="18" charset="0"/>
                        </a:rPr>
                        <a:t>………………………….   </a:t>
                      </a:r>
                      <a:r>
                        <a:rPr lang="tr-TR" sz="2000" b="1" dirty="0" smtClean="0">
                          <a:solidFill>
                            <a:srgbClr val="FFFF00"/>
                          </a:solidFill>
                          <a:effectLst/>
                          <a:latin typeface="Times New Roman" panose="02020603050405020304" pitchFamily="18" charset="0"/>
                          <a:ea typeface="Times New Roman" panose="02020603050405020304" pitchFamily="18" charset="0"/>
                        </a:rPr>
                        <a:t>Sümer</a:t>
                      </a:r>
                      <a:endParaRPr lang="tr-TR" sz="2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91218">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    Fenike               İlk para</a:t>
                      </a:r>
                      <a:r>
                        <a:rPr lang="tr-TR" sz="2000" dirty="0" smtClean="0">
                          <a:solidFill>
                            <a:schemeClr val="bg1"/>
                          </a:solidFill>
                          <a:effectLst/>
                          <a:latin typeface="Times New Roman" panose="02020603050405020304" pitchFamily="18" charset="0"/>
                          <a:ea typeface="Times New Roman" panose="02020603050405020304" pitchFamily="18" charset="0"/>
                        </a:rPr>
                        <a:t>…………………………..  </a:t>
                      </a:r>
                      <a:r>
                        <a:rPr lang="tr-TR" sz="2000" b="1" dirty="0" smtClean="0">
                          <a:solidFill>
                            <a:srgbClr val="FFFF00"/>
                          </a:solidFill>
                          <a:effectLst/>
                          <a:latin typeface="Times New Roman" panose="02020603050405020304" pitchFamily="18" charset="0"/>
                          <a:ea typeface="Times New Roman" panose="02020603050405020304" pitchFamily="18" charset="0"/>
                        </a:rPr>
                        <a:t>Lidya</a:t>
                      </a:r>
                      <a:endParaRPr lang="tr-TR" sz="2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91218">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    Sümer               İlk yazılı antlaşma</a:t>
                      </a:r>
                      <a:r>
                        <a:rPr lang="tr-TR" sz="2000" dirty="0" smtClean="0">
                          <a:solidFill>
                            <a:schemeClr val="bg1"/>
                          </a:solidFill>
                          <a:effectLst/>
                          <a:latin typeface="Times New Roman" panose="02020603050405020304" pitchFamily="18" charset="0"/>
                          <a:ea typeface="Times New Roman" panose="02020603050405020304" pitchFamily="18" charset="0"/>
                        </a:rPr>
                        <a:t>……………………. </a:t>
                      </a:r>
                      <a:r>
                        <a:rPr lang="tr-TR" sz="2000" b="1" dirty="0" smtClean="0">
                          <a:solidFill>
                            <a:srgbClr val="FFFF00"/>
                          </a:solidFill>
                          <a:effectLst/>
                          <a:latin typeface="Times New Roman" panose="02020603050405020304" pitchFamily="18" charset="0"/>
                          <a:ea typeface="Times New Roman" panose="02020603050405020304" pitchFamily="18" charset="0"/>
                        </a:rPr>
                        <a:t>Hitit</a:t>
                      </a:r>
                      <a:endParaRPr lang="tr-TR" sz="2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91218">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    Lidya                İlk alfabe</a:t>
                      </a:r>
                      <a:r>
                        <a:rPr lang="tr-TR" sz="2000" dirty="0" smtClean="0">
                          <a:solidFill>
                            <a:schemeClr val="bg1"/>
                          </a:solidFill>
                          <a:effectLst/>
                          <a:latin typeface="Times New Roman" panose="02020603050405020304" pitchFamily="18" charset="0"/>
                          <a:ea typeface="Times New Roman" panose="02020603050405020304" pitchFamily="18" charset="0"/>
                        </a:rPr>
                        <a:t>…………………………….  </a:t>
                      </a:r>
                      <a:r>
                        <a:rPr lang="tr-TR" sz="2000" b="1" dirty="0" smtClean="0">
                          <a:solidFill>
                            <a:srgbClr val="FFFF00"/>
                          </a:solidFill>
                          <a:effectLst/>
                          <a:latin typeface="Times New Roman" panose="02020603050405020304" pitchFamily="18" charset="0"/>
                          <a:ea typeface="Times New Roman" panose="02020603050405020304" pitchFamily="18" charset="0"/>
                        </a:rPr>
                        <a:t>Fenike</a:t>
                      </a:r>
                      <a:endParaRPr lang="tr-TR" sz="2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91218">
                <a:tc>
                  <a:txBody>
                    <a:bodyPr/>
                    <a:lstStyle/>
                    <a:p>
                      <a:pPr>
                        <a:spcAft>
                          <a:spcPts val="0"/>
                        </a:spcAft>
                      </a:pPr>
                      <a:r>
                        <a:rPr lang="tr-TR" sz="2000" dirty="0">
                          <a:solidFill>
                            <a:schemeClr val="bg1"/>
                          </a:solidFill>
                          <a:effectLst/>
                          <a:latin typeface="Times New Roman" panose="02020603050405020304" pitchFamily="18" charset="0"/>
                          <a:ea typeface="Times New Roman" panose="02020603050405020304" pitchFamily="18" charset="0"/>
                        </a:rPr>
                        <a:t>    İbrani                İlk tek tanrı inancı   ………………………..   </a:t>
                      </a:r>
                      <a:r>
                        <a:rPr lang="tr-TR" sz="2000" b="1" dirty="0" smtClean="0">
                          <a:solidFill>
                            <a:srgbClr val="FFFF00"/>
                          </a:solidFill>
                          <a:effectLst/>
                          <a:latin typeface="Times New Roman" panose="02020603050405020304" pitchFamily="18" charset="0"/>
                          <a:ea typeface="Times New Roman" panose="02020603050405020304" pitchFamily="18" charset="0"/>
                        </a:rPr>
                        <a:t>İbrani           </a:t>
                      </a:r>
                      <a:r>
                        <a:rPr lang="tr-TR" sz="2000" dirty="0" smtClean="0">
                          <a:solidFill>
                            <a:schemeClr val="bg1"/>
                          </a:solidFill>
                          <a:effectLst/>
                          <a:latin typeface="Times New Roman" panose="02020603050405020304" pitchFamily="18" charset="0"/>
                          <a:ea typeface="Times New Roman" panose="02020603050405020304" pitchFamily="18" charset="0"/>
                        </a:rPr>
                        <a:t>       </a:t>
                      </a:r>
                      <a:endParaRPr lang="tr-T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2072438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40" y="973668"/>
            <a:ext cx="11269014" cy="706964"/>
          </a:xfrm>
          <a:solidFill>
            <a:schemeClr val="tx1"/>
          </a:solidFill>
        </p:spPr>
        <p:txBody>
          <a:bodyPr/>
          <a:lstStyle/>
          <a:p>
            <a:r>
              <a:rPr lang="tr-TR" sz="2400" b="1" dirty="0" smtClean="0"/>
              <a:t>Aşağıdaki ifadelerin ortak sonucunu belirtiniz.	</a:t>
            </a:r>
            <a:r>
              <a:rPr lang="tr-TR" sz="2400" dirty="0" smtClean="0"/>
              <a:t/>
            </a:r>
            <a:br>
              <a:rPr lang="tr-TR" sz="2400" dirty="0" smtClean="0"/>
            </a:br>
            <a:endParaRPr lang="tr-TR" sz="2400" dirty="0"/>
          </a:p>
        </p:txBody>
      </p:sp>
      <p:sp>
        <p:nvSpPr>
          <p:cNvPr id="3" name="İçerik Yer Tutucusu 2"/>
          <p:cNvSpPr>
            <a:spLocks noGrp="1"/>
          </p:cNvSpPr>
          <p:nvPr>
            <p:ph idx="1"/>
          </p:nvPr>
        </p:nvSpPr>
        <p:spPr>
          <a:xfrm>
            <a:off x="463640" y="2060620"/>
            <a:ext cx="11269014" cy="3959180"/>
          </a:xfrm>
          <a:solidFill>
            <a:srgbClr val="002060"/>
          </a:solidFill>
        </p:spPr>
        <p:txBody>
          <a:bodyPr>
            <a:normAutofit/>
          </a:bodyPr>
          <a:lstStyle/>
          <a:p>
            <a:r>
              <a:rPr lang="tr-TR" sz="2800" dirty="0" smtClean="0">
                <a:solidFill>
                  <a:schemeClr val="bg1"/>
                </a:solidFill>
              </a:rPr>
              <a:t>Devletin </a:t>
            </a:r>
            <a:r>
              <a:rPr lang="tr-TR" sz="2800" dirty="0">
                <a:solidFill>
                  <a:schemeClr val="bg1"/>
                </a:solidFill>
              </a:rPr>
              <a:t>boylardan oluşması, Devletin hanedanın ortak malı </a:t>
            </a:r>
            <a:r>
              <a:rPr lang="tr-TR" sz="2800" dirty="0" smtClean="0">
                <a:solidFill>
                  <a:schemeClr val="bg1"/>
                </a:solidFill>
              </a:rPr>
              <a:t>sayılması, </a:t>
            </a:r>
            <a:r>
              <a:rPr lang="tr-TR" sz="2800" dirty="0">
                <a:solidFill>
                  <a:schemeClr val="bg1"/>
                </a:solidFill>
              </a:rPr>
              <a:t>Düzenli veraset sisteminin olmaması, Kut inancı</a:t>
            </a:r>
          </a:p>
          <a:p>
            <a:endParaRPr lang="tr-TR" sz="2800" dirty="0" smtClean="0">
              <a:solidFill>
                <a:schemeClr val="bg1"/>
              </a:solidFill>
            </a:endParaRPr>
          </a:p>
          <a:p>
            <a:r>
              <a:rPr lang="tr-TR" sz="2800" b="1" dirty="0" smtClean="0">
                <a:solidFill>
                  <a:srgbClr val="FFFF00"/>
                </a:solidFill>
              </a:rPr>
              <a:t>Devletlerin çabuk yıkılmaları</a:t>
            </a:r>
            <a:endParaRPr lang="tr-TR" sz="2800" b="1" dirty="0">
              <a:solidFill>
                <a:srgbClr val="FFFF00"/>
              </a:solidFill>
            </a:endParaRPr>
          </a:p>
          <a:p>
            <a:pPr marL="0" indent="0">
              <a:buNone/>
            </a:pPr>
            <a:endParaRPr lang="tr-TR" sz="2800" b="1" dirty="0">
              <a:solidFill>
                <a:schemeClr val="bg1"/>
              </a:solidFill>
            </a:endParaRPr>
          </a:p>
          <a:p>
            <a:endParaRPr lang="tr-TR" sz="2800" dirty="0">
              <a:solidFill>
                <a:schemeClr val="bg1"/>
              </a:solidFill>
            </a:endParaRPr>
          </a:p>
        </p:txBody>
      </p:sp>
    </p:spTree>
    <p:extLst>
      <p:ext uri="{BB962C8B-B14F-4D97-AF65-F5344CB8AC3E}">
        <p14:creationId xmlns:p14="http://schemas.microsoft.com/office/powerpoint/2010/main" val="118336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8" y="973668"/>
            <a:ext cx="11230378" cy="706964"/>
          </a:xfrm>
          <a:solidFill>
            <a:schemeClr val="tx2">
              <a:lumMod val="50000"/>
            </a:schemeClr>
          </a:solidFill>
        </p:spPr>
        <p:txBody>
          <a:bodyPr/>
          <a:lstStyle/>
          <a:p>
            <a:r>
              <a:rPr lang="tr-TR" sz="2800" b="1" dirty="0" smtClean="0"/>
              <a:t/>
            </a:r>
            <a:br>
              <a:rPr lang="tr-TR" sz="2800" b="1" dirty="0" smtClean="0"/>
            </a:br>
            <a:r>
              <a:rPr lang="tr-TR" sz="2800" b="1" dirty="0" smtClean="0"/>
              <a:t>Tarih </a:t>
            </a:r>
            <a:r>
              <a:rPr lang="tr-TR" sz="2800" b="1" dirty="0"/>
              <a:t>Biliminde </a:t>
            </a:r>
            <a:r>
              <a:rPr lang="tr-TR" sz="2800" b="1" dirty="0" smtClean="0"/>
              <a:t>Anakronizm nedir? Açıklayınız.</a:t>
            </a:r>
            <a:r>
              <a:rPr lang="tr-TR" sz="2800" dirty="0"/>
              <a:t/>
            </a:r>
            <a:br>
              <a:rPr lang="tr-TR" sz="2800" dirty="0"/>
            </a:br>
            <a:endParaRPr lang="tr-TR" sz="2800" dirty="0"/>
          </a:p>
        </p:txBody>
      </p:sp>
      <p:sp>
        <p:nvSpPr>
          <p:cNvPr id="3" name="İçerik Yer Tutucusu 2"/>
          <p:cNvSpPr>
            <a:spLocks noGrp="1"/>
          </p:cNvSpPr>
          <p:nvPr>
            <p:ph idx="1"/>
          </p:nvPr>
        </p:nvSpPr>
        <p:spPr>
          <a:xfrm>
            <a:off x="476518" y="1918952"/>
            <a:ext cx="11230378" cy="4100848"/>
          </a:xfrm>
          <a:solidFill>
            <a:srgbClr val="002060"/>
          </a:solidFill>
        </p:spPr>
        <p:txBody>
          <a:bodyPr>
            <a:normAutofit/>
          </a:bodyPr>
          <a:lstStyle/>
          <a:p>
            <a:pPr>
              <a:lnSpc>
                <a:spcPct val="150000"/>
              </a:lnSpc>
              <a:spcBef>
                <a:spcPts val="0"/>
              </a:spcBef>
            </a:pPr>
            <a:r>
              <a:rPr lang="tr-TR" sz="3200" dirty="0" smtClean="0">
                <a:solidFill>
                  <a:schemeClr val="bg1"/>
                </a:solidFill>
              </a:rPr>
              <a:t>“Tarihlendirmede </a:t>
            </a:r>
            <a:r>
              <a:rPr lang="tr-TR" sz="3200" dirty="0">
                <a:solidFill>
                  <a:schemeClr val="bg1"/>
                </a:solidFill>
              </a:rPr>
              <a:t>yanılgı içerisinde bulunma” demek olan anakronizm, bir olayın tarihi ve çağı üzerinde yanılma, tarih ve çağları birbirine karıştırma şeklinde tanımlanmaktadır. </a:t>
            </a:r>
          </a:p>
        </p:txBody>
      </p:sp>
    </p:spTree>
    <p:extLst>
      <p:ext uri="{BB962C8B-B14F-4D97-AF65-F5344CB8AC3E}">
        <p14:creationId xmlns:p14="http://schemas.microsoft.com/office/powerpoint/2010/main" val="2770220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7883" y="580691"/>
            <a:ext cx="11230376" cy="912297"/>
          </a:xfrm>
          <a:solidFill>
            <a:schemeClr val="tx1"/>
          </a:solidFill>
        </p:spPr>
        <p:txBody>
          <a:bodyPr>
            <a:noAutofit/>
          </a:bodyPr>
          <a:lstStyle/>
          <a:p>
            <a:pPr lvl="0" eaLnBrk="0" fontAlgn="base" hangingPunct="0">
              <a:lnSpc>
                <a:spcPct val="100000"/>
              </a:lnSpc>
              <a:spcAft>
                <a:spcPct val="0"/>
              </a:spcAft>
            </a:pPr>
            <a:r>
              <a:rPr kumimoji="0" lang="tr-TR" sz="24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r>
            <a:br>
              <a:rPr kumimoji="0" lang="tr-TR" sz="24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br>
            <a:r>
              <a:rPr kumimoji="0" lang="tr-TR" sz="24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Olaylar </a:t>
            </a:r>
            <a:r>
              <a:rPr kumimoji="0" lang="tr-TR" sz="24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ve özelliklerin karşısına devletleri yazınız.</a:t>
            </a:r>
            <a:r>
              <a:rPr kumimoji="0" lang="tr-TR" sz="2400" b="0" i="0" u="none" strike="noStrike" cap="none" normalizeH="0" baseline="0" dirty="0" smtClean="0">
                <a:ln>
                  <a:noFill/>
                </a:ln>
                <a:solidFill>
                  <a:schemeClr val="bg1"/>
                </a:solidFill>
                <a:effectLst/>
                <a:latin typeface="Arial" panose="020B0604020202020204" pitchFamily="34" charset="0"/>
              </a:rPr>
              <a:t/>
            </a:r>
            <a:br>
              <a:rPr kumimoji="0" lang="tr-TR" sz="2400" b="0" i="0" u="none" strike="noStrike" cap="none" normalizeH="0" baseline="0" dirty="0" smtClean="0">
                <a:ln>
                  <a:noFill/>
                </a:ln>
                <a:solidFill>
                  <a:schemeClr val="bg1"/>
                </a:solidFill>
                <a:effectLst/>
                <a:latin typeface="Arial" panose="020B0604020202020204" pitchFamily="34" charset="0"/>
              </a:rPr>
            </a:br>
            <a:r>
              <a:rPr kumimoji="0" lang="tr-TR" sz="24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Uygur devleti, Göktürkler, Avrupa Hun dev., Asya Hun dev, Avarlar   </a:t>
            </a:r>
            <a:r>
              <a:rPr kumimoji="0" lang="tr-TR" sz="2400" b="0" i="0" u="none" strike="noStrike" cap="none" normalizeH="0" baseline="0" dirty="0" smtClean="0">
                <a:ln>
                  <a:noFill/>
                </a:ln>
                <a:solidFill>
                  <a:schemeClr val="bg1"/>
                </a:solidFill>
                <a:effectLst/>
                <a:latin typeface="Arial" panose="020B0604020202020204" pitchFamily="34" charset="0"/>
              </a:rPr>
              <a:t/>
            </a:r>
            <a:br>
              <a:rPr kumimoji="0" lang="tr-TR" sz="2400" b="0" i="0" u="none" strike="noStrike" cap="none" normalizeH="0" baseline="0" dirty="0" smtClean="0">
                <a:ln>
                  <a:noFill/>
                </a:ln>
                <a:solidFill>
                  <a:schemeClr val="bg1"/>
                </a:solidFill>
                <a:effectLst/>
                <a:latin typeface="Arial" panose="020B0604020202020204" pitchFamily="34" charset="0"/>
              </a:rPr>
            </a:br>
            <a:endParaRPr lang="tr-TR" sz="2400" dirty="0">
              <a:solidFill>
                <a:schemeClr val="bg1"/>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431748264"/>
              </p:ext>
            </p:extLst>
          </p:nvPr>
        </p:nvGraphicFramePr>
        <p:xfrm>
          <a:off x="489397" y="2176527"/>
          <a:ext cx="11191741" cy="4391697"/>
        </p:xfrm>
        <a:graphic>
          <a:graphicData uri="http://schemas.openxmlformats.org/drawingml/2006/table">
            <a:tbl>
              <a:tblPr firstRow="1" firstCol="1" lastRow="1" lastCol="1" bandRow="1" bandCol="1"/>
              <a:tblGrid>
                <a:gridCol w="5722069"/>
                <a:gridCol w="5469672"/>
              </a:tblGrid>
              <a:tr h="904741">
                <a:tc>
                  <a:txBody>
                    <a:bodyPr/>
                    <a:lstStyle/>
                    <a:p>
                      <a:pPr algn="l">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İstanbul’un ilk kuşatılması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Avarlar</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904741">
                <a:tc>
                  <a:txBody>
                    <a:bodyPr/>
                    <a:lstStyle/>
                    <a:p>
                      <a:pPr algn="l">
                        <a:spcAft>
                          <a:spcPts val="0"/>
                        </a:spcAft>
                      </a:pPr>
                      <a:r>
                        <a:rPr lang="tr-TR" sz="2400" dirty="0">
                          <a:solidFill>
                            <a:schemeClr val="bg1"/>
                          </a:solidFill>
                          <a:effectLst/>
                          <a:latin typeface="Times New Roman" panose="02020603050405020304" pitchFamily="18" charset="0"/>
                          <a:ea typeface="Times New Roman" panose="02020603050405020304" pitchFamily="18" charset="0"/>
                        </a:rPr>
                        <a:t>Onlu sistem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Asya Hun Devleti</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904741">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Bizans Seferi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Avrupa Hun Devleti</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904741">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İlk yerleşik hayat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Uygurlar</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72733">
                <a:tc>
                  <a:txBody>
                    <a:bodyPr/>
                    <a:lstStyle/>
                    <a:p>
                      <a:pPr algn="l">
                        <a:spcAft>
                          <a:spcPts val="0"/>
                        </a:spcAft>
                      </a:pPr>
                      <a:r>
                        <a:rPr lang="tr-TR" sz="2400">
                          <a:solidFill>
                            <a:schemeClr val="bg1"/>
                          </a:solidFill>
                          <a:effectLst/>
                          <a:latin typeface="Times New Roman" panose="02020603050405020304" pitchFamily="18" charset="0"/>
                          <a:ea typeface="Times New Roman" panose="02020603050405020304" pitchFamily="18" charset="0"/>
                        </a:rPr>
                        <a:t>Orhun Kitabeleri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tr-TR" sz="2400" b="1" dirty="0">
                          <a:solidFill>
                            <a:srgbClr val="FFFF00"/>
                          </a:solidFill>
                          <a:effectLst/>
                          <a:latin typeface="Times New Roman" panose="02020603050405020304" pitchFamily="18" charset="0"/>
                          <a:ea typeface="Times New Roman" panose="02020603050405020304" pitchFamily="18" charset="0"/>
                        </a:rPr>
                        <a:t> </a:t>
                      </a:r>
                      <a:r>
                        <a:rPr lang="tr-TR" sz="2400" b="1" dirty="0" smtClean="0">
                          <a:solidFill>
                            <a:srgbClr val="FFFF00"/>
                          </a:solidFill>
                          <a:effectLst/>
                          <a:latin typeface="Times New Roman" panose="02020603050405020304" pitchFamily="18" charset="0"/>
                          <a:ea typeface="Times New Roman" panose="02020603050405020304" pitchFamily="18" charset="0"/>
                        </a:rPr>
                        <a:t>Göktürkler</a:t>
                      </a:r>
                      <a:endParaRPr lang="tr-TR" sz="24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35769464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465" y="1455313"/>
            <a:ext cx="8873544" cy="5144037"/>
          </a:xfrm>
        </p:spPr>
      </p:pic>
    </p:spTree>
    <p:extLst>
      <p:ext uri="{BB962C8B-B14F-4D97-AF65-F5344CB8AC3E}">
        <p14:creationId xmlns:p14="http://schemas.microsoft.com/office/powerpoint/2010/main" val="524948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8034" y="973668"/>
            <a:ext cx="11011436" cy="706964"/>
          </a:xfrm>
          <a:solidFill>
            <a:schemeClr val="tx1"/>
          </a:solidFill>
        </p:spPr>
        <p:txBody>
          <a:bodyPr>
            <a:normAutofit fontScale="90000"/>
          </a:bodyPr>
          <a:lstStyle/>
          <a:p>
            <a:r>
              <a:rPr lang="tr-TR" dirty="0" smtClean="0"/>
              <a:t/>
            </a:r>
            <a:br>
              <a:rPr lang="tr-TR" dirty="0" smtClean="0"/>
            </a:br>
            <a:r>
              <a:rPr lang="tr-TR" dirty="0" smtClean="0"/>
              <a:t>Tarihe </a:t>
            </a:r>
            <a:r>
              <a:rPr lang="tr-TR" dirty="0"/>
              <a:t>yardımcı bilimlerden kronolojiyi açıklayınız.</a:t>
            </a:r>
            <a:br>
              <a:rPr lang="tr-TR" dirty="0"/>
            </a:br>
            <a:endParaRPr lang="tr-TR" dirty="0"/>
          </a:p>
        </p:txBody>
      </p:sp>
      <p:sp>
        <p:nvSpPr>
          <p:cNvPr id="3" name="İçerik Yer Tutucusu 2"/>
          <p:cNvSpPr>
            <a:spLocks noGrp="1"/>
          </p:cNvSpPr>
          <p:nvPr>
            <p:ph idx="1"/>
          </p:nvPr>
        </p:nvSpPr>
        <p:spPr>
          <a:xfrm>
            <a:off x="528034" y="2228045"/>
            <a:ext cx="11204620" cy="3791755"/>
          </a:xfrm>
          <a:solidFill>
            <a:srgbClr val="002060"/>
          </a:solidFill>
        </p:spPr>
        <p:txBody>
          <a:bodyPr>
            <a:normAutofit/>
          </a:bodyPr>
          <a:lstStyle/>
          <a:p>
            <a:endParaRPr lang="tr-TR" sz="3200" dirty="0" smtClean="0">
              <a:solidFill>
                <a:schemeClr val="bg1"/>
              </a:solidFill>
            </a:endParaRPr>
          </a:p>
          <a:p>
            <a:r>
              <a:rPr lang="tr-TR" sz="3200" dirty="0" smtClean="0">
                <a:solidFill>
                  <a:schemeClr val="bg1"/>
                </a:solidFill>
              </a:rPr>
              <a:t>Takvim </a:t>
            </a:r>
            <a:r>
              <a:rPr lang="tr-TR" sz="3200" dirty="0">
                <a:solidFill>
                  <a:schemeClr val="bg1"/>
                </a:solidFill>
              </a:rPr>
              <a:t>bilimidir. Tarihi olayların oluş sırasını verir.</a:t>
            </a:r>
          </a:p>
          <a:p>
            <a:endParaRPr lang="tr-TR" sz="3200" dirty="0">
              <a:solidFill>
                <a:schemeClr val="bg1"/>
              </a:solidFill>
            </a:endParaRPr>
          </a:p>
        </p:txBody>
      </p:sp>
    </p:spTree>
    <p:extLst>
      <p:ext uri="{BB962C8B-B14F-4D97-AF65-F5344CB8AC3E}">
        <p14:creationId xmlns:p14="http://schemas.microsoft.com/office/powerpoint/2010/main" val="243457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639" y="973668"/>
            <a:ext cx="11243257" cy="706964"/>
          </a:xfrm>
          <a:solidFill>
            <a:schemeClr val="tx1"/>
          </a:solidFill>
        </p:spPr>
        <p:txBody>
          <a:bodyPr/>
          <a:lstStyle/>
          <a:p>
            <a:r>
              <a:rPr lang="tr-TR" dirty="0" smtClean="0"/>
              <a:t/>
            </a:r>
            <a:br>
              <a:rPr lang="tr-TR" dirty="0" smtClean="0"/>
            </a:br>
            <a:r>
              <a:rPr lang="tr-TR" dirty="0" smtClean="0"/>
              <a:t>Hicri </a:t>
            </a:r>
            <a:r>
              <a:rPr lang="tr-TR" dirty="0"/>
              <a:t>takvimin özelliklerini yazınız.</a:t>
            </a:r>
            <a:br>
              <a:rPr lang="tr-TR" dirty="0"/>
            </a:br>
            <a:endParaRPr lang="tr-TR" dirty="0"/>
          </a:p>
        </p:txBody>
      </p:sp>
      <p:sp>
        <p:nvSpPr>
          <p:cNvPr id="3" name="İçerik Yer Tutucusu 2"/>
          <p:cNvSpPr>
            <a:spLocks noGrp="1"/>
          </p:cNvSpPr>
          <p:nvPr>
            <p:ph idx="1"/>
          </p:nvPr>
        </p:nvSpPr>
        <p:spPr>
          <a:xfrm>
            <a:off x="463640" y="1970467"/>
            <a:ext cx="11243256" cy="4597757"/>
          </a:xfrm>
          <a:solidFill>
            <a:srgbClr val="002060"/>
          </a:solidFill>
        </p:spPr>
        <p:txBody>
          <a:bodyPr>
            <a:noAutofit/>
          </a:bodyPr>
          <a:lstStyle/>
          <a:p>
            <a:pPr>
              <a:lnSpc>
                <a:spcPct val="150000"/>
              </a:lnSpc>
              <a:spcBef>
                <a:spcPts val="0"/>
              </a:spcBef>
            </a:pPr>
            <a:r>
              <a:rPr lang="tr-TR" sz="2800" dirty="0">
                <a:solidFill>
                  <a:schemeClr val="bg1"/>
                </a:solidFill>
              </a:rPr>
              <a:t>Türklerin İslamiyet’i kabul ettikten sonra kullandığı takvimdir. Bu takvimde Hz. Muhammed’in hicret ettiği yıl (622), başlangıç kabul edilmiştir. Hz. Ömer Dönemi’nde oluşturulan bu takvim, ay yılını esas almıştır. Bu takvime göre bir yıl 354 gün 8 saat 48 dakikadır. Ayrıca bir ay yılı, bir güneş yılından yaklaşık 11 gün eksiktir. Diğer bir ismi kamerî (ay) takvimidir. Günümüzde İslam dünyası, dinî günleri hicri takvime göre belirlemektedir.</a:t>
            </a:r>
          </a:p>
          <a:p>
            <a:pPr>
              <a:lnSpc>
                <a:spcPct val="150000"/>
              </a:lnSpc>
              <a:spcBef>
                <a:spcPts val="0"/>
              </a:spcBef>
            </a:pPr>
            <a:endParaRPr lang="tr-TR" sz="2800" dirty="0">
              <a:solidFill>
                <a:schemeClr val="bg1"/>
              </a:solidFill>
            </a:endParaRPr>
          </a:p>
        </p:txBody>
      </p:sp>
    </p:spTree>
    <p:extLst>
      <p:ext uri="{BB962C8B-B14F-4D97-AF65-F5344CB8AC3E}">
        <p14:creationId xmlns:p14="http://schemas.microsoft.com/office/powerpoint/2010/main" val="212484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7882" y="669701"/>
            <a:ext cx="11256135" cy="1481071"/>
          </a:xfrm>
          <a:solidFill>
            <a:schemeClr val="tx2">
              <a:lumMod val="50000"/>
            </a:schemeClr>
          </a:solidFill>
        </p:spPr>
        <p:txBody>
          <a:bodyPr/>
          <a:lstStyle/>
          <a:p>
            <a:r>
              <a:rPr lang="tr-TR" dirty="0"/>
              <a:t>Yazının icadından önceki dönemde insanın hayat tarzı </a:t>
            </a:r>
            <a:r>
              <a:rPr lang="tr-TR" dirty="0" smtClean="0"/>
              <a:t>hangileridir?</a:t>
            </a:r>
            <a:endParaRPr lang="tr-TR" dirty="0"/>
          </a:p>
        </p:txBody>
      </p:sp>
      <p:sp>
        <p:nvSpPr>
          <p:cNvPr id="3" name="İçerik Yer Tutucusu 2"/>
          <p:cNvSpPr>
            <a:spLocks noGrp="1"/>
          </p:cNvSpPr>
          <p:nvPr>
            <p:ph idx="1"/>
          </p:nvPr>
        </p:nvSpPr>
        <p:spPr>
          <a:xfrm>
            <a:off x="437882" y="2292439"/>
            <a:ext cx="11256135" cy="4443212"/>
          </a:xfrm>
          <a:solidFill>
            <a:srgbClr val="002060"/>
          </a:solidFill>
        </p:spPr>
        <p:txBody>
          <a:bodyPr>
            <a:normAutofit lnSpcReduction="10000"/>
          </a:bodyPr>
          <a:lstStyle/>
          <a:p>
            <a:pPr>
              <a:lnSpc>
                <a:spcPct val="150000"/>
              </a:lnSpc>
              <a:spcBef>
                <a:spcPts val="0"/>
              </a:spcBef>
            </a:pPr>
            <a:r>
              <a:rPr lang="tr-TR" sz="2800" dirty="0" smtClean="0">
                <a:solidFill>
                  <a:schemeClr val="bg1"/>
                </a:solidFill>
              </a:rPr>
              <a:t>Yeni taş çağına kadar avcılık </a:t>
            </a:r>
            <a:r>
              <a:rPr lang="tr-TR" sz="2800" dirty="0">
                <a:solidFill>
                  <a:schemeClr val="bg1"/>
                </a:solidFill>
              </a:rPr>
              <a:t>ve besin </a:t>
            </a:r>
            <a:r>
              <a:rPr lang="tr-TR" sz="2800" dirty="0" smtClean="0">
                <a:solidFill>
                  <a:schemeClr val="bg1"/>
                </a:solidFill>
              </a:rPr>
              <a:t>toplayıcılığı, yeni taş (cilalı) çağından sonra da yerleşik hayat ve üretim.</a:t>
            </a:r>
            <a:r>
              <a:rPr lang="tr-TR" sz="2800" dirty="0">
                <a:solidFill>
                  <a:schemeClr val="bg1"/>
                </a:solidFill>
              </a:rPr>
              <a:t> Tarıma geçişle birlikte keçi, koyun, sığır, domuz, at ve köpek gibi hayvanlar evcilleştirilmiş ve günümüzdeki köy yaşamına benzer yaşam biçimleri oluşturulmuştur. Ancak konar-göçer yaşam tarzı, avcılık-toplayıcılık faaliyetleri ile birlikte sürdürülmeye devam etmiştir.</a:t>
            </a:r>
          </a:p>
          <a:p>
            <a:pPr>
              <a:lnSpc>
                <a:spcPct val="150000"/>
              </a:lnSpc>
              <a:spcBef>
                <a:spcPts val="0"/>
              </a:spcBef>
            </a:pPr>
            <a:endParaRPr lang="tr-TR" sz="2400" dirty="0">
              <a:solidFill>
                <a:schemeClr val="bg1"/>
              </a:solidFill>
            </a:endParaRPr>
          </a:p>
        </p:txBody>
      </p:sp>
    </p:spTree>
    <p:extLst>
      <p:ext uri="{BB962C8B-B14F-4D97-AF65-F5344CB8AC3E}">
        <p14:creationId xmlns:p14="http://schemas.microsoft.com/office/powerpoint/2010/main" val="2904994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456</TotalTime>
  <Words>2718</Words>
  <Application>Microsoft Office PowerPoint</Application>
  <PresentationFormat>Geniş ekran</PresentationFormat>
  <Paragraphs>446</Paragraphs>
  <Slides>61</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61</vt:i4>
      </vt:variant>
    </vt:vector>
  </HeadingPairs>
  <TitlesOfParts>
    <vt:vector size="69" baseType="lpstr">
      <vt:lpstr>Arial</vt:lpstr>
      <vt:lpstr>Arial Black</vt:lpstr>
      <vt:lpstr>Calibri</vt:lpstr>
      <vt:lpstr>Century Gothic</vt:lpstr>
      <vt:lpstr>Times New Roman</vt:lpstr>
      <vt:lpstr>Times New Roman TUR</vt:lpstr>
      <vt:lpstr>Wingdings 3</vt:lpstr>
      <vt:lpstr>İyon Toplantı Odası</vt:lpstr>
      <vt:lpstr>TARİH 9 İKİNCİ DÖNEM BİRİNCİ YAZILI SORU VE CEVAPLARI</vt:lpstr>
      <vt:lpstr>Olay ve olgu nedir? Kısaca açıklayınız.</vt:lpstr>
      <vt:lpstr> Tarihi bilgilerin değişebilirliği deyince ne anlıyoruz? Bir örnekle açıklayınız. </vt:lpstr>
      <vt:lpstr>Araştırıcı tarih yazıcılığının özelliklerini açıklayınız.</vt:lpstr>
      <vt:lpstr> Kaynak nedir? Kaynakları güvenilir olup olmamasına göre hangi bölümlere ayırıyoruz. Birini açıklayınız. </vt:lpstr>
      <vt:lpstr> Tarih Biliminde Anakronizm nedir? Açıklayınız. </vt:lpstr>
      <vt:lpstr> Tarihe yardımcı bilimlerden kronolojiyi açıklayınız. </vt:lpstr>
      <vt:lpstr> Hicri takvimin özelliklerini yazınız. </vt:lpstr>
      <vt:lpstr>Yazının icadından önceki dönemde insanın hayat tarzı hangileridir?</vt:lpstr>
      <vt:lpstr>Anadolu’da yerleşik yaşama ve medeniyete ait ilk yerleşim merkezleri hangileridir ve kısaca özellikleri nelerdir?</vt:lpstr>
      <vt:lpstr>İlk Çağ’da hangi medeniyetlerde kolonicilik faaliyetleri görülmüştür?</vt:lpstr>
      <vt:lpstr> Fenikelilerin dünya medeniyetine katkıları nelerdir? </vt:lpstr>
      <vt:lpstr>Fenikelilerin Ön Asya medeniyetini batıya taşımaları hangi özellikleri ile ilgilidir? </vt:lpstr>
      <vt:lpstr> İyonlarda bilimin gelişmesinin sebepleri nelerdir? </vt:lpstr>
      <vt:lpstr>Anadolu’ya yazı kimler tarafından getirilmiştir? Bu olayın önemi nedir?</vt:lpstr>
      <vt:lpstr> Hangi ilkçağ uygarlıkları hangi yazıları bulmuşlardır? </vt:lpstr>
      <vt:lpstr>İmparatorlukların genel özellikleri nelerdir?</vt:lpstr>
      <vt:lpstr>İlkçağ uygarlıklarında gücün meşruiyet kaynağı ilahi idi. Bunu nereden anlıyoruz?</vt:lpstr>
      <vt:lpstr> Hangi devletlerde hangi siyasi Organizasyon Türleri vardı? </vt:lpstr>
      <vt:lpstr>Medeniyetlerin ekonomik yaşamlarında coğrafya belirleyici bir unsurdur. Bunu bir örnekle açıklayınız. </vt:lpstr>
      <vt:lpstr> Mısır’da tıbbın gelişmesinin sebepleri nelerdir? </vt:lpstr>
      <vt:lpstr> Kadeş Savaşı’nın sebebi nedir? Kadeş Antlaşması kimler arasında yapılmıştır? Önemi nedir? </vt:lpstr>
      <vt:lpstr>Fenikelilerin ticareti geliştirmek ve ülkelerindeki nüfusu azaltmak için uyguladıkları yöntem nedir?</vt:lpstr>
      <vt:lpstr>İlkçağ Uygarlıklarından hangilerinde yasa düzenlemeleri yapılmıştır?</vt:lpstr>
      <vt:lpstr> Mezopotamya uygarlıklarının özelliklerinden 5 tane yazınız. </vt:lpstr>
      <vt:lpstr> Sümer hukuku ile Babil hukuku arasındaki fark nedir? Açıklayınız. </vt:lpstr>
      <vt:lpstr> İlkçağda ticarette ön plana çıkan uygarlıkları yazınız. </vt:lpstr>
      <vt:lpstr>İlkçağ döneminde meydana gelmiş belli başlı göç hareketleri nelerdir?</vt:lpstr>
      <vt:lpstr>Sasaniler, gelirlerini artırmak için ne gibi faaliyetler yapmışlardır?</vt:lpstr>
      <vt:lpstr>Roma İmparatorluğunda yöneyim organizasyonu nasıl gelişmiştir?</vt:lpstr>
      <vt:lpstr>İlk Çağ medeniyetlerinin orduları genel olarak hangi bölümlerden oluşmuştur?</vt:lpstr>
      <vt:lpstr>Başlıca geçim kaynağı hayvancılık olan konar-göçer toplulukların ekonomileri, ihtiyaçlarını karşılamada yetersizdi. Buna karşı uyguladıkları yöntemler neleridir?</vt:lpstr>
      <vt:lpstr>Kurgan nedir? Türk kültür çevrelerinin belirlenmesinde rolü nedir?</vt:lpstr>
      <vt:lpstr>Mete Han’ın yaptığı faaliyetleri yazınız. </vt:lpstr>
      <vt:lpstr> Asya Hun Devleti’nin ve diğer Türk Devletlerinin parçalanmasının ve  çabuk yıkılmasının sebepleri nelerdir? </vt:lpstr>
      <vt:lpstr>Göktürklerde batı bölgelerini yöneten İstemi Yabgu’nun izlediği dış siyasetin özelliklerini yazınız. </vt:lpstr>
      <vt:lpstr>Göktürklerin Türk tarihindeki önemini yazınız. </vt:lpstr>
      <vt:lpstr> Uygurların Maniheizm dinini kabul etmelerinin ne gibi sonuçları olmuştur? </vt:lpstr>
      <vt:lpstr>Törenin oluşumunda neler etkili olmuştur?</vt:lpstr>
      <vt:lpstr>Orhun Kitabelerinin içeriklerinde Türklerle ilgili hangi özellikleri vardır?.</vt:lpstr>
      <vt:lpstr>Avrupa Hun Hükümdarı Attila’nın faaliyetlerini yazınız.</vt:lpstr>
      <vt:lpstr>Kavimler Göçü sonuçlarını yazınız.</vt:lpstr>
      <vt:lpstr> Koloni ,Ziggurat, Pankuş, Site, Höyük, Satrap, Parşömen, Patesi, Polis, Firavun, Hayvan üslubu, Kut, Töre, Kurultay kelimelerini birer cümle ile açıklayınız. </vt:lpstr>
      <vt:lpstr>Özellikleri verilen kavimleri karşılarına yazınız.</vt:lpstr>
      <vt:lpstr>Uygun olan kelimeleri karşılarına yazınız.</vt:lpstr>
      <vt:lpstr> Boşlukları dolduralım. </vt:lpstr>
      <vt:lpstr>Eşleştiriniz.</vt:lpstr>
      <vt:lpstr>Aşağıdaki bilgileri (D) ,(Y) yönünden değerlendiriniz. </vt:lpstr>
      <vt:lpstr>Aşağıda verilen buluntuların hangi dönemlere ait olduğunu yazınız.</vt:lpstr>
      <vt:lpstr>Aşağıdaki bilgileri (D) ve (Y) olarak değerlendiriniz. </vt:lpstr>
      <vt:lpstr>Aşağıdaki eserlerin aydınlatılmasında hangi yardımcı bilimlerden yararlanıldığını belirtiniz. </vt:lpstr>
      <vt:lpstr>Eşleştiriniz. </vt:lpstr>
      <vt:lpstr>Eşleştiriniz</vt:lpstr>
      <vt:lpstr>Aşağıdaki devletlerin yönetim biçimlerini işaretleyiniz </vt:lpstr>
      <vt:lpstr> Eşleştiriniz. </vt:lpstr>
      <vt:lpstr>Aşağıdaki olaylar ve gelişmeleri arasında  sebep-sonuç bağlantısı yönünden ilişkilendiriniz </vt:lpstr>
      <vt:lpstr>Aşağıdaki tarihleri eskiden günümüze kronolojik olarak sıralayınız. </vt:lpstr>
      <vt:lpstr>Eşleştiriniz. </vt:lpstr>
      <vt:lpstr>Aşağıdaki ifadelerin ortak sonucunu belirtiniz.  </vt:lpstr>
      <vt:lpstr> Olaylar ve özelliklerin karşısına devletleri yazınız. Uygur devleti, Göktürkler, Avrupa Hun dev., Asya Hun dev, Avarlar    </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68</cp:revision>
  <dcterms:created xsi:type="dcterms:W3CDTF">2018-03-26T09:17:09Z</dcterms:created>
  <dcterms:modified xsi:type="dcterms:W3CDTF">2018-03-28T20:03:22Z</dcterms:modified>
</cp:coreProperties>
</file>