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48"/>
  </p:notesMasterIdLst>
  <p:sldIdLst>
    <p:sldId id="486" r:id="rId3"/>
    <p:sldId id="487" r:id="rId4"/>
    <p:sldId id="488" r:id="rId5"/>
    <p:sldId id="489" r:id="rId6"/>
    <p:sldId id="490" r:id="rId7"/>
    <p:sldId id="491" r:id="rId8"/>
    <p:sldId id="492" r:id="rId9"/>
    <p:sldId id="493" r:id="rId10"/>
    <p:sldId id="494" r:id="rId11"/>
    <p:sldId id="495" r:id="rId12"/>
    <p:sldId id="496" r:id="rId13"/>
    <p:sldId id="497" r:id="rId14"/>
    <p:sldId id="498" r:id="rId15"/>
    <p:sldId id="499" r:id="rId16"/>
    <p:sldId id="500" r:id="rId17"/>
    <p:sldId id="501" r:id="rId18"/>
    <p:sldId id="502" r:id="rId19"/>
    <p:sldId id="503" r:id="rId20"/>
    <p:sldId id="504" r:id="rId21"/>
    <p:sldId id="505" r:id="rId22"/>
    <p:sldId id="506" r:id="rId23"/>
    <p:sldId id="507" r:id="rId24"/>
    <p:sldId id="508" r:id="rId25"/>
    <p:sldId id="509" r:id="rId26"/>
    <p:sldId id="510" r:id="rId27"/>
    <p:sldId id="511" r:id="rId28"/>
    <p:sldId id="512" r:id="rId29"/>
    <p:sldId id="513" r:id="rId30"/>
    <p:sldId id="529" r:id="rId31"/>
    <p:sldId id="528" r:id="rId32"/>
    <p:sldId id="514" r:id="rId33"/>
    <p:sldId id="515" r:id="rId34"/>
    <p:sldId id="516" r:id="rId35"/>
    <p:sldId id="517" r:id="rId36"/>
    <p:sldId id="518" r:id="rId37"/>
    <p:sldId id="519" r:id="rId38"/>
    <p:sldId id="520" r:id="rId39"/>
    <p:sldId id="521" r:id="rId40"/>
    <p:sldId id="522" r:id="rId41"/>
    <p:sldId id="523" r:id="rId42"/>
    <p:sldId id="524" r:id="rId43"/>
    <p:sldId id="525" r:id="rId44"/>
    <p:sldId id="526" r:id="rId45"/>
    <p:sldId id="527" r:id="rId46"/>
    <p:sldId id="530" r:id="rId4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9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2719A-9342-4073-95EB-9190B8F85322}" type="datetimeFigureOut">
              <a:rPr lang="tr-TR" smtClean="0"/>
              <a:pPr/>
              <a:t>16.01.2019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2569A-B318-4E9C-88DB-BE8E87E60F6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6728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8C2D2712-6656-45D9-830A-EAA401A7AEC2}" type="slidenum">
              <a:rPr lang="tr-TR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</a:t>
            </a:fld>
            <a:endParaRPr lang="tr-T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422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kizkenar Üçgen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187A9C3-7D78-456C-ACC3-7573FA1364C0}" type="datetime1">
              <a:rPr lang="tr-TR" smtClean="0"/>
              <a:t>16.01.2019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8853-061F-4CDC-8067-D84831424DAD}" type="datetime1">
              <a:rPr lang="tr-TR" smtClean="0"/>
              <a:t>16.01.2019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3A1F-A51E-4000-B849-E15C507AFAAD}" type="datetime1">
              <a:rPr lang="tr-TR" smtClean="0"/>
              <a:t>16.01.2019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676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tr-TR" noProof="0" smtClean="0"/>
              <a:t>Asıl başlık stili için tıklatın</a:t>
            </a:r>
          </a:p>
        </p:txBody>
      </p:sp>
      <p:sp>
        <p:nvSpPr>
          <p:cNvPr id="6676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1995A5B-8873-4537-98BF-6673111E4AEA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045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8C1EEF-FBAC-4E0B-ADF3-37DE59CC4EB5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132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526ACA-A5F3-4D60-B58E-D1EDDB0C8BB5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833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C7C44-63C0-466C-8776-FA96F3EE4CBC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5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D1470D-B5C5-4EC1-958A-9B1064397453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18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DCD650-5940-4224-8B53-905208F69F60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677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60DC2-4E7A-4A49-B5F3-10A9D041EB65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12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65809E-CEC3-429B-923E-289300B914B3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1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3C784B6-F299-451D-B09B-96C2E6AD463C}" type="datetime1">
              <a:rPr lang="tr-TR" smtClean="0"/>
              <a:t>16.01.2019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154200-CB88-4B9E-BDB9-25CC4FE1EBE4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972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65216-AA37-4668-A005-505BFF0A0E5A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94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58CEA6-9C3B-4A26-96E7-32F1D18295AC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55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Küçük Resim Yer Tutucusu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B65697-C52C-4747-A53E-8DF4C3F2D2DF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32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 Üçgen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İkizkenar Üçgen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A604264-A6AB-437C-BA51-20E70018DB86}" type="datetime1">
              <a:rPr lang="tr-TR" smtClean="0"/>
              <a:t>16.01.2019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10 Düz Bağlayıcı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82D1F2D-1B7B-4833-B3D9-653C0E935790}" type="datetime1">
              <a:rPr lang="tr-TR" smtClean="0"/>
              <a:t>16.01.2019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AF8222B-58F1-49C9-B0C4-B76806AD6C8B}" type="datetime1">
              <a:rPr lang="tr-TR" smtClean="0"/>
              <a:t>16.01.2019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D7E9-35EE-491F-824E-AA1BF4068784}" type="datetime1">
              <a:rPr lang="tr-TR" smtClean="0"/>
              <a:t>16.01.2019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AF6D040-A114-4E5F-AB27-26BB241FBF43}" type="datetime1">
              <a:rPr lang="tr-TR" smtClean="0"/>
              <a:t>16.01.2019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A11F8-565D-4817-BE24-F999034D3EAF}" type="datetime1">
              <a:rPr lang="tr-TR" smtClean="0"/>
              <a:t>16.01.2019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1EC2F70-16A7-4FFE-8349-2377D139BF4A}" type="datetime1">
              <a:rPr lang="tr-TR" smtClean="0"/>
              <a:t>16.01.2019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6657F5B-E458-46FA-A396-734D937BB79D}" type="datetime1">
              <a:rPr lang="tr-TR" smtClean="0"/>
              <a:t>16.01.2019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BF2891-1F2D-46D9-9209-30EE0EFB96A6}" type="slidenum">
              <a:rPr lang="tr-T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smtClean="0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666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666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666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6666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666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20918442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700808"/>
            <a:ext cx="7772400" cy="1920875"/>
          </a:xfrm>
          <a:prstGeom prst="rect">
            <a:avLst/>
          </a:prstGeom>
          <a:solidFill>
            <a:srgbClr val="DADADA">
              <a:lumMod val="10000"/>
            </a:srgbClr>
          </a:solidFill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T.C İnkılap Tarihi Ve Atatürkçülük</a:t>
            </a:r>
            <a:br>
              <a:rPr kumimoji="0" lang="tr-T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</a:br>
            <a:endParaRPr kumimoji="0" lang="tr-TR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0765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569325" cy="5259387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3600" dirty="0" smtClean="0">
                <a:solidFill>
                  <a:srgbClr val="FFFF00"/>
                </a:solidFill>
                <a:cs typeface="Times New Roman" pitchFamily="18" charset="0"/>
              </a:rPr>
              <a:t>Meclis başkanı hükümetinde başıdır. </a:t>
            </a:r>
            <a:r>
              <a:rPr lang="tr-TR" sz="3600" dirty="0" smtClean="0">
                <a:cs typeface="Times New Roman" pitchFamily="18" charset="0"/>
              </a:rPr>
              <a:t>(Buna </a:t>
            </a:r>
            <a:r>
              <a:rPr lang="tr-TR" sz="3600" dirty="0" smtClean="0">
                <a:solidFill>
                  <a:srgbClr val="FFFF00"/>
                </a:solidFill>
                <a:cs typeface="Times New Roman" pitchFamily="18" charset="0"/>
              </a:rPr>
              <a:t>Meclis hükümeti </a:t>
            </a:r>
            <a:r>
              <a:rPr lang="tr-TR" sz="3600" dirty="0" smtClean="0">
                <a:cs typeface="Times New Roman" pitchFamily="18" charset="0"/>
              </a:rPr>
              <a:t>sistemi diyoruz) Padişah ve Halife altında bulunduğu baskıdan kurtulduğu zaman, Meclis’in düzenleyeceği esaslar içerisinde yerini alır”.</a:t>
            </a:r>
          </a:p>
          <a:p>
            <a:pPr eaLnBrk="1" hangingPunct="1">
              <a:defRPr/>
            </a:pPr>
            <a:endParaRPr lang="tr-TR" sz="4400" dirty="0" smtClean="0"/>
          </a:p>
          <a:p>
            <a:pPr eaLnBrk="1" hangingPunct="1">
              <a:defRPr/>
            </a:pPr>
            <a:endParaRPr lang="tr-TR" sz="4400" dirty="0" smtClean="0"/>
          </a:p>
        </p:txBody>
      </p:sp>
    </p:spTree>
    <p:extLst>
      <p:ext uri="{BB962C8B-B14F-4D97-AF65-F5344CB8AC3E}">
        <p14:creationId xmlns:p14="http://schemas.microsoft.com/office/powerpoint/2010/main" val="1547006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0" y="-30163"/>
            <a:ext cx="7772400" cy="1431926"/>
          </a:xfrm>
        </p:spPr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pic>
        <p:nvPicPr>
          <p:cNvPr id="12292" name="Picture 4" descr="r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333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0000">
        <p15:prstTrans prst="curtains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pic>
        <p:nvPicPr>
          <p:cNvPr id="13316" name="Picture 4" descr="2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90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0000">
        <p15:prstTrans prst="curtains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pic>
        <p:nvPicPr>
          <p:cNvPr id="14340" name="Picture 4" descr="2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95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0000">
        <p15:prstTrans prst="curtains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pic>
        <p:nvPicPr>
          <p:cNvPr id="15364" name="Picture 4" descr="r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792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0">
        <p15:prstTrans prst="wind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pic>
        <p:nvPicPr>
          <p:cNvPr id="16388" name="Picture 4" descr="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126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0">
        <p15:prstTrans prst="wind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pic>
        <p:nvPicPr>
          <p:cNvPr id="17412" name="Picture 4" descr="2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505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0">
        <p15:prstTrans prst="wind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04800"/>
            <a:ext cx="8353425" cy="6003925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dirty="0" smtClean="0">
                <a:cs typeface="Times New Roman" pitchFamily="18" charset="0"/>
              </a:rPr>
              <a:t>Meclis aldığı bu kararlarla, yeni bir devletin kurulduğunu hissettirmektedir. Kendisinden daha güçlü bir</a:t>
            </a:r>
            <a:r>
              <a:rPr lang="tr-TR" dirty="0" smtClean="0"/>
              <a:t> </a:t>
            </a:r>
            <a:r>
              <a:rPr lang="tr-TR" dirty="0" smtClean="0">
                <a:cs typeface="Times New Roman" pitchFamily="18" charset="0"/>
              </a:rPr>
              <a:t>otorite tanımamaktadır.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Padişah ve Halifeye açıkça cephe alınmamıştır. </a:t>
            </a:r>
            <a:r>
              <a:rPr lang="tr-TR" dirty="0" smtClean="0">
                <a:cs typeface="Times New Roman" pitchFamily="18" charset="0"/>
              </a:rPr>
              <a:t>Bunun sebebi ise hassas bir dönemde bulunulmasındandır. Meclis,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kuvvetler birliği ilkesini kabul etmiş; </a:t>
            </a:r>
            <a:r>
              <a:rPr lang="tr-TR" dirty="0" smtClean="0">
                <a:cs typeface="Times New Roman" pitchFamily="18" charset="0"/>
              </a:rPr>
              <a:t>yasama,</a:t>
            </a:r>
            <a:r>
              <a:rPr lang="tr-TR" dirty="0" smtClean="0"/>
              <a:t> </a:t>
            </a:r>
            <a:r>
              <a:rPr lang="tr-TR" dirty="0" smtClean="0">
                <a:cs typeface="Times New Roman" pitchFamily="18" charset="0"/>
              </a:rPr>
              <a:t>yürütme ve daha sonra da yargı yetkilerini kendisinde toplamıştır. </a:t>
            </a:r>
          </a:p>
          <a:p>
            <a:pPr eaLnBrk="1" hangingPunct="1">
              <a:lnSpc>
                <a:spcPct val="150000"/>
              </a:lnSpc>
              <a:defRPr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618994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04813"/>
            <a:ext cx="8686800" cy="5903912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800" dirty="0" smtClean="0">
                <a:cs typeface="Times New Roman" pitchFamily="18" charset="0"/>
              </a:rPr>
              <a:t>Meclis’in ilk kabul ettiği kanun </a:t>
            </a:r>
            <a:r>
              <a:rPr lang="tr-TR" sz="2800" b="1" dirty="0" smtClean="0">
                <a:solidFill>
                  <a:srgbClr val="FFFF00"/>
                </a:solidFill>
                <a:cs typeface="Times New Roman" pitchFamily="18" charset="0"/>
              </a:rPr>
              <a:t>Hayvan vergisinin </a:t>
            </a:r>
            <a:r>
              <a:rPr lang="tr-TR" sz="2800" dirty="0" smtClean="0">
                <a:cs typeface="Times New Roman" pitchFamily="18" charset="0"/>
              </a:rPr>
              <a:t>artırılması ile ilgilidir. Daha sonra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Hıyanet-i Vatani</a:t>
            </a:r>
            <a:r>
              <a:rPr lang="tr-TR" sz="2800" dirty="0" smtClean="0">
                <a:solidFill>
                  <a:srgbClr val="FFFF00"/>
                </a:solidFill>
              </a:rPr>
              <a:t> </a:t>
            </a:r>
            <a:r>
              <a:rPr lang="tr-TR" sz="2800" dirty="0" smtClean="0">
                <a:cs typeface="Times New Roman" pitchFamily="18" charset="0"/>
              </a:rPr>
              <a:t>ye kanunu kabul edilmiştir. Bu kanuna göre,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”TBMM’nin hukuka uygunluğuna karşı ayaklanmak biçiminde görülen, sözle bile olsa her türlü hareketi yapanlar vatan haini sayılacak ve ölümle cezalandırılacaktı”</a:t>
            </a:r>
            <a:r>
              <a:rPr lang="tr-TR" sz="2800" dirty="0" smtClean="0">
                <a:cs typeface="Times New Roman" pitchFamily="18" charset="0"/>
              </a:rPr>
              <a:t>. Arkasından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800" dirty="0" smtClean="0">
                <a:cs typeface="Times New Roman" pitchFamily="18" charset="0"/>
              </a:rPr>
              <a:t>« İstanbul hükümeti ile bütün resmi haberleşmelerin kesilmesi ve terfilerin ve işlemlerin yok sayılması kabul edildi» </a:t>
            </a:r>
          </a:p>
          <a:p>
            <a:pPr eaLnBrk="1" hangingPunct="1">
              <a:defRPr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619019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81075"/>
            <a:ext cx="8610600" cy="5114925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 smtClean="0">
                <a:cs typeface="Times New Roman" pitchFamily="18" charset="0"/>
              </a:rPr>
              <a:t>TBMM’i içinde çok sayıda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ittihatçı</a:t>
            </a:r>
            <a:r>
              <a:rPr lang="tr-TR" dirty="0" smtClean="0">
                <a:cs typeface="Times New Roman" pitchFamily="18" charset="0"/>
              </a:rPr>
              <a:t> vardı. Bunun dışında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sosyalist eğilimli Yeşil Ordu grubu </a:t>
            </a:r>
            <a:r>
              <a:rPr lang="tr-TR" dirty="0" smtClean="0">
                <a:cs typeface="Times New Roman" pitchFamily="18" charset="0"/>
              </a:rPr>
              <a:t>,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İstiklal Grubu,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Tesanüt Grubu, Halk Zümresi,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Islahat grubu gibi gruplar</a:t>
            </a:r>
            <a:r>
              <a:rPr lang="tr-TR" dirty="0" smtClean="0">
                <a:cs typeface="Times New Roman" pitchFamily="18" charset="0"/>
              </a:rPr>
              <a:t> mevcuttu. Meclis’in açılmasından bir yıl sonra da Mustafa Kemal’in çalışmalarıyla </a:t>
            </a:r>
            <a:r>
              <a:rPr lang="tr-TR" b="1" dirty="0" smtClean="0">
                <a:solidFill>
                  <a:srgbClr val="FFFF00"/>
                </a:solidFill>
                <a:cs typeface="Times New Roman" pitchFamily="18" charset="0"/>
              </a:rPr>
              <a:t>Müdafa-i Hukuk </a:t>
            </a:r>
            <a:r>
              <a:rPr lang="tr-TR" dirty="0" smtClean="0">
                <a:cs typeface="Times New Roman" pitchFamily="18" charset="0"/>
              </a:rPr>
              <a:t>grubu oluştu.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761094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solidFill>
            <a:srgbClr val="7030A0"/>
          </a:solidFill>
        </p:spPr>
        <p:txBody>
          <a:bodyPr/>
          <a:lstStyle/>
          <a:p>
            <a:pPr eaLnBrk="1" hangingPunct="1">
              <a:defRPr/>
            </a:pPr>
            <a:r>
              <a:rPr lang="tr-TR" dirty="0" smtClean="0"/>
              <a:t>T.C İnkılap Tarihi Ve Atatürkçülük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77072"/>
            <a:ext cx="6400800" cy="1561728"/>
          </a:xfrm>
          <a:solidFill>
            <a:srgbClr val="7030A0"/>
          </a:solidFill>
        </p:spPr>
        <p:txBody>
          <a:bodyPr/>
          <a:lstStyle/>
          <a:p>
            <a:pPr eaLnBrk="1" hangingPunct="1">
              <a:defRPr/>
            </a:pPr>
            <a:endParaRPr lang="tr-TR" dirty="0" smtClean="0"/>
          </a:p>
          <a:p>
            <a:pPr eaLnBrk="1" hangingPunct="1">
              <a:defRPr/>
            </a:pPr>
            <a:r>
              <a:rPr lang="tr-TR" dirty="0" smtClean="0"/>
              <a:t>Arif ÖZBEYLİ</a:t>
            </a:r>
          </a:p>
        </p:txBody>
      </p:sp>
    </p:spTree>
    <p:extLst>
      <p:ext uri="{BB962C8B-B14F-4D97-AF65-F5344CB8AC3E}">
        <p14:creationId xmlns:p14="http://schemas.microsoft.com/office/powerpoint/2010/main" val="3505104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76250"/>
            <a:ext cx="8686800" cy="5619750"/>
          </a:xfrm>
          <a:solidFill>
            <a:srgbClr val="0070C0"/>
          </a:solidFill>
        </p:spPr>
        <p:txBody>
          <a:bodyPr/>
          <a:lstStyle/>
          <a:p>
            <a:pPr eaLnBrk="1" hangingPunct="1">
              <a:defRPr/>
            </a:pPr>
            <a:r>
              <a:rPr lang="tr-TR" b="1" dirty="0" smtClean="0">
                <a:solidFill>
                  <a:srgbClr val="FFFF00"/>
                </a:solidFill>
                <a:cs typeface="Times New Roman" pitchFamily="18" charset="0"/>
              </a:rPr>
              <a:t>TBMM’ne Karşı Ayaklanmalar</a:t>
            </a:r>
            <a:endParaRPr lang="tr-TR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tr-TR" b="1" dirty="0" smtClean="0">
                <a:solidFill>
                  <a:srgbClr val="FFFF00"/>
                </a:solidFill>
                <a:cs typeface="Times New Roman" pitchFamily="18" charset="0"/>
              </a:rPr>
              <a:t>   Sebepleri:</a:t>
            </a:r>
            <a:endParaRPr lang="tr-TR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 smtClean="0">
                <a:cs typeface="Times New Roman" pitchFamily="18" charset="0"/>
              </a:rPr>
              <a:t>Ayaklanmaların çıkmasında İtilaf Devletleri’nin ve İstanbul hükümetinin kışkırtmalarının büyük etkisi vardır.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İstanbul hükümeti tarafından TBMM aleyhine hazırlanan fetvanın da büyük etkisi olmuştur. </a:t>
            </a:r>
          </a:p>
        </p:txBody>
      </p:sp>
    </p:spTree>
    <p:extLst>
      <p:ext uri="{BB962C8B-B14F-4D97-AF65-F5344CB8AC3E}">
        <p14:creationId xmlns:p14="http://schemas.microsoft.com/office/powerpoint/2010/main" val="1075482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3" y="14288"/>
            <a:ext cx="8732837" cy="5043487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4400" dirty="0" smtClean="0"/>
              <a:t> </a:t>
            </a:r>
            <a:r>
              <a:rPr lang="tr-TR" sz="3600" dirty="0" smtClean="0">
                <a:solidFill>
                  <a:srgbClr val="FFFF00"/>
                </a:solidFill>
                <a:cs typeface="Times New Roman" pitchFamily="18" charset="0"/>
              </a:rPr>
              <a:t>Bunun yanında ordunun terhis edilmesinden sonra Anadolu’</a:t>
            </a:r>
            <a:r>
              <a:rPr lang="tr-TR" sz="3600" dirty="0" smtClean="0">
                <a:solidFill>
                  <a:srgbClr val="FFFF00"/>
                </a:solidFill>
              </a:rPr>
              <a:t> </a:t>
            </a:r>
            <a:r>
              <a:rPr lang="tr-TR" sz="3600" dirty="0" smtClean="0">
                <a:solidFill>
                  <a:srgbClr val="FFFF00"/>
                </a:solidFill>
                <a:cs typeface="Times New Roman" pitchFamily="18" charset="0"/>
              </a:rPr>
              <a:t>da ortaya çıkan otorite boşluğunun etkisi vardır. </a:t>
            </a:r>
            <a:r>
              <a:rPr lang="tr-TR" sz="3600" dirty="0" smtClean="0">
                <a:cs typeface="Times New Roman" pitchFamily="18" charset="0"/>
              </a:rPr>
              <a:t>Kuva-i </a:t>
            </a:r>
            <a:r>
              <a:rPr lang="tr-TR" sz="3600" dirty="0" err="1" smtClean="0">
                <a:cs typeface="Times New Roman" pitchFamily="18" charset="0"/>
              </a:rPr>
              <a:t>Milliye’nin</a:t>
            </a:r>
            <a:r>
              <a:rPr lang="tr-TR" sz="3600" dirty="0" smtClean="0">
                <a:cs typeface="Times New Roman" pitchFamily="18" charset="0"/>
              </a:rPr>
              <a:t> halka yaptığı yanlış davranışlarının da etkisi vardır. 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sz="4800" dirty="0" smtClean="0"/>
          </a:p>
        </p:txBody>
      </p:sp>
      <p:pic>
        <p:nvPicPr>
          <p:cNvPr id="22531" name="Picture 5" descr="http://www.ataturk.net/mmuc/21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578225"/>
            <a:ext cx="5414962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070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5175"/>
            <a:ext cx="8731250" cy="5616575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TBMM’nin asker alımları da İtilaf Devletleri ve İstanbul hükümeti tarafından </a:t>
            </a:r>
            <a:r>
              <a:rPr lang="tr-TR" sz="2800" dirty="0" err="1" smtClean="0">
                <a:solidFill>
                  <a:srgbClr val="FFFF00"/>
                </a:solidFill>
                <a:cs typeface="Times New Roman" pitchFamily="18" charset="0"/>
              </a:rPr>
              <a:t>suistimal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 edilmiştir.</a:t>
            </a:r>
            <a:r>
              <a:rPr lang="tr-TR" sz="2800" dirty="0" smtClean="0">
                <a:cs typeface="Times New Roman" pitchFamily="18" charset="0"/>
              </a:rPr>
              <a:t> Bazı bölgelerde güçlü aileler arasındaki nüfuz mücadelesi de etkili olmuştur.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Bazı ayaklanmalarda İngilizlerin boğazlar bölgesini koruma düşüncesiyle çıkarılmıştır. </a:t>
            </a:r>
            <a:r>
              <a:rPr lang="tr-TR" sz="2800" dirty="0" smtClean="0">
                <a:cs typeface="Times New Roman" pitchFamily="18" charset="0"/>
              </a:rPr>
              <a:t>(</a:t>
            </a:r>
            <a:r>
              <a:rPr lang="tr-TR" sz="2800" dirty="0" err="1" smtClean="0">
                <a:cs typeface="Times New Roman" pitchFamily="18" charset="0"/>
              </a:rPr>
              <a:t>Anzavur</a:t>
            </a:r>
            <a:r>
              <a:rPr lang="tr-TR" sz="2800" dirty="0" smtClean="0">
                <a:cs typeface="Times New Roman" pitchFamily="18" charset="0"/>
              </a:rPr>
              <a:t>, </a:t>
            </a:r>
            <a:r>
              <a:rPr lang="tr-TR" sz="2800" dirty="0" err="1" smtClean="0">
                <a:cs typeface="Times New Roman" pitchFamily="18" charset="0"/>
              </a:rPr>
              <a:t>Kuva</a:t>
            </a:r>
            <a:r>
              <a:rPr lang="tr-TR" sz="2800" dirty="0" smtClean="0">
                <a:cs typeface="Times New Roman" pitchFamily="18" charset="0"/>
              </a:rPr>
              <a:t>-i İnzibatiye, Bolu,</a:t>
            </a:r>
            <a:r>
              <a:rPr lang="tr-TR" sz="2800" dirty="0" smtClean="0"/>
              <a:t> </a:t>
            </a:r>
            <a:r>
              <a:rPr lang="tr-TR" sz="2800" dirty="0" smtClean="0">
                <a:cs typeface="Times New Roman" pitchFamily="18" charset="0"/>
              </a:rPr>
              <a:t>Düzce, Hendek, Adapazarı ayaklanmaları)</a:t>
            </a:r>
          </a:p>
        </p:txBody>
      </p:sp>
    </p:spTree>
    <p:extLst>
      <p:ext uri="{BB962C8B-B14F-4D97-AF65-F5344CB8AC3E}">
        <p14:creationId xmlns:p14="http://schemas.microsoft.com/office/powerpoint/2010/main" val="1426729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3.bp.blogspot.com/-Ejat37CYq2k/TcgHqIbioXI/AAAAAAAAANQ/gdbdOmkrHF8/s1600/Ads%25C4%25B1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26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pic>
        <p:nvPicPr>
          <p:cNvPr id="25603" name="Picture 2" descr="http://haberustam.com/wp-content/uploads/2013/05/TBMM%E2%80%99ye-Kar%C5%9F%C4%B1-%C3%87%C4%B1kar%C4%B1lan-Ayaklanma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-31750"/>
            <a:ext cx="917575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 descr="http://upload.wikimedia.org/wikipedia/commons/thumb/6/69/CerkezEthemPortre.jpg/220px-CerkezEthemPort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508500"/>
            <a:ext cx="2327275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448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5175"/>
            <a:ext cx="8588375" cy="5330825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4400" dirty="0" smtClean="0"/>
              <a:t> </a:t>
            </a:r>
            <a:r>
              <a:rPr lang="tr-TR" sz="3600" dirty="0" smtClean="0">
                <a:cs typeface="Times New Roman" pitchFamily="18" charset="0"/>
              </a:rPr>
              <a:t>1919 yılında başlayan ayaklanmalar, </a:t>
            </a:r>
            <a:r>
              <a:rPr lang="tr-TR" sz="3600" dirty="0" smtClean="0">
                <a:solidFill>
                  <a:srgbClr val="FFFF00"/>
                </a:solidFill>
                <a:cs typeface="Times New Roman" pitchFamily="18" charset="0"/>
              </a:rPr>
              <a:t>1920 yılında en yoğun dönemini yaşamış</a:t>
            </a:r>
            <a:r>
              <a:rPr lang="tr-TR" sz="3600" dirty="0" smtClean="0">
                <a:cs typeface="Times New Roman" pitchFamily="18" charset="0"/>
              </a:rPr>
              <a:t>,1921 yılı sonlarına doğru etkisini kaybetmiştir. En uzun süreli ayaklanmalar </a:t>
            </a:r>
            <a:r>
              <a:rPr lang="tr-TR" sz="3600" dirty="0" smtClean="0">
                <a:solidFill>
                  <a:srgbClr val="FFFF00"/>
                </a:solidFill>
                <a:cs typeface="Times New Roman" pitchFamily="18" charset="0"/>
              </a:rPr>
              <a:t>azınlıklar tarafından çıkarılan ayaklanmalardır.</a:t>
            </a:r>
          </a:p>
        </p:txBody>
      </p:sp>
    </p:spTree>
    <p:extLst>
      <p:ext uri="{BB962C8B-B14F-4D97-AF65-F5344CB8AC3E}">
        <p14:creationId xmlns:p14="http://schemas.microsoft.com/office/powerpoint/2010/main" val="440800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85800"/>
            <a:ext cx="8208962" cy="5622925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b="1" dirty="0" smtClean="0">
                <a:cs typeface="Times New Roman" pitchFamily="18" charset="0"/>
              </a:rPr>
              <a:t> </a:t>
            </a:r>
            <a:r>
              <a:rPr lang="tr-TR" b="1" dirty="0" smtClean="0">
                <a:solidFill>
                  <a:srgbClr val="FFFF00"/>
                </a:solidFill>
                <a:cs typeface="Times New Roman" pitchFamily="18" charset="0"/>
              </a:rPr>
              <a:t>Alınan Tedbirler: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tr-TR" dirty="0" smtClean="0">
                <a:cs typeface="Times New Roman" pitchFamily="18" charset="0"/>
              </a:rPr>
              <a:t>TBMM ayaklanmalara karşı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Hıyanet-i Vataniye Kanunu’nu </a:t>
            </a:r>
            <a:r>
              <a:rPr lang="tr-TR" dirty="0" smtClean="0">
                <a:cs typeface="Times New Roman" pitchFamily="18" charset="0"/>
              </a:rPr>
              <a:t>çıkardı. Arkasından bu kanunu destekleyen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İstiklal Mahkemeleri kuruldu (Eylül 1920).</a:t>
            </a:r>
            <a:r>
              <a:rPr lang="tr-TR" dirty="0" smtClean="0">
                <a:cs typeface="Times New Roman" pitchFamily="18" charset="0"/>
              </a:rPr>
              <a:t> İstanbul Hükümeti’nin hazırladığı fetvaya karşı,</a:t>
            </a:r>
            <a:r>
              <a:rPr lang="tr-TR" dirty="0" smtClean="0"/>
              <a:t> </a:t>
            </a:r>
            <a:r>
              <a:rPr lang="tr-TR" dirty="0" smtClean="0">
                <a:cs typeface="Times New Roman" pitchFamily="18" charset="0"/>
              </a:rPr>
              <a:t>Ankara müftüsü başkanlığında karşı fetva hazırladı.</a:t>
            </a:r>
          </a:p>
          <a:p>
            <a:pPr eaLnBrk="1" hangingPunct="1">
              <a:defRPr/>
            </a:pPr>
            <a:endParaRPr lang="tr-TR" sz="4000" dirty="0" smtClean="0"/>
          </a:p>
        </p:txBody>
      </p:sp>
    </p:spTree>
    <p:extLst>
      <p:ext uri="{BB962C8B-B14F-4D97-AF65-F5344CB8AC3E}">
        <p14:creationId xmlns:p14="http://schemas.microsoft.com/office/powerpoint/2010/main" val="3267950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>
              <a:defRPr/>
            </a:pPr>
            <a:r>
              <a:rPr lang="tr-TR" dirty="0" smtClean="0"/>
              <a:t>İlginç Cevaplar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329237"/>
          </a:xfrm>
          <a:solidFill>
            <a:srgbClr val="00B050"/>
          </a:solidFill>
        </p:spPr>
        <p:txBody>
          <a:bodyPr/>
          <a:lstStyle/>
          <a:p>
            <a:pPr>
              <a:defRPr/>
            </a:pPr>
            <a:r>
              <a:rPr lang="tr-TR" sz="2800" dirty="0">
                <a:effectLst/>
              </a:rPr>
              <a:t>“Soru: </a:t>
            </a:r>
            <a:r>
              <a:rPr lang="tr-TR" sz="2800" dirty="0" err="1">
                <a:solidFill>
                  <a:srgbClr val="FFFF00"/>
                </a:solidFill>
                <a:effectLst/>
              </a:rPr>
              <a:t>T.B.M.M’nin</a:t>
            </a:r>
            <a:r>
              <a:rPr lang="tr-TR" sz="2800" dirty="0">
                <a:solidFill>
                  <a:srgbClr val="FFFF00"/>
                </a:solidFill>
                <a:effectLst/>
              </a:rPr>
              <a:t> </a:t>
            </a:r>
            <a:r>
              <a:rPr lang="tr-TR" sz="2800" dirty="0" err="1">
                <a:solidFill>
                  <a:srgbClr val="FFFF00"/>
                </a:solidFill>
                <a:effectLst/>
              </a:rPr>
              <a:t>ayaklanmaklara</a:t>
            </a:r>
            <a:r>
              <a:rPr lang="tr-TR" sz="2800" dirty="0">
                <a:solidFill>
                  <a:srgbClr val="FFFF00"/>
                </a:solidFill>
                <a:effectLst/>
              </a:rPr>
              <a:t> karşı aldığı tedbirleri yazınız.</a:t>
            </a:r>
          </a:p>
          <a:p>
            <a:pPr>
              <a:defRPr/>
            </a:pPr>
            <a:r>
              <a:rPr lang="tr-TR" sz="2800" dirty="0">
                <a:effectLst/>
              </a:rPr>
              <a:t>Cevap: İstanbul hükümetinin hazırlattığı faturaya ferman çıkarılmıştır.</a:t>
            </a:r>
          </a:p>
          <a:p>
            <a:pPr>
              <a:defRPr/>
            </a:pPr>
            <a:r>
              <a:rPr lang="tr-TR" sz="2800" dirty="0">
                <a:effectLst/>
              </a:rPr>
              <a:t>Cevap: İstanbul Hükümeti bir fatura hazırladı, konu Ankara müftüsü Refet Paşa ve arkadaşları.</a:t>
            </a:r>
          </a:p>
          <a:p>
            <a:pPr>
              <a:defRPr/>
            </a:pPr>
            <a:r>
              <a:rPr lang="tr-TR" sz="2800" dirty="0">
                <a:effectLst/>
              </a:rPr>
              <a:t>Soru: </a:t>
            </a:r>
            <a:r>
              <a:rPr lang="tr-TR" sz="2800" dirty="0">
                <a:solidFill>
                  <a:srgbClr val="FFFF00"/>
                </a:solidFill>
                <a:effectLst/>
              </a:rPr>
              <a:t>Osmanlı Hükümeti’nin kışkırtmaları sonucu çıkan ayaklanmaları yazınız.</a:t>
            </a:r>
          </a:p>
          <a:p>
            <a:pPr>
              <a:defRPr/>
            </a:pPr>
            <a:r>
              <a:rPr lang="tr-TR" sz="2800" dirty="0">
                <a:effectLst/>
              </a:rPr>
              <a:t>Cevap: Demirel Mehmet Efe ayaklanması”</a:t>
            </a:r>
            <a:r>
              <a:rPr lang="tr-TR" sz="2800" b="1" dirty="0">
                <a:effectLst/>
              </a:rPr>
              <a:t> </a:t>
            </a:r>
            <a:endParaRPr lang="tr-TR" sz="2800" b="1" dirty="0" smtClean="0">
              <a:effectLst/>
            </a:endParaRPr>
          </a:p>
          <a:p>
            <a:pPr>
              <a:defRPr/>
            </a:pPr>
            <a:r>
              <a:rPr lang="tr-TR" sz="2800" dirty="0">
                <a:effectLst/>
              </a:rPr>
              <a:t>Soru: </a:t>
            </a:r>
            <a:r>
              <a:rPr lang="tr-TR" sz="2800" dirty="0" err="1">
                <a:solidFill>
                  <a:srgbClr val="FFFF00"/>
                </a:solidFill>
                <a:effectLst/>
              </a:rPr>
              <a:t>Megali</a:t>
            </a:r>
            <a:r>
              <a:rPr lang="tr-TR" sz="2800" dirty="0">
                <a:solidFill>
                  <a:srgbClr val="FFFF00"/>
                </a:solidFill>
                <a:effectLst/>
              </a:rPr>
              <a:t> İdea nedir?</a:t>
            </a:r>
          </a:p>
          <a:p>
            <a:pPr>
              <a:defRPr/>
            </a:pPr>
            <a:r>
              <a:rPr lang="tr-TR" sz="2800" dirty="0">
                <a:effectLst/>
              </a:rPr>
              <a:t>Cevap: Yunan isyanın yanında yazan anlamlı bir kelime.</a:t>
            </a:r>
          </a:p>
          <a:p>
            <a:pPr>
              <a:defRPr/>
            </a:pPr>
            <a:endParaRPr lang="tr-TR" dirty="0">
              <a:effectLst/>
            </a:endParaRPr>
          </a:p>
          <a:p>
            <a:pPr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4754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09600"/>
            <a:ext cx="8736012" cy="4619625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b="1" dirty="0" smtClean="0">
                <a:cs typeface="Times New Roman" pitchFamily="18" charset="0"/>
              </a:rPr>
              <a:t> </a:t>
            </a:r>
            <a:r>
              <a:rPr lang="tr-TR" sz="4000" b="1" dirty="0" smtClean="0">
                <a:solidFill>
                  <a:srgbClr val="FFFF66"/>
                </a:solidFill>
                <a:cs typeface="Times New Roman" pitchFamily="18" charset="0"/>
              </a:rPr>
              <a:t>Sonuçları:</a:t>
            </a:r>
            <a:r>
              <a:rPr lang="tr-TR" sz="4000" b="1" dirty="0" smtClean="0">
                <a:cs typeface="Times New Roman" pitchFamily="18" charset="0"/>
              </a:rPr>
              <a:t> </a:t>
            </a:r>
            <a:r>
              <a:rPr lang="tr-TR" sz="4000" dirty="0" smtClean="0">
                <a:cs typeface="Times New Roman" pitchFamily="18" charset="0"/>
              </a:rPr>
              <a:t>Ayaklanmalar, TBMM’</a:t>
            </a:r>
            <a:r>
              <a:rPr lang="tr-TR" sz="4000" dirty="0" smtClean="0"/>
              <a:t> </a:t>
            </a:r>
            <a:r>
              <a:rPr lang="tr-TR" sz="4000" dirty="0" smtClean="0">
                <a:cs typeface="Times New Roman" pitchFamily="18" charset="0"/>
              </a:rPr>
              <a:t>ne zaman, insan ve malzeme kaybettirmiştir. Yunan ilerleyişine zemin hazırlamıştır. </a:t>
            </a:r>
            <a:r>
              <a:rPr lang="tr-TR" sz="4000" dirty="0" smtClean="0">
                <a:solidFill>
                  <a:srgbClr val="FFFF00"/>
                </a:solidFill>
                <a:cs typeface="Times New Roman" pitchFamily="18" charset="0"/>
              </a:rPr>
              <a:t>Düzenli ordunun kurulmasının </a:t>
            </a:r>
            <a:r>
              <a:rPr lang="tr-TR" sz="4000" dirty="0" smtClean="0">
                <a:cs typeface="Times New Roman" pitchFamily="18" charset="0"/>
              </a:rPr>
              <a:t>da gerekliliği anlaşılmıştır. </a:t>
            </a:r>
          </a:p>
          <a:p>
            <a:pPr eaLnBrk="1" hangingPunct="1">
              <a:defRPr/>
            </a:pPr>
            <a:r>
              <a:rPr lang="tr-TR" sz="4000" b="1" dirty="0" smtClean="0">
                <a:cs typeface="Times New Roman" pitchFamily="18" charset="0"/>
              </a:rPr>
              <a:t> </a:t>
            </a:r>
            <a:r>
              <a:rPr lang="tr-TR" sz="2400" b="1" dirty="0" smtClean="0">
                <a:solidFill>
                  <a:srgbClr val="FFFF66"/>
                </a:solidFill>
              </a:rPr>
              <a:t>BİRŞEYİ ÇOK İYİ BİLİYORUM,BİRŞEY BİLMEDİĞİMİ.</a:t>
            </a:r>
            <a:endParaRPr lang="tr-TR" sz="2400" dirty="0" smtClean="0">
              <a:solidFill>
                <a:srgbClr val="FFFF66"/>
              </a:solidFill>
            </a:endParaRP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tr-TR" sz="2000" dirty="0" err="1" smtClean="0">
                <a:solidFill>
                  <a:schemeClr val="tx2"/>
                </a:solidFill>
              </a:rPr>
              <a:t>Socrates</a:t>
            </a:r>
            <a:endParaRPr lang="tr-TR" sz="2000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tr-TR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07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1478" y="764704"/>
            <a:ext cx="6130721" cy="5976664"/>
          </a:xfrm>
          <a:solidFill>
            <a:schemeClr val="bg2"/>
          </a:solidFill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400" dirty="0"/>
              <a:t>Mustafa Kemal, Millî Mücadele’ye karşı yürütülen olumsuz propagandaları etkisiz hâle getirmek için basının gücünden de yararlandı. Halk ile iletişim kurmaya önem veren biri olarak </a:t>
            </a:r>
            <a:r>
              <a:rPr lang="tr-TR" sz="2400" dirty="0">
                <a:solidFill>
                  <a:srgbClr val="FFFF00"/>
                </a:solidFill>
              </a:rPr>
              <a:t>İstanbul ve Sivas’ta yaptığı gibi Ankara’da da bir gazete </a:t>
            </a:r>
            <a:r>
              <a:rPr lang="tr-TR" sz="2400" dirty="0"/>
              <a:t>çıkardı. </a:t>
            </a:r>
            <a:r>
              <a:rPr lang="tr-TR" sz="2400" dirty="0">
                <a:solidFill>
                  <a:srgbClr val="FFFF00"/>
                </a:solidFill>
              </a:rPr>
              <a:t>“Hâkimiyet-i Milliye” </a:t>
            </a:r>
            <a:r>
              <a:rPr lang="tr-TR" sz="2400" dirty="0"/>
              <a:t>adını verdiği bu gazeteden başka </a:t>
            </a:r>
            <a:r>
              <a:rPr lang="tr-TR" sz="2400" dirty="0">
                <a:solidFill>
                  <a:srgbClr val="FFFF00"/>
                </a:solidFill>
              </a:rPr>
              <a:t>“Anadolu Ajansı” </a:t>
            </a:r>
            <a:r>
              <a:rPr lang="tr-TR" sz="2400" dirty="0"/>
              <a:t>adıyla bir de haber ajansı kurdu. Böylece iç ve dış kamuoyuna doğruları ve gerçekleri anlatarak </a:t>
            </a:r>
            <a:r>
              <a:rPr lang="tr-TR" sz="2400" dirty="0">
                <a:solidFill>
                  <a:srgbClr val="FFFF00"/>
                </a:solidFill>
              </a:rPr>
              <a:t>Millî Mücadele’yi </a:t>
            </a:r>
            <a:r>
              <a:rPr lang="tr-TR" sz="2400" dirty="0"/>
              <a:t>tanıtıp güçlendirmeye çalıştı.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130" y="1628800"/>
            <a:ext cx="2578995" cy="358999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6735161" y="5373216"/>
            <a:ext cx="2026773" cy="30008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tr-TR" sz="1350" dirty="0"/>
              <a:t>Hâkimiyet-i Milliye gazetesi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261879" y="120777"/>
            <a:ext cx="8500055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Anadolu Basınında Milli Mücadele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88015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"/>
            <a:ext cx="7772400" cy="5791200"/>
          </a:xfrm>
        </p:spPr>
        <p:txBody>
          <a:bodyPr/>
          <a:lstStyle/>
          <a:p>
            <a:pPr eaLnBrk="1" hangingPunct="1">
              <a:defRPr/>
            </a:pPr>
            <a:r>
              <a:rPr lang="tr-TR" smtClean="0"/>
              <a:t> </a:t>
            </a:r>
          </a:p>
        </p:txBody>
      </p:sp>
      <p:pic>
        <p:nvPicPr>
          <p:cNvPr id="4100" name="Picture 4" descr="ata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848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6048672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800" dirty="0"/>
              <a:t>Anadolu Ajansı’nın kurulmasından sonra </a:t>
            </a:r>
            <a:r>
              <a:rPr lang="tr-TR" sz="2800" dirty="0">
                <a:solidFill>
                  <a:srgbClr val="FFFF00"/>
                </a:solidFill>
              </a:rPr>
              <a:t>7 Haziran 1920’de Matbuat ve İstihbarat </a:t>
            </a:r>
            <a:r>
              <a:rPr lang="tr-TR" sz="2800" dirty="0" err="1">
                <a:solidFill>
                  <a:srgbClr val="FFFF00"/>
                </a:solidFill>
              </a:rPr>
              <a:t>Müdiriyet</a:t>
            </a:r>
            <a:r>
              <a:rPr lang="tr-TR" sz="2800" dirty="0">
                <a:solidFill>
                  <a:srgbClr val="FFFF00"/>
                </a:solidFill>
              </a:rPr>
              <a:t>-i </a:t>
            </a:r>
            <a:r>
              <a:rPr lang="tr-TR" sz="2800" dirty="0" err="1">
                <a:solidFill>
                  <a:srgbClr val="FFFF00"/>
                </a:solidFill>
              </a:rPr>
              <a:t>Umumiyesi</a:t>
            </a:r>
            <a:r>
              <a:rPr lang="tr-TR" sz="2800" dirty="0">
                <a:solidFill>
                  <a:srgbClr val="FFFF00"/>
                </a:solidFill>
              </a:rPr>
              <a:t> (Genel Basın ve Haber Alma Müdürlüğü)</a:t>
            </a:r>
            <a:r>
              <a:rPr lang="tr-TR" sz="2800" dirty="0"/>
              <a:t> kurularak çalışmalarına başladı. 1921 yılında </a:t>
            </a:r>
            <a:r>
              <a:rPr lang="tr-TR" sz="2800" b="1" dirty="0">
                <a:solidFill>
                  <a:srgbClr val="FFFF00"/>
                </a:solidFill>
              </a:rPr>
              <a:t>Ceride-i Resmiye </a:t>
            </a:r>
            <a:r>
              <a:rPr lang="tr-TR" sz="2800" dirty="0"/>
              <a:t>(Resmi Gazete) adı verilen bir gazete yayın hayatına girdi. İstanbul’da Milli Mücadele karşıtı yayınlar yapan </a:t>
            </a:r>
            <a:r>
              <a:rPr lang="tr-TR" sz="2800" dirty="0" err="1">
                <a:solidFill>
                  <a:srgbClr val="FFFF00"/>
                </a:solidFill>
              </a:rPr>
              <a:t>Peyam</a:t>
            </a:r>
            <a:r>
              <a:rPr lang="tr-TR" sz="2800" dirty="0">
                <a:solidFill>
                  <a:srgbClr val="FFFF00"/>
                </a:solidFill>
              </a:rPr>
              <a:t>-ı Sabah, İstanbul, Alemdar</a:t>
            </a:r>
            <a:r>
              <a:rPr lang="tr-TR" sz="2800" dirty="0"/>
              <a:t> gazetelerinin yanında, Milli Mücadele lehine yayınlar yapan </a:t>
            </a:r>
            <a:r>
              <a:rPr lang="tr-TR" sz="2800" dirty="0">
                <a:solidFill>
                  <a:srgbClr val="FFFF00"/>
                </a:solidFill>
              </a:rPr>
              <a:t>Vakit, Tasvir-i Efkar, İkdam, İleri, Yenigün ve Tercüman</a:t>
            </a:r>
            <a:r>
              <a:rPr lang="tr-TR" sz="2800" dirty="0"/>
              <a:t> gazeteleri vardı. </a:t>
            </a:r>
          </a:p>
        </p:txBody>
      </p:sp>
    </p:spTree>
    <p:extLst>
      <p:ext uri="{BB962C8B-B14F-4D97-AF65-F5344CB8AC3E}">
        <p14:creationId xmlns:p14="http://schemas.microsoft.com/office/powerpoint/2010/main" val="342393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077200" cy="5257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tr-TR" sz="6000" b="1" i="1" smtClean="0">
                <a:solidFill>
                  <a:schemeClr val="tx2"/>
                </a:solidFill>
              </a:rPr>
              <a:t>  </a:t>
            </a:r>
            <a:endParaRPr lang="tr-TR" sz="4000" i="1" smtClean="0"/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457200" y="3733800"/>
            <a:ext cx="77724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anose="05000000000000000000" pitchFamily="2" charset="2"/>
              <a:buNone/>
            </a:pPr>
            <a:r>
              <a:rPr lang="tr-TR" sz="3600" b="1" i="1" smtClean="0">
                <a:solidFill>
                  <a:srgbClr val="CCFF3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Zaman büyük bir öğretmendir; ne yazık ki bütün öğrencilerini öldürür. </a:t>
            </a:r>
            <a:endParaRPr lang="tr-TR" sz="3600" b="1" i="1" smtClean="0">
              <a:solidFill>
                <a:srgbClr val="CCFF33"/>
              </a:solidFill>
              <a:latin typeface="Arial" panose="020B0604020202020204" pitchFamily="34" charset="0"/>
            </a:endParaRPr>
          </a:p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anose="05000000000000000000" pitchFamily="2" charset="2"/>
              <a:buNone/>
            </a:pPr>
            <a:r>
              <a:rPr lang="tr-TR" sz="3600" b="1" smtClean="0">
                <a:solidFill>
                  <a:srgbClr val="CCFF3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(Curt Goetz)</a:t>
            </a:r>
            <a:endParaRPr lang="tr-TR" sz="3600" smtClean="0">
              <a:solidFill>
                <a:srgbClr val="CCFF33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anose="05000000000000000000" pitchFamily="2" charset="2"/>
              <a:buNone/>
            </a:pPr>
            <a:endParaRPr lang="tr-TR" sz="3600" i="1" smtClean="0">
              <a:solidFill>
                <a:srgbClr val="CCFF33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53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8534400" cy="5791200"/>
          </a:xfrm>
          <a:solidFill>
            <a:srgbClr val="0070C0"/>
          </a:solidFill>
        </p:spPr>
        <p:txBody>
          <a:bodyPr/>
          <a:lstStyle/>
          <a:p>
            <a:pPr eaLnBrk="1" hangingPunct="1">
              <a:defRPr/>
            </a:pPr>
            <a:r>
              <a:rPr lang="tr-TR" b="1" dirty="0" smtClean="0">
                <a:cs typeface="Times New Roman" pitchFamily="18" charset="0"/>
              </a:rPr>
              <a:t> </a:t>
            </a:r>
            <a:r>
              <a:rPr lang="tr-TR" b="1" dirty="0" smtClean="0">
                <a:solidFill>
                  <a:srgbClr val="FFFF00"/>
                </a:solidFill>
                <a:cs typeface="Times New Roman" pitchFamily="18" charset="0"/>
              </a:rPr>
              <a:t>Sevr Antlaşması (10 Ağustos 1920)</a:t>
            </a:r>
            <a:endParaRPr lang="tr-TR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 b="1" dirty="0" smtClean="0">
                <a:cs typeface="Times New Roman" pitchFamily="18" charset="0"/>
              </a:rPr>
              <a:t>      </a:t>
            </a:r>
            <a:endParaRPr lang="tr-TR" dirty="0" smtClean="0"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b="1" dirty="0" smtClean="0">
                <a:cs typeface="Times New Roman" pitchFamily="18" charset="0"/>
              </a:rPr>
              <a:t>        </a:t>
            </a:r>
            <a:r>
              <a:rPr lang="tr-TR" sz="2800" dirty="0" smtClean="0">
                <a:cs typeface="Times New Roman" pitchFamily="18" charset="0"/>
              </a:rPr>
              <a:t>İtilaf Devletleri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24 Nisan 1920’de San Remo </a:t>
            </a:r>
            <a:r>
              <a:rPr lang="tr-TR" sz="2800" dirty="0" smtClean="0">
                <a:cs typeface="Times New Roman" pitchFamily="18" charset="0"/>
              </a:rPr>
              <a:t>şehrinde yaptıkları toplantıda Sevr Antlaşması’nın taslağını hazırlamışlardı. Bu taslağı İstanbul hükümetine kabul ettirmek isteyen İtilaf Devletleri, Yunanlıların Bursa-Uşak çizgisinden batıya ilerleyişini sağladılar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(22 Haziran 1920)</a:t>
            </a:r>
            <a:r>
              <a:rPr lang="tr-TR" sz="2800" dirty="0" smtClean="0">
                <a:cs typeface="Times New Roman" pitchFamily="18" charset="0"/>
              </a:rPr>
              <a:t>.Doğu Trakya Yunanlılar tarafından işgal etmiştir.</a:t>
            </a:r>
            <a:r>
              <a:rPr lang="tr-TR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891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blog-en.casamare.net/wp-content/uploads/2009/03/1920-san-remo-admiral-beatty-and-his-sta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Metin kutusu 3"/>
          <p:cNvSpPr txBox="1">
            <a:spLocks noChangeArrowheads="1"/>
          </p:cNvSpPr>
          <p:nvPr/>
        </p:nvSpPr>
        <p:spPr bwMode="auto">
          <a:xfrm>
            <a:off x="5030788" y="6202363"/>
            <a:ext cx="4103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sz="2400" b="1" smtClean="0">
                <a:solidFill>
                  <a:srgbClr val="FFFF00"/>
                </a:solidFill>
              </a:rPr>
              <a:t>San Remo Konferansı</a:t>
            </a:r>
          </a:p>
        </p:txBody>
      </p:sp>
    </p:spTree>
    <p:extLst>
      <p:ext uri="{BB962C8B-B14F-4D97-AF65-F5344CB8AC3E}">
        <p14:creationId xmlns:p14="http://schemas.microsoft.com/office/powerpoint/2010/main" val="334327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g230.imageshack.us/img230/9804/007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6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25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04813"/>
            <a:ext cx="8610600" cy="5691187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cs typeface="Times New Roman" pitchFamily="18" charset="0"/>
              </a:rPr>
              <a:t> </a:t>
            </a:r>
            <a:r>
              <a:rPr lang="tr-TR" sz="2800" b="1" dirty="0" smtClean="0">
                <a:solidFill>
                  <a:srgbClr val="FFFF00"/>
                </a:solidFill>
                <a:cs typeface="Times New Roman" pitchFamily="18" charset="0"/>
              </a:rPr>
              <a:t>10 Ağustos 1920’de </a:t>
            </a:r>
            <a:r>
              <a:rPr lang="tr-TR" sz="2800" dirty="0" smtClean="0">
                <a:cs typeface="Times New Roman" pitchFamily="18" charset="0"/>
              </a:rPr>
              <a:t>Paris yakınlarındaki </a:t>
            </a:r>
            <a:r>
              <a:rPr lang="tr-TR" sz="2800" b="1" dirty="0" smtClean="0">
                <a:solidFill>
                  <a:srgbClr val="FFFF00"/>
                </a:solidFill>
                <a:cs typeface="Times New Roman" pitchFamily="18" charset="0"/>
              </a:rPr>
              <a:t>Sevr </a:t>
            </a:r>
            <a:r>
              <a:rPr lang="tr-TR" sz="2800" dirty="0" smtClean="0">
                <a:cs typeface="Times New Roman" pitchFamily="18" charset="0"/>
              </a:rPr>
              <a:t>kasabasında imzalandı. Buna göre: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 1-Osmanlı İmparatorluğunun ülkesi,</a:t>
            </a:r>
            <a:r>
              <a:rPr lang="tr-TR" sz="2800" dirty="0" smtClean="0">
                <a:solidFill>
                  <a:srgbClr val="FFFF00"/>
                </a:solidFill>
              </a:rPr>
              <a:t>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İstanbul dolayları ve Anadolu’nun ufak bir parçası ile sınırlandırılıyordu.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cs typeface="Times New Roman" pitchFamily="18" charset="0"/>
              </a:rPr>
              <a:t> 2-İstanbul ve Çanakkale Boğazları,</a:t>
            </a:r>
            <a:r>
              <a:rPr lang="tr-TR" sz="2800" dirty="0" smtClean="0"/>
              <a:t> </a:t>
            </a:r>
            <a:r>
              <a:rPr lang="tr-TR" sz="2800" dirty="0" smtClean="0">
                <a:cs typeface="Times New Roman" pitchFamily="18" charset="0"/>
              </a:rPr>
              <a:t>savaş sırasında bile bütün devletlerin gemilerine açık tutulacak, Boğazlar uluslar arası bir komisyon tarafından yönetilecekti. 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sz="3600" dirty="0" smtClean="0"/>
          </a:p>
        </p:txBody>
      </p:sp>
    </p:spTree>
    <p:extLst>
      <p:ext uri="{BB962C8B-B14F-4D97-AF65-F5344CB8AC3E}">
        <p14:creationId xmlns:p14="http://schemas.microsoft.com/office/powerpoint/2010/main" val="321525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549275"/>
            <a:ext cx="8686800" cy="5975350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cs typeface="Times New Roman" pitchFamily="18" charset="0"/>
              </a:rPr>
              <a:t> </a:t>
            </a:r>
            <a:r>
              <a:rPr lang="tr-TR" sz="2600" dirty="0" smtClean="0">
                <a:solidFill>
                  <a:srgbClr val="FFFF00"/>
                </a:solidFill>
                <a:cs typeface="Times New Roman" pitchFamily="18" charset="0"/>
              </a:rPr>
              <a:t>3-Ege bölgesi, derinliklerine kadar  İzmir kentiyle birlikte Yunanistan’a veriliyordu. Gene, Midye-Büyük Çekmece arasındaki çizginin batısında kalan bütün Doğu Trakya’da bu devlete bırakılmıştı.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600" dirty="0" smtClean="0">
                <a:cs typeface="Times New Roman" pitchFamily="18" charset="0"/>
              </a:rPr>
              <a:t> 4-Doğu Anadolu’nun büyük bir bölümü Güney Kafkasya’da yeni kurulmuş Ermeni Devleti’ne verilecekti. Güneydoğu’da da İngiliz etkisinde özerk bir Kürt bölgesi kurulacaktı.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600" dirty="0" smtClean="0">
                <a:solidFill>
                  <a:srgbClr val="FFFF00"/>
                </a:solidFill>
                <a:cs typeface="Times New Roman" pitchFamily="18" charset="0"/>
              </a:rPr>
              <a:t> 5-Irak,Arabistan ve Suriye, İngiliz ve Fransızlarca paylaşılıyordu. Yani manda altına kalıyordu.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225512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32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04813"/>
            <a:ext cx="8534400" cy="6048375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 6-Antalya ve Konya bölgeleri İtalyanların;</a:t>
            </a:r>
            <a:r>
              <a:rPr lang="tr-TR" sz="2800" dirty="0" smtClean="0">
                <a:solidFill>
                  <a:srgbClr val="FFFF00"/>
                </a:solidFill>
              </a:rPr>
              <a:t> </a:t>
            </a:r>
            <a:r>
              <a:rPr lang="tr-TR" sz="2800" dirty="0" err="1" smtClean="0">
                <a:solidFill>
                  <a:srgbClr val="FFFF00"/>
                </a:solidFill>
                <a:cs typeface="Times New Roman" pitchFamily="18" charset="0"/>
              </a:rPr>
              <a:t>Adana,Sivas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 ve Malatya Fransızların payına düşmüştü.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cs typeface="Times New Roman" pitchFamily="18" charset="0"/>
              </a:rPr>
              <a:t> 7-Devletin askeri gücü sınırlandırılıyordu. En fazla 50.700 kişi silah altında bulunacaktı. Ordu da tank ,ağır top, uçak bulunmayacak, deniz gücü sınırlandırılıyordu.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     8-Ekonomik,mali ve adli kapitülasyonlar en geniş biçimi ile tanınıyordu. Azınlıkların hakları Türklerden daha fazla tutuluyordu.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tr-TR" sz="2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9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7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data:image/jpeg;base64,/9j/4AAQSkZJRgABAQAAAQABAAD/2wCEAAkGBxQSERUTExQVFhQXGRkXGRgYGBcXFxsYFhcYFxgcHxcYHSggGBonHRcYIjIhJSkrLi4uGCIzODMsNygtLisBCgoKDg0OGxAQGzckICQyLywwMjg3LCwsLjg0LTIvNDg3Ny4yLjA0LywvLTgsLC8sLC8yLCwsLCwsLCwvNDQsLP/AABEIAJ8BPgMBEQACEQEDEQH/xAAcAAEAAgIDAQAAAAAAAAAAAAAABQYDBAECBwj/xABMEAACAQIDBAQICQoEBgMBAAABAhEAAwQSIQUGMUETIlFhFjJTcXOBkZMHIzRCUrGy0eIUFTM1YnKhs9LhF1SSwSRVVmOC8EOU8SX/xAAbAQEAAgMBAQAAAAAAAAAAAAAABAUCAwYHAf/EAEERAAEDAgIFCQcCBQMEAwAAAAEAAgMEEQUhEjFBUXEGExRSYYGRodEVIjIzscHwNOEjQnKy8RZUYoKSouIkU8L/2gAMAwEAAhEDEQA/AI7804CzhbV25YtFjbQ68WOQE/Xqe+q5pnll5uO5cTYBXNLRtmFzYNAu4nUB+ahtVaubTweQxg7OfkYaPYfrn1V0zeSuJGQNc8BuVze9t+W23msTNhIBeC42v7trE7s9QB4X+i3dnYzZxQdLhbef9kCP4nSoVXgOKQPcGtL2jaLZjhrv2fVbWxUE9nRyNbf+V17g7r2tbtyUtj8Lsu3a6TobZB4BR1vYTpVbQtqZqlsUbdJ18wfO+6y+T4WWxvMnuAD4vpbXcnZZcYfYODdFdbNsqwBBg8xXato4CL6FlwD6mdji0vOSyeDeF8hb9lfehQdQLDpc/WKeDeF8hb9lOhQdQJ0ufrFPBvC+Qt+ynQoOoE6XP1ing3hfIW/ZToUHUCdLn6xTwbwvkLfsp0KDqBOlz9Yp4N4XyFv2U6FB1AnS5+sU8G8L5C37KdCg6gTpc/WKeDeF8hb9lOhQdQJ0ufrFPBvC+Qt+ynQoOoE6XP1ing3hfIW/ZToUHUCdLm6xTwbwvkLfsp0KDqBOlzdYp4N4XyFv2U6FB1AnS5usU8G8L5C37KdCg6gTpc/WKx3dh4JSoa1ZUtooJAJOggAnXiPbWLqWmaQC0ZrIVNQcw4rJ4N4XyFv2Vl0KDqBY9Lm6xTwbwvkLfsp0KDqBOlz9Yp4N4XyFv2U6FB1AnS5+sU8G8L5C37KdCg6gTpc/WKeDeF8hb9lOhQdQJ0ufrFPBvC+Qt+ynQoOoE6XP1ing3hfIW/ZToUHUCdLn6xTwbwvkLfsp0KDqBOlz9Yp4N4XyFv2U6FB1AnS5+sU8G8L5C37KdCg6gTpc/WKeDeF8hb9lOhQdQJ0ufrFPBvC+Qt+ynQoOoE6XP1ing3hfIW/ZToUHUCdLn6xXK7uYQH5PbPqrCTD4HtLQLdq2R10zHBxN+xSSbq4IgH8mtew1wcr5I3lmlqK7SNkb2B2jrXbwUwX+Wtez+9Yc9JvWfMs3J4KYL/LWvZ/enPSb05lm5PBTBf5a17P7056TenMs3J4KYL/LWvZ/enPSb05lm5PBTBf5a17P7056TenMs3KA303fw1rDq1uwinpAJA5ZXMfwFbYJXl2ZWqaNobkFDb04e7kssZKGzbI7ICL9R5d9dXyRqKWOokZILSE+6d42gbt/b3KXXRzS4eww/C34x27Cd42DdbwvfwN7trav28UMXh3Z7LfEq4N1c0cV7o189W+P1pfG6Hm3ABw962RXOxNsb3UZszdDCYZT01t9qZ4ynAFrgtRx6TIwjNIyzxyNUmbEamY/wyIbdew0uFxs28QvgYBrz4LvtTZGDNlxh9kbUt3gM1tntXXQOpkZlLwVMQdDoToeFRy+okylqYyDkcxf6DwvY6jkvpzaWgGxWfB4lbqK6kEEDgZAMaie7h6q+xEFosLdm7sXOSscx5DlmrNa0oiURKIlESiJRF0vXVRSzEBQJJOgAFfHODRc6l9AJNgojE7wqDFtC/aSSi8DwkEk8OXPjVHVY/TwmzPf4al1WG8j66rGlIObH/IZ+GtReJ2neuSC2VSfFTTSdBnPWJ7SI81UlTj9RLdrPdB8fFdbh/IikhLXzuL3DZqb4az4hYrGJdGDK7SO0lgfOrSDUKHFauM3DyeOatqrkvhlQ0N5sN7W5H08Quty9cZi/S3Ax1kMQBx4L4sa8I5Csji9WX6en6LW3klhgi5vQv23z/PLsWxe2rfYg9IFgRCrCk8ywYmfNIqW7lDUkgiwt5qsi5C0bWOD3kk6jqt5m/5xWpjXa8WNxpJGXQQqjuUkx2zrr5hUGrxKWplEjtmobFb4bycpqGnkhBuXggnUbdmvV9VadkbRF5BMC4PGWddNMwH0TyP3V3VDWsqog9pz2jaF5DieGzYfUGGUcDnYjsW/UxV6URKIlESiJREoiURKIlESiJRFyBJjtrGSRsbS5xsAsmMc92i0XJUtaEKJ7K80mc10jizVfJehRBwYA7XZY7uLtqYZ0U97KPrNarqSynleLtYTwBKzA19Wki2RSiJREoirW/8A8mX0q/YuVvp/iWmf4VrbKxuHxVhbd/GWsKiJbUBkNx2YIsnQgKNe2ryjwKWVonfGXNOYAIGV9pz17hY7bhSn4g3D9FsOclsyb2FxkAMrnbc5dh2SO6eD2ds/EdPZ2tZZ8pSLlhysNE+LcBnTtrrK6WsrIubkpiBe+Th6Fc00NabgrHsPCYPBhhhtvdEHgtlsccsxxJ7T7ayqZKmpsZaO9tXvIABqcptcQ5XMm3r7jWMuFmY5A8JnTjVPPWUdO4tmgY0jWDIAfDX4DPYpUdLPJbQBN+w28dSrIwV8Xrl0X8+cA/GIqkuABLLbMcuIMnSZ4VUVnK6ja0CmjOkLZ/ykd+dxsy37FYnkw+Zv8Z1t1t/os9zHZJ6RGUATnEunfJAlQO0gCrCg5R0dULOOg7cfsudr+TlZSm7Rpt3j7hbYYHgR7av7qgXNESiJREoih9p7cCHJayu8kEmcikdpHjGTGUEcDqIqnxHF46UWZZztVty6LBOTtRiL8wWstfSsbHhsuoLEXnuR0jlo5cFnQzlGnEc5rkqvFaipFnGw3Bel4ZyYoaAh7W6T95ztw3eZ7V0quXQpREoiURKIlESNQQSCOBBII9Y83Ct0FRJA7SjNiodbh9NWx83UMDh9OB1hdbqZjLMzGZBLMSDpqNeqdOVbpMQqXuDnPNxmoUXJ/DoozG2IWIsdptxOatWwsYbtrreOpKMe0gAg+sEH113mG1fSqdsm3UeK8exnDzQVj4NgzHA6lIVOVWlESiJREoiURKIlESiLpfvKgljAkDtJJMAADUknQAamsJJWRt0nmwWccT5DosFypnC7vXnVbiXBbLcVZZ6hgggaEPx0PaOEVxGMV/SpNFnwt8/zYu4wOlhpInGdl3Ottta18uBvnwCz2NhXGco+IZY1IW2ikqSQCGkxqNdKrHxWaHA3B8vzZvVqyrguQIc+1xI+ymcFsOxaWFtIeEswDM0cyTxOprVZJayaQ3Lj3ZAKu4rZl3CAkDpMOCT1R17azOonrIJPDWB7PmpSXc3WG4OjJlr1O9Ce3JY7O0LbsFVwSeA1Ex5xrX26jSUc8bdJzcls19UZKIq1v/8AJl9Kv2Llb6f4lpn+FSe42Hx2GwiAbHXEB8twXHv4cSGRQsKVJUQAYJ4k12MUNGImNFUW2GrRdrJudXabcFBq6p9RJpluoAeAspXHbx4iwVF7YuHt5joDiMOSQIkhVQsQJEkAxIpLHSRxOlNWdFuv3XeGvWdg2rXDFLM8MY3Mqt7VxWe+SLVs3GGbL1VW3bDAAaLMasRpqQ3DgOYgkrsZktDIY2My1uub7TnYu1X1AC3E3VVPS4NGA9um52ezZ9Bu17Vw127wCKD9LNKjviAW82nnFfW8jZedAdINDft8NXmojuWUXNHRjOnuy0fHX5LqvTIPmXfbbMTrxLAmJ7OFb6rkcLXgkz3H9v3Wil5YuGU8eW8fv6hYcdfZ7ZUJdSYLEZZCjrMNCdSAV0B1aq6i5OVkU7ZJmXa3M5g3t2KxreUdHNA6OF9nOyGRFr9uzimA2dbNpSwRyxzlhlbVmz6OAJAJ0PYBVNV1876p0oJab9osrmkoIGUrYSA4W7DfasjbOIfPbuMmkZD1rR4iSujEweTDUDjEGbR8o6ynObtIa87/AJZQqvk5RVGbW6BtbIADwtrURvJh7qtbLXm61uQEBtqD0jrMFmJbqjWefCp/+oqmrN/h0TsJzyB+6zwrkpRNbIH+8fhztlcA31axfJdsNvA4BFxMx5FNJH7rE6+uugpuUcZbaZtj2alR1vIWqY8mmcHN7cj6ea77S24GtlbYcM3VzaLlB4tMnUcu+t1Vj1PzTuaN3bNYUKh5H4g+oaJ2aLL5m7Tl3E61CooAAHAVxRJcbleuxxtjYGMFgMguwE18WepTuA3Nx15c6YZ8vItlSZEggORIg8RpW5tPI4XAVdNi9FC7RfIL9lz9LrDtXdfF4YZr1h1WJzABlGsaskgeYmvj4Xs1hZ0+JUtQbRyAndqPgbFQ9alOSiJREoiURKIu+GvPbcvbIBIykEEqewwCNRyPeasaDEpaO+hmDsK5/GuTsGKFrnnRcNoAzWFVYarcdX5uD1iYIk6QeJrXHiNRHIXtdrz7Fsn5O0M8DYXM+EAAgDSy7beKsGD3gTKou5lYaFo6kgSW0JKjjxrr6THKaVrQ82cvM8S5K19I5zms0mDURnlw18crdq37W1bLOEVwSdBElTAJ0cDKdAefKrFlbTvk5trwXblSyYfVRxc8+NwZvIIG5blSVDXDuAJJAHaTA9pr4SALlfQ0uNgtdcZmGZLd51jNK2rkZdNQSAHmdAsk8qguxOmb/MpzcMqnfyLi5jQgU3Ve0rCQ1wBV4TBM9Ro1hoOh7DX2PEqd5sHW45L5JhtTG3SLfDP6LaB51OUFaj40nSzbe6xOUZVbo55zey5ABzMmOwnSq+fEoY2mxudysKfDZ5XC7bA7VJ4HY5W4t264d1WFVVy21JABYKxY5+IzTwPAa1zdTVyVBu9dPSUUdMPd1q07LxgAyMQByP1yarZoifeCnA2W3hczkXToCpCrzhiDJPaYGg4d/LCXRjBiGZvme0XGXj39i1x3cdM9y26jrclEWntbZyYi2bbyBIIZYDKQZlSQYP318W6nndA/Tb4bDxVXxOzFwuIVLbEpctkkNBOa3lXNIjVp104j2LWUyeY1NOXvGbSB3G5t3WyWavqrVWt//ky+lX7Fyt9P8S0z/Cqls18WUX/jboQIp6l5yqgiFBJYKh4CJnjppXdS45QU8TGc20uI3BxJA3DbxIVPHT1MxJY0gDWXe6B23OzgrLhsewtqWJaR+kuM6rEmBN5jcjWOyTpxrjqvDK3EZudnIZHsvoiw4NsLnz3lXkWNUlHFzUQ05NoaDYnib8PsFv21CgsWHazEgDTnJ0VR/Cu0o6SChg0I8gMydp3krh6usnrp+ckN3HIDYNwC62MWrmBnB49ZLiezOomkGI0s7tCKQE7rr5Ph9VA3SljLRvIyWepqhrBexQVgoVmaJhQNB2kkgCdY11gxwNV9bilLRECd1ieJU+jwuqrATAy4HADzWr0VwMDaXo1MlgQratqTkDCGmeDQZ17uLxStwesl0iHA9YAC/G/pddnhlHjNHFojRI6pJJHC2XnbgtjZy4h2GZViDoFhh54dh5+XfXP1ooGD+A5x42t+bvor6lkrviqg1o7L39PDuKi95torcNu2hDLaDDMJgszS0SfFEKBoJgnnSigLA57si62XYPuugooHM0pHZF1stwA+v7BQlTlOSiJRF7V8Hm5SYe2mIvLOIdQYbhbB1ACkAh4iZ4RAjWbWmpw0aR1rgcaxh87zDGfcB2be/duU3vZvXZwCAv1rjeLbWMx7z9Fe/wCuts07YxmoGHYZLWuszIDWdn+V57e+FnEF9LFjo5HVOdmy8xnzASddcvqNQjWuvqFl0zeS8Abm92lvyt4W+6rO82Nw2IIv2UazcY/GWuKTE51YRxPEQO2tErmO95uR3K2oIamAc1KdJo1O28CPuojE4V7eXOIzqHXhqrcDp5q1FpGtTmStffROo2PFYa+LNKIlESiJREoiURcOoPETX1ri03BssJYmStLJBcHYc1ubPvN0iL0ropdZIYQASJPXBXh2g1NGL1sLCWvJtc2Of7+a56u5MYbKxzmxWdbLRy8tXkvQH2FZt3G6pciVBuE3NJnQNoJgGQBOlTBVvqmNkeb3APiuRhpYoRZjbLbr4t6EURaR2RYmeiTUzwgT5hpyrMSvaNEONuK1GCIu0i0X32zW6ogQNANAOUVgtq5oiURbuF2iy6Nqv8fbWh8AdmNa+grOu1SWAygCYMnkefdWBpwAc190lKVFWSURVPbbBsb1ZOS1lefFBZsygacY1Pdl7K+bVOPu0dj/ADOuN+Qsb9m7vXWvqgqtb/8AyZfSr9i5W+n+JaZ/hUZsuw2ItWyXItZEAjqkkAAxKyBp43H6OXiY81ZFQOcKbOQ30nHZfY3d28FOgo5cQY01OUYtZo222u39g7VMpgbYIIRZHAxJGs6Tw1Aqmkq55RZ7yRxKu4qOCI3jYAewAfll1bDMJCFAhHisjMAdZjK6wCCNOGneatqHlDVUsPNDMdv+FU13J2lq5udOR7FiTZoFsJmIylspX5oaRC580QDAMyORFQmYnJFUmoiAaT+dimvwyOWmFPKS4Dz/AD8zXdtnydLl4cIAcnWQZ6wOaYiDI7pJNTBylxAAXfe3YPtZQncmsONzoW7zl25381w+x7reM+i6lymR1AbMCXVgqxHHLEAyDrOVTyldUx6E0bXE3AO3ut9N60wYDBSyB0Mzmi/wg3v6nYuuK3hspPRI11uANyVTiNYUhjz0JHH1VTsopXfGdEdmZ88vquqZRzP+M6I7Mz5i31UPtDb1+8CrPCGOooCp1eAgchU2KjiiIc0Z79ZUyGihiIc0Z7zmVGVJUpKIlEUzudhVu47Do3im4J4fN63PlpW2FoMgBUHE5XR0kjm67fsvourteXL5739x7XtoYgt8x2tATMC2Sn8SCfXVLUO0pCvTcHgbDRRgbQHeOf7Kv1pVkpndjB4W9dyYq81lTlysACp1ggsfE5QxEDWa2xNY42ebKDXzVMUelTsDjncbf34a9y9b3r3TwjWUvXVvMMLajLbIBdE1giO46rl4nuiymgYRc7FxWHYpVNkMcZAMh1nYT+bbrxHGXVZ2ZEFtSdEBZgo5CWJJ89VLiCcl6BE1zWAOdpHfkL+Cw18WaURKIlESiJREoiURerpcLW7LNJZrNosTzJtgk1JwwWp7bAXAcNI/nBed1QDaiRoFgHG3ilWC0JREoiURKIlESiJRFu4HH5T1ycsdhMR2Aa1pkh0/h1+CaVhdbtvaasYCufUPbEyfZWo0xAzcPP0t5r5zv/EqsbQxIXGXcxyi4LZXMCuoGQr1gNdJ8xFaJIzGc9vAjyVkP/kUrXRi5YSCNovne2u2zVsWcGsVC1Ktb/8AyZfSr9i5W+n+JaZ/hXfZA+ItejT7Irm6j5ruJ+q6um+SzgPotutK3rFibwRSx5fXWbG6RsoOJVzKKndM/ZqG87AoF8SxJOY695qwDGgWsvI5sRqpZC8yG5N9Zt9VycW+nWbThBj6q+c2zckuJVcoAfK427SsybVugQXLDmG6wI5g5uXdWBp4zna3DJZU+J1cBBjkIsb61pbYwAQq6R0TgFYYNDZVZ0MGQVLR1oOlbqebTBa74h3bTY9/YvasDxVuIUrZLjTt7wGwqOqSrlKIlESiLa2XjWsXrd1eKMG4xMHUTykaeusmO0XAhaaiETROjdqIsvpTB4lbttLiGUdQynUSGEjQ6jjzq9aQRcLymWN0byx2sGxXivwp7FNnGtdCkW73WBgBc/zxpznra8ZNVVXHovvsK77k9WCalEZPvNy7bbPRUuoqvlKbt4mzaxC3b4LKkuFHznUSgPYM0VsiLQ67lEro5ZITHFkTlfcNvkp278JGNN83Ay5DIFkqDby9h4MT3yD6tK2mrk0r+Srm8nqMRBhBv1r53+ndbzzVW2heV7ruidGrMWCTIWTMAgDQctOFaHEE3CuIWOZG1rjcgWvv+q16xWxKIlESiLf2jihg8OAOhOJuFXysguslkqSJDKUVm6pjxoI4V03JbAG4nI6epY7mQCGm5aHOBsfhIcQNV/hvcZkZcLyhxt7ZRFTPI0ddls43B9PbTFWLco9vNdCAZbd1BF0ZQSUXTOJ5NppVFiVE7DqyWmkvZrvdJubtPw52FznontFtauMCxdlRTtbM8ad7Z6yoeoy6JKIvSt3doLicOoUEXLKpbZePVC5Vcac4MjlSinMUhgktY3LTq23I7r5bwuJxajdBMXnMOJPne3mt2rlVSURKIlESiJREoiURKIuUcgyDBr4QCLFFIi/avJlvqjRrDCVMdx51DkgIPurbHK6M6TTYrC27WHIm2XtA6/FuQpn9lpUDzAVoLbGyl9Okd8wB3EX88j4lef8AwgB7FrobxJi6DbuEeOmV+JAjMJgjT/c7qf4lhXQskibNCNeRG49+w7PwLrg8e1vC23dFVRbUkl+QUcgp17hNbHclql95S8AHPbfPhdRI+VNOy0QY4kWGVvuQtfBb0LenIhBAB60cSTI09XtrXiXJefD6aOaY5uJBG7K48c77slhiHKoQs/gsuTqJ1dv7ZrpfxDOZY+rlVS1gbqXDV2I1Fa/Tmdfs1AcB+HeVirJQkoiURbGGvASrgm22jAdsHKw/aU698QdCawe0n3m6xq9OB/fWrXB8Vlw6pbMw5bRvC0NoYJrLlTqPmsPFYcQQeYgit8UokbceG0L3Sjq46qFssZuCLrVrapKURKIlEVz3H37fBRaugvh+QAGZCTJIPMamQfVHOVBUmPI6lQ4tgjKv+JHk/wAj+b/Fek+E2zcZZK3LtkoeKXiEIMTweNRPjLz4Gp3PQyNzK5X2diNJLdjDfe3P6fQ+Cpu2tnbDsnMLjudGFqzcLqY0jPByzGstOunKoz2Uzc7q9pajGpho6IGy7hY+HoLKi7bx1u7cm1aWzaUZUQamJ4sx1du8nuqHI4OOQsF0VJC+JlpHlzjmT6DUAo+sFJSiJREoiURSV69YweU3le5iIDiyCEVesY6RtTJUBsoA0Ya61e4LyaqsXaZdLm4bkaVrudl/KNVrm17nMHJcdjHKQwvdBAAe3X+WVR2jjnv3Xu3DLuxYnXnyE8gNAOQAr2CkpYqSBkEIs1osB/jz7VwTnFxuVL7gH/8ApYUcmuBT3q8qw8xBI9dQcep458OmjkFwW/TMd4IuO1ZwvLJA5usL0XeP4N3th7mGbpFBkWo6+XnB+cR2cx38fEJ4paf4xduq419lxs3XGV9wXolByjjkLWTjRO/Z+35sVJxmz7tkkXbboQY6ykakTHsrWyVj/hN10UU8UouxwKxYfEvbbMjMrdqkg9vLzVk9jXizhcLJ8bXizhcKxYbfS7/8tu3c4yY6NzPenV49qmsWCWPKOQgZZH3h55+DgqabAad3yyW+Y88/NTOG3pwrkgl7XYXGZeenUBI5cq3srZ225xgO+xz8D6qqlwKpYLss7y+qmjaMSIZYBzKQVIPAgjkZHtqXDWwTWDXZnZqPC28KncxzTZwssdS1iuaIlESiJREoiURKIuQx4SYr5YIqnv8AbSu3cKgIQWxdGUmWc9VwCY0Aie3iOFRYyDIbalvqmRRR6NyXXz2Afc+W3Wq9t3ZTXcLYdCSyW0ATU5syjxVHz/8AYV6JRyMgLJHAH4RnsvYXGzj9d/D08lpXMtrJ/OC3huybGy8Pi0s32xNy69u4kNGQdJByBZHirr399MRbFic8lHM8BgAc12Vwctp4kKZPTCWMb1L+BuKFrpScOZUNkS6Tc1EwVdVEjsmfPXDYhg8Mbf8A4xc4g53AAt2WJUCXDHtbdpuoCufc0tNnCxVYlYolESiKU2Zg3xNu9ZUZitvpUGpIKOuYL51ZtBxMViIzp843Zr4avI2PYLrruR+Iupq3Qc73HDPd2dms5qtkRoalr2TWuKIlESiJREoiURKIlESiJREoilNnW1s2zi74m2h+LQkDpboIhYIMqOLHsEc6l4bh0uJ1TaSLVre7qt8RmdTdu3UFz+PYs2khLGH3z5fmxUzG4t71xrlxizuSzE8yfNwr3Snp4qaJsMLdFrRYDcAvMCSTcrDW9fFP7gfrPCemT66rsX/Qy/0lZx/EF9N15Upyg99SfyG/CFzkIAAkjNpm9QJPqqqxVsYja4gX0hnuzv52t3qzwfOsju6wv+eK8GqIvTEoiURbGCxtyy2e07I0RKmDB4jzVg+NrxZwutcsMcrdGQXCmMBvdiEPxjdMmsq8TqI0eMy8Bw0rARFh0oiWnLfbvGoquqMGppW+63RO8empXDZ+Ot4i30lomAYZWjMhM5ZjiCBoe41PpKt0jualFnWvlqI224bR9VylZRSUr9F+3Udh/wALPVgoiURKIlESiJRFobQtZmQNJQyIDQM0SCYgkQG58+HZGqdKw3KbTSFjHuZk4W2Xy1ZaxrI+xUHv6IwqAcOlX7D1rp/iUCoJIud617eNezh8O9rpemCobfRILj5hb+iwKxEzI59sV3j2tdAxjtttwvt1kjdvC42AP6SSzZf0UzjN9to/myxka/8Al/St0v8Awp/R9fLxtdH9Dhr/ABrdDhlJ0t3OBvN2Fvf25X26W/Wrkvdo5a1FtiMC5z3tiYx7rda4+e+uZ21dsqkASxJgADWpYZVs92OqaGjICzchsWPu7WqO2hfsG4Fw+FvYRQgJt3WdpljDKXltdRxjq6c65HlTRaMbKmSQPeTo3FhcWvnbLLfa+eZyFqjEmMBDmixKwVxarEoiURW/4L/ljeib7SVPw8XkPBWeFfOPD7hSu9/wfo+e/hzkaGcpxVjEwNRkkz3a1qq6d9KC9ucYtxGdtgzGfZYDavSsLx97dGGYXGQB3cd68qr4u1SiJREoiURSmwdknEs6AwyoXGsDq6n+E1Mo6TpDi29rDzvZVGMYp7OjZIW3BdY77WJy8FF1DVulESiJRFubMtrmNxxmt2l6V15sqsoyjzkgTyBJ5RW6mpX1c7KZhs6Q6IO7IknuANt5sMtarcXreh0rpduocT6Ku7X2vdxLhrpGgyqqgKiLxyqq6Af+ma9uwzCaXDYeZpm2Gs6ySd5JzJ+moWC8mmmkmeXyG5WhVktSURT+4H6zwnpk+uq7F/0Mv9JWcfxBfTdeVKcuDWEkbZGljxcHWgNl5J8Jm7nQ3entW1WywUHLwD68V5SANRpPedeec1sE5guba23uct1zrsb7SbWXe8n8R56LmpHXeL6935+WVGrYuiSiJREoikNi7XfDXM6ag6Oh8Vl7D/seVapYtOxBsRmDtH5tG1Rayjjqo9B/cdoXo6Or27dxJy3FzAGCRqRBI4nSrGhqXTsOl8TTY21fhXCVEJhkdGdiVNWlKIlEWfCYNrihs1tVLFesxkEakRl4xJ4xw1qwFE3LMnK+Q/f7dyrpa/QJbo5hYGKycjZ05NDL6srCfX3+eNFTC2I2Bz3a7d4UimmfK27m2WptIdTNHiMr8YgKwzHj9HNUCcXYVZ0hPOaPWBHiMvOyr+//AMmX0q/YetFP8Shz/Coi3tlsHZt9BjbZvpZW4lwBGBDJ17TBs8XBw1APikc47eONz4miaIkDMA394W3jjl3a81zJjMM+mzMOyPYrz+c7/wD1JhfcYb7628xF/sXf9zlOuesn5zv/APUmF9xhvvpzEX+xd/3OS56yqe8l93xUvjreO+KQdLbREC9e71It6SJJnj1xVBylZG2mitCYzpOyNyNTb69pytwKp8U1tzuo6uNVUlESiK3/AAX/ACxvRN9pKn4d808FZ4V848PuF6rVyQCLFdAoTbu6+HxKODaQXGGlwKAwYLCnMNSBpodNKq6nDmhhdTizhqAPunVlbUL7xbM3VnRYrUU72++S0bNYXkm1tzsXhyc1ouojr25ZTPZpPHThVc6ZrDaT3Te2eXnq1Z5Fd1TYvSTgFr7E7DkVAkVuVkuKIlEXonwZ7CtXUa68FxOUAkHrArqAdRp/Gr7DGCOPnhrJIvuGXme1ee8ra6UzdFvZlgTqzO/VfLsKr++m7pwdxdQc8tCg5V10AMDvER82oNfTMiIcw5G/Z9OKv+T2MOr2OY8WLNHbcntz25Z8VW6r10aURKIt7ZkML1rXNdtNbSBmm4SrIsT84rlnkWFTcMqG01fBO/4WvF87WBBaT/030j2BUnKGmfPQuDNnveCprqQSCCCNCDoQRxEV7uHBwuNS8qXFZIlEU/uB+s8J6ZPrquxf9DL/AElZx/EF9N15UpyURY79hXUq6hlOhDAEEd4PGtM9PHO3RkFxr3WPYRmO5ZxyOjdpMNiulzB22Uq1tCpEEFQQR2RFR/ZlIG6IjA2X2+Ou/be6zbUStdpBxvxXn2+O42GtW2vo5sKCJEF16xyjTxhqR289Kr6iknpwXMOm3ccna9+o99uK6nCscqJZBC9ukTq2Hfw/NapL7u3tcht3II/R3EbQglTEyAQJ1AqH0yMW0wW8QQuibiEOWldvEEcfBa9zYuIUwbF2e5GI114gQaybVQEXDx4ra2sgcLh48Qu1rYWIaSLLgCPGGXjMeNE8DXx1XA3+YfX6L46tp263j6/RXTdLDXVw1y3dUjo2DpJnqvo4gGAAQp/8jWyhqY+lWYb6Yz4t1eIJHcFzGNmKSRssZvcWP2/OxSVXypVyiFiAIk8ASBJ85IFboIucfbZt4LTUTCJhce5WazsfDEfSI4xcY+2CB/CphFstEW4D881RmolvfSPionbuANtxlSLMCDIPXPHNJzFoUCTpAAmkznOi906tY1eFsrZ6t5JUqhkZzhDtZ2qOqtVwul3xT5j9VfDqWbDZwPaqZvdj7dzCW8jT104gjTJcEieIkESOYqLExzJC14INtRyK2V9PIwaRGROsEH6XW3s7bGTC2j+Z9n3CEUarbNwgIIckpBLa6TOo7THawsqLAmV+jbUDnq3XAt37uA5M10IeWkd6sGzbF+/aW7a2Jst0cSCDY9YPV0IOhHIisukU/wDu5P8AyUuxP8oWz+acX/yHZntsf006RT/7uT/y9UseqFEbzbPvpYzXNlYLDCR8ZauW1fU6gBAM+k9XunlVfiklJJSva+pe7K4BBIJGrXe1zlwUSuaDCdIW3cVUq4Fc6lESiK3/AAX/ACxvRN9pKn4d808FZ4V848PuF6rV0ugXW44USSABxJMD219AJyCLlWBEgyDwIrFzQfdcEWlidj4e42a5Ysu3CWtoxjzkVC9m0w1NtwJA8AQFKjramMaLJCBxKr29e62DGHuXugVWtqWhPiwcoOhC6c+yajz4c1rS6N5HZ8Q88/NWuG4rWGdsRfcONs8/qvLvynCsINi4h0gpdntkHOp7qqubqAcng8R6FdpzdU05PB4j0K39mbXw2FuB7IxDGQZZ1t6DNplSQ3EDU9ugmpFNUV0LtIOaBtGZB43t3blX1+GS18ehPojdYXI1bTa3d33WxvFt+xjHJuPiQI0hbeUEcPi82o1Pz+Z7TW6trKmcjRa0NGy57ze2v/pUfCMHmw5h0dEuOs53tuvbLhZQqYXDNIGIdTGhuWYWewm3cdh/pNQzJONbAeDs/MAeaujJUNzMYPB2fmGjzXbLhV0Y3bhHFkKqh8wdc0d5jzV8vUOzFh2HM+Rsvl6l2Ys0bjcnyNvBd7V7BqQ3RXnjXKzplJ5A5VBieyvjmVLhbSA7QDfzKxcyrcLaTR2gG/mVlwW0LDT0q2cPlKutxRcnquuZQuYliRMAdnLiJNNhNbVv0KUGQ53B0QBcHMnKwuoGJVAoIxI95cDcWNs7jh4qk7XxQu4i9dWQr3HcTxhmLCY56179RQugpo4na2taDuyFl5a43JK1KlLFKIp/cD9Z4T0yfXVdi/6GX+krOP4gvpuvKlOSiJREoiq/wlfq2957f8xaj1fyirnk/wDr2d/9pXiVU69GWZcXcAgO4A/aNYGNh2BYGJhzLQuLmIZtGZiO8k/XX0Ma3UF9bG1uoWXFm8yGVYqe0Eg6GRqO+skcxrhZwurvsXeJLwC3IS7w5BWMgCOwmeHDs7BOhqAcnLksQwd8RL4s27to/ZThHbUsHaFRkXyK6lBrpx0Pfz9fCtjJpGfC4ha3xMf8QutnFYx7gUMdF4ASBy1ImCdOPea2yVJc2wFr61Hgo2RO0te7sWuxgSdBUcAk2CmKPxTJftwCzoz5AtskNeI1NtH0hfpvwVQw48J7C/D3iSRvv/ytOeZ2kdmsA7bHVr+RxdKu1rrNGbnbAPuTqAGvUqdvci3EdyyOEuW7SdGCLSKtt5S2PoK0iecZudVs7J21bhUfHYE37QD91Pqp420UTaYaLCSe02Jbc8bfbUpnZX6C16NPsiu6g+U3gF5lL8x3E/VVza1sXb82mdEA6zIxC3GPAqBpoBq3OR56o5eUsFG93Ms0ydd8hffq3ZduW5SukPp2aBNz9Pzcuwsjtb/W/wB9UEnKbEXuuHgdga23mCoxq5j/ADLIugjWO8k/XVXV11RVu0p3aR8hwAyHcM1pfK9/xG6VEWCURKIrf8GB/wCMb0LfaSp+H/MPBWeFfOPD7heq1dLoFF7duAC3mgDMxk9oRgAI1zksI81S6T4ncPuPLLP8toqBdtlnt3OitWgVZjCpAAmcve0Dh28YGtarGV5I7SthcGNzWfC4lbi5lnsIOjKRxBHIitb2FhsVkCCLhRu+HyDE+ib6q0T/AC3cFYYX+ti/qC8CqkXqCURKIlESiLrduBQSeAqZQUUtbO2CLWfAdp7Ao9XVR0sLppNQ8fwqDxWJLmTw5Dsr2bCsJgw6Hm4hmdZ2k/mobF5TieJy18um/IDUNg/feVgq0ValESiKf3A/WeE9Mn11XYv+hl/pKzj+IL6brypTkoiURKIqv8JX6tvee3/MWo9X8oq55P8A69nf/aV4lVOvRkoiURKIu1vD3LhCWVzXG0VREk+vSrbBIaaWsaKp1mDM9vZ3qsxiplp6N8kIu76dvcpvZuytuWQFWxdZRMK+VhqIiScwA4gAx7TXotW3A6klzyATtFwfS/aRdeWxzTMyGpbj2tuEqfyQiCCQFWGA5GWOh7oNRG0WAgEc5e4trOXaMtfFbDVTlXHB7Pv3Dba5Zu2kLK5AjPbe3Ba3cmRcsPGjrB1II41y0rW0s72ttI0ggHPK4tfiPI57irJr45oAQ7ReDmNjh2bjvG3yVV3astjbN+1d6a8E6NlRCAz9ckqzn5h5knQDTkKg4TXy0shlaNJwGV87E7e5dDj9BT3jAIjDibnZYDcPoNZ8Vsb1bJ2hlazhsK5LKEuXUhUW2OFiwJlLI4MdC5mdOPVYHHRsk6ZWygyHOxubfv8ATXr1crXVem0U9ONGNvi47z2/QZBUvaWwsdhcKFu2HRDdEZoInK5HA8eNROULIJ6zpNO8HSFncRtz7Mu5SYKqJ1C2GX4muNuBzOzf27VatlfoLXo0+yKuYPlN4BcJN8x3E/VV82BauPZUgqgUrHFVfNCnzRx7CK8/x2ibTVHunJ2dtyT+8BJvv5WXeqVR0oiURKIlEVl3CwQvYlkJj4stwkHK9swRI09dWeEv5ufS3A+iscMbpSkdn3C9CwmGvqFtI2VU0kiBAcjnJckagdUCRqa6Jz4s3uFyc/HPuz49yuwH3sMgFOmoa3rFirAdCp58O4jUH1GKya4tNwvhAIsVobKcs5fKRmRQ8iB0q6GJ1PEjhGgqRUBthY77cNi0wBwBB1LHvh8gxPom+qoE/wAt3BW2F/rYv6gvAqpF6glESiJREoijdrX/AJnrP3V6NyJwwBjq12s3a3htPecu5cNytxA3FI3Vk4/YffvCjK9AXEJREoiURT+4H6zwnpk+uq7F/wBDL/SVnH8QX03XlSnJREoiURVf4Sv1be89v+YtR6v5RVzyf/Xs7/7SvEqp16MlESiJRFyDRFM2BhOjVr2PuWnMynQXHgj9pWgirnDcGqMQa4wZ6Nr6hr4nsXOYpjHs94bJCCDexvrtbZbLWu07P/5o/wD9a9/VVn/pDEd3mPVVn+rYf/p8/wD1U1gt1bd5bZt464elBKA4e4CVXi8F5CftHSqiqwx9NLzUjve3DP6FSoeUHOxmVsHujbpAf/nM9gURursL8q6Y9K1sWlDHKjXCQSfmqQdInnUGGLTvnayuMSrui6A0A4uNsyB5kFbW09l4XD5Ol2i4DrmRhh7rKy9zK5Bg6EcQauqLk9U1kfOQEEcR6qin5TNgeY5ILEdv/qq3vQcH0I6LHtdbOOqbFxIGVtZYxxgR31Ik5OVtINOQZHLWPXsVfWcoY6pgYIrZ31/sN6tOyv0Fr0afZFdRB8pvALzaX5juJ+qh94buZyi2QzKB8ZmCOrGSoU5TwmTOmsQaoMar4I3cxIy9xr29ikQujY0c4457NYt28dltWtYUmBPGNY4TzrhTa+SgG18lzXxfEoiURKIrf8F/yxvRN9pKn4d808FZ4V848PuF6rV0ugSiJREoih98PkGJ9E31Vqn+W7gp+F/rYv6gvAqpF6glESiJRF0vXQok8KnYdh09fOIYRntOwDeVEra2KjiMspyHiewdqgcRdLsWPOvbaGjZR07II9TR47z3ryWtq31c7pn7fLcO5Y6lqIlESiJRFP7gfrPCemT66rsX/Qy/0lZx/EF9N15UpyURKIlEVX+Er9W3vPb/AJi1Hq/lFXPJ/wDXs7/7SvEqp16MlESiJREoi1NqYNiuedANBHtM+Yfwrt+R+KR08nRXMzkPxX7MhbxzvrNrLkeU1A6paZmv+WPht25m/C2Vtmtbe6WzlLF7oaBACDRnJIyqOyTz7PVUzlfizZCKKIgjW47jsHHf3KswSjlpojUkWc7IX1Aay6309F6PhN2barmu9S85lAjFejKgsApnUiJ9XrPEsY7NzL5DMjZfLzvbvWc2MylwY33mDXpAHS4/bxUFuvhGK3lW/wBCrC0S2WWBW6GSGDDKc4GtbaGSWCXSiFzY5EXysb5cLqyxuphkYwTRl2Z1O0fsVJbz7Cum1cDvbe07B2i1l6NwAOkUBjlzR1yORJg1vocSqaKUywG19mwqubNRVobFLGbtyB0syN17DMfyjbquvINtYU2iVOonQ8jxrv58TjxHDmTNyOlYjcbH/I7FQ1uHvoqgsObSLtO8eo1HtXqOyv0Fr0afZFaIPlN4BchL8x3E/VaO3UsqVd7IuOxCrwBlQzDUnSIOokiagYpJBTx89IzS2LbA42ILrAdl+zzUUuPtdZhYDoFn4u+7Qf23ywqxJ4cq52KpjkBLaUZa/dUlrIT8QcN1w3PyXGDwrBoEsxEmW0kHgobTmefAc6q6emdiL3Njs0jO1rZfsosjxML5Nt2a1lR5LAghlMMp4g/3GoPOoVVSyU0hjkGajSRlmvbqXao6wSiK3/Bf8sb0TfaSp+HfNPBWeFfOPD7hepXbgVSzEKqgksxAAA1JJOgA7aul0CjLO82EZwgxFvMeAY5J1AgFoDGSNB21m+N7M3AjyWDZGuyaQVLEVgs0oih98PkGJ9E31Vqn+W7gp+F/rYv6gvAqpF6glESiLpeuhRJ4VOw7Dpq+cQwjPadgG8qJW1sVHEZZTkPE9g7VB4rEFzJ4ch2V7NheGQ4fCIohntO1x3n02LyrEsSlrpuck1bBsH5tO1YaslXpRFxNYGRocGk5nUNpX2y5rNfEoin9wP1nhPTJ9dV2L/oZf6Ss4/iC+m68qU5KIlESiKr/AAlfq2957f8AMWo9X8oq55P/AK9nf/aV4lVOvRl3t2yxgV9AJNlhJI2NukVmXBt3VnzZUZ1dGNWa7DBHtFfeaKwNe3YFlTCAa8ayEYCjvrXuFhkpvYyWgHuXVDjREtx47tEAactNRwzDtrZYFVNS+bSa2J2idZduH7+dlYMJhLeDQ4m+FDnxUUABdNEUc27T/cmRSUj6iQRxj0HaqSurnT/w2klu86z+3YoPZu1HxOPtO+njhVHBR0b6Dv7TzrqKukjpcOexnZc7TmPy2xQQLBa2A+S4r9y3/NWqHCP1rO/+0q9xjUziVMbp7y8LF89yOf4K3+x9tWmLYVrnhHEfcfcKgc3aFAfCduuEVb1uMrOFKn5pKsdO45eHKqWlqZowWMdZpzt26vorGSvjnp2xzNu5pyd2f5W/sr9Ba9Gn2RXdQfKbwC88l+Y7ifqs96yrjKyhh2MAR7DWxzQ4WIWDXFpuDZa21MEbtro1fJqPm5hA5FZEjuqNWUoqITFey2RS6Drn62XTZ+y1tQxJe5lyljpxIJhdcswPZWqiw2CkH8MZ7TvXxz73DRYLptrZYvKCAocQMxHFDIZCRrBBPbrX2vohUx6IyORB3WWUUuhkdX32FRLWOjdrcAR1hAABDs0GBw4HSuIx6ndFVkn+bMfT7LCc6RD9/wBgFzVKtCt/wX/LG9E32kqfh3zTwVnhXzjw+4Vq+EYThra5oPT22Ca9cJJYGDoFHXkyMyIOJBHTUDS6obb8/PqratcGwOvw/PzUqZcQMCGAIOhBEgjvB411RAIsVzQNjcJhsRfsNbbD3WXo+r0bs72mtxHR5GJFvgIYDqxoIJFV1ThscjfcGiVPp6+SN3vm4V3wW+2HI+PmwQFJLda3rIMXAIgEcWCmCCQJqjmo5Yibty37FcRVUUgFj3bVv74fIMT6JvqqDP8ALdwVvhf62L+oLwKqReoJREoijtsrop5CZPZMRXe8h6iKN07XuAJDTnlkNK/hcLjOWML3Mie0XA0r9l9G3jZb2wd2Gu5bl3q2okLrmaZjsyDgZ5101ViMkrhzBs3adp4bh27b+PnE1U1l2tzP0WDbG7N2yZSbqHgVU5hM6FQSSB9Lv5VlQYjJGObqjpbnAfUD6i+vZt2Mqo5P+J/NqicBhzeuLbt6sx84Uc2PcONTKvE4mxfwXBzjqsb957Brz4aytzzoAudqCv1vY9ixhnV8pGUdI50zFZIPExBOgFc9OA+8kpu7fqI4bs9VlWtqZnSgs35D81qAGFzIMwBMCRERpw9WtQWUdTCRJSzFrtZBu4OOWu57Mza69GGJwzDQqoQ4ZAWsCB2WHbkLhYsTswMugCnzfdW+kr8SoX85UuMzNRA+IbiMhfceN9i+VEOG1zeagaInawTkDvGtZtz8ObO0MM7kBFuoWYmAADqTNWFbyiw+oo5Gtks4gixBBvZVT+T1fE+4ZpDXcEFe9bU3kt2m6O2OnvGfi0I0gHV24Is6czqNK8/knazIZlZwYdI9nOSnQZvO3gNp8u1QIwF51Z7l+6t5iWGS44RPogICFYDTkJqEXPJuSpLq+Jjw2KMGMWGYF3bzexIv32XbDYjHYds7Xvyu385Cq23iDqpEgnhpz4VmyaRpuTcLIyUFSNAM5p2w3Lh36v2Uzb3wwZGt9UOoKuGVgQYIKkaHSpQqIztUY4PWbGXG8WIPAqv797w2cRhXs4ci7OUu40RAHBEkjVmIgDznlWmoma9ui3O6s8IoZKWobNONG1wBtdls7AMyeAXnP5KvZ/E1E5tq6Lpku9ZEtgcBWQAGpaJJXSG7iu1fVglESiK47C2cuFtticRCtGk8VHZ+8ez762wwvmeGMFyVzmI1vOnmozlt7f2CqW29qNibpcyFGiKfmr6uZ5/2ru6KjbSxBg17TvP5qVcBYLNur8rtf+f8p604v+ik7v7gvqy4D5Liv3Lf81a5fCP1rO/+0q8xjUziVC13So1t7d2/mwK2bpJZLqlW4yuRxB7xP/sVzOJYboyc9HqOsdv7rU9u1S+yv0Fr0afZFdBB8tvALj5fmO4n6rarataURKIlEUbtbZ5ci4glxCkEwCk/WJJHrHOqfF8LFbH7uTxqKzaQW6Lvz/Ki7qMpysjzx0RnGv7Sgj1Vx0+C1kTtHQ0u0ZhY80dYIPeB9VMbsYzEYa6biW1BIyZrmoAJVi3RqwLcMoGZdTPKDZ0GA1TXab7D6qVSSNp36bjfLUOKmdubYXGXbN1bbJktMrF1ytmdgSok6KMnGNZEHSr7DaWSN7nOyGrj+ealYhUxyMDW57eC1KuFVJRFw6ggg6g6Edx40IvkincNtnPsu/h7rfHW7TIpZgWu21XqvyLMFADd4nmK47EqV0AcNhvb83rtcBqWzVUR26QuvK65pespRE9RJOgABJPqGprOON8jtFgudy0VFTFTRmSZwa0bTqW7sPDdLdDfMtk5tP8A5FIhTOoImeHIV0OB4a4ymWUW0Tlx/ZcJyux9hgbTUrwdMe8Ru2eOd1a67JeZpREJoiqTYp7wDXCYJzC3GULBOWRxLAHWeY0qNEwSWlfmdnZ++w/ZdZRUrIWXbmTtXNSVNSiLe2EgOJsggEF1BB4HWoeItBpZLj+Ur6HuZm02XqOEwiWly21VV7AI/wD2uAAtqWE08kztKRxJ7VmotSURcMJ46+fzR9RI9dF9BI1KF3sQLg3AAABSABA8cchRWOGuLqsFxuc/oqBRdQlESiLlVJIABJOgA1JJ4COZovhIAuVbNi7JTDJ+U4nQjVVPzezTm55Dl9W2GF8zwxguSufxDEOc/hRatp3/ALfVVrb22nxTyeqg8VOzvPa1dxQUDKRlhm46z+bFWAWUZU5fVK7q/K7X/n/Keq7F/wBFJ3f3BFlwHyXFfuW/5q1y+EfrWd/9pV5jGpnEqFruVRqM3h/RD94fU1QcQ+UOP2KxfqV12V+gtejT7IqTB8pvALjJfmO4n6rarataURKIlESiJREoiURKIlESiLpesq4IYSCCOJBGZSsgg6GCa0VNMyoZoP1KRS1MlNIJYzYhQfg2Zg3jlk8EAeOXWmJ78vqqjHJuDTuXG25dY7lzXmPQDWg787+F7LZG71rNM3Ijxc2k6azEzp2xrUz2HRaV9Huubevmq3/VeK6OjzvfYX+lvJbeE2ZatkFEAYDLOpMaTqe2BU+GkhhzjaAqaoraio+dIXcSTbxW3UhRkoiURKIqvj7YXEXAshYViIgB2nNGnMBSe8mtEVg94GrLxOZ+x711GFlxgu7u4LHW9WKURSG7/wAqsekX66iYh+lk/pP0Xx2peq15+tKURKIlEUNvf8kfzp9taKwwv9S3v+hXn1F1SURKIpbdfDLcxKBpheuI01WCPVNFBxGV0dOS3bl4qU3g2NjMTck9GLak5Fznh2nTxiPZwrpMPrqGljsL6R1m3lwH7rlwQFF+BuJ/7f8Ar/tU/wBu0nb4L7phPA3E/wDb/wBf9qe3aTt8E0wt3Ym7F+zfS4+TKuaYaTqjLwjtIqJX4tTz0742XubbO0FNIFaewcG16ziLaRmZLcSYGlwHj5hVJh87IKlsj9Qv9CFe4ybNZxK48DcT/wBv/X/aum9u0nb4Ki0woPe/dq/ZsKz5INwDRp1KuezuqPU4rTzM0WXve+pYucCFfMFuVjktoht2pVVUxd0lQB9HurfHisTWBuich2eq5+TDZHOJBGZ7fRZvA/G+Tte9/DWfteLqny9Vh7Ll3jz9E8D8b5O1738NPa8XVPl6p7Ll3jz9E8D8b5O1738NPa8XVPl6p7Ll3jz9E8D8b5O1738NPa8XVPl6p7Ll3jz9E8D8b5O1738NPa8XVPl6p7Ll3jz9E8D8b5O1738NPa8XVPl6p7Ll3jz9E8D8b5O1738NPa8XVPl6p7Ll3jz9E8D8b5O1738NPa8XVPl6p7Ll3jz9E8D8b5O1738NPa8XVPl6p7Ll3jz9E8D8b5O1738NPa8XVPl6p7Ll3jz9E8D8b5O1738NPa8XVPl6p7Ll3jz9E8D8b5O1738NPa8XVPl6p7Ll3jz9E8D8b5O1738NPa8XVPl6p7Ll3jz9E8D8b5O1738NPa8XVPl6p7Ll3jz9E8D8b5O1738NPa8XVPl6p7Ll3jz9E8D8b5O1738NPa8XVPl6p7Ll3jz9E8D8b5O1738NPa8XVPl6p7Ll3jz9E8D8b5O1738NPa8XVPl6p7Ll3jz9E8D8b5O1738NPa8XVPl6p7Ll3jz9FCN8G+0JY5LGpJPxp5n9ysWYrE0fCfL1V/DoxxtZuCf4b7Q+hY96f6Kz9rxdU+XqtvOBP8N9ofQse9P9FPa8XVPl6pzgW1svcDH2r1u4UskIwYgXTMA96VoqcSjlhfGAbkEbPVfDILK6fm/E+RX3q/dXM9GdvWu6fm/E+RX3q/dTozt6XT834nyK+9X7qdGdvS6fm/E+RX3q/dTozt6XUft3YOLv2GtraQEldTdEaMDyXup0Z29SqOobBMHuGQv9FWP8Pcf9Cz70/wBFfOjO3q59tQ9U+Xqn+HuP+hZ96f6KdGdvT21D1T5eqf4e4/6Fn3p/op0Z29PbUPVPl6qY3b3RxeHZ2e1bYkAKVu8Brm4qOPV9lfejO3qvr8QbUNa1gIA1/ZT/AOb8T5Ffer91OjO3qsun5vxPkV96v3U6M7el0/N+J8ivvV+6nRnb0uuG2diSD8SvvV+6nRnb19DrFQO7O6WNwzOXt2zmAAy3ew96inRnb1Z4hXx1LQGgix22U/8Am/E+RX3q/dTozt6q7qD3v3WxmLsLbS1bUi4HlrukBXHJTr1hWbIHNN18JX//2Q==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smtClean="0">
              <a:solidFill>
                <a:srgbClr val="FFFFFF"/>
              </a:solidFill>
            </a:endParaRPr>
          </a:p>
        </p:txBody>
      </p:sp>
      <p:pic>
        <p:nvPicPr>
          <p:cNvPr id="38915" name="Picture 4" descr="http://1.bp.blogspot.com/_3yDaGSLZjgc/TEN7xAurzfI/AAAAAAAAB7Q/ywkekRc4SyE/s1600/SEVR%252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70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33375"/>
            <a:ext cx="8610600" cy="5975350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400" dirty="0" smtClean="0">
                <a:cs typeface="Times New Roman" pitchFamily="18" charset="0"/>
              </a:rPr>
              <a:t> </a:t>
            </a:r>
            <a:r>
              <a:rPr lang="tr-TR" b="1" dirty="0" smtClean="0">
                <a:solidFill>
                  <a:srgbClr val="FFFF00"/>
                </a:solidFill>
                <a:cs typeface="Times New Roman" pitchFamily="18" charset="0"/>
              </a:rPr>
              <a:t>Türkiye Büyük Millet Meclisi’nin Açılması </a:t>
            </a:r>
            <a:endParaRPr lang="tr-TR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b="1" dirty="0" smtClean="0">
                <a:solidFill>
                  <a:schemeClr val="tx2"/>
                </a:solidFill>
                <a:cs typeface="Times New Roman" pitchFamily="18" charset="0"/>
              </a:rPr>
              <a:t>      </a:t>
            </a:r>
            <a:r>
              <a:rPr lang="tr-TR" dirty="0" smtClean="0">
                <a:cs typeface="Times New Roman" pitchFamily="18" charset="0"/>
              </a:rPr>
              <a:t>Meclis-i</a:t>
            </a:r>
            <a:r>
              <a:rPr lang="tr-TR" b="1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Mebusan’ın</a:t>
            </a:r>
            <a:r>
              <a:rPr lang="tr-TR" dirty="0" smtClean="0">
                <a:cs typeface="Times New Roman" pitchFamily="18" charset="0"/>
              </a:rPr>
              <a:t> dağıtılması üzerine,</a:t>
            </a:r>
            <a:r>
              <a:rPr lang="tr-TR" dirty="0" smtClean="0"/>
              <a:t> </a:t>
            </a:r>
            <a:r>
              <a:rPr lang="tr-TR" dirty="0" smtClean="0">
                <a:cs typeface="Times New Roman" pitchFamily="18" charset="0"/>
              </a:rPr>
              <a:t>Parlamento’nun Mustafa Kemal’in istediği biçimde çalışması</a:t>
            </a:r>
            <a:r>
              <a:rPr lang="tr-TR" dirty="0" smtClean="0"/>
              <a:t> </a:t>
            </a:r>
            <a:r>
              <a:rPr lang="tr-TR" dirty="0" smtClean="0">
                <a:cs typeface="Times New Roman" pitchFamily="18" charset="0"/>
              </a:rPr>
              <a:t>zorunlu olmuştu. Mustafa Kemal Paşa,</a:t>
            </a:r>
            <a:r>
              <a:rPr lang="tr-TR" dirty="0" smtClean="0"/>
              <a:t> </a:t>
            </a:r>
            <a:r>
              <a:rPr lang="tr-TR" dirty="0" smtClean="0">
                <a:cs typeface="Times New Roman" pitchFamily="18" charset="0"/>
              </a:rPr>
              <a:t>Osmanlı Meclis-i </a:t>
            </a:r>
            <a:r>
              <a:rPr lang="tr-TR" dirty="0" err="1" smtClean="0">
                <a:cs typeface="Times New Roman" pitchFamily="18" charset="0"/>
              </a:rPr>
              <a:t>Mebusan’ın</a:t>
            </a:r>
            <a:r>
              <a:rPr lang="tr-TR" dirty="0" smtClean="0">
                <a:cs typeface="Times New Roman" pitchFamily="18" charset="0"/>
              </a:rPr>
              <a:t> artık sona erdiği kanısında idi. Yeni yapılacak seçimlerle kurucu nitelikte bir meclis toplanmaydı.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989823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4763"/>
            <a:ext cx="9150351" cy="686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457200" y="1828800"/>
            <a:ext cx="8229600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anose="05000000000000000000" pitchFamily="2" charset="2"/>
              <a:buNone/>
            </a:pPr>
            <a:r>
              <a:rPr lang="tr-TR" sz="5400" b="1" i="1" smtClean="0">
                <a:solidFill>
                  <a:srgbClr val="E5E5FF"/>
                </a:solidFill>
                <a:latin typeface="Tahoma" panose="020B0604030504040204" pitchFamily="34" charset="0"/>
              </a:rPr>
              <a:t>"</a:t>
            </a:r>
            <a:r>
              <a:rPr lang="tr-TR" sz="3200" b="1" i="1" smtClean="0">
                <a:solidFill>
                  <a:srgbClr val="E5E5FF"/>
                </a:solidFill>
                <a:latin typeface="Tahoma" panose="020B0604030504040204" pitchFamily="34" charset="0"/>
              </a:rPr>
              <a:t>Bilgi olmayan yerde cehalet ilim olur."</a:t>
            </a:r>
          </a:p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anose="05000000000000000000" pitchFamily="2" charset="2"/>
              <a:buNone/>
            </a:pPr>
            <a:r>
              <a:rPr lang="tr-TR" sz="3600" i="1" smtClean="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tr-TR" sz="2400" i="1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GEORGE B. SHAW</a:t>
            </a:r>
          </a:p>
        </p:txBody>
      </p:sp>
    </p:spTree>
    <p:extLst>
      <p:ext uri="{BB962C8B-B14F-4D97-AF65-F5344CB8AC3E}">
        <p14:creationId xmlns:p14="http://schemas.microsoft.com/office/powerpoint/2010/main" val="208582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6613"/>
            <a:ext cx="8610600" cy="5259387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TBMM yapılan bu barışı tanımadı</a:t>
            </a:r>
            <a:r>
              <a:rPr lang="tr-TR" dirty="0" smtClean="0">
                <a:cs typeface="Times New Roman" pitchFamily="18" charset="0"/>
              </a:rPr>
              <a:t>. Antlaşmayı imzalayanları vatan haini ilan etti. Bu antlaşma hukuki olarak yürürlüğe girmemiştir.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Çünkü bu antlaşmayı TBMM kabul etmedi,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kapalı olan Meclis-i </a:t>
            </a:r>
            <a:r>
              <a:rPr lang="tr-TR" dirty="0" err="1" smtClean="0">
                <a:solidFill>
                  <a:srgbClr val="FFFF00"/>
                </a:solidFill>
                <a:cs typeface="Times New Roman" pitchFamily="18" charset="0"/>
              </a:rPr>
              <a:t>Mebusan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 tarafından da onaylanmadı.</a:t>
            </a:r>
          </a:p>
          <a:p>
            <a:pPr eaLnBrk="1" hangingPunct="1">
              <a:defRPr/>
            </a:pPr>
            <a:endParaRPr lang="tr-TR" sz="4400" dirty="0" smtClean="0"/>
          </a:p>
        </p:txBody>
      </p:sp>
    </p:spTree>
    <p:extLst>
      <p:ext uri="{BB962C8B-B14F-4D97-AF65-F5344CB8AC3E}">
        <p14:creationId xmlns:p14="http://schemas.microsoft.com/office/powerpoint/2010/main" val="134989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46150"/>
          </a:xfrm>
          <a:solidFill>
            <a:srgbClr val="00B050"/>
          </a:solidFill>
        </p:spPr>
        <p:txBody>
          <a:bodyPr/>
          <a:lstStyle/>
          <a:p>
            <a:pPr eaLnBrk="1" hangingPunct="1">
              <a:defRPr/>
            </a:pP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Düzenli Ordunun Kurulması</a:t>
            </a:r>
            <a:b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</a:br>
            <a:endParaRPr lang="tr-TR" sz="2800" dirty="0" smtClean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5219700" cy="6021387"/>
          </a:xfrm>
          <a:solidFill>
            <a:srgbClr val="0070C0"/>
          </a:solidFill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sz="3600" dirty="0" smtClean="0">
                <a:cs typeface="Times New Roman" pitchFamily="18" charset="0"/>
              </a:rPr>
              <a:t>    </a:t>
            </a:r>
            <a:r>
              <a:rPr lang="tr-TR" sz="2800" dirty="0" smtClean="0">
                <a:cs typeface="Times New Roman" pitchFamily="18" charset="0"/>
              </a:rPr>
              <a:t>Mondros Mütarekesinin 5. Maddesine göre Osmanlı Ordusu terhis edilmişti. Fakat doğuda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Kazım Karabekir ordusunu terhis etmemişti. </a:t>
            </a:r>
            <a:r>
              <a:rPr lang="tr-TR" sz="2800" dirty="0" smtClean="0">
                <a:cs typeface="Times New Roman" pitchFamily="18" charset="0"/>
              </a:rPr>
              <a:t>Bunun dışında kalan bölgelerde işgallere karşı halk gönüllü birlikler meydana getirilmişti. Bunlara </a:t>
            </a:r>
            <a:r>
              <a:rPr lang="tr-TR" sz="2800" dirty="0" err="1" smtClean="0">
                <a:solidFill>
                  <a:srgbClr val="FFFF00"/>
                </a:solidFill>
                <a:cs typeface="Times New Roman" pitchFamily="18" charset="0"/>
              </a:rPr>
              <a:t>Kuva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-i Milliye </a:t>
            </a:r>
            <a:r>
              <a:rPr lang="tr-TR" sz="2800" dirty="0" smtClean="0">
                <a:cs typeface="Times New Roman" pitchFamily="18" charset="0"/>
              </a:rPr>
              <a:t>birlikleri adını almıştır.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tr-TR" sz="2800" dirty="0" smtClean="0"/>
          </a:p>
        </p:txBody>
      </p:sp>
      <p:pic>
        <p:nvPicPr>
          <p:cNvPr id="41988" name="Picture 5" descr="http://www.inonu.gov.tr/ckfinder/userfiles/images/in%C3%B6n%C3%BC%20zaferle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133600"/>
            <a:ext cx="417671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53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8" grpId="0" build="p" autoUpdateAnimBg="0"/>
      <p:bldP spid="275459" grpId="0" build="p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04800"/>
            <a:ext cx="8785225" cy="6076950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Kuva-i Milliye birlikleri Yunanlıları oyalamış ve Milli mücadeleye zaman kazandırmıştır. Ayaklanmaların bastırılmasında da etkili olmuşlardır. Fakat </a:t>
            </a:r>
            <a:r>
              <a:rPr lang="tr-TR" dirty="0" smtClean="0">
                <a:cs typeface="Times New Roman" pitchFamily="18" charset="0"/>
              </a:rPr>
              <a:t>düzenli Yunan birlikleri karşısında başarılı olamadılar. Gerek Haziran ayında yapılan Yunan sal</a:t>
            </a:r>
            <a:r>
              <a:rPr lang="tr-TR" dirty="0" smtClean="0"/>
              <a:t>-</a:t>
            </a:r>
            <a:r>
              <a:rPr lang="tr-TR" dirty="0" err="1" smtClean="0">
                <a:cs typeface="Times New Roman" pitchFamily="18" charset="0"/>
              </a:rPr>
              <a:t>dırısında</a:t>
            </a:r>
            <a:r>
              <a:rPr lang="tr-TR" dirty="0" smtClean="0">
                <a:cs typeface="Times New Roman" pitchFamily="18" charset="0"/>
              </a:rPr>
              <a:t>, gerekse Ekim ayında yapılan saldırılarda başarılı olamadılar. </a:t>
            </a:r>
          </a:p>
        </p:txBody>
      </p:sp>
    </p:spTree>
    <p:extLst>
      <p:ext uri="{BB962C8B-B14F-4D97-AF65-F5344CB8AC3E}">
        <p14:creationId xmlns:p14="http://schemas.microsoft.com/office/powerpoint/2010/main" val="313951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9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57200"/>
            <a:ext cx="8736012" cy="5715000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 smtClean="0">
                <a:cs typeface="Times New Roman" pitchFamily="18" charset="0"/>
              </a:rPr>
              <a:t>       Ayrıca halka</a:t>
            </a:r>
            <a:r>
              <a:rPr lang="tr-TR" dirty="0" smtClean="0"/>
              <a:t> </a:t>
            </a:r>
            <a:r>
              <a:rPr lang="tr-TR" dirty="0" smtClean="0">
                <a:cs typeface="Times New Roman" pitchFamily="18" charset="0"/>
              </a:rPr>
              <a:t>baskı yapıyorlar ve keyfi cezalandırmalarda bulunuyorlardı. Emir-komuta zincirine girmiyorlar bağımsız hareket  ediyorlardı. Bu sebeplerle düzenli ordu birliklerinin kurulmasına karar verildi.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Kuva-i Mi</a:t>
            </a:r>
            <a:r>
              <a:rPr lang="tr-TR" dirty="0" smtClean="0">
                <a:solidFill>
                  <a:srgbClr val="FFFF00"/>
                </a:solidFill>
              </a:rPr>
              <a:t>l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liye birlikleri düzenli ordu birlikleri haline getirildi. Askere yeni alımlarla ordu güçlendirildi.</a:t>
            </a:r>
          </a:p>
          <a:p>
            <a:pPr eaLnBrk="1" hangingPunct="1">
              <a:defRPr/>
            </a:pPr>
            <a:endParaRPr lang="tr-TR" sz="3600" dirty="0" smtClean="0"/>
          </a:p>
        </p:txBody>
      </p:sp>
    </p:spTree>
    <p:extLst>
      <p:ext uri="{BB962C8B-B14F-4D97-AF65-F5344CB8AC3E}">
        <p14:creationId xmlns:p14="http://schemas.microsoft.com/office/powerpoint/2010/main" val="58884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3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tr-TR" sz="2400" dirty="0"/>
              <a:t>KPSS’YE HAZIRLIK DAHA KOLAY</a:t>
            </a:r>
            <a:br>
              <a:rPr lang="tr-TR" sz="2400" dirty="0"/>
            </a:br>
            <a:r>
              <a:rPr lang="tr-TR" sz="2400" dirty="0"/>
              <a:t>Online Kitapçılarda…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1" y="2078851"/>
            <a:ext cx="2573443" cy="3650273"/>
          </a:xfrm>
        </p:spPr>
      </p:pic>
    </p:spTree>
    <p:extLst>
      <p:ext uri="{BB962C8B-B14F-4D97-AF65-F5344CB8AC3E}">
        <p14:creationId xmlns:p14="http://schemas.microsoft.com/office/powerpoint/2010/main" val="114858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pic>
        <p:nvPicPr>
          <p:cNvPr id="6148" name="Picture 4" descr="2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731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0">
        <p15:prstTrans prst="fallOve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362950" cy="5403850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4000" dirty="0" smtClean="0">
                <a:cs typeface="Times New Roman" pitchFamily="18" charset="0"/>
              </a:rPr>
              <a:t> </a:t>
            </a:r>
            <a:r>
              <a:rPr lang="tr-TR" dirty="0" smtClean="0">
                <a:cs typeface="Times New Roman" pitchFamily="18" charset="0"/>
              </a:rPr>
              <a:t>Bu amaçla yurdun imkanlarının elverdiği yerlerde tekrar seçimler yapıldı. Yeni seçilen milletvekilleri ile Osmanlı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Meclis-i </a:t>
            </a:r>
            <a:r>
              <a:rPr lang="tr-TR" dirty="0" err="1" smtClean="0">
                <a:solidFill>
                  <a:srgbClr val="FFFF00"/>
                </a:solidFill>
                <a:cs typeface="Times New Roman" pitchFamily="18" charset="0"/>
              </a:rPr>
              <a:t>Mebusan’ın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 Ankara’ya gelen üyeleri birleştiler 23 Nisan 1920’de </a:t>
            </a:r>
            <a:r>
              <a:rPr lang="tr-TR" dirty="0" smtClean="0">
                <a:cs typeface="Times New Roman" pitchFamily="18" charset="0"/>
              </a:rPr>
              <a:t>toplandılar. Meclis , Başkanlığa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Mustafa Kemal’i seçti.</a:t>
            </a:r>
          </a:p>
          <a:p>
            <a:pPr eaLnBrk="1" hangingPunct="1">
              <a:defRPr/>
            </a:pPr>
            <a:endParaRPr lang="tr-TR" sz="4000" dirty="0" smtClean="0"/>
          </a:p>
          <a:p>
            <a:pPr eaLnBrk="1" hangingPunct="1">
              <a:defRPr/>
            </a:pPr>
            <a:endParaRPr lang="tr-TR" sz="4000" dirty="0" smtClean="0"/>
          </a:p>
        </p:txBody>
      </p:sp>
    </p:spTree>
    <p:extLst>
      <p:ext uri="{BB962C8B-B14F-4D97-AF65-F5344CB8AC3E}">
        <p14:creationId xmlns:p14="http://schemas.microsoft.com/office/powerpoint/2010/main" val="2429568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r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138" y="0"/>
            <a:ext cx="9228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539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0">
        <p15:prstTrans prst="drap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22263"/>
            <a:ext cx="8229600" cy="1047750"/>
          </a:xfrm>
        </p:spPr>
        <p:txBody>
          <a:bodyPr/>
          <a:lstStyle/>
          <a:p>
            <a:pPr eaLnBrk="1" hangingPunct="1">
              <a:defRPr/>
            </a:pPr>
            <a:endParaRPr lang="tr-TR" sz="4000" smtClean="0"/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pic>
        <p:nvPicPr>
          <p:cNvPr id="9220" name="Picture 4" descr="r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789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0">
        <p15:prstTrans prst="drap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549275"/>
            <a:ext cx="8281987" cy="5759450"/>
          </a:xfrm>
          <a:solidFill>
            <a:srgbClr val="0070C0"/>
          </a:solidFill>
        </p:spPr>
        <p:txBody>
          <a:bodyPr/>
          <a:lstStyle/>
          <a:p>
            <a:pPr eaLnBrk="1" hangingPunct="1">
              <a:defRPr/>
            </a:pP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Meclis ilk günlerinde şu kararları almıştı: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“Mecliste toplanan ulusal iradeyi vatanın geleceğine egemen kılmak esas amaçtır. </a:t>
            </a:r>
            <a:r>
              <a:rPr lang="tr-TR" dirty="0" smtClean="0">
                <a:cs typeface="Times New Roman" pitchFamily="18" charset="0"/>
              </a:rPr>
              <a:t>TBMM’nin üstünde</a:t>
            </a:r>
            <a:r>
              <a:rPr lang="tr-TR" dirty="0" smtClean="0"/>
              <a:t> </a:t>
            </a:r>
            <a:r>
              <a:rPr lang="tr-TR" dirty="0" smtClean="0">
                <a:cs typeface="Times New Roman" pitchFamily="18" charset="0"/>
              </a:rPr>
              <a:t>hiçbir kuvvet yoktur.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TBMM yasama ve yürütme yetkilerini kendinde toplamıştır. </a:t>
            </a:r>
            <a:r>
              <a:rPr lang="tr-TR" dirty="0" smtClean="0">
                <a:cs typeface="Times New Roman" pitchFamily="18" charset="0"/>
              </a:rPr>
              <a:t>Meclis’ten seçilecek bir kurul hükümet işlerini görür.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788922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re">
  <a:themeElements>
    <a:clrScheme name="Dere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Der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re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r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1286</TotalTime>
  <Words>1179</Words>
  <Application>Microsoft Office PowerPoint</Application>
  <PresentationFormat>Ekran Gösterisi (4:3)</PresentationFormat>
  <Paragraphs>63</Paragraphs>
  <Slides>45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45</vt:i4>
      </vt:variant>
    </vt:vector>
  </HeadingPairs>
  <TitlesOfParts>
    <vt:vector size="56" baseType="lpstr">
      <vt:lpstr>Arial</vt:lpstr>
      <vt:lpstr>Calibri</vt:lpstr>
      <vt:lpstr>Century Gothic</vt:lpstr>
      <vt:lpstr>Garamond</vt:lpstr>
      <vt:lpstr>Tahoma</vt:lpstr>
      <vt:lpstr>Times New Roman</vt:lpstr>
      <vt:lpstr>Verdana</vt:lpstr>
      <vt:lpstr>Wingdings</vt:lpstr>
      <vt:lpstr>Wingdings 2</vt:lpstr>
      <vt:lpstr>Canlı</vt:lpstr>
      <vt:lpstr>Dere</vt:lpstr>
      <vt:lpstr>T.C İnkılap Tarihi Ve Atatürkçülük </vt:lpstr>
      <vt:lpstr>T.C İnkılap Tarihi Ve Atatürkçülük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İlginç Cevaplar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Düzenli Ordunun Kurulması </vt:lpstr>
      <vt:lpstr>PowerPoint Sunusu</vt:lpstr>
      <vt:lpstr>PowerPoint Sunusu</vt:lpstr>
      <vt:lpstr>KPSS’YE HAZIRLIK DAHA KOLAY Online Kitapçılarda…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XIX. YÜZYIL BAŞLARINDA ASYA VE AVRUPA</dc:title>
  <dc:creator>TOSHIBA</dc:creator>
  <cp:lastModifiedBy>toshiba</cp:lastModifiedBy>
  <cp:revision>78</cp:revision>
  <dcterms:created xsi:type="dcterms:W3CDTF">2011-04-28T18:08:03Z</dcterms:created>
  <dcterms:modified xsi:type="dcterms:W3CDTF">2019-01-16T09:27:42Z</dcterms:modified>
</cp:coreProperties>
</file>