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7" r:id="rId2"/>
    <p:sldId id="318" r:id="rId3"/>
    <p:sldId id="257" r:id="rId4"/>
    <p:sldId id="351"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3" r:id="rId21"/>
    <p:sldId id="275" r:id="rId22"/>
    <p:sldId id="276"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19" r:id="rId49"/>
    <p:sldId id="303" r:id="rId50"/>
    <p:sldId id="304" r:id="rId51"/>
    <p:sldId id="305" r:id="rId52"/>
    <p:sldId id="306" r:id="rId53"/>
    <p:sldId id="307" r:id="rId54"/>
    <p:sldId id="309" r:id="rId55"/>
    <p:sldId id="310" r:id="rId56"/>
    <p:sldId id="311" r:id="rId57"/>
    <p:sldId id="312" r:id="rId58"/>
    <p:sldId id="313" r:id="rId59"/>
    <p:sldId id="314" r:id="rId60"/>
    <p:sldId id="315" r:id="rId61"/>
    <p:sldId id="316"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5" r:id="rId77"/>
    <p:sldId id="336" r:id="rId78"/>
    <p:sldId id="337" r:id="rId79"/>
    <p:sldId id="338" r:id="rId80"/>
    <p:sldId id="340" r:id="rId81"/>
    <p:sldId id="341" r:id="rId82"/>
    <p:sldId id="342" r:id="rId83"/>
    <p:sldId id="343" r:id="rId84"/>
    <p:sldId id="344" r:id="rId85"/>
    <p:sldId id="345" r:id="rId86"/>
    <p:sldId id="346" r:id="rId87"/>
    <p:sldId id="347" r:id="rId88"/>
    <p:sldId id="348" r:id="rId89"/>
    <p:sldId id="349" r:id="rId90"/>
    <p:sldId id="350" r:id="rId91"/>
    <p:sldId id="352" r:id="rId92"/>
    <p:sldId id="353" r:id="rId9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shiba" initials="t" lastIdx="3" clrIdx="0">
    <p:extLst>
      <p:ext uri="{19B8F6BF-5375-455C-9EA6-DF929625EA0E}">
        <p15:presenceInfo xmlns:p15="http://schemas.microsoft.com/office/powerpoint/2012/main" userId="toshib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103129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2E4053-FC6F-4417-982A-BB68C7AD7CEC}"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32077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4200108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2627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858453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2E4053-FC6F-4417-982A-BB68C7AD7CEC}" type="datetimeFigureOut">
              <a:rPr lang="tr-TR" smtClean="0"/>
              <a:t>29.03.2018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979250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02E4053-FC6F-4417-982A-BB68C7AD7CEC}" type="datetimeFigureOut">
              <a:rPr lang="tr-TR" smtClean="0"/>
              <a:t>29.03.2018</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82704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393023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175085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2408126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02E4053-FC6F-4417-982A-BB68C7AD7CEC}" type="datetimeFigureOut">
              <a:rPr lang="tr-TR" smtClean="0"/>
              <a:t>29.03.2018</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49617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02E4053-FC6F-4417-982A-BB68C7AD7CEC}"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140210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02E4053-FC6F-4417-982A-BB68C7AD7CEC}" type="datetimeFigureOut">
              <a:rPr lang="tr-TR" smtClean="0"/>
              <a:t>29.03.2018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4054335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02E4053-FC6F-4417-982A-BB68C7AD7CEC}" type="datetimeFigureOut">
              <a:rPr lang="tr-TR" smtClean="0"/>
              <a:t>29.03.2018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24055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E4053-FC6F-4417-982A-BB68C7AD7CEC}" type="datetimeFigureOut">
              <a:rPr lang="tr-TR" smtClean="0"/>
              <a:t>29.03.2018</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366310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2E4053-FC6F-4417-982A-BB68C7AD7CEC}"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219898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02E4053-FC6F-4417-982A-BB68C7AD7CEC}" type="datetimeFigureOut">
              <a:rPr lang="tr-TR" smtClean="0"/>
              <a:t>29.03.2018</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8132E0A-E4AA-45FE-AC4F-E02FD702DAAC}" type="slidenum">
              <a:rPr lang="tr-TR" smtClean="0"/>
              <a:t>‹#›</a:t>
            </a:fld>
            <a:endParaRPr lang="tr-TR"/>
          </a:p>
        </p:txBody>
      </p:sp>
    </p:spTree>
    <p:extLst>
      <p:ext uri="{BB962C8B-B14F-4D97-AF65-F5344CB8AC3E}">
        <p14:creationId xmlns:p14="http://schemas.microsoft.com/office/powerpoint/2010/main" val="419448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02E4053-FC6F-4417-982A-BB68C7AD7CEC}" type="datetimeFigureOut">
              <a:rPr lang="tr-TR" smtClean="0"/>
              <a:t>29.03.2018</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58132E0A-E4AA-45FE-AC4F-E02FD702DAAC}" type="slidenum">
              <a:rPr lang="tr-TR" smtClean="0"/>
              <a:t>‹#›</a:t>
            </a:fld>
            <a:endParaRPr lang="tr-TR"/>
          </a:p>
        </p:txBody>
      </p:sp>
    </p:spTree>
    <p:extLst>
      <p:ext uri="{BB962C8B-B14F-4D97-AF65-F5344CB8AC3E}">
        <p14:creationId xmlns:p14="http://schemas.microsoft.com/office/powerpoint/2010/main" val="2518282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60112" y="943483"/>
            <a:ext cx="8349803" cy="3257174"/>
          </a:xfrm>
          <a:prstGeom prst="rect">
            <a:avLst/>
          </a:prstGeom>
          <a:solidFill>
            <a:srgbClr val="002060"/>
          </a:solidFill>
        </p:spPr>
        <p:txBody>
          <a:bodyPr wrap="square">
            <a:spAutoFit/>
          </a:bodyPr>
          <a:lstStyle/>
          <a:p>
            <a:pPr algn="ctr">
              <a:lnSpc>
                <a:spcPct val="150000"/>
              </a:lnSpc>
              <a:spcAft>
                <a:spcPts val="0"/>
              </a:spcAft>
            </a:pPr>
            <a:endParaRPr lang="tr-TR"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tr-TR" sz="2800" b="1" dirty="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T.C İNKILAP TARİHİ VE ATATÜRKÇÜLÜK DERSİ İKİNCİ DÖNEM BİRİNCİ YAZILIYA HAZIRLIK SORU VE CEVAPLARI</a:t>
            </a:r>
          </a:p>
          <a:p>
            <a:pPr algn="ctr">
              <a:lnSpc>
                <a:spcPct val="150000"/>
              </a:lnSpc>
              <a:spcAft>
                <a:spcPts val="0"/>
              </a:spcAft>
            </a:pPr>
            <a:endParaRPr lang="tr-TR"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Resim 1"/>
          <p:cNvPicPr>
            <a:picLocks noChangeAspect="1"/>
          </p:cNvPicPr>
          <p:nvPr/>
        </p:nvPicPr>
        <p:blipFill>
          <a:blip r:embed="rId2"/>
          <a:stretch>
            <a:fillRect/>
          </a:stretch>
        </p:blipFill>
        <p:spPr>
          <a:xfrm>
            <a:off x="1760112" y="4347362"/>
            <a:ext cx="8349802" cy="753625"/>
          </a:xfrm>
          <a:prstGeom prst="rect">
            <a:avLst/>
          </a:prstGeom>
        </p:spPr>
      </p:pic>
      <p:pic>
        <p:nvPicPr>
          <p:cNvPr id="3" name="Resim 2"/>
          <p:cNvPicPr>
            <a:picLocks noChangeAspect="1"/>
          </p:cNvPicPr>
          <p:nvPr/>
        </p:nvPicPr>
        <p:blipFill>
          <a:blip r:embed="rId3"/>
          <a:stretch>
            <a:fillRect/>
          </a:stretch>
        </p:blipFill>
        <p:spPr>
          <a:xfrm>
            <a:off x="3950593" y="5247692"/>
            <a:ext cx="3968840" cy="768163"/>
          </a:xfrm>
          <a:prstGeom prst="rect">
            <a:avLst/>
          </a:prstGeom>
        </p:spPr>
      </p:pic>
    </p:spTree>
    <p:extLst>
      <p:ext uri="{BB962C8B-B14F-4D97-AF65-F5344CB8AC3E}">
        <p14:creationId xmlns:p14="http://schemas.microsoft.com/office/powerpoint/2010/main" val="3444689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1378039"/>
            <a:ext cx="11256135" cy="4641761"/>
          </a:xfrm>
          <a:solidFill>
            <a:srgbClr val="002060"/>
          </a:solidFill>
        </p:spPr>
        <p:txBody>
          <a:bodyPr>
            <a:noAutofit/>
          </a:bodyPr>
          <a:lstStyle/>
          <a:p>
            <a:r>
              <a:rPr lang="tr-TR" sz="3200" b="1" dirty="0">
                <a:solidFill>
                  <a:schemeClr val="bg1">
                    <a:lumMod val="95000"/>
                  </a:schemeClr>
                </a:solidFill>
              </a:rPr>
              <a:t>İtilaf Devletleri’nin Osmanlı Devleti’ni I. Dünya Savaşı’na sokmak istememelerinin sebeplerini yazınız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İtilaf Devletleri zayıf olan Osmanlı Devleti’nin kendilerine yük olacağını düşünüyorlardı. Ayrıca Osmanlı Devleti üzerinde emelleri vardı</a:t>
            </a:r>
            <a:r>
              <a:rPr lang="tr-TR" sz="3200" dirty="0" smtClean="0">
                <a:solidFill>
                  <a:schemeClr val="bg1">
                    <a:lumMod val="95000"/>
                  </a:schemeClr>
                </a:solidFill>
              </a:rPr>
              <a:t>.</a:t>
            </a:r>
            <a:r>
              <a:rPr lang="tr-TR" sz="3200" dirty="0">
                <a:solidFill>
                  <a:schemeClr val="bg1">
                    <a:lumMod val="95000"/>
                  </a:schemeClr>
                </a:solidFill>
              </a:rPr>
              <a:t> </a:t>
            </a:r>
          </a:p>
          <a:p>
            <a:endParaRPr lang="tr-TR" sz="3200" dirty="0">
              <a:solidFill>
                <a:schemeClr val="bg1">
                  <a:lumMod val="95000"/>
                </a:schemeClr>
              </a:solidFill>
            </a:endParaRPr>
          </a:p>
        </p:txBody>
      </p:sp>
    </p:spTree>
    <p:extLst>
      <p:ext uri="{BB962C8B-B14F-4D97-AF65-F5344CB8AC3E}">
        <p14:creationId xmlns:p14="http://schemas.microsoft.com/office/powerpoint/2010/main" val="1573763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068946"/>
            <a:ext cx="11217498" cy="4950854"/>
          </a:xfrm>
          <a:solidFill>
            <a:srgbClr val="002060"/>
          </a:solidFill>
        </p:spPr>
        <p:txBody>
          <a:bodyPr>
            <a:noAutofit/>
          </a:bodyPr>
          <a:lstStyle/>
          <a:p>
            <a:r>
              <a:rPr lang="tr-TR" sz="3200" b="1" dirty="0">
                <a:solidFill>
                  <a:schemeClr val="bg1">
                    <a:lumMod val="95000"/>
                  </a:schemeClr>
                </a:solidFill>
              </a:rPr>
              <a:t>Birinci Dünya Savaşı’nın çıkmasında Almanya ve Fransa arasındaki ilişkilerin ne gibi bir etkisi olmuştur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Özellikle iki ülke sınırında yer alan yeraltı kaynakları bakımından zengin </a:t>
            </a:r>
            <a:r>
              <a:rPr lang="tr-TR" sz="3200" dirty="0" err="1">
                <a:solidFill>
                  <a:schemeClr val="bg1">
                    <a:lumMod val="95000"/>
                  </a:schemeClr>
                </a:solidFill>
              </a:rPr>
              <a:t>Alsas-Loren</a:t>
            </a:r>
            <a:r>
              <a:rPr lang="tr-TR" sz="3200" dirty="0">
                <a:solidFill>
                  <a:schemeClr val="bg1">
                    <a:lumMod val="95000"/>
                  </a:schemeClr>
                </a:solidFill>
              </a:rPr>
              <a:t> bölgesinin hakimiyeti ve sömürge arayışı etkili olmuştur.</a:t>
            </a:r>
          </a:p>
          <a:p>
            <a:endParaRPr lang="tr-TR" sz="3200" dirty="0">
              <a:solidFill>
                <a:schemeClr val="bg1">
                  <a:lumMod val="95000"/>
                </a:schemeClr>
              </a:solidFill>
            </a:endParaRPr>
          </a:p>
        </p:txBody>
      </p:sp>
    </p:spTree>
    <p:extLst>
      <p:ext uri="{BB962C8B-B14F-4D97-AF65-F5344CB8AC3E}">
        <p14:creationId xmlns:p14="http://schemas.microsoft.com/office/powerpoint/2010/main" val="1780868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991673"/>
            <a:ext cx="11256135" cy="5028127"/>
          </a:xfrm>
          <a:solidFill>
            <a:srgbClr val="002060"/>
          </a:solidFill>
        </p:spPr>
        <p:txBody>
          <a:bodyPr>
            <a:normAutofit/>
          </a:bodyPr>
          <a:lstStyle/>
          <a:p>
            <a:r>
              <a:rPr lang="tr-TR" sz="3200" b="1" dirty="0">
                <a:solidFill>
                  <a:schemeClr val="bg1">
                    <a:lumMod val="95000"/>
                  </a:schemeClr>
                </a:solidFill>
              </a:rPr>
              <a:t>Hicaz Cephesi’nde Mekke Emiri Şerif Hüseyin’in İngilizlerin yanında yer almasının sebebi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İngilizler tarafından kendisine istiklal ve Arap Devleti vaad edilmesi.</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2180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50006"/>
            <a:ext cx="11230378" cy="5872766"/>
          </a:xfrm>
          <a:solidFill>
            <a:srgbClr val="002060"/>
          </a:solidFill>
        </p:spPr>
        <p:txBody>
          <a:bodyPr>
            <a:noAutofit/>
          </a:bodyPr>
          <a:lstStyle/>
          <a:p>
            <a:r>
              <a:rPr lang="tr-TR" sz="2800" b="1" dirty="0">
                <a:solidFill>
                  <a:schemeClr val="bg1">
                    <a:lumMod val="95000"/>
                  </a:schemeClr>
                </a:solidFill>
              </a:rPr>
              <a:t>Osmanlı Devleti’nin Birinci Dünya Savaşı’na giriş sebepleri nelerdir?</a:t>
            </a:r>
            <a:endParaRPr lang="tr-TR" sz="2800" dirty="0">
              <a:solidFill>
                <a:schemeClr val="bg1">
                  <a:lumMod val="95000"/>
                </a:schemeClr>
              </a:solidFill>
            </a:endParaRPr>
          </a:p>
          <a:p>
            <a:r>
              <a:rPr lang="tr-TR" sz="2800" dirty="0">
                <a:solidFill>
                  <a:schemeClr val="bg1">
                    <a:lumMod val="95000"/>
                  </a:schemeClr>
                </a:solidFill>
              </a:rPr>
              <a:t>a-Daha önce kaybettiği toprakları geri alma düşüncesi b-İttihat ve Terakki Partisi’nin Alman yanlısı bir politika izlemesi ve savaşı Almanların kazanacağını düşünmesi c-İtilaf Devletleri tarafından Rusya’nın da etkisiyle kabul edilmeyen Osmanlı Devleti’nin yalnız kalmak istememesi. d-Rusya’nın Boğazlar üzerindeki tarihi emelleri ve İtilaf Devletleri’nin Balkan Savaşı’nda Rus yanlısı bir politika izlemeleri. e-Almanlarla yapılan gizli antlaşma(2 </a:t>
            </a:r>
            <a:r>
              <a:rPr lang="tr-TR" sz="2800" dirty="0" smtClean="0">
                <a:solidFill>
                  <a:schemeClr val="bg1">
                    <a:lumMod val="95000"/>
                  </a:schemeClr>
                </a:solidFill>
              </a:rPr>
              <a:t>Ağustos </a:t>
            </a:r>
            <a:r>
              <a:rPr lang="tr-TR" sz="2800" dirty="0">
                <a:solidFill>
                  <a:schemeClr val="bg1">
                    <a:lumMod val="95000"/>
                  </a:schemeClr>
                </a:solidFill>
              </a:rPr>
              <a:t>1914)  f-İngilizlerden kaçan iki Alman </a:t>
            </a:r>
            <a:r>
              <a:rPr lang="tr-TR" sz="2800" dirty="0" smtClean="0">
                <a:solidFill>
                  <a:schemeClr val="bg1">
                    <a:lumMod val="95000"/>
                  </a:schemeClr>
                </a:solidFill>
              </a:rPr>
              <a:t>savaş gemisinin </a:t>
            </a:r>
            <a:r>
              <a:rPr lang="tr-TR" sz="2800" dirty="0">
                <a:solidFill>
                  <a:schemeClr val="bg1">
                    <a:lumMod val="95000"/>
                  </a:schemeClr>
                </a:solidFill>
              </a:rPr>
              <a:t>Osmanlılara sığınması, bunların satın alındığının ilan edilmesi ve bu gemilerin Rus</a:t>
            </a:r>
            <a:r>
              <a:rPr lang="tr-TR" sz="2800" b="1" dirty="0">
                <a:solidFill>
                  <a:schemeClr val="bg1">
                    <a:lumMod val="95000"/>
                  </a:schemeClr>
                </a:solidFill>
              </a:rPr>
              <a:t> limanlarını bombalaması</a:t>
            </a: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879423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888642"/>
            <a:ext cx="11230377" cy="5131158"/>
          </a:xfrm>
          <a:solidFill>
            <a:srgbClr val="002060"/>
          </a:solidFill>
        </p:spPr>
        <p:txBody>
          <a:bodyPr>
            <a:noAutofit/>
          </a:bodyPr>
          <a:lstStyle/>
          <a:p>
            <a:r>
              <a:rPr lang="tr-TR" sz="3200" b="1" dirty="0">
                <a:solidFill>
                  <a:schemeClr val="bg1">
                    <a:lumMod val="95000"/>
                  </a:schemeClr>
                </a:solidFill>
              </a:rPr>
              <a:t>Birinci Dünya Savaşı devam ederken 1917 yılı içerisinde meydana gelen ve savaşın gidişatını değiştiren iki önemli olay nedir?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Rusya’nın savaştan çekilmesi, ABD’nin savaşa girmesidir.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687451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965915"/>
            <a:ext cx="11230378" cy="5053885"/>
          </a:xfrm>
          <a:solidFill>
            <a:srgbClr val="002060"/>
          </a:solidFill>
        </p:spPr>
        <p:txBody>
          <a:bodyPr>
            <a:normAutofit/>
          </a:bodyPr>
          <a:lstStyle/>
          <a:p>
            <a:r>
              <a:rPr lang="tr-TR" sz="3200" b="1" dirty="0">
                <a:solidFill>
                  <a:schemeClr val="bg1">
                    <a:lumMod val="95000"/>
                  </a:schemeClr>
                </a:solidFill>
              </a:rPr>
              <a:t>Osmanlı Devleti’nin Kanal cephesini açma sebepleri nelerdir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Mısır’ı ele geçirerek, İngilizlerin sömürgeleriyle irtibatını keserek o bölgelerden asker almasını da önlemek.</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56601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991673"/>
            <a:ext cx="11230377" cy="5028127"/>
          </a:xfrm>
          <a:solidFill>
            <a:srgbClr val="002060"/>
          </a:solidFill>
        </p:spPr>
        <p:txBody>
          <a:bodyPr>
            <a:noAutofit/>
          </a:bodyPr>
          <a:lstStyle/>
          <a:p>
            <a:r>
              <a:rPr lang="tr-TR" sz="3200" b="1" dirty="0">
                <a:solidFill>
                  <a:schemeClr val="bg1">
                    <a:lumMod val="95000"/>
                  </a:schemeClr>
                </a:solidFill>
              </a:rPr>
              <a:t>Çanakkale Cephesi’nin açılış sebepleri nelerdir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a-İtilaf Devletlerinin Boğazları ele geçirerek Osmanlı Devleti’ni savaş dışı bırakmak istemeleri b-Rusya’ya askeri ve ekonomik yardım yapmak istemeleri c-İttifak Devletlerinin Balkanlardan olabilecek bağlantılarını kesmek istemeleri.</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769356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081825"/>
            <a:ext cx="11243257" cy="4937975"/>
          </a:xfrm>
          <a:solidFill>
            <a:srgbClr val="002060"/>
          </a:solidFill>
        </p:spPr>
        <p:txBody>
          <a:bodyPr>
            <a:noAutofit/>
          </a:bodyPr>
          <a:lstStyle/>
          <a:p>
            <a:r>
              <a:rPr lang="tr-TR" sz="2800" b="1" dirty="0">
                <a:solidFill>
                  <a:schemeClr val="bg1">
                    <a:lumMod val="95000"/>
                  </a:schemeClr>
                </a:solidFill>
              </a:rPr>
              <a:t>Çanakkale Savaşı’nın sonuçlarını yazınız</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1-Savaşın yaklaşık iki yıl uzamasına yol açtı. 2-Rusya’ya yardım yapılamadığı için Rusya’da ihtilal çıktı ve Rusya savaştan çekildi. 3-Bulgaristan’ın tereddüdü ortadan kalktı ve İttifak Devletleri yanında savaşa girdi. 4-Bu başarı Milli Mücadele için örneklik teşkil etti.5-Her iki taraftan toplam 500 bin kişinin kaybına yol açtı.</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3989888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1184856"/>
            <a:ext cx="11243255" cy="4834944"/>
          </a:xfrm>
          <a:solidFill>
            <a:srgbClr val="002060"/>
          </a:solidFill>
        </p:spPr>
        <p:txBody>
          <a:bodyPr>
            <a:normAutofit/>
          </a:bodyPr>
          <a:lstStyle/>
          <a:p>
            <a:r>
              <a:rPr lang="tr-TR" sz="2800" b="1" dirty="0">
                <a:solidFill>
                  <a:schemeClr val="bg1">
                    <a:lumMod val="95000"/>
                  </a:schemeClr>
                </a:solidFill>
              </a:rPr>
              <a:t>Kafkas Cephesi’nin açılma sebepleri nelerdir</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err="1">
                <a:solidFill>
                  <a:schemeClr val="bg1">
                    <a:lumMod val="95000"/>
                  </a:schemeClr>
                </a:solidFill>
              </a:rPr>
              <a:t>İtihatçıların</a:t>
            </a:r>
            <a:r>
              <a:rPr lang="tr-TR" sz="2800" dirty="0">
                <a:solidFill>
                  <a:schemeClr val="bg1">
                    <a:lumMod val="95000"/>
                  </a:schemeClr>
                </a:solidFill>
              </a:rPr>
              <a:t> Kafkasya üzerinden Türk ülkeleri ile ilişki kurarak Rusları zor durumda bırakmak istemeleri ve Bakü petrollerini ele geçirme konusunda Almanya’nın teşvikleri sebebiyle bu cephe açılmıştır</a:t>
            </a:r>
            <a:r>
              <a:rPr lang="tr-TR" sz="2800" dirty="0" smtClean="0">
                <a:solidFill>
                  <a:schemeClr val="bg1">
                    <a:lumMod val="95000"/>
                  </a:schemeClr>
                </a:solidFill>
              </a:rPr>
              <a:t>.</a:t>
            </a:r>
            <a:r>
              <a:rPr lang="tr-TR" sz="2800" b="1" dirty="0">
                <a:solidFill>
                  <a:schemeClr val="bg1">
                    <a:lumMod val="95000"/>
                  </a:schemeClr>
                </a:solidFill>
              </a:rPr>
              <a:t> </a:t>
            </a: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07921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1094704"/>
            <a:ext cx="11269013" cy="4925096"/>
          </a:xfrm>
          <a:solidFill>
            <a:srgbClr val="002060"/>
          </a:solidFill>
        </p:spPr>
        <p:txBody>
          <a:bodyPr>
            <a:normAutofit/>
          </a:bodyPr>
          <a:lstStyle/>
          <a:p>
            <a:r>
              <a:rPr lang="tr-TR" sz="3200" b="1" dirty="0">
                <a:solidFill>
                  <a:schemeClr val="bg1">
                    <a:lumMod val="95000"/>
                  </a:schemeClr>
                </a:solidFill>
              </a:rPr>
              <a:t>Sarıkamış Harekatı’nın başarısız olmasının sebepleri nelerdir</a:t>
            </a:r>
            <a:r>
              <a:rPr lang="tr-TR" sz="3200" b="1" dirty="0" smtClean="0">
                <a:solidFill>
                  <a:schemeClr val="bg1">
                    <a:lumMod val="95000"/>
                  </a:schemeClr>
                </a:solidFill>
              </a:rPr>
              <a:t>?</a:t>
            </a:r>
          </a:p>
          <a:p>
            <a:endParaRPr lang="tr-TR" sz="3200" dirty="0" smtClean="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Kış mevsiminin olumsuz etkisiyle askerlerin donarak ya da tifüsten hayatını kaybetmeleri.</a:t>
            </a: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4016785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463639"/>
            <a:ext cx="11243256" cy="5713324"/>
          </a:xfrm>
          <a:solidFill>
            <a:srgbClr val="002060"/>
          </a:solidFill>
        </p:spPr>
        <p:txBody>
          <a:bodyPr>
            <a:normAutofit/>
          </a:bodyPr>
          <a:lstStyle/>
          <a:p>
            <a:r>
              <a:rPr lang="tr-TR" sz="3600" b="1" dirty="0">
                <a:solidFill>
                  <a:schemeClr val="bg1">
                    <a:lumMod val="95000"/>
                  </a:schemeClr>
                </a:solidFill>
              </a:rPr>
              <a:t>Mustafa Kemal’in doğduğu ve çocukluğunun geçtiği Selanik şehrinin özelliklerini yazınız</a:t>
            </a:r>
            <a:r>
              <a:rPr lang="tr-TR" sz="3600" b="1" dirty="0" smtClean="0">
                <a:solidFill>
                  <a:schemeClr val="bg1">
                    <a:lumMod val="95000"/>
                  </a:schemeClr>
                </a:solidFill>
              </a:rPr>
              <a:t>.</a:t>
            </a:r>
          </a:p>
          <a:p>
            <a:endParaRPr lang="tr-TR" sz="3600" dirty="0">
              <a:solidFill>
                <a:schemeClr val="bg1">
                  <a:lumMod val="95000"/>
                </a:schemeClr>
              </a:solidFill>
            </a:endParaRPr>
          </a:p>
          <a:p>
            <a:r>
              <a:rPr lang="tr-TR" sz="3600" dirty="0">
                <a:solidFill>
                  <a:schemeClr val="bg1">
                    <a:lumMod val="95000"/>
                  </a:schemeClr>
                </a:solidFill>
              </a:rPr>
              <a:t>İşlek bir limanı ve Avrupa ile demir yolu bağlantısı bulunan Selânik, Osmanlı ülkesinin her bakımdan en gelişmiş şehirlerinden biriydi. Ekonomik ve kültürel canlılığın hâkim olduğu Selanik’te çeşitli dinlerden ve milletlerden insanlar bir arada yaşıyorlardı.</a:t>
            </a:r>
          </a:p>
          <a:p>
            <a:endParaRPr lang="tr-TR" sz="3600" dirty="0">
              <a:solidFill>
                <a:schemeClr val="bg1">
                  <a:lumMod val="95000"/>
                </a:schemeClr>
              </a:solidFill>
            </a:endParaRPr>
          </a:p>
        </p:txBody>
      </p:sp>
    </p:spTree>
    <p:extLst>
      <p:ext uri="{BB962C8B-B14F-4D97-AF65-F5344CB8AC3E}">
        <p14:creationId xmlns:p14="http://schemas.microsoft.com/office/powerpoint/2010/main" val="784512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223493"/>
            <a:ext cx="11269014" cy="4796307"/>
          </a:xfrm>
          <a:solidFill>
            <a:srgbClr val="002060"/>
          </a:solidFill>
        </p:spPr>
        <p:txBody>
          <a:bodyPr>
            <a:normAutofit/>
          </a:bodyPr>
          <a:lstStyle/>
          <a:p>
            <a:r>
              <a:rPr lang="tr-TR" sz="3200" b="1" dirty="0">
                <a:solidFill>
                  <a:schemeClr val="bg1">
                    <a:lumMod val="95000"/>
                  </a:schemeClr>
                </a:solidFill>
              </a:rPr>
              <a:t>Rusların Birinci Dünya Savaşı’ndan çekilirken yaptıkları antlaşmanın adı nedir? Osmanlı Devleti’ni ilgilendiren hükmü nedir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err="1">
                <a:solidFill>
                  <a:schemeClr val="bg1">
                    <a:lumMod val="95000"/>
                  </a:schemeClr>
                </a:solidFill>
              </a:rPr>
              <a:t>Brest-Litowsk</a:t>
            </a:r>
            <a:r>
              <a:rPr lang="tr-TR" sz="3200" dirty="0">
                <a:solidFill>
                  <a:schemeClr val="bg1">
                    <a:lumMod val="95000"/>
                  </a:schemeClr>
                </a:solidFill>
              </a:rPr>
              <a:t> Antlaşması. Kars, Ardahan ve Batum Osmanlı Devleti’ne bırakılmıştır.</a:t>
            </a:r>
          </a:p>
          <a:p>
            <a:endParaRPr lang="tr-TR" sz="3200" dirty="0">
              <a:solidFill>
                <a:schemeClr val="bg1">
                  <a:lumMod val="95000"/>
                </a:schemeClr>
              </a:solidFill>
            </a:endParaRPr>
          </a:p>
        </p:txBody>
      </p:sp>
    </p:spTree>
    <p:extLst>
      <p:ext uri="{BB962C8B-B14F-4D97-AF65-F5344CB8AC3E}">
        <p14:creationId xmlns:p14="http://schemas.microsoft.com/office/powerpoint/2010/main" val="1607815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1030310"/>
            <a:ext cx="11269013" cy="4989490"/>
          </a:xfrm>
          <a:solidFill>
            <a:srgbClr val="002060"/>
          </a:solidFill>
        </p:spPr>
        <p:txBody>
          <a:bodyPr>
            <a:noAutofit/>
          </a:bodyPr>
          <a:lstStyle/>
          <a:p>
            <a:r>
              <a:rPr lang="tr-TR" sz="3200" b="1" dirty="0">
                <a:solidFill>
                  <a:schemeClr val="bg1">
                    <a:lumMod val="95000"/>
                  </a:schemeClr>
                </a:solidFill>
              </a:rPr>
              <a:t>İngilizlerin Irak Cephesi’ni açma sebepleri nelerdir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İngilizlerin Musul-Kerkük petrollerini ele geçirme, Hint deniz yolunun güven altına alınması ve Kuzeye çıkarak Ruslara yardım etme düşünceleri ile İngilizler tarafından açılmıştır.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805605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965915"/>
            <a:ext cx="11256135" cy="5053885"/>
          </a:xfrm>
          <a:solidFill>
            <a:srgbClr val="002060"/>
          </a:solidFill>
        </p:spPr>
        <p:txBody>
          <a:bodyPr>
            <a:noAutofit/>
          </a:bodyPr>
          <a:lstStyle/>
          <a:p>
            <a:r>
              <a:rPr lang="tr-TR" sz="3200" b="1" dirty="0">
                <a:solidFill>
                  <a:schemeClr val="bg1">
                    <a:lumMod val="95000"/>
                  </a:schemeClr>
                </a:solidFill>
              </a:rPr>
              <a:t>Wilson ilkelerini Osmanlı açısından değerlendiriniz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Türk hakimiyetinde olan Boğazlardan geçiş serbest bırakılmış, Türklerin çoğunluk teşkil etmediği yerlere bağımsızlık hakkı tanımıştır. Bilhassa Arap bölgelerinde bağımsızlık hareketlerine yol açmış ve Osmanlı Devleti’nin dağılmasını hızlandırmıştır.</a:t>
            </a: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294248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1197735"/>
            <a:ext cx="11217498" cy="4822065"/>
          </a:xfrm>
          <a:solidFill>
            <a:srgbClr val="002060"/>
          </a:solidFill>
        </p:spPr>
        <p:txBody>
          <a:bodyPr>
            <a:normAutofit/>
          </a:bodyPr>
          <a:lstStyle/>
          <a:p>
            <a:r>
              <a:rPr lang="tr-TR" sz="3200" b="1" dirty="0">
                <a:solidFill>
                  <a:schemeClr val="bg1">
                    <a:lumMod val="95000"/>
                  </a:schemeClr>
                </a:solidFill>
              </a:rPr>
              <a:t>İtilaf Devletleri’nin Wilson İlkelerine karşı geliştirdikleri yöntem nedir? Özelliği nedir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Manda yani himaye yönetimidir. Sömürgeciliğin kamufle edilmiş şeklidir.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488972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030310"/>
            <a:ext cx="11243256" cy="4989490"/>
          </a:xfrm>
          <a:solidFill>
            <a:srgbClr val="002060"/>
          </a:solidFill>
        </p:spPr>
        <p:txBody>
          <a:bodyPr>
            <a:noAutofit/>
          </a:bodyPr>
          <a:lstStyle/>
          <a:p>
            <a:r>
              <a:rPr lang="tr-TR" sz="2800" b="1" dirty="0">
                <a:solidFill>
                  <a:schemeClr val="bg1">
                    <a:lumMod val="95000"/>
                  </a:schemeClr>
                </a:solidFill>
              </a:rPr>
              <a:t>Paylaşma tasarılarında ne gibi değişiklikler olmuştur</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Rusya savaştan çekildikten sonra Rusya’ya bırakılan Doğu Anadolu’da bir Ermeni Devleti kurulması düşünülmüştür. Boğazlarda ortak denetime tabi tutulmaya karar verilmiştir. Daha önce İtalya’ya bırakılan İzmir ve çevresi Paris Konferansı’nda Yunanistan’a bırakılmış, Fransızlara bırakılan Kuzey Irak’ta İngilizlere bırakılmıştır. Böylece paylaşma tasarılarında bazı değişiklikler yapılmış oldu.</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7174517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978794"/>
            <a:ext cx="11243256" cy="5041006"/>
          </a:xfrm>
          <a:solidFill>
            <a:srgbClr val="002060"/>
          </a:solidFill>
        </p:spPr>
        <p:txBody>
          <a:bodyPr>
            <a:noAutofit/>
          </a:bodyPr>
          <a:lstStyle/>
          <a:p>
            <a:r>
              <a:rPr lang="tr-TR" sz="2800" b="1" dirty="0">
                <a:solidFill>
                  <a:schemeClr val="bg1">
                    <a:lumMod val="95000"/>
                  </a:schemeClr>
                </a:solidFill>
              </a:rPr>
              <a:t>Dünya Savaşı’nın sonuçlarını yazınız</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1-Savaş sonunda siyasi üstünlük Avrupa’dan Amerika’ya geçmiştir. 2-Avrupa’da İngiltere ve Fransa’nın ağırlığı artmıştır. 3-Yeni devletler kurulmuş, Avrupa’nın haritası değişmiştir. 4-Almanya sömürgelerini kaybetti. 5-Milletler Cemiyeti kuruldu. 6-Almanya’ya ağır bir antlaşma imzalatılması ve Fransa’nın baskıları II. Dünya’ya Savaşı’na ortam hazırladı. 7-Avrupa’da demokrasi güç kazandı. 8-İmparatorluklar yıkıldı.</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3730940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120462"/>
            <a:ext cx="11256136" cy="4899338"/>
          </a:xfrm>
          <a:solidFill>
            <a:srgbClr val="002060"/>
          </a:solidFill>
        </p:spPr>
        <p:txBody>
          <a:bodyPr>
            <a:normAutofit/>
          </a:bodyPr>
          <a:lstStyle/>
          <a:p>
            <a:r>
              <a:rPr lang="tr-TR" sz="2800" b="1" dirty="0">
                <a:solidFill>
                  <a:schemeClr val="bg1">
                    <a:lumMod val="95000"/>
                  </a:schemeClr>
                </a:solidFill>
              </a:rPr>
              <a:t>Mondros Ateşkes Antlaşması’nı Osmanlı açısından değerlendiriniz</a:t>
            </a:r>
            <a:r>
              <a:rPr lang="tr-TR" sz="2800" b="1" dirty="0" smtClean="0">
                <a:solidFill>
                  <a:schemeClr val="bg1">
                    <a:lumMod val="95000"/>
                  </a:schemeClr>
                </a:solidFill>
              </a:rPr>
              <a:t>.</a:t>
            </a:r>
            <a:endParaRPr lang="tr-TR" sz="2800" dirty="0" smtClean="0">
              <a:solidFill>
                <a:schemeClr val="bg1">
                  <a:lumMod val="95000"/>
                </a:schemeClr>
              </a:solidFill>
            </a:endParaRPr>
          </a:p>
          <a:p>
            <a:endParaRPr lang="tr-TR" sz="2800" dirty="0">
              <a:solidFill>
                <a:schemeClr val="bg1">
                  <a:lumMod val="95000"/>
                </a:schemeClr>
              </a:solidFill>
            </a:endParaRPr>
          </a:p>
          <a:p>
            <a:r>
              <a:rPr lang="tr-TR" sz="2800" dirty="0" smtClean="0">
                <a:solidFill>
                  <a:schemeClr val="bg1">
                    <a:lumMod val="95000"/>
                  </a:schemeClr>
                </a:solidFill>
              </a:rPr>
              <a:t>Ateşkes </a:t>
            </a:r>
            <a:r>
              <a:rPr lang="tr-TR" sz="2800" dirty="0">
                <a:solidFill>
                  <a:schemeClr val="bg1">
                    <a:lumMod val="95000"/>
                  </a:schemeClr>
                </a:solidFill>
              </a:rPr>
              <a:t>hükümlerine göre Osmanlı Devleti fiilen sona ermiş oluyordu. Bütün egemenlik hakları kısıtlanıyor; askeri hükümlerle de Osmanlı savunmasız bırakılıyordu.24.madde ile de bir Ermeni yurdu tasarlanıyordu.</a:t>
            </a:r>
          </a:p>
          <a:p>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959470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1043189"/>
            <a:ext cx="11269013" cy="4976611"/>
          </a:xfrm>
          <a:solidFill>
            <a:srgbClr val="002060"/>
          </a:solidFill>
        </p:spPr>
        <p:txBody>
          <a:bodyPr>
            <a:noAutofit/>
          </a:bodyPr>
          <a:lstStyle/>
          <a:p>
            <a:r>
              <a:rPr lang="tr-TR" sz="2800" b="1" dirty="0">
                <a:solidFill>
                  <a:schemeClr val="bg1">
                    <a:lumMod val="95000"/>
                  </a:schemeClr>
                </a:solidFill>
              </a:rPr>
              <a:t>Mondros Ateşkes Antlaşması’nın istediğiniz 2 maddesini Osmanlı açısından değerlendiriniz</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-Bütün ulaşım ve haberleşmeye ait araçlar İtilaf Devletleri’nin denetimine girecektir.-Sınırların korunması ve iç güvenliğin sağlanması dışındaki askerler terhis edilecektir. </a:t>
            </a:r>
            <a:endParaRPr lang="tr-TR" sz="2800" dirty="0" smtClean="0">
              <a:solidFill>
                <a:schemeClr val="bg1">
                  <a:lumMod val="95000"/>
                </a:schemeClr>
              </a:solidFill>
            </a:endParaRPr>
          </a:p>
          <a:p>
            <a:r>
              <a:rPr lang="tr-TR" sz="2800" dirty="0" smtClean="0">
                <a:solidFill>
                  <a:schemeClr val="bg1">
                    <a:lumMod val="95000"/>
                  </a:schemeClr>
                </a:solidFill>
              </a:rPr>
              <a:t>Osmanlı </a:t>
            </a:r>
            <a:r>
              <a:rPr lang="tr-TR" sz="2800" dirty="0">
                <a:solidFill>
                  <a:schemeClr val="bg1">
                    <a:lumMod val="95000"/>
                  </a:schemeClr>
                </a:solidFill>
              </a:rPr>
              <a:t>Devleti’nin ulaşım ve iletişimi kontrol altına alınmış, güvenliği tehdit altına girmiş ve savunmasız bırakılmıştır.</a:t>
            </a:r>
          </a:p>
          <a:p>
            <a:pPr marL="0" indent="0">
              <a:buNone/>
            </a:pPr>
            <a:endParaRPr lang="tr-TR" sz="2800" dirty="0">
              <a:solidFill>
                <a:schemeClr val="bg1">
                  <a:lumMod val="95000"/>
                </a:schemeClr>
              </a:solidFill>
            </a:endParaRPr>
          </a:p>
        </p:txBody>
      </p:sp>
    </p:spTree>
    <p:extLst>
      <p:ext uri="{BB962C8B-B14F-4D97-AF65-F5344CB8AC3E}">
        <p14:creationId xmlns:p14="http://schemas.microsoft.com/office/powerpoint/2010/main" val="500468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159099"/>
            <a:ext cx="11230378" cy="5318974"/>
          </a:xfrm>
          <a:solidFill>
            <a:srgbClr val="002060"/>
          </a:solidFill>
        </p:spPr>
        <p:txBody>
          <a:bodyPr>
            <a:noAutofit/>
          </a:bodyPr>
          <a:lstStyle/>
          <a:p>
            <a:r>
              <a:rPr lang="tr-TR" sz="3200" b="1" dirty="0">
                <a:solidFill>
                  <a:schemeClr val="bg1">
                    <a:lumMod val="95000"/>
                  </a:schemeClr>
                </a:solidFill>
              </a:rPr>
              <a:t>Mustafa Kemal’in Samsun’a gönderiliş sebebi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O tarihlerde Orta ve Doğu Karadeniz’de Rum çetelerinin faaliyetlerine karşı Türk çeteleri direniş gösteriyorlar, bu durum Yunanlılar tarafından İtilaf Devletlerine Rumlar katlediliyor diye lanse ediliyordu. İtilaf Devletlerinin isteği üzerine bu olayları soruşturmak için bu bölgeye bir müfettiş gönderilmesine karar verildi.</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455659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171977"/>
            <a:ext cx="11269014" cy="4847823"/>
          </a:xfrm>
          <a:solidFill>
            <a:srgbClr val="002060"/>
          </a:solidFill>
        </p:spPr>
        <p:txBody>
          <a:bodyPr>
            <a:noAutofit/>
          </a:bodyPr>
          <a:lstStyle/>
          <a:p>
            <a:r>
              <a:rPr lang="tr-TR" sz="3200" b="1" dirty="0">
                <a:solidFill>
                  <a:schemeClr val="bg1">
                    <a:lumMod val="95000"/>
                  </a:schemeClr>
                </a:solidFill>
              </a:rPr>
              <a:t>Mavri Mira Cemiyetinin amaçlarını yazınız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Amacı; İzmir ve çevresi ile Doğu Trakya’nın Yunanistan’a bağlanmasını sağlamak, Bizans Devleti’ni yeniden kurabilmek</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13585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476518"/>
            <a:ext cx="11269014" cy="6040192"/>
          </a:xfrm>
          <a:solidFill>
            <a:srgbClr val="002060"/>
          </a:solidFill>
        </p:spPr>
        <p:txBody>
          <a:bodyPr>
            <a:normAutofit/>
          </a:bodyPr>
          <a:lstStyle/>
          <a:p>
            <a:r>
              <a:rPr lang="tr-TR" sz="3600" b="1" dirty="0">
                <a:solidFill>
                  <a:schemeClr val="bg1">
                    <a:lumMod val="95000"/>
                  </a:schemeClr>
                </a:solidFill>
              </a:rPr>
              <a:t>Mustafa Kemal’in okuduğu okulları yazınız</a:t>
            </a:r>
            <a:r>
              <a:rPr lang="tr-TR" sz="3600" b="1" dirty="0" smtClean="0">
                <a:solidFill>
                  <a:schemeClr val="bg1">
                    <a:lumMod val="95000"/>
                  </a:schemeClr>
                </a:solidFill>
              </a:rPr>
              <a:t>.</a:t>
            </a:r>
          </a:p>
          <a:p>
            <a:endParaRPr lang="tr-TR" sz="3600" b="1" dirty="0">
              <a:solidFill>
                <a:schemeClr val="bg1">
                  <a:lumMod val="95000"/>
                </a:schemeClr>
              </a:solidFill>
            </a:endParaRPr>
          </a:p>
          <a:p>
            <a:endParaRPr lang="tr-TR" sz="3600" dirty="0">
              <a:solidFill>
                <a:schemeClr val="bg1">
                  <a:lumMod val="95000"/>
                </a:schemeClr>
              </a:solidFill>
            </a:endParaRPr>
          </a:p>
          <a:p>
            <a:r>
              <a:rPr lang="tr-TR" sz="3600" b="1" dirty="0">
                <a:solidFill>
                  <a:schemeClr val="bg1">
                    <a:lumMod val="95000"/>
                  </a:schemeClr>
                </a:solidFill>
              </a:rPr>
              <a:t>Selanik- </a:t>
            </a:r>
            <a:r>
              <a:rPr lang="tr-TR" sz="3600" dirty="0">
                <a:solidFill>
                  <a:schemeClr val="bg1">
                    <a:lumMod val="95000"/>
                  </a:schemeClr>
                </a:solidFill>
              </a:rPr>
              <a:t>Mahalle Mektebi, Şemsi Efendi Okulu, Selanik Mülkiye Rüştiyesi, Selanik Askeri Rüştiyesi</a:t>
            </a:r>
          </a:p>
          <a:p>
            <a:r>
              <a:rPr lang="tr-TR" sz="3600" b="1" dirty="0">
                <a:solidFill>
                  <a:schemeClr val="bg1">
                    <a:lumMod val="95000"/>
                  </a:schemeClr>
                </a:solidFill>
              </a:rPr>
              <a:t>Manastır- </a:t>
            </a:r>
            <a:r>
              <a:rPr lang="tr-TR" sz="3600" dirty="0">
                <a:solidFill>
                  <a:schemeClr val="bg1">
                    <a:lumMod val="95000"/>
                  </a:schemeClr>
                </a:solidFill>
              </a:rPr>
              <a:t>Manastır Askeri İdadisi</a:t>
            </a:r>
          </a:p>
          <a:p>
            <a:r>
              <a:rPr lang="tr-TR" sz="3600" b="1" dirty="0">
                <a:solidFill>
                  <a:schemeClr val="bg1">
                    <a:lumMod val="95000"/>
                  </a:schemeClr>
                </a:solidFill>
              </a:rPr>
              <a:t>İstanbul- </a:t>
            </a:r>
            <a:r>
              <a:rPr lang="tr-TR" sz="3600" dirty="0">
                <a:solidFill>
                  <a:schemeClr val="bg1">
                    <a:lumMod val="95000"/>
                  </a:schemeClr>
                </a:solidFill>
              </a:rPr>
              <a:t>İstanbul Harp Okulu, İstanbul Harp Akademisi </a:t>
            </a:r>
          </a:p>
          <a:p>
            <a:endParaRPr lang="tr-TR" sz="3600" dirty="0">
              <a:solidFill>
                <a:schemeClr val="bg1">
                  <a:lumMod val="95000"/>
                </a:schemeClr>
              </a:solidFill>
            </a:endParaRPr>
          </a:p>
          <a:p>
            <a:endParaRPr lang="tr-TR" dirty="0">
              <a:solidFill>
                <a:schemeClr val="bg1">
                  <a:lumMod val="95000"/>
                </a:schemeClr>
              </a:solidFill>
            </a:endParaRPr>
          </a:p>
        </p:txBody>
      </p:sp>
    </p:spTree>
    <p:extLst>
      <p:ext uri="{BB962C8B-B14F-4D97-AF65-F5344CB8AC3E}">
        <p14:creationId xmlns:p14="http://schemas.microsoft.com/office/powerpoint/2010/main" val="13383447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043189"/>
            <a:ext cx="11230378" cy="4976611"/>
          </a:xfrm>
          <a:solidFill>
            <a:srgbClr val="002060"/>
          </a:solidFill>
        </p:spPr>
        <p:txBody>
          <a:bodyPr>
            <a:normAutofit/>
          </a:bodyPr>
          <a:lstStyle/>
          <a:p>
            <a:r>
              <a:rPr lang="tr-TR" sz="3200" b="1" dirty="0">
                <a:solidFill>
                  <a:schemeClr val="bg1">
                    <a:lumMod val="95000"/>
                  </a:schemeClr>
                </a:solidFill>
              </a:rPr>
              <a:t>Pontus Rum Cemiyetinin amacını yazınız</a:t>
            </a:r>
            <a:r>
              <a:rPr lang="tr-TR" sz="3200" b="1" dirty="0" smtClean="0">
                <a:solidFill>
                  <a:schemeClr val="bg1">
                    <a:lumMod val="95000"/>
                  </a:schemeClr>
                </a:solidFill>
              </a:rPr>
              <a:t>.</a:t>
            </a:r>
          </a:p>
          <a:p>
            <a:endParaRPr lang="tr-TR" sz="3200" dirty="0" smtClean="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Trabzon Rum İmparatorluğunu yeniden kurmak amacıyla kurulmuştur.</a:t>
            </a:r>
          </a:p>
          <a:p>
            <a:endParaRPr lang="tr-TR" sz="3200" dirty="0">
              <a:solidFill>
                <a:schemeClr val="bg1">
                  <a:lumMod val="95000"/>
                </a:schemeClr>
              </a:solidFill>
            </a:endParaRPr>
          </a:p>
        </p:txBody>
      </p:sp>
    </p:spTree>
    <p:extLst>
      <p:ext uri="{BB962C8B-B14F-4D97-AF65-F5344CB8AC3E}">
        <p14:creationId xmlns:p14="http://schemas.microsoft.com/office/powerpoint/2010/main" val="7036074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1056068"/>
            <a:ext cx="11256134" cy="4963732"/>
          </a:xfrm>
          <a:solidFill>
            <a:srgbClr val="002060"/>
          </a:solidFill>
        </p:spPr>
        <p:txBody>
          <a:bodyPr>
            <a:normAutofit/>
          </a:bodyPr>
          <a:lstStyle/>
          <a:p>
            <a:r>
              <a:rPr lang="tr-TR" sz="3200" b="1" dirty="0">
                <a:solidFill>
                  <a:schemeClr val="bg1">
                    <a:lumMod val="95000"/>
                  </a:schemeClr>
                </a:solidFill>
              </a:rPr>
              <a:t>Doğu Anadolu </a:t>
            </a:r>
            <a:r>
              <a:rPr lang="tr-TR" sz="3200" b="1" dirty="0" err="1">
                <a:solidFill>
                  <a:schemeClr val="bg1">
                    <a:lumMod val="95000"/>
                  </a:schemeClr>
                </a:solidFill>
              </a:rPr>
              <a:t>Müdafa</a:t>
            </a:r>
            <a:r>
              <a:rPr lang="tr-TR" sz="3200" b="1" dirty="0">
                <a:solidFill>
                  <a:schemeClr val="bg1">
                    <a:lumMod val="95000"/>
                  </a:schemeClr>
                </a:solidFill>
              </a:rPr>
              <a:t>-i Hukuk Cemiyeti’nin kuruluş amacı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Doğu Anadolu’nun Ermenilere verilmesini engellemek amacıyla kurulmuştur.</a:t>
            </a:r>
            <a:r>
              <a:rPr lang="tr-TR" sz="3200" b="1" dirty="0">
                <a:solidFill>
                  <a:schemeClr val="bg1">
                    <a:lumMod val="95000"/>
                  </a:schemeClr>
                </a:solidFill>
              </a:rPr>
              <a:t> Erzurum Kongresi’nin toplanmasını sağlamıştır.</a:t>
            </a:r>
            <a:endParaRPr lang="tr-TR" sz="3200" dirty="0">
              <a:solidFill>
                <a:schemeClr val="bg1">
                  <a:lumMod val="95000"/>
                </a:schemeClr>
              </a:solidFill>
            </a:endParaRP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4204886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1313645"/>
            <a:ext cx="11217498" cy="4706155"/>
          </a:xfrm>
          <a:solidFill>
            <a:srgbClr val="002060"/>
          </a:solidFill>
        </p:spPr>
        <p:txBody>
          <a:bodyPr>
            <a:noAutofit/>
          </a:bodyPr>
          <a:lstStyle/>
          <a:p>
            <a:r>
              <a:rPr lang="tr-TR" sz="3200" b="1" dirty="0">
                <a:solidFill>
                  <a:schemeClr val="bg1">
                    <a:lumMod val="95000"/>
                  </a:schemeClr>
                </a:solidFill>
              </a:rPr>
              <a:t>Kilikyalılar Cemiyetinin kuruluş sebebi nedir?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Adana ve çevresini Fransızlar ve Ermenilere karşı korumak amacıyla kurulmuştur</a:t>
            </a:r>
            <a:r>
              <a:rPr lang="tr-TR" sz="3200" dirty="0" smtClean="0">
                <a:solidFill>
                  <a:schemeClr val="bg1">
                    <a:lumMod val="95000"/>
                  </a:schemeClr>
                </a:solidFill>
              </a:rPr>
              <a:t>.</a:t>
            </a:r>
            <a:endParaRPr lang="tr-TR" sz="3200" dirty="0">
              <a:solidFill>
                <a:schemeClr val="bg1">
                  <a:lumMod val="95000"/>
                </a:schemeClr>
              </a:solidFill>
            </a:endParaRPr>
          </a:p>
          <a:p>
            <a:pPr marL="0" indent="0">
              <a:buNone/>
            </a:pPr>
            <a:endParaRPr lang="tr-TR" sz="3200" dirty="0">
              <a:solidFill>
                <a:schemeClr val="bg1">
                  <a:lumMod val="95000"/>
                </a:schemeClr>
              </a:solidFill>
            </a:endParaRP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40621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940158"/>
            <a:ext cx="11256135" cy="5079642"/>
          </a:xfrm>
          <a:solidFill>
            <a:srgbClr val="002060"/>
          </a:solidFill>
        </p:spPr>
        <p:txBody>
          <a:bodyPr>
            <a:normAutofit/>
          </a:bodyPr>
          <a:lstStyle/>
          <a:p>
            <a:r>
              <a:rPr lang="tr-TR" sz="3200" b="1" dirty="0">
                <a:solidFill>
                  <a:schemeClr val="bg1">
                    <a:lumMod val="95000"/>
                  </a:schemeClr>
                </a:solidFill>
              </a:rPr>
              <a:t>Trakya </a:t>
            </a:r>
            <a:r>
              <a:rPr lang="tr-TR" sz="3200" b="1" dirty="0" err="1">
                <a:solidFill>
                  <a:schemeClr val="bg1">
                    <a:lumMod val="95000"/>
                  </a:schemeClr>
                </a:solidFill>
              </a:rPr>
              <a:t>Paşaeli</a:t>
            </a:r>
            <a:r>
              <a:rPr lang="tr-TR" sz="3200" b="1" dirty="0">
                <a:solidFill>
                  <a:schemeClr val="bg1">
                    <a:lumMod val="95000"/>
                  </a:schemeClr>
                </a:solidFill>
              </a:rPr>
              <a:t> </a:t>
            </a:r>
            <a:r>
              <a:rPr lang="tr-TR" sz="3200" b="1" dirty="0" err="1">
                <a:solidFill>
                  <a:schemeClr val="bg1">
                    <a:lumMod val="95000"/>
                  </a:schemeClr>
                </a:solidFill>
              </a:rPr>
              <a:t>Müdafa</a:t>
            </a:r>
            <a:r>
              <a:rPr lang="tr-TR" sz="3200" b="1" dirty="0">
                <a:solidFill>
                  <a:schemeClr val="bg1">
                    <a:lumMod val="95000"/>
                  </a:schemeClr>
                </a:solidFill>
              </a:rPr>
              <a:t>-i Hukuk Cemiyeti’ni amacı nedir?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Doğu Trakya’nın Yunanlılara geçmesine engel olma gerekirse Batı Trakya’nın da katılımıyla bir devlet kurma.</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679716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120462"/>
            <a:ext cx="11243256" cy="4899338"/>
          </a:xfrm>
          <a:solidFill>
            <a:srgbClr val="002060"/>
          </a:solidFill>
        </p:spPr>
        <p:txBody>
          <a:bodyPr>
            <a:normAutofit/>
          </a:bodyPr>
          <a:lstStyle/>
          <a:p>
            <a:r>
              <a:rPr lang="tr-TR" sz="3200" b="1" dirty="0">
                <a:solidFill>
                  <a:schemeClr val="bg1">
                    <a:lumMod val="95000"/>
                  </a:schemeClr>
                </a:solidFill>
              </a:rPr>
              <a:t>Paris Konferansı’nın toplanış amaçları nelerdir?</a:t>
            </a:r>
            <a:endParaRPr lang="tr-TR" sz="3200" dirty="0">
              <a:solidFill>
                <a:schemeClr val="bg1">
                  <a:lumMod val="95000"/>
                </a:schemeClr>
              </a:solidFill>
            </a:endParaRPr>
          </a:p>
          <a:p>
            <a:r>
              <a:rPr lang="tr-TR" sz="3200" dirty="0">
                <a:solidFill>
                  <a:schemeClr val="bg1">
                    <a:lumMod val="95000"/>
                  </a:schemeClr>
                </a:solidFill>
              </a:rPr>
              <a:t>Paris Barış Konferansı’nın amacı yenilen devletlerle yapılacak barış antlaşmalarının esaslarını </a:t>
            </a:r>
            <a:r>
              <a:rPr lang="tr-TR" sz="3200" dirty="0" err="1">
                <a:solidFill>
                  <a:schemeClr val="bg1">
                    <a:lumMod val="95000"/>
                  </a:schemeClr>
                </a:solidFill>
              </a:rPr>
              <a:t>tesbit</a:t>
            </a:r>
            <a:r>
              <a:rPr lang="tr-TR" sz="3200" dirty="0">
                <a:solidFill>
                  <a:schemeClr val="bg1">
                    <a:lumMod val="95000"/>
                  </a:schemeClr>
                </a:solidFill>
              </a:rPr>
              <a:t> etmekti.</a:t>
            </a:r>
          </a:p>
          <a:p>
            <a:r>
              <a:rPr lang="tr-TR" sz="3200" dirty="0">
                <a:solidFill>
                  <a:schemeClr val="bg1">
                    <a:lumMod val="95000"/>
                  </a:schemeClr>
                </a:solidFill>
              </a:rPr>
              <a:t> </a:t>
            </a:r>
          </a:p>
          <a:p>
            <a:endParaRPr lang="tr-TR" sz="3200" dirty="0">
              <a:solidFill>
                <a:schemeClr val="bg1">
                  <a:lumMod val="95000"/>
                </a:schemeClr>
              </a:solidFill>
            </a:endParaRPr>
          </a:p>
        </p:txBody>
      </p:sp>
    </p:spTree>
    <p:extLst>
      <p:ext uri="{BB962C8B-B14F-4D97-AF65-F5344CB8AC3E}">
        <p14:creationId xmlns:p14="http://schemas.microsoft.com/office/powerpoint/2010/main" val="35226057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991673"/>
            <a:ext cx="11230378" cy="5028127"/>
          </a:xfrm>
          <a:solidFill>
            <a:srgbClr val="002060"/>
          </a:solidFill>
        </p:spPr>
        <p:txBody>
          <a:bodyPr>
            <a:noAutofit/>
          </a:bodyPr>
          <a:lstStyle/>
          <a:p>
            <a:r>
              <a:rPr lang="tr-TR" sz="3200" b="1" dirty="0">
                <a:solidFill>
                  <a:schemeClr val="bg1">
                    <a:lumMod val="95000"/>
                  </a:schemeClr>
                </a:solidFill>
              </a:rPr>
              <a:t>İzmir’in işgal kararı nerede kararlaştırılmıştır? İşgalin ne gibi sonuçları olmuştur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Paris Barış Konferansı’nda kararlaştırılmıştır. Batı Cephesinde Yunan kuvvetlerine direniş başlamış, cemiyetler kurulmuş, </a:t>
            </a:r>
            <a:r>
              <a:rPr lang="tr-TR" sz="3200" dirty="0" smtClean="0">
                <a:solidFill>
                  <a:schemeClr val="bg1">
                    <a:lumMod val="95000"/>
                  </a:schemeClr>
                </a:solidFill>
              </a:rPr>
              <a:t>Kuvayı </a:t>
            </a:r>
            <a:r>
              <a:rPr lang="tr-TR" sz="3200" dirty="0">
                <a:solidFill>
                  <a:schemeClr val="bg1">
                    <a:lumMod val="95000"/>
                  </a:schemeClr>
                </a:solidFill>
              </a:rPr>
              <a:t>Milliye başlamış ve Batı Cephesi kurulmuştur.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34369812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772732"/>
            <a:ext cx="11243256" cy="5782614"/>
          </a:xfrm>
          <a:solidFill>
            <a:srgbClr val="002060"/>
          </a:solidFill>
        </p:spPr>
        <p:txBody>
          <a:bodyPr>
            <a:noAutofit/>
          </a:bodyPr>
          <a:lstStyle/>
          <a:p>
            <a:r>
              <a:rPr lang="tr-TR" sz="3200" b="1" dirty="0">
                <a:solidFill>
                  <a:schemeClr val="bg1">
                    <a:lumMod val="95000"/>
                  </a:schemeClr>
                </a:solidFill>
              </a:rPr>
              <a:t>Amasya Genelgesi’ni Milli Mücadele açısından değerlendiriniz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Amasya Tamimi Milli Mücadele’de hazırlanan ilk ciddi belgedir. Kurtuluş Savaşı’nın amacını ve gerekçesini açıklamıştır. Türk milletini, milli bağımsızlık ve egemenlik savaşına çağıran bir milli uyanış alarmı olan bu genelge ile Mustafa Kemal, Türk milletini ortak bir dava için birleştirmek ve ona egemenlik hakkını sağlamak amacı ile büyük bir adım atmıştır.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3665133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11369"/>
            <a:ext cx="11217499" cy="5499279"/>
          </a:xfrm>
          <a:solidFill>
            <a:srgbClr val="002060"/>
          </a:solidFill>
        </p:spPr>
        <p:txBody>
          <a:bodyPr>
            <a:noAutofit/>
          </a:bodyPr>
          <a:lstStyle/>
          <a:p>
            <a:r>
              <a:rPr lang="tr-TR" sz="3200" b="1" dirty="0">
                <a:solidFill>
                  <a:schemeClr val="bg1">
                    <a:lumMod val="95000"/>
                  </a:schemeClr>
                </a:solidFill>
              </a:rPr>
              <a:t>Erzurum Kongresi’ni Milli Mücadele açısından değerlendiriniz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Erzurum Kongresi bölgesel bir kongre olmasına rağmen, milli kararlar almıştır. Vatanın bütünlüğü vurgulanmış, Mebusan Meclisi’nin açılması ve geçici bir hükümetin kurulması istenmiş ve milli iradeden bahsedilmiştir.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8073792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1004552"/>
            <a:ext cx="11204620" cy="5015248"/>
          </a:xfrm>
          <a:solidFill>
            <a:srgbClr val="002060"/>
          </a:solidFill>
        </p:spPr>
        <p:txBody>
          <a:bodyPr>
            <a:noAutofit/>
          </a:bodyPr>
          <a:lstStyle/>
          <a:p>
            <a:r>
              <a:rPr lang="tr-TR" sz="3200" b="1" dirty="0">
                <a:solidFill>
                  <a:schemeClr val="bg1">
                    <a:lumMod val="95000"/>
                  </a:schemeClr>
                </a:solidFill>
              </a:rPr>
              <a:t>Sivas Kongresi’ne karşı Damat Ferit hükümetinin tutumu nasıl olmuştur?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Kongrenin toplanmasına engel olmaya çalışmış, daha sonra da Sivas Kongresi kararlarını tanımamış ve bu kararların padişaha iletilmesine engel olmuştur. </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225357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901521"/>
            <a:ext cx="11269014" cy="5118279"/>
          </a:xfrm>
          <a:solidFill>
            <a:srgbClr val="002060"/>
          </a:solidFill>
        </p:spPr>
        <p:txBody>
          <a:bodyPr>
            <a:noAutofit/>
          </a:bodyPr>
          <a:lstStyle/>
          <a:p>
            <a:r>
              <a:rPr lang="tr-TR" sz="3200" b="1" dirty="0">
                <a:solidFill>
                  <a:schemeClr val="bg1">
                    <a:lumMod val="95000"/>
                  </a:schemeClr>
                </a:solidFill>
              </a:rPr>
              <a:t>Sivas Kongresi kararlarına Damat Ferit’in olumsuz tutumu karşısında Mustafa Kemal’in izlediği siyaset ne olmuştur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Damat Ferit Hükümeti ile bütün haberleşme ve yazışmaları kesmiş, Damat Ferit hükümeti iş yapamaz haline gelince istifa etmiş ve yerine Ali Rıza Hükümeti kurulmuştur.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839583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1094704"/>
            <a:ext cx="11243255" cy="4925096"/>
          </a:xfrm>
          <a:solidFill>
            <a:srgbClr val="002060"/>
          </a:solidFill>
        </p:spPr>
        <p:txBody>
          <a:bodyPr>
            <a:normAutofit/>
          </a:bodyPr>
          <a:lstStyle/>
          <a:p>
            <a:r>
              <a:rPr lang="tr-TR" sz="3200" b="1" dirty="0">
                <a:solidFill>
                  <a:schemeClr val="bg1">
                    <a:lumMod val="95000"/>
                  </a:schemeClr>
                </a:solidFill>
              </a:rPr>
              <a:t>Mustafa Kemal’in fikir hayatının oluşmasında etkili olan şehirleri yazınız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b="1" dirty="0">
              <a:solidFill>
                <a:schemeClr val="bg1">
                  <a:lumMod val="95000"/>
                </a:schemeClr>
              </a:solidFill>
            </a:endParaRPr>
          </a:p>
          <a:p>
            <a:r>
              <a:rPr lang="tr-TR" sz="3200" dirty="0">
                <a:solidFill>
                  <a:schemeClr val="bg1">
                    <a:lumMod val="95000"/>
                  </a:schemeClr>
                </a:solidFill>
              </a:rPr>
              <a:t>Selanik, Manastır, İstanbul, Şam, Sofya.</a:t>
            </a:r>
          </a:p>
          <a:p>
            <a:endParaRPr lang="tr-TR" sz="3200" dirty="0"/>
          </a:p>
        </p:txBody>
      </p:sp>
    </p:spTree>
    <p:extLst>
      <p:ext uri="{BB962C8B-B14F-4D97-AF65-F5344CB8AC3E}">
        <p14:creationId xmlns:p14="http://schemas.microsoft.com/office/powerpoint/2010/main" val="7634242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875763"/>
            <a:ext cx="11269014" cy="5144037"/>
          </a:xfrm>
          <a:solidFill>
            <a:srgbClr val="002060"/>
          </a:solidFill>
        </p:spPr>
        <p:txBody>
          <a:bodyPr>
            <a:noAutofit/>
          </a:bodyPr>
          <a:lstStyle/>
          <a:p>
            <a:r>
              <a:rPr lang="tr-TR" sz="2400" b="1" dirty="0">
                <a:solidFill>
                  <a:schemeClr val="bg1">
                    <a:lumMod val="95000"/>
                  </a:schemeClr>
                </a:solidFill>
              </a:rPr>
              <a:t>Damat Ferit Hükümeti’nin istifa ederek yerine Ali Rıza Paşa Hükümeti’nin kurulmasına yol açan gelişmeler nelerdir? Açıklayınız</a:t>
            </a:r>
            <a:r>
              <a:rPr lang="tr-TR" sz="2400" b="1" dirty="0" smtClean="0">
                <a:solidFill>
                  <a:schemeClr val="bg1">
                    <a:lumMod val="95000"/>
                  </a:schemeClr>
                </a:solidFill>
              </a:rPr>
              <a:t>.</a:t>
            </a:r>
          </a:p>
          <a:p>
            <a:endParaRPr lang="tr-TR" sz="2400" dirty="0">
              <a:solidFill>
                <a:schemeClr val="bg1">
                  <a:lumMod val="95000"/>
                </a:schemeClr>
              </a:solidFill>
            </a:endParaRPr>
          </a:p>
          <a:p>
            <a:r>
              <a:rPr lang="tr-TR" sz="2400" dirty="0">
                <a:solidFill>
                  <a:schemeClr val="bg1">
                    <a:lumMod val="95000"/>
                  </a:schemeClr>
                </a:solidFill>
              </a:rPr>
              <a:t>Sivas Kongresi öncesi kongrenin toplanmasına engel olmaya çalışan Damat Ferit, kongre </a:t>
            </a:r>
            <a:r>
              <a:rPr lang="tr-TR" sz="2400" dirty="0" smtClean="0">
                <a:solidFill>
                  <a:schemeClr val="bg1">
                    <a:lumMod val="95000"/>
                  </a:schemeClr>
                </a:solidFill>
              </a:rPr>
              <a:t>kararlarının Padişaha </a:t>
            </a:r>
            <a:r>
              <a:rPr lang="tr-TR" sz="2400" dirty="0">
                <a:solidFill>
                  <a:schemeClr val="bg1">
                    <a:lumMod val="95000"/>
                  </a:schemeClr>
                </a:solidFill>
              </a:rPr>
              <a:t>iletilmesine de engel oldu. Bunun üzerine Mustafa Kemal ülke geneline gönderdiği haberlerle İstanbul hükümetiyle bütün haberleşme ve yazışmaların kesilmesi emrini verdi. Buna büyük oranda uyulmuştur. Anadolu’ya sözünü geçiremeyen Damat Ferit Hükümeti daha fazla dayanamayarak istifa etmiş, yerine Ali Rıza kabinesi kurulmuştur.</a:t>
            </a:r>
          </a:p>
          <a:p>
            <a:pPr marL="0" indent="0">
              <a:buNone/>
            </a:pPr>
            <a:endParaRPr lang="tr-TR" sz="2400" dirty="0">
              <a:solidFill>
                <a:schemeClr val="bg1">
                  <a:lumMod val="95000"/>
                </a:schemeClr>
              </a:solidFill>
            </a:endParaRPr>
          </a:p>
          <a:p>
            <a:endParaRPr lang="tr-TR" sz="2400" dirty="0">
              <a:solidFill>
                <a:schemeClr val="bg1">
                  <a:lumMod val="95000"/>
                </a:schemeClr>
              </a:solidFill>
            </a:endParaRPr>
          </a:p>
        </p:txBody>
      </p:sp>
    </p:spTree>
    <p:extLst>
      <p:ext uri="{BB962C8B-B14F-4D97-AF65-F5344CB8AC3E}">
        <p14:creationId xmlns:p14="http://schemas.microsoft.com/office/powerpoint/2010/main" val="4174038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5004" y="927279"/>
            <a:ext cx="11307650" cy="5092521"/>
          </a:xfrm>
          <a:solidFill>
            <a:srgbClr val="002060"/>
          </a:solidFill>
        </p:spPr>
        <p:txBody>
          <a:bodyPr>
            <a:noAutofit/>
          </a:bodyPr>
          <a:lstStyle/>
          <a:p>
            <a:r>
              <a:rPr lang="tr-TR" sz="3200" b="1" dirty="0">
                <a:solidFill>
                  <a:schemeClr val="bg1">
                    <a:lumMod val="95000"/>
                  </a:schemeClr>
                </a:solidFill>
              </a:rPr>
              <a:t>Amasya Görüşmelerini Milli Mücadele açısından değerlendiriniz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Bu görüşmelerin yapılması İstanbul hükümeti tarafından Heyet-i Temsiliye’nin tanındığını gösterir. Bu görüşmelerden çıkan en önemli sonuç Meclis-i Mebusan’ın toplanmasıdır.</a:t>
            </a:r>
          </a:p>
          <a:p>
            <a:endParaRPr lang="tr-TR" sz="3200" dirty="0">
              <a:solidFill>
                <a:schemeClr val="bg1">
                  <a:lumMod val="95000"/>
                </a:schemeClr>
              </a:solidFill>
            </a:endParaRPr>
          </a:p>
        </p:txBody>
      </p:sp>
    </p:spTree>
    <p:extLst>
      <p:ext uri="{BB962C8B-B14F-4D97-AF65-F5344CB8AC3E}">
        <p14:creationId xmlns:p14="http://schemas.microsoft.com/office/powerpoint/2010/main" val="2145156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043189"/>
            <a:ext cx="11243257" cy="4976611"/>
          </a:xfrm>
          <a:solidFill>
            <a:srgbClr val="002060"/>
          </a:solidFill>
        </p:spPr>
        <p:txBody>
          <a:bodyPr>
            <a:normAutofit/>
          </a:bodyPr>
          <a:lstStyle/>
          <a:p>
            <a:r>
              <a:rPr lang="tr-TR" sz="3200" b="1" dirty="0">
                <a:solidFill>
                  <a:schemeClr val="bg1">
                    <a:lumMod val="95000"/>
                  </a:schemeClr>
                </a:solidFill>
              </a:rPr>
              <a:t>Mustafa Kemal’in Ankara’ya geliş amacı nedir?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İstanbul’da toplanacak Meclis-i Mebusan’ın çalışmalarını daha yakından takip etmektir</a:t>
            </a:r>
            <a:r>
              <a:rPr lang="tr-TR" sz="3200" dirty="0" smtClean="0">
                <a:solidFill>
                  <a:schemeClr val="bg1">
                    <a:lumMod val="95000"/>
                  </a:schemeClr>
                </a:solidFill>
              </a:rPr>
              <a:t>.</a:t>
            </a:r>
            <a:endParaRPr lang="tr-TR" sz="3200" dirty="0">
              <a:solidFill>
                <a:schemeClr val="bg1">
                  <a:lumMod val="95000"/>
                </a:schemeClr>
              </a:solidFill>
            </a:endParaRPr>
          </a:p>
        </p:txBody>
      </p:sp>
    </p:spTree>
    <p:extLst>
      <p:ext uri="{BB962C8B-B14F-4D97-AF65-F5344CB8AC3E}">
        <p14:creationId xmlns:p14="http://schemas.microsoft.com/office/powerpoint/2010/main" val="11573329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5003" y="837127"/>
            <a:ext cx="11294771" cy="5156916"/>
          </a:xfrm>
          <a:solidFill>
            <a:srgbClr val="002060"/>
          </a:solidFill>
        </p:spPr>
        <p:txBody>
          <a:bodyPr>
            <a:noAutofit/>
          </a:bodyPr>
          <a:lstStyle/>
          <a:p>
            <a:r>
              <a:rPr lang="tr-TR" sz="3200" b="1" dirty="0">
                <a:solidFill>
                  <a:schemeClr val="bg1">
                    <a:lumMod val="95000"/>
                  </a:schemeClr>
                </a:solidFill>
              </a:rPr>
              <a:t>Mustafa Kemal’in Ankara’yı seçiş amacı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Ankara’yı seçmesinde ulaşım ve haberleşme imkanlarının iyi olması, Batı cephesine yakın olması, merkezi bir konumda olması, Ankara’nın işgal dışında olması ve XX</a:t>
            </a:r>
            <a:r>
              <a:rPr lang="tr-TR" sz="3200" dirty="0" smtClean="0">
                <a:solidFill>
                  <a:schemeClr val="bg1">
                    <a:lumMod val="95000"/>
                  </a:schemeClr>
                </a:solidFill>
              </a:rPr>
              <a:t>. Kolordu </a:t>
            </a:r>
            <a:r>
              <a:rPr lang="tr-TR" sz="3200" dirty="0">
                <a:solidFill>
                  <a:schemeClr val="bg1">
                    <a:lumMod val="95000"/>
                  </a:schemeClr>
                </a:solidFill>
              </a:rPr>
              <a:t>merkezi olması etkili olmuştur.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4904427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8034" y="1120462"/>
            <a:ext cx="11178862" cy="4899338"/>
          </a:xfrm>
          <a:solidFill>
            <a:srgbClr val="002060"/>
          </a:solidFill>
        </p:spPr>
        <p:txBody>
          <a:bodyPr>
            <a:noAutofit/>
          </a:bodyPr>
          <a:lstStyle/>
          <a:p>
            <a:r>
              <a:rPr lang="tr-TR" sz="3200" b="1" dirty="0">
                <a:solidFill>
                  <a:schemeClr val="bg1">
                    <a:lumMod val="95000"/>
                  </a:schemeClr>
                </a:solidFill>
              </a:rPr>
              <a:t>Mustafa Kemal Meclis-i Mebusan’a katılacak milletvekillerinden hangi isteklerde bulunmuştur?</a:t>
            </a:r>
            <a:endParaRPr lang="tr-TR" sz="3200" dirty="0">
              <a:solidFill>
                <a:schemeClr val="bg1">
                  <a:lumMod val="95000"/>
                </a:schemeClr>
              </a:solidFill>
            </a:endParaRPr>
          </a:p>
          <a:p>
            <a:r>
              <a:rPr lang="tr-TR" sz="3200" dirty="0">
                <a:solidFill>
                  <a:schemeClr val="bg1">
                    <a:lumMod val="95000"/>
                  </a:schemeClr>
                </a:solidFill>
              </a:rPr>
              <a:t>Seçimlerden sonra bazı milletvekilleriyle bir araya gelen Mustafa Kemal onlardan bazı isteklerde bulunmuştur. Buna göre; Mustafa Kemal Meclis-i Mebusan’a başkan seçilecek (gıyabında), Müdafa-i Hukuk grubu kurulacak ve Sivas Kongresi kararları kabul edilecekti.</a:t>
            </a:r>
          </a:p>
          <a:p>
            <a:endParaRPr lang="tr-TR" sz="3200" dirty="0">
              <a:solidFill>
                <a:schemeClr val="bg1">
                  <a:lumMod val="95000"/>
                </a:schemeClr>
              </a:solidFill>
            </a:endParaRPr>
          </a:p>
        </p:txBody>
      </p:sp>
    </p:spTree>
    <p:extLst>
      <p:ext uri="{BB962C8B-B14F-4D97-AF65-F5344CB8AC3E}">
        <p14:creationId xmlns:p14="http://schemas.microsoft.com/office/powerpoint/2010/main" val="2877580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670" y="901521"/>
            <a:ext cx="11140226" cy="5118279"/>
          </a:xfrm>
          <a:solidFill>
            <a:srgbClr val="002060"/>
          </a:solidFill>
        </p:spPr>
        <p:txBody>
          <a:bodyPr>
            <a:noAutofit/>
          </a:bodyPr>
          <a:lstStyle/>
          <a:p>
            <a:r>
              <a:rPr lang="tr-TR" sz="3200" b="1" dirty="0">
                <a:solidFill>
                  <a:schemeClr val="bg1">
                    <a:lumMod val="95000"/>
                  </a:schemeClr>
                </a:solidFill>
              </a:rPr>
              <a:t>İtilaf Devletleri’nin Meclis-i Mebusan’ın toplanmasına karşı çıkmamalarının sebebi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İtilaf Devletleri İstanbul’u  kontrol altında tuttukları için seçimlerin yapılmasına ve Meclis-i Mebusan’ın toplanmasına ses çıkarmadılar. Onlar Meclis-i Mebusan’dan önemli kararların çıkacağını zannetmiyorlardı.</a:t>
            </a: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3737360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785611"/>
            <a:ext cx="11230378" cy="5234189"/>
          </a:xfrm>
          <a:solidFill>
            <a:srgbClr val="002060"/>
          </a:solidFill>
        </p:spPr>
        <p:txBody>
          <a:bodyPr>
            <a:normAutofit/>
          </a:bodyPr>
          <a:lstStyle/>
          <a:p>
            <a:r>
              <a:rPr lang="tr-TR" sz="3200" b="1" dirty="0">
                <a:solidFill>
                  <a:schemeClr val="bg1">
                    <a:lumMod val="95000"/>
                  </a:schemeClr>
                </a:solidFill>
              </a:rPr>
              <a:t>Son Osmanlı Mebusan Meclisi’nde kabul edilen Misak-ı Milli’nin önemi nedir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Misak-ı Milli ile Türk yurdunun sınırları çizilmiş, Türk milleti bağımsızlık amacını tün dünyaya duyurmuştur.</a:t>
            </a:r>
          </a:p>
          <a:p>
            <a:endParaRPr lang="tr-TR" sz="3200" dirty="0">
              <a:solidFill>
                <a:schemeClr val="bg1">
                  <a:lumMod val="95000"/>
                </a:schemeClr>
              </a:solidFill>
            </a:endParaRPr>
          </a:p>
        </p:txBody>
      </p:sp>
    </p:spTree>
    <p:extLst>
      <p:ext uri="{BB962C8B-B14F-4D97-AF65-F5344CB8AC3E}">
        <p14:creationId xmlns:p14="http://schemas.microsoft.com/office/powerpoint/2010/main" val="1346238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940158"/>
            <a:ext cx="11256134" cy="5079642"/>
          </a:xfrm>
          <a:solidFill>
            <a:srgbClr val="002060"/>
          </a:solidFill>
        </p:spPr>
        <p:txBody>
          <a:bodyPr>
            <a:normAutofit/>
          </a:bodyPr>
          <a:lstStyle/>
          <a:p>
            <a:r>
              <a:rPr lang="tr-TR" sz="3200" b="1" dirty="0">
                <a:solidFill>
                  <a:schemeClr val="bg1">
                    <a:lumMod val="95000"/>
                  </a:schemeClr>
                </a:solidFill>
              </a:rPr>
              <a:t>Mustafa Kemal’e TBMM’yi açma imkânı veren gelişmeler nelerdir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Son Osmanlı Mebusan Meclisi’nin Misak-ı Milli kararlarını alması üzerine İstanbul’un işgal etmesi ve milletvekillerinin tutuklanarak Malta adasına sürülmesi.</a:t>
            </a:r>
          </a:p>
          <a:p>
            <a:endParaRPr lang="tr-TR" sz="3200" dirty="0">
              <a:solidFill>
                <a:schemeClr val="bg1">
                  <a:lumMod val="95000"/>
                </a:schemeClr>
              </a:solidFill>
            </a:endParaRPr>
          </a:p>
        </p:txBody>
      </p:sp>
    </p:spTree>
    <p:extLst>
      <p:ext uri="{BB962C8B-B14F-4D97-AF65-F5344CB8AC3E}">
        <p14:creationId xmlns:p14="http://schemas.microsoft.com/office/powerpoint/2010/main" val="1869190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7882" y="927279"/>
            <a:ext cx="11269014" cy="5092521"/>
          </a:xfrm>
          <a:solidFill>
            <a:srgbClr val="002060"/>
          </a:solidFill>
        </p:spPr>
        <p:txBody>
          <a:bodyPr>
            <a:normAutofit/>
          </a:bodyPr>
          <a:lstStyle/>
          <a:p>
            <a:r>
              <a:rPr lang="tr-TR" sz="3200" b="1" dirty="0" err="1" smtClean="0">
                <a:solidFill>
                  <a:schemeClr val="bg1">
                    <a:lumMod val="95000"/>
                  </a:schemeClr>
                </a:solidFill>
              </a:rPr>
              <a:t>Anzavur</a:t>
            </a:r>
            <a:r>
              <a:rPr lang="tr-TR" sz="3200" b="1" dirty="0" smtClean="0">
                <a:solidFill>
                  <a:schemeClr val="bg1">
                    <a:lumMod val="95000"/>
                  </a:schemeClr>
                </a:solidFill>
              </a:rPr>
              <a:t>, </a:t>
            </a:r>
            <a:r>
              <a:rPr lang="tr-TR" sz="3200" b="1" dirty="0" err="1">
                <a:solidFill>
                  <a:schemeClr val="bg1">
                    <a:lumMod val="95000"/>
                  </a:schemeClr>
                </a:solidFill>
              </a:rPr>
              <a:t>Kuva</a:t>
            </a:r>
            <a:r>
              <a:rPr lang="tr-TR" sz="3200" b="1" dirty="0">
                <a:solidFill>
                  <a:schemeClr val="bg1">
                    <a:lumMod val="95000"/>
                  </a:schemeClr>
                </a:solidFill>
              </a:rPr>
              <a:t>-i İnzibatiye gibi ayaklanmaların çıkarılış sebebi nedir? Açıklayınız</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Bu ayaklanmaların amacı millî kuvvetleri İstanbul ve Boğazlar bölgesinden uzak tutmaktı.</a:t>
            </a:r>
          </a:p>
          <a:p>
            <a:endParaRPr lang="tr-TR" sz="3200" dirty="0">
              <a:solidFill>
                <a:schemeClr val="bg1">
                  <a:lumMod val="95000"/>
                </a:schemeClr>
              </a:solidFill>
            </a:endParaRPr>
          </a:p>
        </p:txBody>
      </p:sp>
    </p:spTree>
    <p:extLst>
      <p:ext uri="{BB962C8B-B14F-4D97-AF65-F5344CB8AC3E}">
        <p14:creationId xmlns:p14="http://schemas.microsoft.com/office/powerpoint/2010/main" val="1338217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850006"/>
            <a:ext cx="11256134" cy="5169794"/>
          </a:xfrm>
          <a:solidFill>
            <a:srgbClr val="002060"/>
          </a:solidFill>
        </p:spPr>
        <p:txBody>
          <a:bodyPr>
            <a:noAutofit/>
          </a:bodyPr>
          <a:lstStyle/>
          <a:p>
            <a:r>
              <a:rPr lang="tr-TR" sz="3200" b="1" dirty="0">
                <a:solidFill>
                  <a:schemeClr val="bg1">
                    <a:lumMod val="95000"/>
                  </a:schemeClr>
                </a:solidFill>
              </a:rPr>
              <a:t>TBMM Ayaklanmalara karşı hangi tedbirleri almıştır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Hıyanet-i Vataniye Kanunu çıkarıldı. Bu kanunu uygulamak amacıyla İstiklal mahkemeleri kuruldu. İstanbul’un hazırlattığı fetvaya karşı Ankara Müftüsünün başkanlığında karşı fetva hazırlandı. Askeri tedbirlerle ayaklanmalar bastırıldı.</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406950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223493"/>
            <a:ext cx="11243256" cy="4796307"/>
          </a:xfrm>
          <a:solidFill>
            <a:srgbClr val="002060"/>
          </a:solidFill>
        </p:spPr>
        <p:txBody>
          <a:bodyPr>
            <a:normAutofit/>
          </a:bodyPr>
          <a:lstStyle/>
          <a:p>
            <a:r>
              <a:rPr lang="tr-TR" sz="3600" b="1" dirty="0">
                <a:solidFill>
                  <a:schemeClr val="bg1">
                    <a:lumMod val="95000"/>
                  </a:schemeClr>
                </a:solidFill>
              </a:rPr>
              <a:t>Trablusgarp Savaşı kimlerle yapılmıştır? Mustafa Kemal için önemi nedir</a:t>
            </a:r>
            <a:r>
              <a:rPr lang="tr-TR" sz="3600" b="1" dirty="0" smtClean="0">
                <a:solidFill>
                  <a:schemeClr val="bg1">
                    <a:lumMod val="95000"/>
                  </a:schemeClr>
                </a:solidFill>
              </a:rPr>
              <a:t>?</a:t>
            </a:r>
          </a:p>
          <a:p>
            <a:endParaRPr lang="tr-TR" sz="3600" b="1" dirty="0">
              <a:solidFill>
                <a:schemeClr val="bg1">
                  <a:lumMod val="95000"/>
                </a:schemeClr>
              </a:solidFill>
            </a:endParaRPr>
          </a:p>
          <a:p>
            <a:r>
              <a:rPr lang="tr-TR" sz="3600" dirty="0" smtClean="0">
                <a:solidFill>
                  <a:schemeClr val="bg1">
                    <a:lumMod val="95000"/>
                  </a:schemeClr>
                </a:solidFill>
              </a:rPr>
              <a:t>İtalyanlarla </a:t>
            </a:r>
            <a:r>
              <a:rPr lang="tr-TR" sz="3600" dirty="0">
                <a:solidFill>
                  <a:schemeClr val="bg1">
                    <a:lumMod val="95000"/>
                  </a:schemeClr>
                </a:solidFill>
              </a:rPr>
              <a:t>yapılmıştır. Mustafa Kemal’in ilk askeri başarısıdır.</a:t>
            </a:r>
          </a:p>
          <a:p>
            <a:endParaRPr lang="tr-TR" sz="3600" dirty="0">
              <a:solidFill>
                <a:schemeClr val="bg1">
                  <a:lumMod val="95000"/>
                </a:schemeClr>
              </a:solidFill>
            </a:endParaRPr>
          </a:p>
        </p:txBody>
      </p:sp>
    </p:spTree>
    <p:extLst>
      <p:ext uri="{BB962C8B-B14F-4D97-AF65-F5344CB8AC3E}">
        <p14:creationId xmlns:p14="http://schemas.microsoft.com/office/powerpoint/2010/main" val="1669131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811369"/>
            <a:ext cx="11204619" cy="5756856"/>
          </a:xfrm>
          <a:solidFill>
            <a:srgbClr val="002060"/>
          </a:solidFill>
        </p:spPr>
        <p:txBody>
          <a:bodyPr>
            <a:noAutofit/>
          </a:bodyPr>
          <a:lstStyle/>
          <a:p>
            <a:r>
              <a:rPr lang="tr-TR" sz="2800" b="1" dirty="0">
                <a:solidFill>
                  <a:schemeClr val="bg1">
                    <a:lumMod val="95000"/>
                  </a:schemeClr>
                </a:solidFill>
              </a:rPr>
              <a:t>TBMM’ye karşı çakan </a:t>
            </a:r>
            <a:r>
              <a:rPr lang="tr-TR" sz="2800" b="1" dirty="0" smtClean="0">
                <a:solidFill>
                  <a:schemeClr val="bg1">
                    <a:lumMod val="95000"/>
                  </a:schemeClr>
                </a:solidFill>
              </a:rPr>
              <a:t>ayaklanmaların </a:t>
            </a:r>
            <a:r>
              <a:rPr lang="tr-TR" sz="2800" b="1" dirty="0">
                <a:solidFill>
                  <a:schemeClr val="bg1">
                    <a:lumMod val="95000"/>
                  </a:schemeClr>
                </a:solidFill>
              </a:rPr>
              <a:t>sebeplerini yazınız.</a:t>
            </a:r>
            <a:endParaRPr lang="tr-TR" sz="2800" dirty="0">
              <a:solidFill>
                <a:schemeClr val="bg1">
                  <a:lumMod val="95000"/>
                </a:schemeClr>
              </a:solidFill>
            </a:endParaRPr>
          </a:p>
          <a:p>
            <a:r>
              <a:rPr lang="tr-TR" sz="2800" dirty="0">
                <a:solidFill>
                  <a:schemeClr val="bg1">
                    <a:lumMod val="95000"/>
                  </a:schemeClr>
                </a:solidFill>
              </a:rPr>
              <a:t>Ayaklanmaların çıkmasında İtilaf Devletleri’nin ve İstanbul hükümetinin kışkırtmalarının büyük etkisi vardır. İstanbul hükümeti tarafından TBMM aleyhine hazırlanan fetvanın da büyük etkisi olmuştur. Bunun yanında ordunun terhis edilmesinden sonra Anadolu’da ortaya çıkan otorite boşluğunun etkisi vardır. </a:t>
            </a:r>
            <a:r>
              <a:rPr lang="tr-TR" sz="2800" dirty="0" err="1">
                <a:solidFill>
                  <a:schemeClr val="bg1">
                    <a:lumMod val="95000"/>
                  </a:schemeClr>
                </a:solidFill>
              </a:rPr>
              <a:t>Kuva</a:t>
            </a:r>
            <a:r>
              <a:rPr lang="tr-TR" sz="2800" dirty="0">
                <a:solidFill>
                  <a:schemeClr val="bg1">
                    <a:lumMod val="95000"/>
                  </a:schemeClr>
                </a:solidFill>
              </a:rPr>
              <a:t>-i </a:t>
            </a:r>
            <a:r>
              <a:rPr lang="tr-TR" sz="2800" dirty="0" err="1">
                <a:solidFill>
                  <a:schemeClr val="bg1">
                    <a:lumMod val="95000"/>
                  </a:schemeClr>
                </a:solidFill>
              </a:rPr>
              <a:t>Milliye’nin</a:t>
            </a:r>
            <a:r>
              <a:rPr lang="tr-TR" sz="2800" dirty="0">
                <a:solidFill>
                  <a:schemeClr val="bg1">
                    <a:lumMod val="95000"/>
                  </a:schemeClr>
                </a:solidFill>
              </a:rPr>
              <a:t> halka yaptığı yanlış davranışlarının da etkisi vardır. TBMM’nin asker alımları da İtilaf Devletleri ve İstanbul hükümeti tarafından </a:t>
            </a:r>
            <a:r>
              <a:rPr lang="tr-TR" sz="2800" dirty="0" err="1">
                <a:solidFill>
                  <a:schemeClr val="bg1">
                    <a:lumMod val="95000"/>
                  </a:schemeClr>
                </a:solidFill>
              </a:rPr>
              <a:t>suistimal</a:t>
            </a:r>
            <a:r>
              <a:rPr lang="tr-TR" sz="2800" dirty="0">
                <a:solidFill>
                  <a:schemeClr val="bg1">
                    <a:lumMod val="95000"/>
                  </a:schemeClr>
                </a:solidFill>
              </a:rPr>
              <a:t> edilmiştir. Bazı bölgelerde güçlü aileler arasındaki nüfuz mücadelesi de etkili olmuştur. Bazı ayaklanmalarda İngilizlerin boğazlar bölgesini koruma düşüncesiyle çıkarılmıştır.</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2420515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133341"/>
            <a:ext cx="11243257" cy="4886459"/>
          </a:xfrm>
          <a:solidFill>
            <a:srgbClr val="002060"/>
          </a:solidFill>
        </p:spPr>
        <p:txBody>
          <a:bodyPr>
            <a:noAutofit/>
          </a:bodyPr>
          <a:lstStyle/>
          <a:p>
            <a:r>
              <a:rPr lang="tr-TR" sz="2800" b="1" dirty="0">
                <a:solidFill>
                  <a:schemeClr val="bg1">
                    <a:lumMod val="95000"/>
                  </a:schemeClr>
                </a:solidFill>
              </a:rPr>
              <a:t>Sevr Antlaşması yürürlüğe girmeyen bir antlaşmadır. Neden</a:t>
            </a:r>
            <a:r>
              <a:rPr lang="tr-TR" sz="2800" b="1" dirty="0" smtClean="0">
                <a:solidFill>
                  <a:schemeClr val="bg1">
                    <a:lumMod val="95000"/>
                  </a:schemeClr>
                </a:solidFill>
              </a:rPr>
              <a:t>?</a:t>
            </a:r>
          </a:p>
          <a:p>
            <a:endParaRPr lang="tr-TR" sz="2800" b="1" dirty="0">
              <a:solidFill>
                <a:schemeClr val="bg1">
                  <a:lumMod val="95000"/>
                </a:schemeClr>
              </a:solidFill>
            </a:endParaRPr>
          </a:p>
          <a:p>
            <a:endParaRPr lang="tr-TR" sz="2800" dirty="0">
              <a:solidFill>
                <a:schemeClr val="bg1">
                  <a:lumMod val="95000"/>
                </a:schemeClr>
              </a:solidFill>
            </a:endParaRPr>
          </a:p>
          <a:p>
            <a:r>
              <a:rPr lang="tr-TR" sz="2800" dirty="0">
                <a:solidFill>
                  <a:schemeClr val="bg1">
                    <a:lumMod val="95000"/>
                  </a:schemeClr>
                </a:solidFill>
              </a:rPr>
              <a:t>Kanun-ı Esasi’ye antlaşmaları yürürlüğe girmesi için meclis tarafından onaylanması gerekiyordu. Meclis-i Mebusan kapalı olduğu için onaylanmamış, TBMM de bu antlaşmayı kabul etmemiş ve yok saymıştır.</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9381120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88642"/>
            <a:ext cx="11217499" cy="5808372"/>
          </a:xfrm>
          <a:solidFill>
            <a:srgbClr val="002060"/>
          </a:solidFill>
        </p:spPr>
        <p:txBody>
          <a:bodyPr>
            <a:normAutofit/>
          </a:bodyPr>
          <a:lstStyle/>
          <a:p>
            <a:r>
              <a:rPr lang="tr-TR" sz="2300" b="1" dirty="0">
                <a:solidFill>
                  <a:schemeClr val="bg1">
                    <a:lumMod val="95000"/>
                  </a:schemeClr>
                </a:solidFill>
              </a:rPr>
              <a:t>Kavramları açıklayınız</a:t>
            </a:r>
            <a:r>
              <a:rPr lang="tr-TR" sz="2300" b="1" dirty="0" smtClean="0">
                <a:solidFill>
                  <a:schemeClr val="bg1">
                    <a:lumMod val="95000"/>
                  </a:schemeClr>
                </a:solidFill>
              </a:rPr>
              <a:t>.</a:t>
            </a:r>
          </a:p>
          <a:p>
            <a:endParaRPr lang="tr-TR" sz="2300" b="1" dirty="0" smtClean="0">
              <a:solidFill>
                <a:schemeClr val="bg1">
                  <a:lumMod val="95000"/>
                </a:schemeClr>
              </a:solidFill>
            </a:endParaRPr>
          </a:p>
          <a:p>
            <a:r>
              <a:rPr lang="tr-TR" b="1" dirty="0" smtClean="0">
                <a:solidFill>
                  <a:schemeClr val="bg1">
                    <a:lumMod val="95000"/>
                  </a:schemeClr>
                </a:solidFill>
              </a:rPr>
              <a:t>Kanun-ı </a:t>
            </a:r>
            <a:r>
              <a:rPr lang="tr-TR" b="1" dirty="0">
                <a:solidFill>
                  <a:schemeClr val="bg1">
                    <a:lumMod val="95000"/>
                  </a:schemeClr>
                </a:solidFill>
              </a:rPr>
              <a:t>Esasi- </a:t>
            </a:r>
            <a:r>
              <a:rPr lang="tr-TR" dirty="0">
                <a:solidFill>
                  <a:schemeClr val="bg1">
                    <a:lumMod val="95000"/>
                  </a:schemeClr>
                </a:solidFill>
              </a:rPr>
              <a:t>Birinci Meşrutiyetle oluşturulan anayasa.</a:t>
            </a:r>
          </a:p>
          <a:p>
            <a:r>
              <a:rPr lang="tr-TR" b="1" dirty="0">
                <a:solidFill>
                  <a:schemeClr val="bg1">
                    <a:lumMod val="95000"/>
                  </a:schemeClr>
                </a:solidFill>
              </a:rPr>
              <a:t>Meclis-i Mebusan:</a:t>
            </a:r>
            <a:r>
              <a:rPr lang="tr-TR" dirty="0">
                <a:solidFill>
                  <a:schemeClr val="bg1">
                    <a:lumMod val="95000"/>
                  </a:schemeClr>
                </a:solidFill>
              </a:rPr>
              <a:t> Birinci Meşrutiyetle oluşturulan üyelerini halkın seçtiği meclis.</a:t>
            </a:r>
          </a:p>
          <a:p>
            <a:r>
              <a:rPr lang="tr-TR" b="1" dirty="0">
                <a:solidFill>
                  <a:schemeClr val="bg1">
                    <a:lumMod val="95000"/>
                  </a:schemeClr>
                </a:solidFill>
              </a:rPr>
              <a:t>Heyet-i </a:t>
            </a:r>
            <a:r>
              <a:rPr lang="tr-TR" b="1" dirty="0" err="1">
                <a:solidFill>
                  <a:schemeClr val="bg1">
                    <a:lumMod val="95000"/>
                  </a:schemeClr>
                </a:solidFill>
              </a:rPr>
              <a:t>Temsiliye</a:t>
            </a:r>
            <a:r>
              <a:rPr lang="tr-TR" b="1" dirty="0">
                <a:solidFill>
                  <a:schemeClr val="bg1">
                    <a:lumMod val="95000"/>
                  </a:schemeClr>
                </a:solidFill>
              </a:rPr>
              <a:t> (Temsil Heyeti): </a:t>
            </a:r>
            <a:r>
              <a:rPr lang="tr-TR" dirty="0">
                <a:solidFill>
                  <a:schemeClr val="bg1">
                    <a:lumMod val="95000"/>
                  </a:schemeClr>
                </a:solidFill>
              </a:rPr>
              <a:t>Erzurum ve Sivas Kongrelerinde oluşturulan TBMM’nin açılmasına kadar görev yapan ve başkanlığını Mustafa Kemal’in yaptığı heyet.</a:t>
            </a:r>
          </a:p>
          <a:p>
            <a:r>
              <a:rPr lang="tr-TR" b="1" dirty="0">
                <a:solidFill>
                  <a:schemeClr val="bg1">
                    <a:lumMod val="95000"/>
                  </a:schemeClr>
                </a:solidFill>
              </a:rPr>
              <a:t>Manda Yönetimi:</a:t>
            </a:r>
            <a:r>
              <a:rPr lang="tr-TR" dirty="0">
                <a:solidFill>
                  <a:schemeClr val="bg1">
                    <a:lumMod val="95000"/>
                  </a:schemeClr>
                </a:solidFill>
              </a:rPr>
              <a:t> İtilaf Devletlerinin Wilson ilklerine karşı buldukları zayıf devletleri himaye etmeye dayalı sistem.</a:t>
            </a:r>
          </a:p>
          <a:p>
            <a:r>
              <a:rPr lang="tr-TR" b="1" dirty="0" err="1">
                <a:solidFill>
                  <a:schemeClr val="bg1">
                    <a:lumMod val="95000"/>
                  </a:schemeClr>
                </a:solidFill>
              </a:rPr>
              <a:t>Megali</a:t>
            </a:r>
            <a:r>
              <a:rPr lang="tr-TR" b="1" dirty="0">
                <a:solidFill>
                  <a:schemeClr val="bg1">
                    <a:lumMod val="95000"/>
                  </a:schemeClr>
                </a:solidFill>
              </a:rPr>
              <a:t> İdea:</a:t>
            </a:r>
            <a:r>
              <a:rPr lang="tr-TR" dirty="0">
                <a:solidFill>
                  <a:schemeClr val="bg1">
                    <a:lumMod val="95000"/>
                  </a:schemeClr>
                </a:solidFill>
              </a:rPr>
              <a:t> Yunanistan’ın Bizans’ı yeniden kurma ideali.</a:t>
            </a:r>
          </a:p>
          <a:p>
            <a:r>
              <a:rPr lang="tr-TR" b="1" dirty="0" err="1">
                <a:solidFill>
                  <a:schemeClr val="bg1">
                    <a:lumMod val="95000"/>
                  </a:schemeClr>
                </a:solidFill>
              </a:rPr>
              <a:t>Vilayat</a:t>
            </a:r>
            <a:r>
              <a:rPr lang="tr-TR" b="1" dirty="0">
                <a:solidFill>
                  <a:schemeClr val="bg1">
                    <a:lumMod val="95000"/>
                  </a:schemeClr>
                </a:solidFill>
              </a:rPr>
              <a:t>-ı Sitte:</a:t>
            </a:r>
            <a:r>
              <a:rPr lang="tr-TR" dirty="0">
                <a:solidFill>
                  <a:schemeClr val="bg1">
                    <a:lumMod val="95000"/>
                  </a:schemeClr>
                </a:solidFill>
              </a:rPr>
              <a:t> Doğu Anadolu’da Ermeni Devleti’nin kurulması düşünülen altı ili.</a:t>
            </a:r>
          </a:p>
          <a:p>
            <a:r>
              <a:rPr lang="tr-TR" b="1" dirty="0" err="1">
                <a:solidFill>
                  <a:schemeClr val="bg1">
                    <a:lumMod val="95000"/>
                  </a:schemeClr>
                </a:solidFill>
              </a:rPr>
              <a:t>Kuva</a:t>
            </a:r>
            <a:r>
              <a:rPr lang="tr-TR" b="1" dirty="0">
                <a:solidFill>
                  <a:schemeClr val="bg1">
                    <a:lumMod val="95000"/>
                  </a:schemeClr>
                </a:solidFill>
              </a:rPr>
              <a:t>-i Milliye: </a:t>
            </a:r>
            <a:r>
              <a:rPr lang="tr-TR" dirty="0">
                <a:solidFill>
                  <a:schemeClr val="bg1">
                    <a:lumMod val="95000"/>
                  </a:schemeClr>
                </a:solidFill>
              </a:rPr>
              <a:t>Anadolu’nun İtilaf Devletleri tarafından işgali üzerine vatanı savunmak için gönüllü olarak mücadeleye başlamış kuvvetlere verilen isim.</a:t>
            </a:r>
          </a:p>
          <a:p>
            <a:r>
              <a:rPr lang="tr-TR" b="1" dirty="0">
                <a:solidFill>
                  <a:schemeClr val="bg1">
                    <a:lumMod val="95000"/>
                  </a:schemeClr>
                </a:solidFill>
              </a:rPr>
              <a:t>Hareket Ordusu: </a:t>
            </a:r>
            <a:r>
              <a:rPr lang="tr-TR" dirty="0">
                <a:solidFill>
                  <a:schemeClr val="bg1">
                    <a:lumMod val="95000"/>
                  </a:schemeClr>
                </a:solidFill>
              </a:rPr>
              <a:t>31 Mart Vakası (Olayı)’</a:t>
            </a:r>
            <a:r>
              <a:rPr lang="tr-TR" dirty="0" err="1">
                <a:solidFill>
                  <a:schemeClr val="bg1">
                    <a:lumMod val="95000"/>
                  </a:schemeClr>
                </a:solidFill>
              </a:rPr>
              <a:t>nın</a:t>
            </a:r>
            <a:r>
              <a:rPr lang="tr-TR" dirty="0">
                <a:solidFill>
                  <a:schemeClr val="bg1">
                    <a:lumMod val="95000"/>
                  </a:schemeClr>
                </a:solidFill>
              </a:rPr>
              <a:t> çıkması üzerine Selanik’te hazırlanan ve kurmay başkanlığını Mustafa Kemal’in yaptığı ordu.</a:t>
            </a:r>
          </a:p>
          <a:p>
            <a:endParaRPr lang="tr-TR" dirty="0">
              <a:solidFill>
                <a:schemeClr val="bg1">
                  <a:lumMod val="95000"/>
                </a:schemeClr>
              </a:solidFill>
            </a:endParaRPr>
          </a:p>
        </p:txBody>
      </p:sp>
    </p:spTree>
    <p:extLst>
      <p:ext uri="{BB962C8B-B14F-4D97-AF65-F5344CB8AC3E}">
        <p14:creationId xmlns:p14="http://schemas.microsoft.com/office/powerpoint/2010/main" val="40281815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837127"/>
            <a:ext cx="11256135" cy="5589431"/>
          </a:xfrm>
          <a:solidFill>
            <a:srgbClr val="002060"/>
          </a:solidFill>
        </p:spPr>
        <p:txBody>
          <a:bodyPr>
            <a:noAutofit/>
          </a:bodyPr>
          <a:lstStyle/>
          <a:p>
            <a:r>
              <a:rPr lang="tr-TR" sz="3200" b="1" dirty="0">
                <a:solidFill>
                  <a:schemeClr val="bg1">
                    <a:lumMod val="95000"/>
                  </a:schemeClr>
                </a:solidFill>
              </a:rPr>
              <a:t>Aşağıdaki olayları kronolojik olarak sıralayınız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TBMM’nin Açılması, Mebusan Meclisi’nin Açılması, Amasya Görüşmeleri, Londra Konferansı, Sakarya Meydan Muharebesi</a:t>
            </a:r>
          </a:p>
          <a:p>
            <a:r>
              <a:rPr lang="tr-TR" sz="3200" dirty="0">
                <a:solidFill>
                  <a:schemeClr val="bg1">
                    <a:lumMod val="95000"/>
                  </a:schemeClr>
                </a:solidFill>
              </a:rPr>
              <a:t>Amasya Görüşmeleri ( Ekim 1919), Mebusan Meclisi’nin Açılması (Ocak 1920), </a:t>
            </a:r>
          </a:p>
          <a:p>
            <a:r>
              <a:rPr lang="tr-TR" sz="3200" dirty="0">
                <a:solidFill>
                  <a:schemeClr val="bg1">
                    <a:lumMod val="95000"/>
                  </a:schemeClr>
                </a:solidFill>
              </a:rPr>
              <a:t>TBMM’nin Açılması ( Nisan 1920), Londra Konferansı ( Şubat 1921), Sakarya Meydan Muharebesi ( Ağustos 1921)</a:t>
            </a:r>
          </a:p>
          <a:p>
            <a:pPr marL="0" indent="0">
              <a:buNone/>
            </a:pPr>
            <a:endParaRPr lang="tr-TR" sz="3200" b="1" dirty="0">
              <a:solidFill>
                <a:schemeClr val="bg1">
                  <a:lumMod val="95000"/>
                </a:schemeClr>
              </a:solidFill>
            </a:endParaRPr>
          </a:p>
          <a:p>
            <a:pPr marL="0" indent="0">
              <a:buNone/>
            </a:pPr>
            <a:endParaRPr lang="tr-TR" sz="3200" b="1" dirty="0">
              <a:solidFill>
                <a:schemeClr val="bg1">
                  <a:lumMod val="95000"/>
                </a:schemeClr>
              </a:solidFill>
            </a:endParaRPr>
          </a:p>
        </p:txBody>
      </p:sp>
    </p:spTree>
    <p:extLst>
      <p:ext uri="{BB962C8B-B14F-4D97-AF65-F5344CB8AC3E}">
        <p14:creationId xmlns:p14="http://schemas.microsoft.com/office/powerpoint/2010/main" val="26869767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850005"/>
            <a:ext cx="11230377" cy="5808371"/>
          </a:xfrm>
          <a:solidFill>
            <a:srgbClr val="002060"/>
          </a:solidFill>
        </p:spPr>
        <p:txBody>
          <a:bodyPr>
            <a:noAutofit/>
          </a:bodyPr>
          <a:lstStyle/>
          <a:p>
            <a:r>
              <a:rPr lang="tr-TR" sz="3200" b="1" dirty="0">
                <a:solidFill>
                  <a:schemeClr val="bg1">
                    <a:lumMod val="95000"/>
                  </a:schemeClr>
                </a:solidFill>
              </a:rPr>
              <a:t>Düzenli ordu birliklerinin kurulmasının sebepleri nelerdir</a:t>
            </a:r>
            <a:r>
              <a:rPr lang="tr-TR" sz="3200" b="1" dirty="0" smtClean="0">
                <a:solidFill>
                  <a:schemeClr val="bg1">
                    <a:lumMod val="95000"/>
                  </a:schemeClr>
                </a:solidFill>
              </a:rPr>
              <a:t>?</a:t>
            </a:r>
          </a:p>
          <a:p>
            <a:endParaRPr lang="tr-TR" sz="3200" b="1" dirty="0">
              <a:solidFill>
                <a:schemeClr val="bg1">
                  <a:lumMod val="95000"/>
                </a:schemeClr>
              </a:solidFill>
            </a:endParaRPr>
          </a:p>
          <a:p>
            <a:r>
              <a:rPr lang="tr-TR" sz="3200" b="1" dirty="0">
                <a:solidFill>
                  <a:schemeClr val="bg1">
                    <a:lumMod val="95000"/>
                  </a:schemeClr>
                </a:solidFill>
              </a:rPr>
              <a:t> </a:t>
            </a:r>
            <a:r>
              <a:rPr lang="tr-TR" sz="3200" dirty="0" smtClean="0">
                <a:solidFill>
                  <a:schemeClr val="bg1">
                    <a:lumMod val="95000"/>
                  </a:schemeClr>
                </a:solidFill>
              </a:rPr>
              <a:t>Kuvayı </a:t>
            </a:r>
            <a:r>
              <a:rPr lang="tr-TR" sz="3200" dirty="0">
                <a:solidFill>
                  <a:schemeClr val="bg1">
                    <a:lumMod val="95000"/>
                  </a:schemeClr>
                </a:solidFill>
              </a:rPr>
              <a:t>Milliye birlikleri düzenli Yunan birlikleri karşısında başarılı olamadılar. Gerek Haziran ayında yapılan Yunan saldırısında, gerekse Ekim ayında yapılan saldırılarda başarılı olamadılar. Ayrıca halka baskı yapıyorlar ve keyfi cezalandırmalarda bulunuyorlardı. Emir-komuta zincirine girmiyorlar bağımsız hareket ediyorlardı. Bu sebeplerle düzenli ordu birliklerinin kurulmasına karar verildi.</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045996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772732"/>
            <a:ext cx="11256134" cy="5247068"/>
          </a:xfrm>
          <a:solidFill>
            <a:srgbClr val="002060"/>
          </a:solidFill>
        </p:spPr>
        <p:txBody>
          <a:bodyPr>
            <a:noAutofit/>
          </a:bodyPr>
          <a:lstStyle/>
          <a:p>
            <a:r>
              <a:rPr lang="tr-TR" sz="3200" b="1" dirty="0">
                <a:solidFill>
                  <a:schemeClr val="bg1">
                    <a:lumMod val="95000"/>
                  </a:schemeClr>
                </a:solidFill>
              </a:rPr>
              <a:t>Gümrü Antlaşması’nın TBMM açısından önemi nedir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Bu antlaşma ile doğu sınırımız genel olarak çizilmiş, ilk uluslar arası başarı sağlanmıştır. TBMM’nin ilk askeri ve siyasi başarısıdır. Bu cephede bulunan birliklerin bir kısmı Batı cephesine kaydırılmıştır.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0315289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043189"/>
            <a:ext cx="11243256" cy="4976611"/>
          </a:xfrm>
          <a:solidFill>
            <a:srgbClr val="002060"/>
          </a:solidFill>
        </p:spPr>
        <p:txBody>
          <a:bodyPr>
            <a:noAutofit/>
          </a:bodyPr>
          <a:lstStyle/>
          <a:p>
            <a:r>
              <a:rPr lang="tr-TR" sz="3200" b="1" dirty="0">
                <a:solidFill>
                  <a:schemeClr val="bg1">
                    <a:lumMod val="95000"/>
                  </a:schemeClr>
                </a:solidFill>
              </a:rPr>
              <a:t>Güney Cephesinde hangi şehirlerde kimlerle mücadele edilmiştir ve hangi ülkelerle yapılan hangi antlaşmalarla güney sınırlarımız belirlenmiştir?</a:t>
            </a:r>
            <a:endParaRPr lang="tr-TR" sz="3200" dirty="0">
              <a:solidFill>
                <a:schemeClr val="bg1">
                  <a:lumMod val="95000"/>
                </a:schemeClr>
              </a:solidFill>
            </a:endParaRPr>
          </a:p>
          <a:p>
            <a:endParaRPr lang="tr-TR" sz="3200" dirty="0" smtClean="0">
              <a:solidFill>
                <a:schemeClr val="bg1">
                  <a:lumMod val="95000"/>
                </a:schemeClr>
              </a:solidFill>
            </a:endParaRPr>
          </a:p>
          <a:p>
            <a:r>
              <a:rPr lang="tr-TR" sz="3200" dirty="0" smtClean="0">
                <a:solidFill>
                  <a:schemeClr val="bg1">
                    <a:lumMod val="95000"/>
                  </a:schemeClr>
                </a:solidFill>
              </a:rPr>
              <a:t>Fransızlar </a:t>
            </a:r>
            <a:r>
              <a:rPr lang="tr-TR" sz="3200" dirty="0">
                <a:solidFill>
                  <a:schemeClr val="bg1">
                    <a:lumMod val="95000"/>
                  </a:schemeClr>
                </a:solidFill>
              </a:rPr>
              <a:t>ve Ermenilerle mücadele edilmiştir. Sakarya Savaşı sonrasında yapılan Ankara Antlaşması (1921) ile Hatay dışında Suriye sınırı belirlenmiş, Irak sınırı ise 1926 yılında İngiltere ile yapılan Ankara Antlaşması ile belirlenmiştir.</a:t>
            </a: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6842850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798490"/>
            <a:ext cx="11230377" cy="5221310"/>
          </a:xfrm>
          <a:solidFill>
            <a:srgbClr val="002060"/>
          </a:solidFill>
        </p:spPr>
        <p:txBody>
          <a:bodyPr>
            <a:normAutofit/>
          </a:bodyPr>
          <a:lstStyle/>
          <a:p>
            <a:r>
              <a:rPr lang="tr-TR" sz="2800" b="1" dirty="0">
                <a:solidFill>
                  <a:schemeClr val="bg1">
                    <a:lumMod val="95000"/>
                  </a:schemeClr>
                </a:solidFill>
              </a:rPr>
              <a:t>Birinci İnönü Muharebesinin sonuçlarını yazınız.</a:t>
            </a:r>
            <a:endParaRPr lang="tr-TR" sz="2800" dirty="0">
              <a:solidFill>
                <a:schemeClr val="bg1">
                  <a:lumMod val="95000"/>
                </a:schemeClr>
              </a:solidFill>
            </a:endParaRPr>
          </a:p>
          <a:p>
            <a:r>
              <a:rPr lang="tr-TR" sz="2800" dirty="0">
                <a:solidFill>
                  <a:schemeClr val="bg1">
                    <a:lumMod val="95000"/>
                  </a:schemeClr>
                </a:solidFill>
              </a:rPr>
              <a:t> </a:t>
            </a:r>
          </a:p>
          <a:p>
            <a:r>
              <a:rPr lang="tr-TR" sz="2800" dirty="0">
                <a:solidFill>
                  <a:schemeClr val="bg1">
                    <a:lumMod val="95000"/>
                  </a:schemeClr>
                </a:solidFill>
              </a:rPr>
              <a:t>Birinci İnönü Muharebesi’nin kazanılması ile TBMM’ne halkın güveni artmıştır. Rusya’nın tereddütleri ortadan kalkarak Moskova Antlaşması’nın imzalanmasına yol açmıştır. Batılılar bu başarıdan sonra TBMM’ni Londra Konferansı’na davet ettiler. Fransa ve İtalya TBMM’ne yanaştılar. Mustafa Kemal bu başarıdan yararlanarak 20 Ocak 1921 Anayasasını kabul ettirdi. İstiklal Marşı kabul edildi.</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30878305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953037"/>
            <a:ext cx="11243255" cy="5066763"/>
          </a:xfrm>
          <a:solidFill>
            <a:srgbClr val="002060"/>
          </a:solidFill>
        </p:spPr>
        <p:txBody>
          <a:bodyPr>
            <a:normAutofit/>
          </a:bodyPr>
          <a:lstStyle/>
          <a:p>
            <a:r>
              <a:rPr lang="tr-TR" sz="3200" b="1" dirty="0">
                <a:solidFill>
                  <a:schemeClr val="bg1">
                    <a:lumMod val="95000"/>
                  </a:schemeClr>
                </a:solidFill>
              </a:rPr>
              <a:t>Londra Konferansını TBMM açısından değerlendiriniz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Londra Konferansı ile İtilaf Devletleri TBMM’ni tanımışlardır.  İtilaf Devletleri arasında da görüş ayrılıkları başlamıştır.</a:t>
            </a:r>
          </a:p>
          <a:p>
            <a:endParaRPr lang="tr-TR" sz="3200" dirty="0">
              <a:solidFill>
                <a:schemeClr val="bg1">
                  <a:lumMod val="95000"/>
                </a:schemeClr>
              </a:solidFill>
            </a:endParaRPr>
          </a:p>
        </p:txBody>
      </p:sp>
    </p:spTree>
    <p:extLst>
      <p:ext uri="{BB962C8B-B14F-4D97-AF65-F5344CB8AC3E}">
        <p14:creationId xmlns:p14="http://schemas.microsoft.com/office/powerpoint/2010/main" val="11713629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978794"/>
            <a:ext cx="11256134" cy="5041006"/>
          </a:xfrm>
          <a:solidFill>
            <a:srgbClr val="002060"/>
          </a:solidFill>
        </p:spPr>
        <p:txBody>
          <a:bodyPr>
            <a:normAutofit/>
          </a:bodyPr>
          <a:lstStyle/>
          <a:p>
            <a:r>
              <a:rPr lang="tr-TR" sz="3600" b="1" dirty="0">
                <a:solidFill>
                  <a:schemeClr val="bg1">
                    <a:lumMod val="95000"/>
                  </a:schemeClr>
                </a:solidFill>
              </a:rPr>
              <a:t>Moskova Antlaşması’nı TBMM açısından değerlendiriniz</a:t>
            </a:r>
            <a:r>
              <a:rPr lang="tr-TR" sz="3600" b="1" dirty="0" smtClean="0">
                <a:solidFill>
                  <a:schemeClr val="bg1">
                    <a:lumMod val="95000"/>
                  </a:schemeClr>
                </a:solidFill>
              </a:rPr>
              <a:t>.</a:t>
            </a:r>
          </a:p>
          <a:p>
            <a:endParaRPr lang="tr-TR" sz="3600" dirty="0">
              <a:solidFill>
                <a:schemeClr val="bg1">
                  <a:lumMod val="95000"/>
                </a:schemeClr>
              </a:solidFill>
            </a:endParaRPr>
          </a:p>
          <a:p>
            <a:r>
              <a:rPr lang="tr-TR" sz="3600" dirty="0">
                <a:solidFill>
                  <a:schemeClr val="bg1">
                    <a:lumMod val="95000"/>
                  </a:schemeClr>
                </a:solidFill>
              </a:rPr>
              <a:t>Bu antlaşma TBMM’nin siyasi bir başarısıdır. TBMM siyasi yalnızlıktan kurtulmuştur. Doğu Cephesi güven altına alındığı için, buradaki birlikler batı cephesine kaydırılmıştır. Doğu sınırı büyük oranda çizilmiştir.</a:t>
            </a:r>
          </a:p>
          <a:p>
            <a:endParaRPr lang="tr-TR" sz="3600" dirty="0">
              <a:solidFill>
                <a:schemeClr val="bg1">
                  <a:lumMod val="95000"/>
                </a:schemeClr>
              </a:solidFill>
            </a:endParaRPr>
          </a:p>
          <a:p>
            <a:endParaRPr lang="tr-TR" sz="3600" dirty="0">
              <a:solidFill>
                <a:schemeClr val="bg1">
                  <a:lumMod val="95000"/>
                </a:schemeClr>
              </a:solidFill>
            </a:endParaRPr>
          </a:p>
        </p:txBody>
      </p:sp>
    </p:spTree>
    <p:extLst>
      <p:ext uri="{BB962C8B-B14F-4D97-AF65-F5344CB8AC3E}">
        <p14:creationId xmlns:p14="http://schemas.microsoft.com/office/powerpoint/2010/main" val="1105376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991673"/>
            <a:ext cx="11204620" cy="5028127"/>
          </a:xfrm>
          <a:solidFill>
            <a:srgbClr val="002060"/>
          </a:solidFill>
        </p:spPr>
        <p:txBody>
          <a:bodyPr>
            <a:noAutofit/>
          </a:bodyPr>
          <a:lstStyle/>
          <a:p>
            <a:r>
              <a:rPr lang="tr-TR" sz="2800" b="1" dirty="0">
                <a:solidFill>
                  <a:schemeClr val="bg1">
                    <a:lumMod val="95000"/>
                  </a:schemeClr>
                </a:solidFill>
              </a:rPr>
              <a:t>Mustafa Kemal Birinci Dünya Savaşı’nda hangi cephelerde hangi başarıları kazanmıştır</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Çanakkale Cephesinde Anafartalar, </a:t>
            </a:r>
            <a:r>
              <a:rPr lang="tr-TR" sz="2800" dirty="0" err="1">
                <a:solidFill>
                  <a:schemeClr val="bg1">
                    <a:lumMod val="95000"/>
                  </a:schemeClr>
                </a:solidFill>
              </a:rPr>
              <a:t>Conkbayırı</a:t>
            </a:r>
            <a:r>
              <a:rPr lang="tr-TR" sz="2800" dirty="0">
                <a:solidFill>
                  <a:schemeClr val="bg1">
                    <a:lumMod val="95000"/>
                  </a:schemeClr>
                </a:solidFill>
              </a:rPr>
              <a:t> ve Arıburnu’nda düşmanı durdurdu. </a:t>
            </a:r>
          </a:p>
          <a:p>
            <a:r>
              <a:rPr lang="tr-TR" sz="2800" dirty="0">
                <a:solidFill>
                  <a:schemeClr val="bg1">
                    <a:lumMod val="95000"/>
                  </a:schemeClr>
                </a:solidFill>
              </a:rPr>
              <a:t>Doğu’da Muş ve Bitlis’i Rus işgalinden kurtardı.</a:t>
            </a:r>
          </a:p>
          <a:p>
            <a:r>
              <a:rPr lang="tr-TR" sz="2800" dirty="0">
                <a:solidFill>
                  <a:schemeClr val="bg1">
                    <a:lumMod val="95000"/>
                  </a:schemeClr>
                </a:solidFill>
              </a:rPr>
              <a:t>Suriye Cephesi’nde Yıldırım Orduları Grup kumandanı olarak atanmış ve Türk kuvvetlerini Suriye’nin kuzeyine çekmiştir.</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35595292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2276" y="1107583"/>
            <a:ext cx="11178862" cy="4912217"/>
          </a:xfrm>
          <a:solidFill>
            <a:srgbClr val="002060"/>
          </a:solidFill>
        </p:spPr>
        <p:txBody>
          <a:bodyPr>
            <a:normAutofit/>
          </a:bodyPr>
          <a:lstStyle/>
          <a:p>
            <a:r>
              <a:rPr lang="tr-TR" sz="3600" b="1" dirty="0">
                <a:solidFill>
                  <a:schemeClr val="bg1">
                    <a:lumMod val="95000"/>
                  </a:schemeClr>
                </a:solidFill>
              </a:rPr>
              <a:t>Tekalif-i Milliye (Milli Yükümlülükler )Emirleri hangi savaş öncesi çıkarılmıştır</a:t>
            </a:r>
            <a:r>
              <a:rPr lang="tr-TR" sz="3600" b="1" dirty="0" smtClean="0">
                <a:solidFill>
                  <a:schemeClr val="bg1">
                    <a:lumMod val="95000"/>
                  </a:schemeClr>
                </a:solidFill>
              </a:rPr>
              <a:t>?</a:t>
            </a:r>
          </a:p>
          <a:p>
            <a:endParaRPr lang="tr-TR" sz="3600" dirty="0">
              <a:solidFill>
                <a:schemeClr val="bg1">
                  <a:lumMod val="95000"/>
                </a:schemeClr>
              </a:solidFill>
            </a:endParaRPr>
          </a:p>
          <a:p>
            <a:r>
              <a:rPr lang="tr-TR" sz="3600" dirty="0">
                <a:solidFill>
                  <a:schemeClr val="bg1">
                    <a:lumMod val="95000"/>
                  </a:schemeClr>
                </a:solidFill>
              </a:rPr>
              <a:t>Sakarya Meydan Muharebesi öncesi. Amaç, savaş öncesi ordunun eksiklerini gidermek ve güçlendirmektir.</a:t>
            </a:r>
          </a:p>
          <a:p>
            <a:endParaRPr lang="tr-TR" sz="3600" dirty="0">
              <a:solidFill>
                <a:schemeClr val="bg1">
                  <a:lumMod val="95000"/>
                </a:schemeClr>
              </a:solidFill>
            </a:endParaRPr>
          </a:p>
        </p:txBody>
      </p:sp>
    </p:spTree>
    <p:extLst>
      <p:ext uri="{BB962C8B-B14F-4D97-AF65-F5344CB8AC3E}">
        <p14:creationId xmlns:p14="http://schemas.microsoft.com/office/powerpoint/2010/main" val="854313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862885"/>
            <a:ext cx="11243256" cy="5156915"/>
          </a:xfrm>
          <a:solidFill>
            <a:srgbClr val="002060"/>
          </a:solidFill>
        </p:spPr>
        <p:txBody>
          <a:bodyPr>
            <a:noAutofit/>
          </a:bodyPr>
          <a:lstStyle/>
          <a:p>
            <a:r>
              <a:rPr lang="tr-TR" sz="2800" b="1" dirty="0">
                <a:solidFill>
                  <a:schemeClr val="bg1">
                    <a:lumMod val="95000"/>
                  </a:schemeClr>
                </a:solidFill>
              </a:rPr>
              <a:t>Sakarya Meydan Muharebesi’nin sonuçlarını yazınız</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Bu zaferin kazanılmasında büyük pay sahibi olan Mustafa Kemal’e Gazilik ve Mareşallik unvanı verildi. 1683’ten beri devam eden geri çekiliş sona erdi. Fransa ile Ankara, Sovyetlere bağlı Gürcistan, Ermenistan ve Azerbaycan ile Kars Antlaşmaları yapıldı. İtilaf Devletleri barış önerilerinde bulundular. Yunanlıların endişeleri artmaya başladı. İngilizler bu zaferden sonra Yunanlılarla tek başlarına kalmışlardır. </a:t>
            </a:r>
          </a:p>
          <a:p>
            <a:pPr marL="0" indent="0">
              <a:buNone/>
            </a:pPr>
            <a:endParaRPr lang="tr-TR" sz="2800" dirty="0">
              <a:solidFill>
                <a:schemeClr val="bg1">
                  <a:lumMod val="95000"/>
                </a:schemeClr>
              </a:solidFill>
            </a:endParaRP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250818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953037"/>
            <a:ext cx="11269013" cy="5066763"/>
          </a:xfrm>
          <a:solidFill>
            <a:srgbClr val="002060"/>
          </a:solidFill>
        </p:spPr>
        <p:txBody>
          <a:bodyPr>
            <a:noAutofit/>
          </a:bodyPr>
          <a:lstStyle/>
          <a:p>
            <a:r>
              <a:rPr lang="tr-TR" sz="3200" b="1" dirty="0">
                <a:solidFill>
                  <a:schemeClr val="bg1">
                    <a:lumMod val="95000"/>
                  </a:schemeClr>
                </a:solidFill>
              </a:rPr>
              <a:t>Ankara Antlaşması’nın TBMM açısından önemini yazınız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Yapılan Ankara Antlaşması ile (Hatay-İskenderun dışında) güney sınırımız çizilmiştir. Bu antlaşma ile ilk defa İtilaf Devletlerinden bir devletle antlaşma yapılmıştır. İngiltere yalnız kalmıştır. </a:t>
            </a:r>
          </a:p>
          <a:p>
            <a:pPr marL="0" indent="0">
              <a:buNone/>
            </a:pPr>
            <a:endParaRPr lang="tr-TR" sz="3200" dirty="0">
              <a:solidFill>
                <a:schemeClr val="bg1">
                  <a:lumMod val="95000"/>
                </a:schemeClr>
              </a:solidFill>
            </a:endParaRP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41443340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107583"/>
            <a:ext cx="11269014" cy="4912217"/>
          </a:xfrm>
          <a:solidFill>
            <a:srgbClr val="002060"/>
          </a:solidFill>
        </p:spPr>
        <p:txBody>
          <a:bodyPr>
            <a:noAutofit/>
          </a:bodyPr>
          <a:lstStyle/>
          <a:p>
            <a:r>
              <a:rPr lang="tr-TR" sz="3200" b="1" dirty="0">
                <a:solidFill>
                  <a:schemeClr val="bg1">
                    <a:lumMod val="95000"/>
                  </a:schemeClr>
                </a:solidFill>
              </a:rPr>
              <a:t>Kars Antlaşmasının önemi nedir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Sakarya Muharebesi’nden sonra Rusya’nın peyki (bağlı devlet) konumundaki Ermenistan, Gürcistan, Azerbaycan ile Kars Antlaşması imzalandı. </a:t>
            </a:r>
            <a:r>
              <a:rPr lang="tr-TR" sz="3200" b="1" dirty="0">
                <a:solidFill>
                  <a:schemeClr val="bg1">
                    <a:lumMod val="95000"/>
                  </a:schemeClr>
                </a:solidFill>
              </a:rPr>
              <a:t>Böylece Doğu sınırı kesinlik kazandı.</a:t>
            </a:r>
            <a:r>
              <a:rPr lang="tr-TR" sz="3200" dirty="0">
                <a:solidFill>
                  <a:schemeClr val="bg1">
                    <a:lumMod val="95000"/>
                  </a:schemeClr>
                </a:solidFill>
              </a:rPr>
              <a:t>  </a:t>
            </a:r>
          </a:p>
          <a:p>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823546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1" y="708339"/>
            <a:ext cx="11281893" cy="5679582"/>
          </a:xfrm>
          <a:solidFill>
            <a:srgbClr val="002060"/>
          </a:solidFill>
        </p:spPr>
        <p:txBody>
          <a:bodyPr>
            <a:noAutofit/>
          </a:bodyPr>
          <a:lstStyle/>
          <a:p>
            <a:r>
              <a:rPr lang="tr-TR" sz="2800" b="1" dirty="0">
                <a:solidFill>
                  <a:schemeClr val="bg1">
                    <a:lumMod val="95000"/>
                  </a:schemeClr>
                </a:solidFill>
              </a:rPr>
              <a:t>Büyük Taarruz için ne gibi hazırlıklar yapılmış ve kazanılan zaferin ne gibi sonuçları olmuştur</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Ordu sayıca ve teçhizatça güçlendirildi. Orduya yeni alımlar yapıldı. Subaylar yetiştirildi. Doğudaki ve güneydeki birlikler batıya kaydırıldı. İstanbul’daki cephaneliklerden silah kaçırıldı. Rusya’dan silah yardımı sağlandı. Taarruz eğitimine önem verildi.</a:t>
            </a:r>
          </a:p>
          <a:p>
            <a:r>
              <a:rPr lang="tr-TR" sz="2800" dirty="0">
                <a:solidFill>
                  <a:schemeClr val="bg1">
                    <a:lumMod val="95000"/>
                  </a:schemeClr>
                </a:solidFill>
              </a:rPr>
              <a:t>Türk kuvvetleri 9 Eylül’de İzmir’e girdi. 18 Eylül’de Anadolu’da Yunan kuvveti kalmadı. </a:t>
            </a:r>
            <a:r>
              <a:rPr lang="tr-TR" sz="2800" dirty="0" smtClean="0">
                <a:solidFill>
                  <a:schemeClr val="bg1">
                    <a:lumMod val="95000"/>
                  </a:schemeClr>
                </a:solidFill>
              </a:rPr>
              <a:t>İtilaf </a:t>
            </a:r>
            <a:r>
              <a:rPr lang="tr-TR" sz="2800" dirty="0">
                <a:solidFill>
                  <a:schemeClr val="bg1">
                    <a:lumMod val="95000"/>
                  </a:schemeClr>
                </a:solidFill>
              </a:rPr>
              <a:t>Devletleriyle Mudanya Ateşkes Antlaşmasının yapılmasını sağladı.</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2391897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2" y="1210614"/>
            <a:ext cx="11256134" cy="4809186"/>
          </a:xfrm>
          <a:solidFill>
            <a:srgbClr val="002060"/>
          </a:solidFill>
        </p:spPr>
        <p:txBody>
          <a:bodyPr>
            <a:noAutofit/>
          </a:bodyPr>
          <a:lstStyle/>
          <a:p>
            <a:r>
              <a:rPr lang="tr-TR" sz="3200" b="1" dirty="0">
                <a:solidFill>
                  <a:schemeClr val="bg1">
                    <a:lumMod val="95000"/>
                  </a:schemeClr>
                </a:solidFill>
              </a:rPr>
              <a:t>Lozan Antlaşması’nın sınırlarla ilgili maddelerini yazınız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b="1" dirty="0">
                <a:solidFill>
                  <a:schemeClr val="bg1">
                    <a:lumMod val="95000"/>
                  </a:schemeClr>
                </a:solidFill>
              </a:rPr>
              <a:t>Suriye Sınırı: </a:t>
            </a:r>
            <a:r>
              <a:rPr lang="tr-TR" sz="3200" dirty="0">
                <a:solidFill>
                  <a:schemeClr val="bg1">
                    <a:lumMod val="95000"/>
                  </a:schemeClr>
                </a:solidFill>
              </a:rPr>
              <a:t>Fransızlarla yapılan Ankara Antlaşması ile çizilen sınırdır. </a:t>
            </a:r>
            <a:r>
              <a:rPr lang="tr-TR" sz="3200" b="1" dirty="0">
                <a:solidFill>
                  <a:schemeClr val="bg1">
                    <a:lumMod val="95000"/>
                  </a:schemeClr>
                </a:solidFill>
              </a:rPr>
              <a:t>Irak Sınırı: </a:t>
            </a:r>
            <a:r>
              <a:rPr lang="tr-TR" sz="3200" dirty="0">
                <a:solidFill>
                  <a:schemeClr val="bg1">
                    <a:lumMod val="95000"/>
                  </a:schemeClr>
                </a:solidFill>
              </a:rPr>
              <a:t>Irak sınırı İngiltere ile 9 ay süresince çözülecekti. </a:t>
            </a:r>
            <a:r>
              <a:rPr lang="tr-TR" sz="3200" b="1" dirty="0">
                <a:solidFill>
                  <a:schemeClr val="bg1">
                    <a:lumMod val="95000"/>
                  </a:schemeClr>
                </a:solidFill>
              </a:rPr>
              <a:t>Batı Sınırı: </a:t>
            </a:r>
            <a:r>
              <a:rPr lang="tr-TR" sz="3200" dirty="0">
                <a:solidFill>
                  <a:schemeClr val="bg1">
                    <a:lumMod val="95000"/>
                  </a:schemeClr>
                </a:solidFill>
              </a:rPr>
              <a:t>Mudanya Konferansı ile çizilen Meriç nehri idi. Bozcaada, </a:t>
            </a:r>
            <a:r>
              <a:rPr lang="tr-TR" sz="3200" dirty="0" smtClean="0">
                <a:solidFill>
                  <a:schemeClr val="bg1">
                    <a:lumMod val="95000"/>
                  </a:schemeClr>
                </a:solidFill>
              </a:rPr>
              <a:t>Gökçeada </a:t>
            </a:r>
            <a:r>
              <a:rPr lang="tr-TR" sz="3200" dirty="0">
                <a:solidFill>
                  <a:schemeClr val="bg1">
                    <a:lumMod val="95000"/>
                  </a:schemeClr>
                </a:solidFill>
              </a:rPr>
              <a:t>ve Tavşan adaları dışında kalan adalar Yunanistan’a bırakıldı. Rodos ve </a:t>
            </a:r>
            <a:r>
              <a:rPr lang="tr-TR" sz="3200" dirty="0" smtClean="0">
                <a:solidFill>
                  <a:schemeClr val="bg1">
                    <a:lumMod val="95000"/>
                  </a:schemeClr>
                </a:solidFill>
              </a:rPr>
              <a:t>On iki </a:t>
            </a:r>
            <a:r>
              <a:rPr lang="tr-TR" sz="3200" dirty="0">
                <a:solidFill>
                  <a:schemeClr val="bg1">
                    <a:lumMod val="95000"/>
                  </a:schemeClr>
                </a:solidFill>
              </a:rPr>
              <a:t>ada İtalyanlara bırakıldı.</a:t>
            </a:r>
          </a:p>
          <a:p>
            <a:endParaRPr lang="tr-TR" sz="3200" dirty="0">
              <a:solidFill>
                <a:schemeClr val="bg1">
                  <a:lumMod val="95000"/>
                </a:schemeClr>
              </a:solidFill>
            </a:endParaRPr>
          </a:p>
        </p:txBody>
      </p:sp>
    </p:spTree>
    <p:extLst>
      <p:ext uri="{BB962C8B-B14F-4D97-AF65-F5344CB8AC3E}">
        <p14:creationId xmlns:p14="http://schemas.microsoft.com/office/powerpoint/2010/main" val="29196703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953037"/>
            <a:ext cx="11217498" cy="5525036"/>
          </a:xfrm>
          <a:solidFill>
            <a:srgbClr val="002060"/>
          </a:solidFill>
        </p:spPr>
        <p:txBody>
          <a:bodyPr>
            <a:noAutofit/>
          </a:bodyPr>
          <a:lstStyle/>
          <a:p>
            <a:r>
              <a:rPr lang="tr-TR" sz="3600" b="1" dirty="0">
                <a:solidFill>
                  <a:schemeClr val="bg1">
                    <a:lumMod val="95000"/>
                  </a:schemeClr>
                </a:solidFill>
              </a:rPr>
              <a:t>Lozan Antlaşması’nın Türkiye’nin egemenlik haklarını kısıtlayan Boğazlarla ilgili maddelerini yazınız. </a:t>
            </a:r>
            <a:endParaRPr lang="tr-TR" sz="3600" b="1" dirty="0" smtClean="0">
              <a:solidFill>
                <a:schemeClr val="bg1">
                  <a:lumMod val="95000"/>
                </a:schemeClr>
              </a:solidFill>
            </a:endParaRPr>
          </a:p>
          <a:p>
            <a:endParaRPr lang="tr-TR" sz="3600" dirty="0">
              <a:solidFill>
                <a:schemeClr val="bg1">
                  <a:lumMod val="95000"/>
                </a:schemeClr>
              </a:solidFill>
            </a:endParaRPr>
          </a:p>
          <a:p>
            <a:r>
              <a:rPr lang="tr-TR" sz="3600" dirty="0">
                <a:solidFill>
                  <a:schemeClr val="bg1">
                    <a:lumMod val="95000"/>
                  </a:schemeClr>
                </a:solidFill>
              </a:rPr>
              <a:t>Boğazlar Türkiye’nin başkanlığında oluşturulan Boğazlar komisyonu tarafından idare edilecekti. Boğazların 20 km’lik mesafesi silahsızlandırılıyor ve askersizleştiriliyordu.</a:t>
            </a:r>
          </a:p>
          <a:p>
            <a:pPr marL="0" indent="0">
              <a:buNone/>
            </a:pPr>
            <a:endParaRPr lang="tr-TR" sz="3600" dirty="0">
              <a:solidFill>
                <a:schemeClr val="bg1">
                  <a:lumMod val="95000"/>
                </a:schemeClr>
              </a:solidFill>
            </a:endParaRPr>
          </a:p>
          <a:p>
            <a:endParaRPr lang="tr-TR" sz="3600" dirty="0">
              <a:solidFill>
                <a:schemeClr val="bg1">
                  <a:lumMod val="95000"/>
                </a:schemeClr>
              </a:solidFill>
            </a:endParaRPr>
          </a:p>
        </p:txBody>
      </p:sp>
    </p:spTree>
    <p:extLst>
      <p:ext uri="{BB962C8B-B14F-4D97-AF65-F5344CB8AC3E}">
        <p14:creationId xmlns:p14="http://schemas.microsoft.com/office/powerpoint/2010/main" val="11613759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1043189"/>
            <a:ext cx="11217498" cy="4976611"/>
          </a:xfrm>
          <a:solidFill>
            <a:srgbClr val="002060"/>
          </a:solidFill>
        </p:spPr>
        <p:txBody>
          <a:bodyPr>
            <a:noAutofit/>
          </a:bodyPr>
          <a:lstStyle/>
          <a:p>
            <a:r>
              <a:rPr lang="tr-TR" sz="3600" b="1" dirty="0">
                <a:solidFill>
                  <a:schemeClr val="bg1">
                    <a:lumMod val="95000"/>
                  </a:schemeClr>
                </a:solidFill>
              </a:rPr>
              <a:t>Mustafa Kemal’e Cumhuriyeti ilan etme fırsatı veren gelişme nedir</a:t>
            </a:r>
            <a:r>
              <a:rPr lang="tr-TR" sz="3600" b="1" dirty="0" smtClean="0">
                <a:solidFill>
                  <a:schemeClr val="bg1">
                    <a:lumMod val="95000"/>
                  </a:schemeClr>
                </a:solidFill>
              </a:rPr>
              <a:t>?</a:t>
            </a:r>
          </a:p>
          <a:p>
            <a:endParaRPr lang="tr-TR" sz="3600" dirty="0">
              <a:solidFill>
                <a:schemeClr val="bg1">
                  <a:lumMod val="95000"/>
                </a:schemeClr>
              </a:solidFill>
            </a:endParaRPr>
          </a:p>
          <a:p>
            <a:r>
              <a:rPr lang="tr-TR" sz="3600" dirty="0">
                <a:solidFill>
                  <a:schemeClr val="bg1">
                    <a:lumMod val="95000"/>
                  </a:schemeClr>
                </a:solidFill>
              </a:rPr>
              <a:t>1923 sonbaharında ortaya çıkan hükümet bunalımı Mustafa Kemal’e Cumhuriyeti ilan etme fırsatı vermiştir.</a:t>
            </a:r>
          </a:p>
          <a:p>
            <a:pPr marL="0" indent="0">
              <a:buNone/>
            </a:pPr>
            <a:r>
              <a:rPr lang="tr-TR" sz="3600" dirty="0">
                <a:solidFill>
                  <a:schemeClr val="bg1">
                    <a:lumMod val="95000"/>
                  </a:schemeClr>
                </a:solidFill>
              </a:rPr>
              <a:t> </a:t>
            </a:r>
          </a:p>
          <a:p>
            <a:endParaRPr lang="tr-TR" sz="3600" dirty="0">
              <a:solidFill>
                <a:schemeClr val="bg1">
                  <a:lumMod val="95000"/>
                </a:schemeClr>
              </a:solidFill>
            </a:endParaRPr>
          </a:p>
        </p:txBody>
      </p:sp>
    </p:spTree>
    <p:extLst>
      <p:ext uri="{BB962C8B-B14F-4D97-AF65-F5344CB8AC3E}">
        <p14:creationId xmlns:p14="http://schemas.microsoft.com/office/powerpoint/2010/main" val="321512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88642"/>
            <a:ext cx="11243257" cy="5131158"/>
          </a:xfrm>
          <a:solidFill>
            <a:srgbClr val="002060"/>
          </a:solidFill>
        </p:spPr>
        <p:txBody>
          <a:bodyPr>
            <a:noAutofit/>
          </a:bodyPr>
          <a:lstStyle/>
          <a:p>
            <a:r>
              <a:rPr lang="tr-TR" sz="3200" b="1" dirty="0">
                <a:solidFill>
                  <a:schemeClr val="bg1">
                    <a:lumMod val="95000"/>
                  </a:schemeClr>
                </a:solidFill>
              </a:rPr>
              <a:t>Cumhuriyet’in ilanı ile hangi sorunlar çözülmüştür</a:t>
            </a:r>
            <a:r>
              <a:rPr lang="tr-TR" sz="3200" b="1" dirty="0" smtClean="0">
                <a:solidFill>
                  <a:schemeClr val="bg1">
                    <a:lumMod val="95000"/>
                  </a:schemeClr>
                </a:solidFill>
              </a:rPr>
              <a:t>?</a:t>
            </a:r>
          </a:p>
          <a:p>
            <a:endParaRPr lang="tr-TR" sz="3200" b="1" dirty="0">
              <a:solidFill>
                <a:schemeClr val="bg1">
                  <a:lumMod val="95000"/>
                </a:schemeClr>
              </a:solidFill>
            </a:endParaRPr>
          </a:p>
          <a:p>
            <a:endParaRPr lang="tr-TR" sz="3200" dirty="0">
              <a:solidFill>
                <a:schemeClr val="bg1">
                  <a:lumMod val="95000"/>
                </a:schemeClr>
              </a:solidFill>
            </a:endParaRPr>
          </a:p>
          <a:p>
            <a:r>
              <a:rPr lang="tr-TR" sz="3200" dirty="0">
                <a:solidFill>
                  <a:schemeClr val="bg1">
                    <a:lumMod val="95000"/>
                  </a:schemeClr>
                </a:solidFill>
              </a:rPr>
              <a:t>Cumhuriyetin ilanı ile </a:t>
            </a:r>
            <a:r>
              <a:rPr lang="tr-TR" sz="3200" b="1" dirty="0">
                <a:solidFill>
                  <a:schemeClr val="bg1">
                    <a:lumMod val="95000"/>
                  </a:schemeClr>
                </a:solidFill>
              </a:rPr>
              <a:t>rejim, devlet başkanlığı ve hükümet meselesi</a:t>
            </a:r>
            <a:r>
              <a:rPr lang="tr-TR" sz="3200" dirty="0">
                <a:solidFill>
                  <a:schemeClr val="bg1">
                    <a:lumMod val="95000"/>
                  </a:schemeClr>
                </a:solidFill>
              </a:rPr>
              <a:t> çözümlenmiş oldu. Cumhurbaşkanlığına Mustafa Kemal seçilmiş, </a:t>
            </a:r>
            <a:r>
              <a:rPr lang="tr-TR" sz="3200" b="1" dirty="0">
                <a:solidFill>
                  <a:schemeClr val="bg1">
                    <a:lumMod val="95000"/>
                  </a:schemeClr>
                </a:solidFill>
              </a:rPr>
              <a:t>Meclis hükümeti sisteminden Kabine</a:t>
            </a:r>
            <a:r>
              <a:rPr lang="tr-TR" sz="3200" dirty="0">
                <a:solidFill>
                  <a:schemeClr val="bg1">
                    <a:lumMod val="95000"/>
                  </a:schemeClr>
                </a:solidFill>
              </a:rPr>
              <a:t> sistemine geçilmiştir.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9742953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88642"/>
            <a:ext cx="11230378" cy="5576551"/>
          </a:xfrm>
          <a:solidFill>
            <a:srgbClr val="002060"/>
          </a:solidFill>
        </p:spPr>
        <p:txBody>
          <a:bodyPr>
            <a:noAutofit/>
          </a:bodyPr>
          <a:lstStyle/>
          <a:p>
            <a:r>
              <a:rPr lang="tr-TR" sz="2800" b="1" dirty="0">
                <a:solidFill>
                  <a:schemeClr val="bg1">
                    <a:lumMod val="95000"/>
                  </a:schemeClr>
                </a:solidFill>
              </a:rPr>
              <a:t>Halifeliğin kaldırılmasının sebeplerini yazınız. </a:t>
            </a:r>
            <a:endParaRPr lang="tr-TR" sz="2800" b="1" dirty="0" smtClean="0">
              <a:solidFill>
                <a:schemeClr val="bg1">
                  <a:lumMod val="95000"/>
                </a:schemeClr>
              </a:solidFill>
            </a:endParaRPr>
          </a:p>
          <a:p>
            <a:endParaRPr lang="tr-TR" sz="2800" dirty="0">
              <a:solidFill>
                <a:schemeClr val="bg1">
                  <a:lumMod val="95000"/>
                </a:schemeClr>
              </a:solidFill>
            </a:endParaRPr>
          </a:p>
          <a:p>
            <a:r>
              <a:rPr lang="tr-TR" sz="2800" dirty="0">
                <a:solidFill>
                  <a:schemeClr val="bg1">
                    <a:lumMod val="95000"/>
                  </a:schemeClr>
                </a:solidFill>
              </a:rPr>
              <a:t>Saltanatın kaldırılmasından sonra saltanat yanlıları halife etrafında toplanmışlardı. Bunlar yoğun bir propaganda faaliyetine giriştiler. Halife de bundan cesaretle yanlış tavırlar sergiliyordu. Halifelik kurumunun cumhuriyetle bağdaşmadığı ve ileride yapılacak inkılaplara da engel olacağı düşünülüyordu. Bazı İslam devletleri de halifeliğin kaldırılmamasını istemişlerdi. Bu durum rahatsızlığa yol açmıştı</a:t>
            </a:r>
            <a:r>
              <a:rPr lang="tr-TR" sz="2800" dirty="0" smtClean="0">
                <a:solidFill>
                  <a:schemeClr val="bg1">
                    <a:lumMod val="95000"/>
                  </a:schemeClr>
                </a:solidFill>
              </a:rPr>
              <a:t>.</a:t>
            </a:r>
            <a:r>
              <a:rPr lang="tr-TR" sz="2800" b="1" dirty="0">
                <a:solidFill>
                  <a:schemeClr val="bg1">
                    <a:lumMod val="95000"/>
                  </a:schemeClr>
                </a:solidFill>
              </a:rPr>
              <a:t> </a:t>
            </a: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363034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030310"/>
            <a:ext cx="11243257" cy="4989490"/>
          </a:xfrm>
          <a:solidFill>
            <a:srgbClr val="002060"/>
          </a:solidFill>
        </p:spPr>
        <p:txBody>
          <a:bodyPr>
            <a:noAutofit/>
          </a:bodyPr>
          <a:lstStyle/>
          <a:p>
            <a:r>
              <a:rPr lang="tr-TR" sz="3200" b="1" dirty="0">
                <a:solidFill>
                  <a:schemeClr val="bg1">
                    <a:lumMod val="95000"/>
                  </a:schemeClr>
                </a:solidFill>
              </a:rPr>
              <a:t>Birinci Dünya Savaşı’nda Almanya’nın Osmanlı Devleti’ni yanında savaşa sokmak istemesinin sebepleri nelerdir</a:t>
            </a:r>
            <a:r>
              <a:rPr lang="tr-TR" sz="3200" b="1" dirty="0" smtClean="0">
                <a:solidFill>
                  <a:schemeClr val="bg1">
                    <a:lumMod val="95000"/>
                  </a:schemeClr>
                </a:solidFill>
              </a:rPr>
              <a:t>?</a:t>
            </a:r>
          </a:p>
          <a:p>
            <a:r>
              <a:rPr lang="tr-TR" sz="3200" dirty="0" smtClean="0">
                <a:solidFill>
                  <a:schemeClr val="bg1">
                    <a:lumMod val="95000"/>
                  </a:schemeClr>
                </a:solidFill>
              </a:rPr>
              <a:t>a-Yeni </a:t>
            </a:r>
            <a:r>
              <a:rPr lang="tr-TR" sz="3200" dirty="0">
                <a:solidFill>
                  <a:schemeClr val="bg1">
                    <a:lumMod val="95000"/>
                  </a:schemeClr>
                </a:solidFill>
              </a:rPr>
              <a:t>cepheler açarak yükünü hafifletmek istemesi </a:t>
            </a:r>
            <a:endParaRPr lang="tr-TR" sz="3200" dirty="0" smtClean="0">
              <a:solidFill>
                <a:schemeClr val="bg1">
                  <a:lumMod val="95000"/>
                </a:schemeClr>
              </a:solidFill>
            </a:endParaRPr>
          </a:p>
          <a:p>
            <a:r>
              <a:rPr lang="tr-TR" sz="3200" dirty="0" smtClean="0">
                <a:solidFill>
                  <a:schemeClr val="bg1">
                    <a:lumMod val="95000"/>
                  </a:schemeClr>
                </a:solidFill>
              </a:rPr>
              <a:t>b-Musul </a:t>
            </a:r>
            <a:r>
              <a:rPr lang="tr-TR" sz="3200" dirty="0">
                <a:solidFill>
                  <a:schemeClr val="bg1">
                    <a:lumMod val="95000"/>
                  </a:schemeClr>
                </a:solidFill>
              </a:rPr>
              <a:t>ve Kerkük petrollerinden faydalanma isteği </a:t>
            </a:r>
            <a:endParaRPr lang="tr-TR" sz="3200" dirty="0" smtClean="0">
              <a:solidFill>
                <a:schemeClr val="bg1">
                  <a:lumMod val="95000"/>
                </a:schemeClr>
              </a:solidFill>
            </a:endParaRPr>
          </a:p>
          <a:p>
            <a:r>
              <a:rPr lang="tr-TR" sz="3200" dirty="0" smtClean="0">
                <a:solidFill>
                  <a:schemeClr val="bg1">
                    <a:lumMod val="95000"/>
                  </a:schemeClr>
                </a:solidFill>
              </a:rPr>
              <a:t>c-Rusya </a:t>
            </a:r>
            <a:r>
              <a:rPr lang="tr-TR" sz="3200" dirty="0">
                <a:solidFill>
                  <a:schemeClr val="bg1">
                    <a:lumMod val="95000"/>
                  </a:schemeClr>
                </a:solidFill>
              </a:rPr>
              <a:t>ve İngiltere’ye karşı padişahın halifelik sıfatından yararlanma isteği </a:t>
            </a:r>
            <a:endParaRPr lang="tr-TR" sz="3200" dirty="0" smtClean="0">
              <a:solidFill>
                <a:schemeClr val="bg1">
                  <a:lumMod val="95000"/>
                </a:schemeClr>
              </a:solidFill>
            </a:endParaRPr>
          </a:p>
          <a:p>
            <a:r>
              <a:rPr lang="tr-TR" sz="3200" dirty="0" smtClean="0">
                <a:solidFill>
                  <a:schemeClr val="bg1">
                    <a:lumMod val="95000"/>
                  </a:schemeClr>
                </a:solidFill>
              </a:rPr>
              <a:t>d-Rusya’ya </a:t>
            </a:r>
            <a:r>
              <a:rPr lang="tr-TR" sz="3200" dirty="0">
                <a:solidFill>
                  <a:schemeClr val="bg1">
                    <a:lumMod val="95000"/>
                  </a:schemeClr>
                </a:solidFill>
              </a:rPr>
              <a:t>Boğazlar yoluyla yapılacak yardımı önleme isteği</a:t>
            </a:r>
          </a:p>
          <a:p>
            <a:endParaRPr lang="tr-TR" sz="3200" dirty="0">
              <a:solidFill>
                <a:schemeClr val="bg1">
                  <a:lumMod val="95000"/>
                </a:schemeClr>
              </a:solidFill>
            </a:endParaRPr>
          </a:p>
        </p:txBody>
      </p:sp>
    </p:spTree>
    <p:extLst>
      <p:ext uri="{BB962C8B-B14F-4D97-AF65-F5344CB8AC3E}">
        <p14:creationId xmlns:p14="http://schemas.microsoft.com/office/powerpoint/2010/main" val="37473967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760" y="1146220"/>
            <a:ext cx="11256136" cy="5409127"/>
          </a:xfrm>
          <a:solidFill>
            <a:srgbClr val="002060"/>
          </a:solidFill>
        </p:spPr>
        <p:txBody>
          <a:bodyPr>
            <a:noAutofit/>
          </a:bodyPr>
          <a:lstStyle/>
          <a:p>
            <a:r>
              <a:rPr lang="tr-TR" sz="3200" b="1" dirty="0">
                <a:solidFill>
                  <a:schemeClr val="bg1">
                    <a:lumMod val="95000"/>
                  </a:schemeClr>
                </a:solidFill>
              </a:rPr>
              <a:t>Şeyh Sait isyanına karşı hükümet hangi tedbirleri almıştır?</a:t>
            </a:r>
            <a:endParaRPr lang="tr-TR" sz="3200" dirty="0">
              <a:solidFill>
                <a:schemeClr val="bg1">
                  <a:lumMod val="95000"/>
                </a:schemeClr>
              </a:solidFill>
            </a:endParaRPr>
          </a:p>
          <a:p>
            <a:r>
              <a:rPr lang="tr-TR" sz="3200" dirty="0">
                <a:solidFill>
                  <a:schemeClr val="bg1">
                    <a:lumMod val="95000"/>
                  </a:schemeClr>
                </a:solidFill>
              </a:rPr>
              <a:t>İsyan karşısında hükümete geniş yetkiler veren Takrir-i Sükun Kanunu’nu çıkartmıştır(4 Mart 1925).Ayrıca TBMM, biri Ankara’da, diğeri isyan bölgesi olan Diyarbakır’da olmak üzere tekrar iki İstiklal Mahkemesi kurulması hakkında kanun çıkarılmıştır.</a:t>
            </a:r>
          </a:p>
          <a:p>
            <a:r>
              <a:rPr lang="tr-TR" sz="3200" dirty="0">
                <a:solidFill>
                  <a:schemeClr val="bg1">
                    <a:lumMod val="95000"/>
                  </a:schemeClr>
                </a:solidFill>
              </a:rPr>
              <a:t>Doğu’da kısmi seferberlik ilan edilerek ayaklanmanın bastırılması orduya bırakıldı. Ayrıca Hıyanet-i Vataniye Kanunu’na yeni maddeler eklendi.</a:t>
            </a:r>
          </a:p>
          <a:p>
            <a:pPr marL="0" indent="0">
              <a:buNone/>
            </a:pPr>
            <a:r>
              <a:rPr lang="tr-TR" sz="3200" b="1" dirty="0">
                <a:solidFill>
                  <a:schemeClr val="bg1">
                    <a:lumMod val="95000"/>
                  </a:schemeClr>
                </a:solidFill>
              </a:rPr>
              <a:t> </a:t>
            </a: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18412002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043189"/>
            <a:ext cx="11230378" cy="5640946"/>
          </a:xfrm>
          <a:solidFill>
            <a:srgbClr val="002060"/>
          </a:solidFill>
        </p:spPr>
        <p:txBody>
          <a:bodyPr>
            <a:noAutofit/>
          </a:bodyPr>
          <a:lstStyle/>
          <a:p>
            <a:r>
              <a:rPr lang="tr-TR" sz="3200" b="1" dirty="0">
                <a:solidFill>
                  <a:schemeClr val="bg1">
                    <a:lumMod val="95000"/>
                  </a:schemeClr>
                </a:solidFill>
              </a:rPr>
              <a:t>Serbest Cumhuriyet Fırkasının kurulma amaçları nelerdir?</a:t>
            </a:r>
            <a:endParaRPr lang="tr-TR" sz="3200" dirty="0">
              <a:solidFill>
                <a:schemeClr val="bg1">
                  <a:lumMod val="95000"/>
                </a:schemeClr>
              </a:solidFill>
            </a:endParaRPr>
          </a:p>
          <a:p>
            <a:r>
              <a:rPr lang="tr-TR" sz="3200" dirty="0">
                <a:solidFill>
                  <a:schemeClr val="bg1">
                    <a:lumMod val="95000"/>
                  </a:schemeClr>
                </a:solidFill>
              </a:rPr>
              <a:t>Meclis’te yalnız Cumhuriyet Halk </a:t>
            </a:r>
            <a:r>
              <a:rPr lang="tr-TR" sz="3200" dirty="0" err="1">
                <a:solidFill>
                  <a:schemeClr val="bg1">
                    <a:lumMod val="95000"/>
                  </a:schemeClr>
                </a:solidFill>
              </a:rPr>
              <a:t>Fırkası’nın</a:t>
            </a:r>
            <a:r>
              <a:rPr lang="tr-TR" sz="3200" dirty="0">
                <a:solidFill>
                  <a:schemeClr val="bg1">
                    <a:lumMod val="95000"/>
                  </a:schemeClr>
                </a:solidFill>
              </a:rPr>
              <a:t> milletvekillerinin bulunması hükümetin denetlenmesi- ne imkan vermiyor, eleştiri olmadığı için, yapılan işlerin hesabını sormak ve kontrolünü yapmak imkanı bulunamuyordu.1929’da dünyada o güne kadar eşi görülmemiş boyutlarda bir ekonomik bunalım başlamıştı.1930 yılı İlkbaharında yaptığı yurt gezisinde hükümete karşı şikayetleri de dikkate alan Mustafa Kemal yeni bir siyasi oluşumuna karar verdi.</a:t>
            </a:r>
          </a:p>
          <a:p>
            <a:pPr marL="0" indent="0">
              <a:buNone/>
            </a:pPr>
            <a:endParaRPr lang="tr-TR" sz="3200" dirty="0">
              <a:solidFill>
                <a:schemeClr val="bg1">
                  <a:lumMod val="95000"/>
                </a:schemeClr>
              </a:solidFill>
            </a:endParaRP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1889566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043189"/>
            <a:ext cx="11243256" cy="4976611"/>
          </a:xfrm>
          <a:solidFill>
            <a:srgbClr val="002060"/>
          </a:solidFill>
        </p:spPr>
        <p:txBody>
          <a:bodyPr>
            <a:normAutofit/>
          </a:bodyPr>
          <a:lstStyle/>
          <a:p>
            <a:r>
              <a:rPr lang="tr-TR" sz="3200" b="1" dirty="0">
                <a:solidFill>
                  <a:schemeClr val="bg1">
                    <a:lumMod val="95000"/>
                  </a:schemeClr>
                </a:solidFill>
              </a:rPr>
              <a:t>Tekke, Zaviye ve Türbelerin kapatılma sebeplerini yazınız</a:t>
            </a:r>
            <a:r>
              <a:rPr lang="tr-TR" sz="3200" b="1" dirty="0" smtClean="0">
                <a:solidFill>
                  <a:schemeClr val="bg1">
                    <a:lumMod val="95000"/>
                  </a:schemeClr>
                </a:solidFill>
              </a:rPr>
              <a:t>.</a:t>
            </a:r>
          </a:p>
          <a:p>
            <a:endParaRPr lang="tr-TR" sz="3200" b="1" dirty="0">
              <a:solidFill>
                <a:schemeClr val="bg1">
                  <a:lumMod val="95000"/>
                </a:schemeClr>
              </a:solidFill>
            </a:endParaRPr>
          </a:p>
          <a:p>
            <a:pPr marL="0" indent="0">
              <a:buNone/>
            </a:pPr>
            <a:endParaRPr lang="tr-TR" sz="3200" dirty="0">
              <a:solidFill>
                <a:schemeClr val="bg1">
                  <a:lumMod val="95000"/>
                </a:schemeClr>
              </a:solidFill>
            </a:endParaRPr>
          </a:p>
          <a:p>
            <a:r>
              <a:rPr lang="tr-TR" sz="3200" dirty="0">
                <a:solidFill>
                  <a:schemeClr val="bg1">
                    <a:lumMod val="95000"/>
                  </a:schemeClr>
                </a:solidFill>
              </a:rPr>
              <a:t>Din istismarının önlenmesi ve laik devlet düzenine geçmeyi sağlama.</a:t>
            </a:r>
          </a:p>
          <a:p>
            <a:pPr marL="0" indent="0">
              <a:buNone/>
            </a:pPr>
            <a:endParaRPr lang="tr-TR" sz="3200" dirty="0">
              <a:solidFill>
                <a:schemeClr val="bg1">
                  <a:lumMod val="95000"/>
                </a:schemeClr>
              </a:solidFill>
            </a:endParaRPr>
          </a:p>
          <a:p>
            <a:pPr marL="0" indent="0">
              <a:buNone/>
            </a:pPr>
            <a:r>
              <a:rPr lang="tr-TR" sz="3200" b="1" dirty="0">
                <a:solidFill>
                  <a:schemeClr val="bg1">
                    <a:lumMod val="95000"/>
                  </a:schemeClr>
                </a:solidFill>
              </a:rPr>
              <a:t> </a:t>
            </a:r>
            <a:endParaRPr lang="tr-TR" sz="3200" dirty="0">
              <a:solidFill>
                <a:schemeClr val="bg1">
                  <a:lumMod val="95000"/>
                </a:schemeClr>
              </a:solidFill>
            </a:endParaRP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36242799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862885"/>
            <a:ext cx="11256136" cy="5872766"/>
          </a:xfrm>
          <a:solidFill>
            <a:srgbClr val="002060"/>
          </a:solidFill>
        </p:spPr>
        <p:txBody>
          <a:bodyPr>
            <a:normAutofit/>
          </a:bodyPr>
          <a:lstStyle/>
          <a:p>
            <a:r>
              <a:rPr lang="tr-TR" sz="2400" b="1" dirty="0">
                <a:solidFill>
                  <a:schemeClr val="bg1">
                    <a:lumMod val="95000"/>
                  </a:schemeClr>
                </a:solidFill>
              </a:rPr>
              <a:t>Medeni Kanunu ile hangi yenilikler getirilmiştir?</a:t>
            </a:r>
            <a:endParaRPr lang="tr-TR" sz="2400" dirty="0">
              <a:solidFill>
                <a:schemeClr val="bg1">
                  <a:lumMod val="95000"/>
                </a:schemeClr>
              </a:solidFill>
            </a:endParaRPr>
          </a:p>
          <a:p>
            <a:r>
              <a:rPr lang="tr-TR" sz="2400" dirty="0">
                <a:solidFill>
                  <a:schemeClr val="bg1">
                    <a:lumMod val="95000"/>
                  </a:schemeClr>
                </a:solidFill>
              </a:rPr>
              <a:t>-Kadınla erkek arasındaki toplumsal ve ekonomik eşitlik sağlanmış, kadınlara her mesleğe girme hakkı doğmuş, tek kadınla evlilik esası kabul edilmiş, kadınlara da boşanma hakkı verilmiştir.</a:t>
            </a:r>
          </a:p>
          <a:p>
            <a:r>
              <a:rPr lang="tr-TR" sz="2400" dirty="0">
                <a:solidFill>
                  <a:schemeClr val="bg1">
                    <a:lumMod val="95000"/>
                  </a:schemeClr>
                </a:solidFill>
              </a:rPr>
              <a:t> -Aile, toplumun temeli sayılarak korunmuş, çocukların iyi yetişmeleri için ana ve babaya yükümlülükler getirilmiştir.</a:t>
            </a:r>
          </a:p>
          <a:p>
            <a:r>
              <a:rPr lang="tr-TR" sz="2400" dirty="0">
                <a:solidFill>
                  <a:schemeClr val="bg1">
                    <a:lumMod val="95000"/>
                  </a:schemeClr>
                </a:solidFill>
              </a:rPr>
              <a:t> -Evlenme işlemi devlet denetimine alınmıştır. Aile kurmanın, resmi nikâh memuru önünde yapılması sağlanmıştır. Resmi nikâhtan sonra eşlere istedikleri türde dini tören yapabilme izni verilmiştir.</a:t>
            </a:r>
          </a:p>
          <a:p>
            <a:r>
              <a:rPr lang="tr-TR" sz="2400" dirty="0">
                <a:solidFill>
                  <a:schemeClr val="bg1">
                    <a:lumMod val="95000"/>
                  </a:schemeClr>
                </a:solidFill>
              </a:rPr>
              <a:t>-Mirasta kız ve erkek çocuklar arasındaki eşitsizlik kaldırılmış ve eşitlik getirilmiştir.</a:t>
            </a:r>
          </a:p>
          <a:p>
            <a:r>
              <a:rPr lang="tr-TR" sz="2400" dirty="0">
                <a:solidFill>
                  <a:schemeClr val="bg1">
                    <a:lumMod val="95000"/>
                  </a:schemeClr>
                </a:solidFill>
              </a:rPr>
              <a:t>-Kişilerin mallarla ve birbiriyle olan ilişkilerinde çelişkiler ve boşluklar giderilmiş, modern bir sistem getirilmiştir</a:t>
            </a:r>
            <a:r>
              <a:rPr lang="tr-TR" sz="2400" dirty="0" smtClean="0">
                <a:solidFill>
                  <a:schemeClr val="bg1">
                    <a:lumMod val="95000"/>
                  </a:schemeClr>
                </a:solidFill>
              </a:rPr>
              <a:t>.</a:t>
            </a:r>
            <a:r>
              <a:rPr lang="tr-TR" sz="2400" dirty="0">
                <a:solidFill>
                  <a:schemeClr val="bg1">
                    <a:lumMod val="95000"/>
                  </a:schemeClr>
                </a:solidFill>
              </a:rPr>
              <a:t> </a:t>
            </a:r>
          </a:p>
          <a:p>
            <a:endParaRPr lang="tr-TR" sz="2400" dirty="0">
              <a:solidFill>
                <a:schemeClr val="bg1">
                  <a:lumMod val="95000"/>
                </a:schemeClr>
              </a:solidFill>
            </a:endParaRPr>
          </a:p>
          <a:p>
            <a:endParaRPr lang="tr-TR" dirty="0">
              <a:solidFill>
                <a:schemeClr val="bg1">
                  <a:lumMod val="95000"/>
                </a:schemeClr>
              </a:solidFill>
            </a:endParaRPr>
          </a:p>
        </p:txBody>
      </p:sp>
    </p:spTree>
    <p:extLst>
      <p:ext uri="{BB962C8B-B14F-4D97-AF65-F5344CB8AC3E}">
        <p14:creationId xmlns:p14="http://schemas.microsoft.com/office/powerpoint/2010/main" val="374659194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1184856"/>
            <a:ext cx="11230377" cy="4834944"/>
          </a:xfrm>
          <a:solidFill>
            <a:srgbClr val="002060"/>
          </a:solidFill>
        </p:spPr>
        <p:txBody>
          <a:bodyPr>
            <a:normAutofit lnSpcReduction="10000"/>
          </a:bodyPr>
          <a:lstStyle/>
          <a:p>
            <a:r>
              <a:rPr lang="tr-TR" sz="3200" b="1" dirty="0">
                <a:solidFill>
                  <a:schemeClr val="bg1">
                    <a:lumMod val="95000"/>
                  </a:schemeClr>
                </a:solidFill>
              </a:rPr>
              <a:t>Latin Harfleri niçin kabul edilmiştir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Arap alfabesinin şekil ve ses uyumu bakımından Türkçe’ye uymaması ve öğrenmesi de zor olması. Mustafa Kemal’in, Türk dilinin okuyup yazılmasının kolaylaşması, eğitim ve öğretim işlerinin yaygınlaştırılması için harf değişikliğine gitmenin gerekliliğine inanması.</a:t>
            </a:r>
          </a:p>
          <a:p>
            <a:pPr marL="0" indent="0">
              <a:buNone/>
            </a:pPr>
            <a:r>
              <a:rPr lang="tr-TR" sz="3200" b="1" dirty="0">
                <a:solidFill>
                  <a:schemeClr val="bg1">
                    <a:lumMod val="95000"/>
                  </a:schemeClr>
                </a:solidFill>
              </a:rPr>
              <a:t> </a:t>
            </a:r>
            <a:endParaRPr lang="tr-TR" sz="3200" dirty="0">
              <a:solidFill>
                <a:schemeClr val="bg1">
                  <a:lumMod val="95000"/>
                </a:schemeClr>
              </a:solidFill>
            </a:endParaRPr>
          </a:p>
          <a:p>
            <a:endParaRPr lang="tr-TR" sz="2400" dirty="0">
              <a:solidFill>
                <a:schemeClr val="bg1">
                  <a:lumMod val="95000"/>
                </a:schemeClr>
              </a:solidFill>
            </a:endParaRPr>
          </a:p>
        </p:txBody>
      </p:sp>
    </p:spTree>
    <p:extLst>
      <p:ext uri="{BB962C8B-B14F-4D97-AF65-F5344CB8AC3E}">
        <p14:creationId xmlns:p14="http://schemas.microsoft.com/office/powerpoint/2010/main" val="10153122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862885"/>
            <a:ext cx="11217498" cy="5705339"/>
          </a:xfrm>
          <a:solidFill>
            <a:srgbClr val="002060"/>
          </a:solidFill>
        </p:spPr>
        <p:txBody>
          <a:bodyPr>
            <a:noAutofit/>
          </a:bodyPr>
          <a:lstStyle/>
          <a:p>
            <a:r>
              <a:rPr lang="tr-TR" sz="2000" b="1" dirty="0">
                <a:solidFill>
                  <a:schemeClr val="bg1">
                    <a:lumMod val="95000"/>
                  </a:schemeClr>
                </a:solidFill>
              </a:rPr>
              <a:t>Türk Dil Kurumu'nun Kurulmasındaki amaç neydi</a:t>
            </a:r>
            <a:r>
              <a:rPr lang="tr-TR" sz="2000" b="1" dirty="0" smtClean="0">
                <a:solidFill>
                  <a:schemeClr val="bg1">
                    <a:lumMod val="95000"/>
                  </a:schemeClr>
                </a:solidFill>
              </a:rPr>
              <a:t>?</a:t>
            </a:r>
          </a:p>
          <a:p>
            <a:endParaRPr lang="tr-TR" sz="2000" dirty="0">
              <a:solidFill>
                <a:schemeClr val="bg1">
                  <a:lumMod val="95000"/>
                </a:schemeClr>
              </a:solidFill>
            </a:endParaRPr>
          </a:p>
          <a:p>
            <a:r>
              <a:rPr lang="tr-TR" sz="2000" b="1" dirty="0">
                <a:solidFill>
                  <a:schemeClr val="bg1">
                    <a:lumMod val="95000"/>
                  </a:schemeClr>
                </a:solidFill>
              </a:rPr>
              <a:t> </a:t>
            </a:r>
            <a:r>
              <a:rPr lang="tr-TR" sz="2000" dirty="0">
                <a:solidFill>
                  <a:schemeClr val="bg1">
                    <a:lumMod val="95000"/>
                  </a:schemeClr>
                </a:solidFill>
              </a:rPr>
              <a:t>- Dildeki ikiliğe son vererek toplumdaki bireyler ile ülke yöneticileri, aydınlarla halk arasındaki iletişimi kolaylaştırmak.</a:t>
            </a:r>
          </a:p>
          <a:p>
            <a:r>
              <a:rPr lang="tr-TR" sz="2000" dirty="0">
                <a:solidFill>
                  <a:schemeClr val="bg1">
                    <a:lumMod val="95000"/>
                  </a:schemeClr>
                </a:solidFill>
              </a:rPr>
              <a:t>- Sade duru ve kolay anlaşılır bir dil oluşturmak.</a:t>
            </a:r>
          </a:p>
          <a:p>
            <a:r>
              <a:rPr lang="tr-TR" sz="2000" dirty="0">
                <a:solidFill>
                  <a:schemeClr val="bg1">
                    <a:lumMod val="95000"/>
                  </a:schemeClr>
                </a:solidFill>
              </a:rPr>
              <a:t>- Siyasal alanda sağlanan bağımsızlık gibi Türk dilinde de bağımsızlığı sağlamak.</a:t>
            </a:r>
          </a:p>
          <a:p>
            <a:r>
              <a:rPr lang="tr-TR" sz="2000" dirty="0">
                <a:solidFill>
                  <a:schemeClr val="bg1">
                    <a:lumMod val="95000"/>
                  </a:schemeClr>
                </a:solidFill>
              </a:rPr>
              <a:t>- </a:t>
            </a:r>
            <a:r>
              <a:rPr lang="tr-TR" sz="2000" dirty="0" err="1">
                <a:solidFill>
                  <a:schemeClr val="bg1">
                    <a:lumMod val="95000"/>
                  </a:schemeClr>
                </a:solidFill>
              </a:rPr>
              <a:t>Türkçe'yi</a:t>
            </a:r>
            <a:r>
              <a:rPr lang="tr-TR" sz="2000" dirty="0">
                <a:solidFill>
                  <a:schemeClr val="bg1">
                    <a:lumMod val="95000"/>
                  </a:schemeClr>
                </a:solidFill>
              </a:rPr>
              <a:t> yabancı dillerin etkisinden kurtarmak.</a:t>
            </a:r>
          </a:p>
          <a:p>
            <a:r>
              <a:rPr lang="tr-TR" sz="2000" dirty="0">
                <a:solidFill>
                  <a:schemeClr val="bg1">
                    <a:lumMod val="95000"/>
                  </a:schemeClr>
                </a:solidFill>
              </a:rPr>
              <a:t>- Türkçedeki yabancı kelimeleri atıp Türkçe karşılıklarını bulmak,</a:t>
            </a:r>
          </a:p>
          <a:p>
            <a:r>
              <a:rPr lang="tr-TR" sz="2000" dirty="0">
                <a:solidFill>
                  <a:schemeClr val="bg1">
                    <a:lumMod val="95000"/>
                  </a:schemeClr>
                </a:solidFill>
              </a:rPr>
              <a:t>- Türk diline milli bir gelişme yolunu çizmek,</a:t>
            </a:r>
          </a:p>
          <a:p>
            <a:r>
              <a:rPr lang="tr-TR" sz="2000" dirty="0">
                <a:solidFill>
                  <a:schemeClr val="bg1">
                    <a:lumMod val="95000"/>
                  </a:schemeClr>
                </a:solidFill>
              </a:rPr>
              <a:t>- Aydın diliyle halk dili arasında görülen ayrıma son vermek.</a:t>
            </a:r>
          </a:p>
          <a:p>
            <a:r>
              <a:rPr lang="tr-TR" sz="2000" dirty="0">
                <a:solidFill>
                  <a:schemeClr val="bg1">
                    <a:lumMod val="95000"/>
                  </a:schemeClr>
                </a:solidFill>
              </a:rPr>
              <a:t>- Türk dilinin bir bilim ve kültür dili olmasını sağlamak,</a:t>
            </a:r>
          </a:p>
          <a:p>
            <a:r>
              <a:rPr lang="tr-TR" sz="2000" dirty="0">
                <a:solidFill>
                  <a:schemeClr val="bg1">
                    <a:lumMod val="95000"/>
                  </a:schemeClr>
                </a:solidFill>
              </a:rPr>
              <a:t>- Türkçe bir sözlük hazırlayıp Türkçe'nin zenginleşmesini sağlamak,</a:t>
            </a:r>
          </a:p>
          <a:p>
            <a:r>
              <a:rPr lang="tr-TR" sz="2000" dirty="0">
                <a:solidFill>
                  <a:schemeClr val="bg1">
                    <a:lumMod val="95000"/>
                  </a:schemeClr>
                </a:solidFill>
              </a:rPr>
              <a:t>- Konuşma dili ile yazı dilinin aynı olmasını sağlamak.</a:t>
            </a:r>
          </a:p>
          <a:p>
            <a:pPr marL="0" indent="0">
              <a:buNone/>
            </a:pPr>
            <a:endParaRPr lang="tr-TR" sz="2000" dirty="0">
              <a:solidFill>
                <a:schemeClr val="bg1">
                  <a:lumMod val="95000"/>
                </a:schemeClr>
              </a:solidFill>
            </a:endParaRPr>
          </a:p>
          <a:p>
            <a:endParaRPr lang="tr-TR" sz="2000" dirty="0">
              <a:solidFill>
                <a:schemeClr val="bg1">
                  <a:lumMod val="95000"/>
                </a:schemeClr>
              </a:solidFill>
            </a:endParaRPr>
          </a:p>
        </p:txBody>
      </p:sp>
    </p:spTree>
    <p:extLst>
      <p:ext uri="{BB962C8B-B14F-4D97-AF65-F5344CB8AC3E}">
        <p14:creationId xmlns:p14="http://schemas.microsoft.com/office/powerpoint/2010/main" val="40484979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159099"/>
            <a:ext cx="11243256" cy="4860701"/>
          </a:xfrm>
          <a:solidFill>
            <a:srgbClr val="002060"/>
          </a:solidFill>
        </p:spPr>
        <p:txBody>
          <a:bodyPr>
            <a:normAutofit/>
          </a:bodyPr>
          <a:lstStyle/>
          <a:p>
            <a:r>
              <a:rPr lang="tr-TR" sz="2800" b="1" dirty="0">
                <a:solidFill>
                  <a:schemeClr val="bg1">
                    <a:lumMod val="95000"/>
                  </a:schemeClr>
                </a:solidFill>
              </a:rPr>
              <a:t>Ölçülerde yapılan değişikliğin sebepleri nelerdir</a:t>
            </a:r>
            <a:r>
              <a:rPr lang="tr-TR" sz="2800" b="1" dirty="0" smtClean="0">
                <a:solidFill>
                  <a:schemeClr val="bg1">
                    <a:lumMod val="95000"/>
                  </a:schemeClr>
                </a:solidFill>
              </a:rPr>
              <a:t>?</a:t>
            </a:r>
          </a:p>
          <a:p>
            <a:endParaRPr lang="tr-TR" sz="2800" b="1" dirty="0">
              <a:solidFill>
                <a:schemeClr val="bg1">
                  <a:lumMod val="95000"/>
                </a:schemeClr>
              </a:solidFill>
            </a:endParaRPr>
          </a:p>
          <a:p>
            <a:endParaRPr lang="tr-TR" sz="2800" dirty="0">
              <a:solidFill>
                <a:schemeClr val="bg1">
                  <a:lumMod val="95000"/>
                </a:schemeClr>
              </a:solidFill>
            </a:endParaRPr>
          </a:p>
          <a:p>
            <a:r>
              <a:rPr lang="tr-TR" sz="2800" dirty="0">
                <a:solidFill>
                  <a:schemeClr val="bg1">
                    <a:lumMod val="95000"/>
                  </a:schemeClr>
                </a:solidFill>
              </a:rPr>
              <a:t>Bu alanda yapılan inkılaplarla batıyla ekonomik ve sosyal alanda uyum sağlanmıştır. Ülke içinde de ölçülerde birlik sağlanmıştır.  </a:t>
            </a:r>
            <a:r>
              <a:rPr lang="tr-TR" sz="2800" dirty="0" smtClean="0">
                <a:solidFill>
                  <a:schemeClr val="bg1">
                    <a:lumMod val="95000"/>
                  </a:schemeClr>
                </a:solidFill>
              </a:rPr>
              <a:t>           </a:t>
            </a: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39533423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146220"/>
            <a:ext cx="11269014" cy="4873580"/>
          </a:xfrm>
          <a:solidFill>
            <a:srgbClr val="002060"/>
          </a:solidFill>
        </p:spPr>
        <p:txBody>
          <a:bodyPr>
            <a:noAutofit/>
          </a:bodyPr>
          <a:lstStyle/>
          <a:p>
            <a:r>
              <a:rPr lang="tr-TR" sz="3200" b="1" dirty="0">
                <a:solidFill>
                  <a:schemeClr val="bg1">
                    <a:lumMod val="95000"/>
                  </a:schemeClr>
                </a:solidFill>
              </a:rPr>
              <a:t>Soyadı Kanunun kabul edilme sebepleri nelerdir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Devlet işlerinde ve toplum hayatındaki karmaşaya son verilmiş, devlet işlerini kolaylaşmış, toplumsal ayrıcalıklara unvanlara son verilmiştir.</a:t>
            </a:r>
          </a:p>
          <a:p>
            <a:pPr marL="0" indent="0">
              <a:buNone/>
            </a:pPr>
            <a:endParaRPr lang="tr-TR" sz="3200" dirty="0">
              <a:solidFill>
                <a:schemeClr val="bg1">
                  <a:lumMod val="95000"/>
                </a:schemeClr>
              </a:solidFill>
            </a:endParaRPr>
          </a:p>
          <a:p>
            <a:endParaRPr lang="tr-TR" sz="3200" dirty="0">
              <a:solidFill>
                <a:schemeClr val="bg1">
                  <a:lumMod val="95000"/>
                </a:schemeClr>
              </a:solidFill>
            </a:endParaRPr>
          </a:p>
        </p:txBody>
      </p:sp>
    </p:spTree>
    <p:extLst>
      <p:ext uri="{BB962C8B-B14F-4D97-AF65-F5344CB8AC3E}">
        <p14:creationId xmlns:p14="http://schemas.microsoft.com/office/powerpoint/2010/main" val="29792054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824248"/>
            <a:ext cx="11243256" cy="5640946"/>
          </a:xfrm>
          <a:solidFill>
            <a:srgbClr val="002060"/>
          </a:solidFill>
        </p:spPr>
        <p:txBody>
          <a:bodyPr>
            <a:noAutofit/>
          </a:bodyPr>
          <a:lstStyle/>
          <a:p>
            <a:r>
              <a:rPr lang="tr-TR" sz="2400" b="1" dirty="0">
                <a:solidFill>
                  <a:schemeClr val="bg1">
                    <a:lumMod val="95000"/>
                  </a:schemeClr>
                </a:solidFill>
              </a:rPr>
              <a:t>Laikliğe geçişin aşamalarını yazınız</a:t>
            </a:r>
            <a:r>
              <a:rPr lang="tr-TR" sz="2400" b="1" dirty="0" smtClean="0">
                <a:solidFill>
                  <a:schemeClr val="bg1">
                    <a:lumMod val="95000"/>
                  </a:schemeClr>
                </a:solidFill>
              </a:rPr>
              <a:t>.</a:t>
            </a:r>
          </a:p>
          <a:p>
            <a:endParaRPr lang="tr-TR" sz="2400" dirty="0">
              <a:solidFill>
                <a:schemeClr val="bg1">
                  <a:lumMod val="95000"/>
                </a:schemeClr>
              </a:solidFill>
            </a:endParaRPr>
          </a:p>
          <a:p>
            <a:r>
              <a:rPr lang="tr-TR" sz="2400" dirty="0">
                <a:solidFill>
                  <a:schemeClr val="bg1">
                    <a:lumMod val="95000"/>
                  </a:schemeClr>
                </a:solidFill>
              </a:rPr>
              <a:t>Devlet yapısındaki laikleşmenin ilk aşaması saltanatın kaldırılması olmuştur (1 Kasım 1922). Daha sonra cumhuriyet ilan edilmiş, 3 Mart 1924’te halifelik kaldırılmıştır. Aynı tarihte </a:t>
            </a:r>
            <a:r>
              <a:rPr lang="tr-TR" sz="2400" dirty="0" err="1">
                <a:solidFill>
                  <a:schemeClr val="bg1">
                    <a:lumMod val="95000"/>
                  </a:schemeClr>
                </a:solidFill>
              </a:rPr>
              <a:t>Şer’iye</a:t>
            </a:r>
            <a:r>
              <a:rPr lang="tr-TR" sz="2400" dirty="0">
                <a:solidFill>
                  <a:schemeClr val="bg1">
                    <a:lumMod val="95000"/>
                  </a:schemeClr>
                </a:solidFill>
              </a:rPr>
              <a:t> ve Evkaf vekaleti de kaldırılmıştır. Bunlar yerine Diyanet İşleri Başkanlığı ve Vakıflar Genel Müdürlüğü kurulmuştur. Aynı tarihte </a:t>
            </a:r>
            <a:r>
              <a:rPr lang="tr-TR" sz="2400" dirty="0" err="1">
                <a:solidFill>
                  <a:schemeClr val="bg1">
                    <a:lumMod val="95000"/>
                  </a:schemeClr>
                </a:solidFill>
              </a:rPr>
              <a:t>Tevhid</a:t>
            </a:r>
            <a:r>
              <a:rPr lang="tr-TR" sz="2400" dirty="0">
                <a:solidFill>
                  <a:schemeClr val="bg1">
                    <a:lumMod val="95000"/>
                  </a:schemeClr>
                </a:solidFill>
              </a:rPr>
              <a:t>-i Tedrisat Kanunu kabul edilerek eğitim-öğretim birleştirilmiş ve medreseler kapatılmıştır.1925 yılında Tekke, zaviye ve türbelerin kapatılması ile ilgili kanun ve Şapka Kanunu kabul edilmiştir.1926 yılında Medeni Kanun kabul edilmiştir. 1928’de Anayasa’dan dini hükümler çıkarılmış ve Anayasa din-devlet ayrılığı esasına göre değiştirilmiştir.1937’de Anayasa’ya diğer ilkelerle birlikte laiklik ilkesi de girmiştir. Böylece laikliğe geçiş aşamaları tamamlanmıştır. </a:t>
            </a:r>
          </a:p>
          <a:p>
            <a:pPr marL="0" indent="0">
              <a:buNone/>
            </a:pPr>
            <a:endParaRPr lang="tr-TR" sz="24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1502767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463639"/>
            <a:ext cx="11204619" cy="6156102"/>
          </a:xfrm>
          <a:solidFill>
            <a:srgbClr val="002060"/>
          </a:solidFill>
        </p:spPr>
        <p:txBody>
          <a:bodyPr>
            <a:noAutofit/>
          </a:bodyPr>
          <a:lstStyle/>
          <a:p>
            <a:r>
              <a:rPr lang="tr-TR" sz="2800" b="1" dirty="0">
                <a:solidFill>
                  <a:schemeClr val="bg1">
                    <a:lumMod val="95000"/>
                  </a:schemeClr>
                </a:solidFill>
              </a:rPr>
              <a:t>Misak-ı İktisadi nedir? Açıklayınız. </a:t>
            </a:r>
            <a:endParaRPr lang="tr-TR" sz="2800" b="1" dirty="0" smtClean="0">
              <a:solidFill>
                <a:schemeClr val="bg1">
                  <a:lumMod val="95000"/>
                </a:schemeClr>
              </a:solidFill>
            </a:endParaRPr>
          </a:p>
          <a:p>
            <a:endParaRPr lang="tr-TR" sz="2800" dirty="0">
              <a:solidFill>
                <a:schemeClr val="bg1">
                  <a:lumMod val="95000"/>
                </a:schemeClr>
              </a:solidFill>
            </a:endParaRPr>
          </a:p>
          <a:p>
            <a:r>
              <a:rPr lang="tr-TR" sz="2000" dirty="0">
                <a:solidFill>
                  <a:schemeClr val="bg1">
                    <a:lumMod val="95000"/>
                  </a:schemeClr>
                </a:solidFill>
              </a:rPr>
              <a:t>Ekonomi andı, yemini demektir. 1923’te İzmir İktisat Kongresinde kabul edilmiştir.</a:t>
            </a:r>
          </a:p>
          <a:p>
            <a:r>
              <a:rPr lang="tr-TR" sz="2000" dirty="0">
                <a:solidFill>
                  <a:schemeClr val="bg1">
                    <a:lumMod val="95000"/>
                  </a:schemeClr>
                </a:solidFill>
              </a:rPr>
              <a:t>Misak-ı </a:t>
            </a:r>
            <a:r>
              <a:rPr lang="tr-TR" sz="2000" dirty="0" err="1">
                <a:solidFill>
                  <a:schemeClr val="bg1">
                    <a:lumMod val="95000"/>
                  </a:schemeClr>
                </a:solidFill>
              </a:rPr>
              <a:t>İktisadi’de</a:t>
            </a:r>
            <a:r>
              <a:rPr lang="tr-TR" sz="2000" dirty="0">
                <a:solidFill>
                  <a:schemeClr val="bg1">
                    <a:lumMod val="95000"/>
                  </a:schemeClr>
                </a:solidFill>
              </a:rPr>
              <a:t> yer alan bazı önemli maddeler şunlardır:</a:t>
            </a:r>
          </a:p>
          <a:p>
            <a:r>
              <a:rPr lang="tr-TR" sz="2000" dirty="0">
                <a:solidFill>
                  <a:schemeClr val="bg1">
                    <a:lumMod val="95000"/>
                  </a:schemeClr>
                </a:solidFill>
              </a:rPr>
              <a:t>-Türk milleti, milli egemenliğini, kanı ve canı pahasına elde ettiğinden, hiçbir şeye feda edemez ve milli egemenliğe dayanan Meclis’e ve Hükümeti’ne daima yardımcıdır.</a:t>
            </a:r>
          </a:p>
          <a:p>
            <a:r>
              <a:rPr lang="tr-TR" sz="2000" dirty="0">
                <a:solidFill>
                  <a:schemeClr val="bg1">
                    <a:lumMod val="95000"/>
                  </a:schemeClr>
                </a:solidFill>
              </a:rPr>
              <a:t>-Ekonomik gelişmemiz ve kalkınmamız milli bağımsızlığımız içinde gerçekleşecektir.</a:t>
            </a:r>
          </a:p>
          <a:p>
            <a:r>
              <a:rPr lang="tr-TR" sz="2000" dirty="0">
                <a:solidFill>
                  <a:schemeClr val="bg1">
                    <a:lumMod val="95000"/>
                  </a:schemeClr>
                </a:solidFill>
              </a:rPr>
              <a:t>-Türkiye milli sınırları içinde, lekesiz bir bağımsızlık ile kalkınmasını hür dünyanın barış ve ilerleme unsurlarından </a:t>
            </a:r>
            <a:r>
              <a:rPr lang="tr-TR" sz="2000" dirty="0" smtClean="0">
                <a:solidFill>
                  <a:schemeClr val="bg1">
                    <a:lumMod val="95000"/>
                  </a:schemeClr>
                </a:solidFill>
              </a:rPr>
              <a:t>biridir. Temel </a:t>
            </a:r>
            <a:r>
              <a:rPr lang="tr-TR" sz="2000" dirty="0">
                <a:solidFill>
                  <a:schemeClr val="bg1">
                    <a:lumMod val="95000"/>
                  </a:schemeClr>
                </a:solidFill>
              </a:rPr>
              <a:t>hedef, ulusal bağımsızlık gibi ekonomik bağımsızlığı da sağlamaktır.</a:t>
            </a:r>
          </a:p>
          <a:p>
            <a:r>
              <a:rPr lang="tr-TR" sz="2000" dirty="0">
                <a:solidFill>
                  <a:schemeClr val="bg1">
                    <a:lumMod val="95000"/>
                  </a:schemeClr>
                </a:solidFill>
              </a:rPr>
              <a:t>-El işçiliğinden ve küçük imalattan, hızla fabrikaya veya büyük işletmeye geçilmelidir.</a:t>
            </a:r>
          </a:p>
          <a:p>
            <a:r>
              <a:rPr lang="tr-TR" sz="2000" dirty="0">
                <a:solidFill>
                  <a:schemeClr val="bg1">
                    <a:lumMod val="95000"/>
                  </a:schemeClr>
                </a:solidFill>
              </a:rPr>
              <a:t>-Ham maddesi yurt içinde yetişen veya yetiştirilebilen sanayi dalları kurulmalıdır.  </a:t>
            </a:r>
          </a:p>
          <a:p>
            <a:r>
              <a:rPr lang="tr-TR" sz="2000" dirty="0">
                <a:solidFill>
                  <a:schemeClr val="bg1">
                    <a:lumMod val="95000"/>
                  </a:schemeClr>
                </a:solidFill>
              </a:rPr>
              <a:t>-Özel teşebbüse kredi sağlayacak bir devlet bankası kurulmalıdır.</a:t>
            </a:r>
          </a:p>
          <a:p>
            <a:r>
              <a:rPr lang="tr-TR" sz="2000" dirty="0">
                <a:solidFill>
                  <a:schemeClr val="bg1">
                    <a:lumMod val="95000"/>
                  </a:schemeClr>
                </a:solidFill>
              </a:rPr>
              <a:t>-Yabancıların kurdukları tekellerden kaçınılmalıdır.</a:t>
            </a:r>
          </a:p>
          <a:p>
            <a:pPr marL="0" indent="0">
              <a:buNone/>
            </a:pPr>
            <a:endParaRPr lang="tr-TR" sz="2000" dirty="0">
              <a:solidFill>
                <a:schemeClr val="bg1">
                  <a:lumMod val="95000"/>
                </a:schemeClr>
              </a:solidFill>
            </a:endParaRPr>
          </a:p>
        </p:txBody>
      </p:sp>
    </p:spTree>
    <p:extLst>
      <p:ext uri="{BB962C8B-B14F-4D97-AF65-F5344CB8AC3E}">
        <p14:creationId xmlns:p14="http://schemas.microsoft.com/office/powerpoint/2010/main" val="573433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7" y="862885"/>
            <a:ext cx="11204619" cy="5589430"/>
          </a:xfrm>
          <a:solidFill>
            <a:srgbClr val="002060"/>
          </a:solidFill>
        </p:spPr>
        <p:txBody>
          <a:bodyPr>
            <a:noAutofit/>
          </a:bodyPr>
          <a:lstStyle/>
          <a:p>
            <a:r>
              <a:rPr lang="tr-TR" sz="2800" b="1" dirty="0">
                <a:solidFill>
                  <a:schemeClr val="bg1">
                    <a:lumMod val="95000"/>
                  </a:schemeClr>
                </a:solidFill>
              </a:rPr>
              <a:t>Birinci Dünya Savaşı’nın sebeplerini yazınız</a:t>
            </a:r>
            <a:r>
              <a:rPr lang="tr-TR" sz="2800" b="1" dirty="0" smtClean="0">
                <a:solidFill>
                  <a:schemeClr val="bg1">
                    <a:lumMod val="95000"/>
                  </a:schemeClr>
                </a:solidFill>
              </a:rPr>
              <a:t>.</a:t>
            </a:r>
          </a:p>
          <a:p>
            <a:endParaRPr lang="tr-TR" sz="2800" dirty="0">
              <a:solidFill>
                <a:schemeClr val="bg1">
                  <a:lumMod val="95000"/>
                </a:schemeClr>
              </a:solidFill>
            </a:endParaRPr>
          </a:p>
          <a:p>
            <a:r>
              <a:rPr lang="tr-TR" sz="2800" dirty="0">
                <a:solidFill>
                  <a:schemeClr val="bg1">
                    <a:lumMod val="95000"/>
                  </a:schemeClr>
                </a:solidFill>
              </a:rPr>
              <a:t>a-Almanya’nın siyasi birliğini tamamlayarak, sömürgecilikte İngiltere’ye rakip olması b -Fransa ve Alman- ya arasındaki </a:t>
            </a:r>
            <a:r>
              <a:rPr lang="tr-TR" sz="2800" dirty="0" err="1">
                <a:solidFill>
                  <a:schemeClr val="bg1">
                    <a:lumMod val="95000"/>
                  </a:schemeClr>
                </a:solidFill>
              </a:rPr>
              <a:t>Alsas-Loren</a:t>
            </a:r>
            <a:r>
              <a:rPr lang="tr-TR" sz="2800" dirty="0">
                <a:solidFill>
                  <a:schemeClr val="bg1">
                    <a:lumMod val="95000"/>
                  </a:schemeClr>
                </a:solidFill>
              </a:rPr>
              <a:t> bölgesi meselesi(Fransa’nın Sedan Savaşı’nda kaybettiği bu bölgeyi geri almak istemesi) c-Balkanlarda Avusturya-Macaristan Rusya rekabeti d-İtalya’nın Akdeniz’de hakimiyet kurma isteği  e-Çıkar çatışmalarının bloklaşmaya(Üçlü İtilaf 1907,Üçlü İttifak 1882)ve silahlanmaya yol açması f-Osmanlı Devleti’ni paylaşma isteği g-Avusturya-Macaristan veliahdının bir Sırplı tarafından öldürülmesi</a:t>
            </a:r>
          </a:p>
          <a:p>
            <a:pPr marL="0" indent="0">
              <a:buNone/>
            </a:pPr>
            <a:endParaRPr lang="tr-TR" sz="2800" dirty="0">
              <a:solidFill>
                <a:schemeClr val="bg1">
                  <a:lumMod val="95000"/>
                </a:schemeClr>
              </a:solidFill>
            </a:endParaRPr>
          </a:p>
          <a:p>
            <a:endParaRPr lang="tr-TR" sz="2800" dirty="0">
              <a:solidFill>
                <a:schemeClr val="bg1">
                  <a:lumMod val="95000"/>
                </a:schemeClr>
              </a:solidFill>
            </a:endParaRPr>
          </a:p>
        </p:txBody>
      </p:sp>
    </p:spTree>
    <p:extLst>
      <p:ext uri="{BB962C8B-B14F-4D97-AF65-F5344CB8AC3E}">
        <p14:creationId xmlns:p14="http://schemas.microsoft.com/office/powerpoint/2010/main" val="71131833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953037"/>
            <a:ext cx="11256136" cy="5066763"/>
          </a:xfrm>
          <a:solidFill>
            <a:srgbClr val="002060"/>
          </a:solidFill>
        </p:spPr>
        <p:txBody>
          <a:bodyPr>
            <a:noAutofit/>
          </a:bodyPr>
          <a:lstStyle/>
          <a:p>
            <a:r>
              <a:rPr lang="tr-TR" sz="2400" b="1" dirty="0">
                <a:solidFill>
                  <a:schemeClr val="bg1">
                    <a:lumMod val="95000"/>
                  </a:schemeClr>
                </a:solidFill>
              </a:rPr>
              <a:t>Cumhuriyet’in ilk yılarında tarım alanında ne gibi faaliyetler yapılmıştır</a:t>
            </a:r>
            <a:r>
              <a:rPr lang="tr-TR" sz="2400" b="1" dirty="0" smtClean="0">
                <a:solidFill>
                  <a:schemeClr val="bg1">
                    <a:lumMod val="95000"/>
                  </a:schemeClr>
                </a:solidFill>
              </a:rPr>
              <a:t>?</a:t>
            </a:r>
          </a:p>
          <a:p>
            <a:endParaRPr lang="tr-TR" sz="2400" b="1" dirty="0">
              <a:solidFill>
                <a:schemeClr val="bg1">
                  <a:lumMod val="95000"/>
                </a:schemeClr>
              </a:solidFill>
            </a:endParaRPr>
          </a:p>
          <a:p>
            <a:endParaRPr lang="tr-TR" sz="2400" dirty="0">
              <a:solidFill>
                <a:schemeClr val="bg1">
                  <a:lumMod val="95000"/>
                </a:schemeClr>
              </a:solidFill>
            </a:endParaRPr>
          </a:p>
          <a:p>
            <a:r>
              <a:rPr lang="tr-TR" sz="2400" dirty="0">
                <a:solidFill>
                  <a:schemeClr val="bg1">
                    <a:lumMod val="95000"/>
                  </a:schemeClr>
                </a:solidFill>
              </a:rPr>
              <a:t>17 Şubat 1925 yılında </a:t>
            </a:r>
            <a:r>
              <a:rPr lang="tr-TR" sz="2400" b="1" dirty="0">
                <a:solidFill>
                  <a:schemeClr val="bg1">
                    <a:lumMod val="95000"/>
                  </a:schemeClr>
                </a:solidFill>
              </a:rPr>
              <a:t>aşar vergisi</a:t>
            </a:r>
            <a:r>
              <a:rPr lang="tr-TR" sz="2400" dirty="0">
                <a:solidFill>
                  <a:schemeClr val="bg1">
                    <a:lumMod val="95000"/>
                  </a:schemeClr>
                </a:solidFill>
              </a:rPr>
              <a:t> kaldırıldı.1924 yılında çıkarılan “Tarım Kredi Birlikleri Kanunu” ile 1929 yılında çıkarılan “Tarım Kredi Kooperatifleri Kanunu” köy ekonomisinde bir inkılap meydana getirmiştir.8 Haziran 1929’da çıkarılan bir kanunla hükümet, köylüyü topraklandırmak amacı ile bedelini yirmi yılda ödemek üzere halka toprak dağıttı. Tohum Islah İstasyonları kuruldu. Sulamaya önem verildi. Ankara’da Yüksek Ziraat Enstitüsü ve Baytar Yüksek Okulu açılmıştır. Bazı bölgelerimizde yeni ürünler yetiştirilmeye başlanmıştır (çay, şeker pancarı, turunçgiller).Örnek çiftlikler kuruldu.   </a:t>
            </a:r>
            <a:r>
              <a:rPr lang="tr-TR" sz="2400" b="1" dirty="0">
                <a:solidFill>
                  <a:schemeClr val="bg1">
                    <a:lumMod val="95000"/>
                  </a:schemeClr>
                </a:solidFill>
              </a:rPr>
              <a:t> </a:t>
            </a:r>
            <a:endParaRPr lang="tr-TR" sz="2400" dirty="0">
              <a:solidFill>
                <a:schemeClr val="bg1">
                  <a:lumMod val="95000"/>
                </a:schemeClr>
              </a:solidFill>
            </a:endParaRPr>
          </a:p>
          <a:p>
            <a:endParaRPr lang="tr-TR" sz="2400" dirty="0">
              <a:solidFill>
                <a:schemeClr val="bg1">
                  <a:lumMod val="95000"/>
                </a:schemeClr>
              </a:solidFill>
            </a:endParaRPr>
          </a:p>
        </p:txBody>
      </p:sp>
    </p:spTree>
    <p:extLst>
      <p:ext uri="{BB962C8B-B14F-4D97-AF65-F5344CB8AC3E}">
        <p14:creationId xmlns:p14="http://schemas.microsoft.com/office/powerpoint/2010/main" val="27880170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1275008"/>
            <a:ext cx="11243257" cy="4744792"/>
          </a:xfrm>
          <a:solidFill>
            <a:srgbClr val="002060"/>
          </a:solidFill>
        </p:spPr>
        <p:txBody>
          <a:bodyPr>
            <a:normAutofit/>
          </a:bodyPr>
          <a:lstStyle/>
          <a:p>
            <a:r>
              <a:rPr lang="tr-TR" sz="3200" b="1" dirty="0">
                <a:solidFill>
                  <a:schemeClr val="bg1">
                    <a:lumMod val="95000"/>
                  </a:schemeClr>
                </a:solidFill>
              </a:rPr>
              <a:t>Kabotaj Kanunu nedir? Açıklayınız</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1 Temmuz 1926 yılında </a:t>
            </a:r>
            <a:r>
              <a:rPr lang="tr-TR" sz="3200" b="1" dirty="0">
                <a:solidFill>
                  <a:schemeClr val="bg1">
                    <a:lumMod val="95000"/>
                  </a:schemeClr>
                </a:solidFill>
              </a:rPr>
              <a:t>Türklerin</a:t>
            </a:r>
            <a:r>
              <a:rPr lang="tr-TR" sz="3200" dirty="0">
                <a:solidFill>
                  <a:schemeClr val="bg1">
                    <a:lumMod val="95000"/>
                  </a:schemeClr>
                </a:solidFill>
              </a:rPr>
              <a:t> kendi denizlerinde ve kendi limanları arasında gemi işletmeciliği yapabileceğine dair “Kabotaj Kanunu” çıkarılmış ve Türk denizciliğinin de önü açılmıştır.</a:t>
            </a:r>
          </a:p>
          <a:p>
            <a:pPr marL="0" indent="0">
              <a:buNone/>
            </a:pPr>
            <a:endParaRPr lang="tr-TR" sz="3200" dirty="0">
              <a:solidFill>
                <a:schemeClr val="bg1">
                  <a:lumMod val="95000"/>
                </a:schemeClr>
              </a:solidFill>
            </a:endParaRPr>
          </a:p>
          <a:p>
            <a:endParaRPr lang="tr-TR" dirty="0">
              <a:solidFill>
                <a:schemeClr val="bg1">
                  <a:lumMod val="95000"/>
                </a:schemeClr>
              </a:solidFill>
            </a:endParaRPr>
          </a:p>
          <a:p>
            <a:endParaRPr lang="tr-TR" dirty="0">
              <a:solidFill>
                <a:schemeClr val="bg1">
                  <a:lumMod val="95000"/>
                </a:schemeClr>
              </a:solidFill>
            </a:endParaRPr>
          </a:p>
        </p:txBody>
      </p:sp>
    </p:spTree>
    <p:extLst>
      <p:ext uri="{BB962C8B-B14F-4D97-AF65-F5344CB8AC3E}">
        <p14:creationId xmlns:p14="http://schemas.microsoft.com/office/powerpoint/2010/main" val="30169551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365161"/>
            <a:ext cx="11230378" cy="4654639"/>
          </a:xfrm>
          <a:solidFill>
            <a:srgbClr val="002060"/>
          </a:solidFill>
        </p:spPr>
        <p:txBody>
          <a:bodyPr>
            <a:normAutofit/>
          </a:bodyPr>
          <a:lstStyle/>
          <a:p>
            <a:r>
              <a:rPr lang="tr-TR" sz="3200" b="1" dirty="0">
                <a:solidFill>
                  <a:schemeClr val="bg1">
                    <a:lumMod val="95000"/>
                  </a:schemeClr>
                </a:solidFill>
              </a:rPr>
              <a:t>Teşvik-i Sanayi Kanunu niçin çıkarılmıştır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Özel teşebbüsü sanayiye teşvik etmek, özendirmek için çıkarılmıştır.</a:t>
            </a:r>
          </a:p>
          <a:p>
            <a:endParaRPr lang="tr-TR" sz="3200" dirty="0">
              <a:solidFill>
                <a:schemeClr val="bg1">
                  <a:lumMod val="95000"/>
                </a:schemeClr>
              </a:solidFill>
            </a:endParaRPr>
          </a:p>
        </p:txBody>
      </p:sp>
    </p:spTree>
    <p:extLst>
      <p:ext uri="{BB962C8B-B14F-4D97-AF65-F5344CB8AC3E}">
        <p14:creationId xmlns:p14="http://schemas.microsoft.com/office/powerpoint/2010/main" val="380778271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40" y="1223493"/>
            <a:ext cx="11243256" cy="4997003"/>
          </a:xfrm>
          <a:solidFill>
            <a:srgbClr val="002060"/>
          </a:solidFill>
        </p:spPr>
        <p:txBody>
          <a:bodyPr>
            <a:normAutofit/>
          </a:bodyPr>
          <a:lstStyle/>
          <a:p>
            <a:r>
              <a:rPr lang="tr-TR" sz="3200" b="1" dirty="0">
                <a:solidFill>
                  <a:schemeClr val="bg1">
                    <a:lumMod val="95000"/>
                  </a:schemeClr>
                </a:solidFill>
              </a:rPr>
              <a:t>Özel teşebbüs Teşvik-i Sanayi Kanunu’na rağmen niçin başarılı olamamıştır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Müteşebbis sınıfının yetersizliği, gelir seviyesinin düşük olması, teknik bilgi yetersizliği, yabancı sermayenin olumsuz davranışı ve bu sermayeye karşı beslenilen güvensizlik ve 1929 yılında yaşanan Dünya Ekonomik Bunalımı  vb. sebepler özel teşebbüsün başarısızlığın nedenleri olmuştur.</a:t>
            </a:r>
          </a:p>
          <a:p>
            <a:pPr marL="0" indent="0">
              <a:buNone/>
            </a:pPr>
            <a:endParaRPr lang="tr-TR" sz="3200" dirty="0">
              <a:solidFill>
                <a:schemeClr val="bg1">
                  <a:lumMod val="95000"/>
                </a:schemeClr>
              </a:solidFill>
            </a:endParaRPr>
          </a:p>
        </p:txBody>
      </p:sp>
    </p:spTree>
    <p:extLst>
      <p:ext uri="{BB962C8B-B14F-4D97-AF65-F5344CB8AC3E}">
        <p14:creationId xmlns:p14="http://schemas.microsoft.com/office/powerpoint/2010/main" val="31714764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159099"/>
            <a:ext cx="11230378" cy="5241701"/>
          </a:xfrm>
          <a:solidFill>
            <a:srgbClr val="002060"/>
          </a:solidFill>
        </p:spPr>
        <p:txBody>
          <a:bodyPr>
            <a:noAutofit/>
          </a:bodyPr>
          <a:lstStyle/>
          <a:p>
            <a:r>
              <a:rPr lang="tr-TR" sz="3200" b="1" dirty="0">
                <a:solidFill>
                  <a:schemeClr val="bg1"/>
                </a:solidFill>
              </a:rPr>
              <a:t>1933’ten itibaren niçin devletçi ekonomik sisteme geçilmiştir? Açıklayınız</a:t>
            </a:r>
            <a:r>
              <a:rPr lang="tr-TR" sz="3200" b="1" dirty="0" smtClean="0">
                <a:solidFill>
                  <a:schemeClr val="bg1"/>
                </a:solidFill>
              </a:rPr>
              <a:t>.</a:t>
            </a:r>
          </a:p>
          <a:p>
            <a:endParaRPr lang="tr-TR" sz="3200" dirty="0">
              <a:solidFill>
                <a:schemeClr val="bg1"/>
              </a:solidFill>
            </a:endParaRPr>
          </a:p>
          <a:p>
            <a:r>
              <a:rPr lang="tr-TR" sz="3200" dirty="0">
                <a:solidFill>
                  <a:schemeClr val="bg1"/>
                </a:solidFill>
              </a:rPr>
              <a:t>Teşvik-i Sanayi Kanununa rağmen özel teşebbüsün başarılı olmaması üzerine 1933’te Birinci Beş Yıllık Kalkınma Planı hazırlanarak devletçi ekonomik sisteme geçilmiştir. Devletin yanında özel teşebbüs de yatırımlarına devam etmiştir. Yani karma ekonomik sistem uygulanmıştır.</a:t>
            </a:r>
          </a:p>
          <a:p>
            <a:pPr marL="0" indent="0">
              <a:buNone/>
            </a:pPr>
            <a:endParaRPr lang="tr-TR" sz="3200" dirty="0">
              <a:solidFill>
                <a:schemeClr val="bg1"/>
              </a:solidFill>
            </a:endParaRPr>
          </a:p>
          <a:p>
            <a:endParaRPr lang="tr-TR" sz="3200" dirty="0">
              <a:solidFill>
                <a:schemeClr val="bg1"/>
              </a:solidFill>
            </a:endParaRPr>
          </a:p>
        </p:txBody>
      </p:sp>
    </p:spTree>
    <p:extLst>
      <p:ext uri="{BB962C8B-B14F-4D97-AF65-F5344CB8AC3E}">
        <p14:creationId xmlns:p14="http://schemas.microsoft.com/office/powerpoint/2010/main" val="149462363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476519"/>
            <a:ext cx="11281893" cy="5543282"/>
          </a:xfrm>
          <a:solidFill>
            <a:srgbClr val="002060"/>
          </a:solidFill>
        </p:spPr>
        <p:txBody>
          <a:bodyPr>
            <a:normAutofit/>
          </a:bodyPr>
          <a:lstStyle/>
          <a:p>
            <a:r>
              <a:rPr lang="tr-TR" sz="3200" b="1" dirty="0">
                <a:solidFill>
                  <a:schemeClr val="bg1"/>
                </a:solidFill>
              </a:rPr>
              <a:t>Türk kadınına hangi siyasi haklar hangi tarihlerde verilmiştir</a:t>
            </a:r>
            <a:r>
              <a:rPr lang="tr-TR" sz="3200" b="1" dirty="0" smtClean="0">
                <a:solidFill>
                  <a:schemeClr val="bg1"/>
                </a:solidFill>
              </a:rPr>
              <a:t>?</a:t>
            </a:r>
          </a:p>
          <a:p>
            <a:endParaRPr lang="tr-TR" sz="3200" dirty="0">
              <a:solidFill>
                <a:schemeClr val="bg1"/>
              </a:solidFill>
            </a:endParaRPr>
          </a:p>
          <a:p>
            <a:r>
              <a:rPr lang="tr-TR" sz="3200" dirty="0">
                <a:solidFill>
                  <a:schemeClr val="bg1"/>
                </a:solidFill>
              </a:rPr>
              <a:t>Türk kadınına ilk siyasal hak 1930 yılında verilmiştir.3 Nisan 1930’da kabul edilen Belediyeler Kanunu ile Türk kadını, belediye üyesi seçme ve seçilme hakkını elde etmiştir.26 Ekim 1933’te çıkan köy kanunu ile muhtar, 5 Aralık 1934’te çıkan kanunla da milletvekili seçme ve seçilme hakkına sahip olmuştur.</a:t>
            </a:r>
          </a:p>
          <a:p>
            <a:endParaRPr lang="tr-TR" sz="3200" dirty="0">
              <a:solidFill>
                <a:schemeClr val="bg1"/>
              </a:solidFill>
            </a:endParaRPr>
          </a:p>
          <a:p>
            <a:endParaRPr lang="tr-TR" sz="3200" dirty="0">
              <a:solidFill>
                <a:schemeClr val="bg1"/>
              </a:solidFill>
            </a:endParaRPr>
          </a:p>
        </p:txBody>
      </p:sp>
    </p:spTree>
    <p:extLst>
      <p:ext uri="{BB962C8B-B14F-4D97-AF65-F5344CB8AC3E}">
        <p14:creationId xmlns:p14="http://schemas.microsoft.com/office/powerpoint/2010/main" val="2326743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6518" y="1210614"/>
            <a:ext cx="11230378" cy="4809186"/>
          </a:xfrm>
          <a:solidFill>
            <a:srgbClr val="002060"/>
          </a:solidFill>
        </p:spPr>
        <p:txBody>
          <a:bodyPr>
            <a:normAutofit/>
          </a:bodyPr>
          <a:lstStyle/>
          <a:p>
            <a:r>
              <a:rPr lang="tr-TR" sz="4000" b="1" dirty="0" smtClean="0">
                <a:solidFill>
                  <a:schemeClr val="bg1"/>
                </a:solidFill>
              </a:rPr>
              <a:t>İkinci Beş </a:t>
            </a:r>
            <a:r>
              <a:rPr lang="tr-TR" sz="4000" b="1" dirty="0">
                <a:solidFill>
                  <a:schemeClr val="bg1"/>
                </a:solidFill>
              </a:rPr>
              <a:t>Yıllık Kalkınma Planı niçin uygulanamamıştır</a:t>
            </a:r>
            <a:r>
              <a:rPr lang="tr-TR" sz="4000" b="1" dirty="0" smtClean="0">
                <a:solidFill>
                  <a:schemeClr val="bg1"/>
                </a:solidFill>
              </a:rPr>
              <a:t>?</a:t>
            </a:r>
          </a:p>
          <a:p>
            <a:endParaRPr lang="tr-TR" sz="4000" dirty="0">
              <a:solidFill>
                <a:schemeClr val="bg1"/>
              </a:solidFill>
            </a:endParaRPr>
          </a:p>
          <a:p>
            <a:r>
              <a:rPr lang="tr-TR" sz="4000" dirty="0">
                <a:solidFill>
                  <a:schemeClr val="bg1"/>
                </a:solidFill>
              </a:rPr>
              <a:t>İkinci Dünya Savaşı çıktığı için bu plan uygulanamamıştır.</a:t>
            </a:r>
          </a:p>
          <a:p>
            <a:endParaRPr lang="tr-TR" sz="4000" dirty="0">
              <a:solidFill>
                <a:schemeClr val="bg1"/>
              </a:solidFill>
            </a:endParaRPr>
          </a:p>
          <a:p>
            <a:endParaRPr lang="tr-TR" sz="4000" dirty="0">
              <a:solidFill>
                <a:schemeClr val="bg1"/>
              </a:solidFill>
            </a:endParaRPr>
          </a:p>
        </p:txBody>
      </p:sp>
    </p:spTree>
    <p:extLst>
      <p:ext uri="{BB962C8B-B14F-4D97-AF65-F5344CB8AC3E}">
        <p14:creationId xmlns:p14="http://schemas.microsoft.com/office/powerpoint/2010/main" val="29327686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89398" y="759855"/>
            <a:ext cx="11256134" cy="5731098"/>
          </a:xfrm>
          <a:solidFill>
            <a:srgbClr val="002060"/>
          </a:solidFill>
        </p:spPr>
        <p:txBody>
          <a:bodyPr>
            <a:noAutofit/>
          </a:bodyPr>
          <a:lstStyle/>
          <a:p>
            <a:r>
              <a:rPr lang="tr-TR" sz="2800" b="1" dirty="0">
                <a:solidFill>
                  <a:schemeClr val="bg1"/>
                </a:solidFill>
              </a:rPr>
              <a:t>Ağırlık ve Uzunluk Ölçülerinin Değiştirilmesi, Latin Harflerinin Kabulü, </a:t>
            </a:r>
            <a:r>
              <a:rPr lang="tr-TR" sz="2800" b="1" dirty="0" err="1">
                <a:solidFill>
                  <a:schemeClr val="bg1"/>
                </a:solidFill>
              </a:rPr>
              <a:t>Tevhid</a:t>
            </a:r>
            <a:r>
              <a:rPr lang="tr-TR" sz="2800" b="1" dirty="0">
                <a:solidFill>
                  <a:schemeClr val="bg1"/>
                </a:solidFill>
              </a:rPr>
              <a:t>-i Tedrisat Kanunu, Soyadı Kanunun Kabul edilmesi, Şapka Kanunu. (Kronolojik sıralama yapınız</a:t>
            </a:r>
            <a:r>
              <a:rPr lang="tr-TR" sz="2800" b="1" dirty="0" smtClean="0">
                <a:solidFill>
                  <a:schemeClr val="bg1"/>
                </a:solidFill>
              </a:rPr>
              <a:t>)</a:t>
            </a:r>
          </a:p>
          <a:p>
            <a:endParaRPr lang="tr-TR" sz="2800" dirty="0">
              <a:solidFill>
                <a:schemeClr val="bg1"/>
              </a:solidFill>
            </a:endParaRPr>
          </a:p>
          <a:p>
            <a:r>
              <a:rPr lang="tr-TR" sz="2800" dirty="0" err="1">
                <a:solidFill>
                  <a:schemeClr val="bg1"/>
                </a:solidFill>
              </a:rPr>
              <a:t>Tevhid</a:t>
            </a:r>
            <a:r>
              <a:rPr lang="tr-TR" sz="2800" dirty="0">
                <a:solidFill>
                  <a:schemeClr val="bg1"/>
                </a:solidFill>
              </a:rPr>
              <a:t>-i Tedrisat Kanunu (1924), Şapka Kanunu (1925), Latin Harflerinin Kabulü (1928), Ağırlık ve Uzunluk Ölçülerinin Değiştirilmesi (1931),Soyadı Kanunun Kabul edilmesi (1934)</a:t>
            </a:r>
          </a:p>
          <a:p>
            <a:endParaRPr lang="tr-TR" sz="2800" dirty="0">
              <a:solidFill>
                <a:schemeClr val="bg1"/>
              </a:solidFill>
            </a:endParaRPr>
          </a:p>
          <a:p>
            <a:endParaRPr lang="tr-TR" sz="2800" dirty="0">
              <a:solidFill>
                <a:schemeClr val="bg1"/>
              </a:solidFill>
            </a:endParaRPr>
          </a:p>
        </p:txBody>
      </p:sp>
    </p:spTree>
    <p:extLst>
      <p:ext uri="{BB962C8B-B14F-4D97-AF65-F5344CB8AC3E}">
        <p14:creationId xmlns:p14="http://schemas.microsoft.com/office/powerpoint/2010/main" val="33282735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899978745"/>
              </p:ext>
            </p:extLst>
          </p:nvPr>
        </p:nvGraphicFramePr>
        <p:xfrm>
          <a:off x="476518" y="1365161"/>
          <a:ext cx="11217499" cy="4881093"/>
        </p:xfrm>
        <a:graphic>
          <a:graphicData uri="http://schemas.openxmlformats.org/drawingml/2006/table">
            <a:tbl>
              <a:tblPr firstRow="1" firstCol="1" bandRow="1" bandCol="1"/>
              <a:tblGrid>
                <a:gridCol w="7899799"/>
                <a:gridCol w="3317700"/>
              </a:tblGrid>
              <a:tr h="1132310">
                <a:tc>
                  <a:txBody>
                    <a:bodyPr/>
                    <a:lstStyle/>
                    <a:p>
                      <a:pPr>
                        <a:lnSpc>
                          <a:spcPct val="107000"/>
                        </a:lnSpc>
                        <a:spcAft>
                          <a:spcPts val="0"/>
                        </a:spcAft>
                      </a:pPr>
                      <a:r>
                        <a:rPr lang="tr-TR" sz="24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Parti liberalizmden yana ve halkın hakimiyeti prensibini savunmakta idi.</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rowSpan="4">
                  <a:txBody>
                    <a:bodyPr/>
                    <a:lstStyle/>
                    <a:p>
                      <a:pPr algn="ctr">
                        <a:lnSpc>
                          <a:spcPct val="107000"/>
                        </a:lnSpc>
                        <a:spcAft>
                          <a:spcPts val="0"/>
                        </a:spcAft>
                      </a:pPr>
                      <a:r>
                        <a:rPr lang="tr-TR"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tr-TR" sz="2400" dirty="0" smtClean="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07000"/>
                        </a:lnSpc>
                        <a:spcAft>
                          <a:spcPts val="0"/>
                        </a:spcAft>
                      </a:pPr>
                      <a:endParaRPr lang="tr-TR" sz="2400" dirty="0" smtClean="0">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07000"/>
                        </a:lnSpc>
                        <a:spcAft>
                          <a:spcPts val="0"/>
                        </a:spcAft>
                      </a:pPr>
                      <a:endParaRPr lang="tr-TR" sz="2400" dirty="0" smtClean="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07000"/>
                        </a:lnSpc>
                        <a:spcAft>
                          <a:spcPts val="0"/>
                        </a:spcAft>
                      </a:pPr>
                      <a:r>
                        <a:rPr lang="tr-TR" sz="2400" dirty="0" smtClean="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Terakkiperver </a:t>
                      </a:r>
                      <a:r>
                        <a:rPr lang="tr-TR" sz="24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Cumhuriyet Fırkası</a:t>
                      </a:r>
                      <a:endParaRPr lang="tr-TR" sz="2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292510">
                <a:tc>
                  <a:txBody>
                    <a:bodyPr/>
                    <a:lstStyle/>
                    <a:p>
                      <a:pPr>
                        <a:lnSpc>
                          <a:spcPct val="107000"/>
                        </a:lnSpc>
                        <a:spcAft>
                          <a:spcPts val="0"/>
                        </a:spcAft>
                      </a:pPr>
                      <a:r>
                        <a:rPr lang="tr-TR" sz="24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Genel olarak hürriyetlere taraftardır, din düşüncesine ve dini inançlara saygılıdır.</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endParaRPr lang="tr-TR"/>
                    </a:p>
                  </a:txBody>
                  <a:tcPr/>
                </a:tc>
              </a:tr>
              <a:tr h="1292510">
                <a:tc>
                  <a:txBody>
                    <a:bodyPr/>
                    <a:lstStyle/>
                    <a:p>
                      <a:pPr>
                        <a:lnSpc>
                          <a:spcPct val="107000"/>
                        </a:lnSpc>
                        <a:spcAft>
                          <a:spcPts val="0"/>
                        </a:spcAft>
                      </a:pPr>
                      <a:r>
                        <a:rPr lang="tr-TR" sz="24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İdari olarak yerinden yönetimin (Adem-i merkeziyet) gerçekleşmesine çalışılacaktır.</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endParaRPr lang="tr-TR"/>
                    </a:p>
                  </a:txBody>
                  <a:tcPr/>
                </a:tc>
              </a:tr>
              <a:tr h="1163763">
                <a:tc>
                  <a:txBody>
                    <a:bodyPr/>
                    <a:lstStyle/>
                    <a:p>
                      <a:pPr>
                        <a:lnSpc>
                          <a:spcPct val="107000"/>
                        </a:lnSpc>
                        <a:spcAft>
                          <a:spcPts val="0"/>
                        </a:spcAft>
                      </a:pPr>
                      <a:r>
                        <a:rPr lang="tr-TR" sz="2400" dirty="0">
                          <a:solidFill>
                            <a:schemeClr val="bg1"/>
                          </a:solidFill>
                          <a:effectLst/>
                          <a:latin typeface="Times New Roman" panose="02020603050405020304" pitchFamily="18" charset="0"/>
                          <a:ea typeface="SimSun" panose="02010600030101010101" pitchFamily="2" charset="-122"/>
                          <a:cs typeface="Times New Roman" panose="02020603050405020304" pitchFamily="18" charset="0"/>
                        </a:rPr>
                        <a:t>Cumhurbaşkanı’nın seçimden sonra milletvekilliği ile ilişiği kesilecektir.  </a:t>
                      </a:r>
                      <a:endParaRPr lang="tr-T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vMerge="1">
                  <a:txBody>
                    <a:bodyPr/>
                    <a:lstStyle/>
                    <a:p>
                      <a:endParaRPr lang="tr-TR"/>
                    </a:p>
                  </a:txBody>
                  <a:tcPr/>
                </a:tc>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11839758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27410415"/>
              </p:ext>
            </p:extLst>
          </p:nvPr>
        </p:nvGraphicFramePr>
        <p:xfrm>
          <a:off x="489397" y="1133340"/>
          <a:ext cx="11230378" cy="4958366"/>
        </p:xfrm>
        <a:graphic>
          <a:graphicData uri="http://schemas.openxmlformats.org/drawingml/2006/table">
            <a:tbl>
              <a:tblPr firstRow="1" firstCol="1" bandRow="1" bandCol="1"/>
              <a:tblGrid>
                <a:gridCol w="8758011"/>
                <a:gridCol w="2472367"/>
              </a:tblGrid>
              <a:tr h="1101859">
                <a:tc>
                  <a:txBody>
                    <a:bodyPr/>
                    <a:lstStyle/>
                    <a:p>
                      <a:pPr>
                        <a:lnSpc>
                          <a:spcPct val="107000"/>
                        </a:lnSpc>
                        <a:spcAft>
                          <a:spcPts val="0"/>
                        </a:spcAft>
                      </a:pPr>
                      <a:r>
                        <a:rPr lang="tr-TR" sz="2000">
                          <a:solidFill>
                            <a:schemeClr val="bg1">
                              <a:lumMod val="95000"/>
                            </a:schemeClr>
                          </a:solidFill>
                          <a:effectLst/>
                          <a:latin typeface="Times New Roman" panose="02020603050405020304" pitchFamily="18" charset="0"/>
                          <a:ea typeface="SimSun" panose="02010600030101010101" pitchFamily="2" charset="-122"/>
                          <a:cs typeface="Times New Roman" panose="02020603050405020304" pitchFamily="18" charset="0"/>
                        </a:rPr>
                        <a:t>Bu barışla, genç Türk Devleti uluslararası düzende eşit haklara sahip, tam bağımsız ve özgür olma niteliğini kazanmıştı.</a:t>
                      </a:r>
                      <a:endParaRPr lang="tr-TR" sz="20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Lozan</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101859">
                <a:tc>
                  <a:txBody>
                    <a:bodyPr/>
                    <a:lstStyle/>
                    <a:p>
                      <a:pPr>
                        <a:lnSpc>
                          <a:spcPct val="107000"/>
                        </a:lnSpc>
                        <a:spcAft>
                          <a:spcPts val="0"/>
                        </a:spcAft>
                      </a:pPr>
                      <a:r>
                        <a:rPr lang="tr-TR" sz="2000">
                          <a:solidFill>
                            <a:schemeClr val="bg1">
                              <a:lumMod val="95000"/>
                            </a:schemeClr>
                          </a:solidFill>
                          <a:effectLst/>
                          <a:latin typeface="Times New Roman" panose="02020603050405020304" pitchFamily="18" charset="0"/>
                          <a:ea typeface="SimSun" panose="02010600030101010101" pitchFamily="2" charset="-122"/>
                          <a:cs typeface="Times New Roman" panose="02020603050405020304" pitchFamily="18" charset="0"/>
                        </a:rPr>
                        <a:t>Cumhurbaşkanlığına Mustafa Kemal seçilmiş, Meclis hükümeti sisteminden Kabine sistemine geçilmiştir.</a:t>
                      </a:r>
                      <a:endParaRPr lang="tr-TR" sz="20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Cumhuriyetin ilanı</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550930">
                <a:tc>
                  <a:txBody>
                    <a:bodyPr/>
                    <a:lstStyle/>
                    <a:p>
                      <a:pPr>
                        <a:lnSpc>
                          <a:spcPct val="107000"/>
                        </a:lnSpc>
                        <a:spcAft>
                          <a:spcPts val="0"/>
                        </a:spcAft>
                      </a:pPr>
                      <a:r>
                        <a:rPr lang="tr-TR" sz="2000">
                          <a:solidFill>
                            <a:schemeClr val="bg1">
                              <a:lumMod val="95000"/>
                            </a:schemeClr>
                          </a:solidFill>
                          <a:effectLst/>
                          <a:latin typeface="Times New Roman" panose="02020603050405020304" pitchFamily="18" charset="0"/>
                          <a:ea typeface="SimSun" panose="02010600030101010101" pitchFamily="2" charset="-122"/>
                          <a:cs typeface="Times New Roman" panose="02020603050405020304" pitchFamily="18" charset="0"/>
                        </a:rPr>
                        <a:t>Müdafa-i Hukuk Grubu’na dayalı olarak 9 Eylül 1923’te kuruluşunu tamamladı.</a:t>
                      </a:r>
                      <a:endParaRPr lang="tr-TR" sz="20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Halk Fırkası</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101859">
                <a:tc>
                  <a:txBody>
                    <a:bodyPr/>
                    <a:lstStyle/>
                    <a:p>
                      <a:pPr>
                        <a:lnSpc>
                          <a:spcPct val="107000"/>
                        </a:lnSpc>
                        <a:spcAft>
                          <a:spcPts val="0"/>
                        </a:spcAft>
                      </a:pPr>
                      <a:r>
                        <a:rPr lang="tr-TR" sz="2000">
                          <a:solidFill>
                            <a:schemeClr val="bg1">
                              <a:lumMod val="95000"/>
                            </a:schemeClr>
                          </a:solidFill>
                          <a:effectLst/>
                          <a:latin typeface="Times New Roman" panose="02020603050405020304" pitchFamily="18" charset="0"/>
                          <a:ea typeface="SimSun" panose="02010600030101010101" pitchFamily="2" charset="-122"/>
                          <a:cs typeface="Times New Roman" panose="02020603050405020304" pitchFamily="18" charset="0"/>
                        </a:rPr>
                        <a:t>17 Kasım 1924’te Ankara’da Cumhuriyet Halk Fırkası’ndan ayrılan tarafından kurulmuştur.</a:t>
                      </a:r>
                      <a:endParaRPr lang="tr-TR" sz="20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Terakkiperver Cumhuriyet Fırkası</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101859">
                <a:tc>
                  <a:txBody>
                    <a:bodyPr/>
                    <a:lstStyle/>
                    <a:p>
                      <a:pPr>
                        <a:lnSpc>
                          <a:spcPct val="107000"/>
                        </a:lnSpc>
                        <a:spcAft>
                          <a:spcPts val="0"/>
                        </a:spcAft>
                      </a:pPr>
                      <a:r>
                        <a:rPr lang="tr-TR" sz="2000">
                          <a:solidFill>
                            <a:schemeClr val="bg1">
                              <a:lumMod val="95000"/>
                            </a:schemeClr>
                          </a:solidFill>
                          <a:effectLst/>
                          <a:latin typeface="Times New Roman" panose="02020603050405020304" pitchFamily="18" charset="0"/>
                          <a:ea typeface="SimSun" panose="02010600030101010101" pitchFamily="2" charset="-122"/>
                          <a:cs typeface="Times New Roman" panose="02020603050405020304" pitchFamily="18" charset="0"/>
                        </a:rPr>
                        <a:t>Mustafa Kemal yeni bir parti kurulması görevini o sırada Paris Büyükelçiliği vazifesinde bulunan Fethi Beye verdi.</a:t>
                      </a:r>
                      <a:endParaRPr lang="tr-TR" sz="200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SimSun" panose="02010600030101010101" pitchFamily="2" charset="-122"/>
                          <a:cs typeface="Times New Roman" panose="02020603050405020304" pitchFamily="18" charset="0"/>
                        </a:rPr>
                        <a:t>Serbest Cumhuriyet Fırkası</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108262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639" y="850006"/>
            <a:ext cx="11256135" cy="5705340"/>
          </a:xfrm>
          <a:solidFill>
            <a:srgbClr val="002060"/>
          </a:solidFill>
        </p:spPr>
        <p:txBody>
          <a:bodyPr>
            <a:noAutofit/>
          </a:bodyPr>
          <a:lstStyle/>
          <a:p>
            <a:r>
              <a:rPr lang="tr-TR" sz="3200" b="1" dirty="0">
                <a:solidFill>
                  <a:schemeClr val="bg1">
                    <a:lumMod val="95000"/>
                  </a:schemeClr>
                </a:solidFill>
              </a:rPr>
              <a:t>Birinci Dünya Savaşı’nın çıkmasında Avusturya-Macaristan ve Rusya arasındaki ilişkilerin ne gibi bir etkisi olmuştur</a:t>
            </a:r>
            <a:r>
              <a:rPr lang="tr-TR" sz="3200" b="1" dirty="0" smtClean="0">
                <a:solidFill>
                  <a:schemeClr val="bg1">
                    <a:lumMod val="95000"/>
                  </a:schemeClr>
                </a:solidFill>
              </a:rPr>
              <a:t>?</a:t>
            </a:r>
          </a:p>
          <a:p>
            <a:endParaRPr lang="tr-TR" sz="3200" dirty="0">
              <a:solidFill>
                <a:schemeClr val="bg1">
                  <a:lumMod val="95000"/>
                </a:schemeClr>
              </a:solidFill>
            </a:endParaRPr>
          </a:p>
          <a:p>
            <a:r>
              <a:rPr lang="tr-TR" sz="3200" dirty="0">
                <a:solidFill>
                  <a:schemeClr val="bg1">
                    <a:lumMod val="95000"/>
                  </a:schemeClr>
                </a:solidFill>
              </a:rPr>
              <a:t>Avusturya-Macaristan İmparatorluğu ile Rusya arasında Balkanlarda rekabet vardı. Rusya Panislavizm politikası ile Avusturya-Macaristan egemenliğindeki Slavları egemenliği altına almak istiyordu. Nitekim Birinci Dünya Savaşı’nın fiilen başlamasına bu rekabet yol açmıştır.</a:t>
            </a:r>
          </a:p>
          <a:p>
            <a:endParaRPr lang="tr-TR" sz="3200" dirty="0">
              <a:solidFill>
                <a:schemeClr val="bg1">
                  <a:lumMod val="95000"/>
                </a:schemeClr>
              </a:solidFill>
            </a:endParaRPr>
          </a:p>
        </p:txBody>
      </p:sp>
    </p:spTree>
    <p:extLst>
      <p:ext uri="{BB962C8B-B14F-4D97-AF65-F5344CB8AC3E}">
        <p14:creationId xmlns:p14="http://schemas.microsoft.com/office/powerpoint/2010/main" val="46643098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105490720"/>
              </p:ext>
            </p:extLst>
          </p:nvPr>
        </p:nvGraphicFramePr>
        <p:xfrm>
          <a:off x="463639" y="1068943"/>
          <a:ext cx="11256135" cy="5473524"/>
        </p:xfrm>
        <a:graphic>
          <a:graphicData uri="http://schemas.openxmlformats.org/drawingml/2006/table">
            <a:tbl>
              <a:tblPr firstRow="1" firstCol="1" lastRow="1" lastCol="1" bandRow="1" bandCol="1"/>
              <a:tblGrid>
                <a:gridCol w="5008085"/>
                <a:gridCol w="1984800"/>
                <a:gridCol w="1357853"/>
                <a:gridCol w="1366427"/>
                <a:gridCol w="1538970"/>
              </a:tblGrid>
              <a:tr h="781932">
                <a:tc>
                  <a:txBody>
                    <a:bodyPr/>
                    <a:lstStyle/>
                    <a:p>
                      <a:pPr>
                        <a:lnSpc>
                          <a:spcPct val="107000"/>
                        </a:lnSpc>
                        <a:spcAft>
                          <a:spcPts val="0"/>
                        </a:spcAft>
                      </a:pPr>
                      <a:r>
                        <a:rPr lang="tr-TR" sz="20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Maddeler </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Havza genelgesi</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Amasya genelgesi</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Erzurum kongresi </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Sivas kongresi</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1932">
                <a:tc>
                  <a:txBody>
                    <a:bodyPr/>
                    <a:lstStyle/>
                    <a:p>
                      <a:pPr>
                        <a:lnSpc>
                          <a:spcPct val="107000"/>
                        </a:lnSpc>
                        <a:spcAft>
                          <a:spcPts val="0"/>
                        </a:spcAft>
                      </a:pPr>
                      <a:r>
                        <a:rPr lang="tr-TR"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Bütün yurtta işgallerin protesto edilmesini ve mitingler tertiplenmesini istedi</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X</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390966">
                <a:tc>
                  <a:txBody>
                    <a:bodyPr/>
                    <a:lstStyle/>
                    <a:p>
                      <a:pPr>
                        <a:lnSpc>
                          <a:spcPct val="107000"/>
                        </a:lnSpc>
                        <a:spcAft>
                          <a:spcPts val="0"/>
                        </a:spcAft>
                      </a:pPr>
                      <a:r>
                        <a:rPr lang="tr-TR"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-Manda ve himaye kabul edilemez.</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1932">
                <a:tc>
                  <a:txBody>
                    <a:bodyPr/>
                    <a:lstStyle/>
                    <a:p>
                      <a:pPr>
                        <a:lnSpc>
                          <a:spcPct val="107000"/>
                        </a:lnSpc>
                        <a:spcAft>
                          <a:spcPts val="0"/>
                        </a:spcAft>
                      </a:pPr>
                      <a:r>
                        <a:rPr lang="tr-TR"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Milletin istiklalini ,milletin azim ve kararı kurtaracaktır.</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1932">
                <a:tc>
                  <a:txBody>
                    <a:bodyPr/>
                    <a:lstStyle/>
                    <a:p>
                      <a:pPr>
                        <a:lnSpc>
                          <a:spcPct val="107000"/>
                        </a:lnSpc>
                        <a:spcAft>
                          <a:spcPts val="0"/>
                        </a:spcAft>
                      </a:pPr>
                      <a:r>
                        <a:rPr lang="tr-TR"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Kuvayı Milliye'yi etken, Milli iradeyi hakim, kılmak esastır.</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781932">
                <a:tc>
                  <a:txBody>
                    <a:bodyPr/>
                    <a:lstStyle/>
                    <a:p>
                      <a:pPr>
                        <a:lnSpc>
                          <a:spcPct val="107000"/>
                        </a:lnSpc>
                        <a:spcAft>
                          <a:spcPts val="0"/>
                        </a:spcAft>
                      </a:pPr>
                      <a:r>
                        <a:rPr lang="tr-TR" sz="20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Vatanın bütünlüğü ve milletin istiklali tehlikededir.</a:t>
                      </a:r>
                      <a:endParaRPr lang="tr-TR" sz="20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172898">
                <a:tc>
                  <a:txBody>
                    <a:bodyPr/>
                    <a:lstStyle/>
                    <a:p>
                      <a:pPr>
                        <a:lnSpc>
                          <a:spcPct val="107000"/>
                        </a:lnSpc>
                        <a:spcAft>
                          <a:spcPts val="0"/>
                        </a:spcAft>
                      </a:pPr>
                      <a:r>
                        <a:rPr lang="tr-TR" sz="2000" dirty="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Bütün </a:t>
                      </a:r>
                      <a:r>
                        <a:rPr lang="tr-TR"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cemiyetler, "Anadolu ve Rumeli Müdafaa-i Hukuk Cemiyeti" adıyla birleştirilmiştir</a:t>
                      </a:r>
                      <a:endParaRPr lang="tr-TR"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0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tr-TR" sz="20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tr-TR" sz="2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extLst>
      <p:ext uri="{BB962C8B-B14F-4D97-AF65-F5344CB8AC3E}">
        <p14:creationId xmlns:p14="http://schemas.microsoft.com/office/powerpoint/2010/main" val="302714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10" y="1202912"/>
            <a:ext cx="10058400" cy="5655088"/>
          </a:xfrm>
          <a:prstGeom prst="rect">
            <a:avLst/>
          </a:prstGeom>
        </p:spPr>
      </p:pic>
    </p:spTree>
    <p:extLst>
      <p:ext uri="{BB962C8B-B14F-4D97-AF65-F5344CB8AC3E}">
        <p14:creationId xmlns:p14="http://schemas.microsoft.com/office/powerpoint/2010/main" val="12573295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440" y="1225460"/>
            <a:ext cx="9756482" cy="5485343"/>
          </a:xfrm>
        </p:spPr>
      </p:pic>
    </p:spTree>
    <p:extLst>
      <p:ext uri="{BB962C8B-B14F-4D97-AF65-F5344CB8AC3E}">
        <p14:creationId xmlns:p14="http://schemas.microsoft.com/office/powerpoint/2010/main" val="13960451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183</TotalTime>
  <Words>3838</Words>
  <Application>Microsoft Office PowerPoint</Application>
  <PresentationFormat>Geniş ekran</PresentationFormat>
  <Paragraphs>384</Paragraphs>
  <Slides>92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92</vt:i4>
      </vt:variant>
    </vt:vector>
  </HeadingPairs>
  <TitlesOfParts>
    <vt:vector size="99" baseType="lpstr">
      <vt:lpstr>SimSun</vt:lpstr>
      <vt:lpstr>Arial</vt:lpstr>
      <vt:lpstr>Calibri</vt:lpstr>
      <vt:lpstr>Century Gothic</vt:lpstr>
      <vt:lpstr>Times New Roman</vt:lpstr>
      <vt:lpstr>Wingdings 3</vt:lpstr>
      <vt:lpstr>İyon Toplantı Odası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31</cp:revision>
  <dcterms:created xsi:type="dcterms:W3CDTF">2018-03-25T21:12:14Z</dcterms:created>
  <dcterms:modified xsi:type="dcterms:W3CDTF">2018-03-29T08:53:11Z</dcterms:modified>
</cp:coreProperties>
</file>