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6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259B"/>
    <a:srgbClr val="000000"/>
    <a:srgbClr val="002060"/>
    <a:srgbClr val="3E11A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660"/>
  </p:normalViewPr>
  <p:slideViewPr>
    <p:cSldViewPr>
      <p:cViewPr varScale="1">
        <p:scale>
          <a:sx n="70" d="100"/>
          <a:sy n="70" d="100"/>
        </p:scale>
        <p:origin x="16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4BBCB-4F22-46CE-9556-C9A5AFD8CFD4}" type="datetimeFigureOut">
              <a:rPr lang="tr-TR" smtClean="0"/>
              <a:t>06.08.2017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2D325-54A1-492C-A64F-927C4A4D9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63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F424-615A-471D-869D-549F3CDC5930}" type="datetime1">
              <a:rPr lang="tr-TR" smtClean="0"/>
              <a:t>06.08.2017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3E44-E49C-4254-9B7A-2B321ABD5431}" type="datetime1">
              <a:rPr lang="tr-TR" smtClean="0"/>
              <a:t>06.08.2017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30DEF-F0DA-441F-9BEB-92DC5A358015}" type="datetime1">
              <a:rPr lang="tr-TR" smtClean="0"/>
              <a:t>06.08.2017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738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1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86471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34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7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994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12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97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62C8-C86B-4B9A-9EF7-F43AB6F019D0}" type="datetime1">
              <a:rPr lang="tr-TR" smtClean="0"/>
              <a:t>06.08.2017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6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6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90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FE76901-5D3C-4369-9394-0B0617F92ED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643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79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011255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85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7526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50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86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8EE0B-AE63-46B9-80E1-BDF721989646}" type="datetime1">
              <a:rPr lang="tr-TR" smtClean="0"/>
              <a:t>06.08.2017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264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88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97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39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585620-98C4-4B5F-9019-B610ECD9F4D4}" type="slidenum">
              <a:rPr lang="tr-TR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500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E903-BB97-49AC-A6BB-EEA0F9734C3A}" type="datetime1">
              <a:rPr lang="tr-TR" smtClean="0"/>
              <a:t>06.08.2017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A53DD-089E-4837-B44F-02FAA5661909}" type="datetime1">
              <a:rPr lang="tr-TR" smtClean="0"/>
              <a:t>06.08.2017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114F-6608-43DA-A765-90A2188BD1D2}" type="datetime1">
              <a:rPr lang="tr-TR" smtClean="0"/>
              <a:t>06.08.2017</a:t>
            </a:fld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36B3-001F-4C85-B0B1-EAF6529E51C2}" type="datetime1">
              <a:rPr lang="tr-TR" smtClean="0"/>
              <a:t>06.08.2017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5722-EF24-400E-B698-A27FC9074767}" type="datetime1">
              <a:rPr lang="tr-TR" smtClean="0"/>
              <a:t>06.08.2017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59F38CF-C1AC-4532-831B-27DF17AA02BC}" type="datetime1">
              <a:rPr lang="tr-TR" smtClean="0"/>
              <a:t>06.08.2017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Serbest Form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Serbest Form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55D4866-6571-402E-8F1F-0932EE85C0CE}" type="datetime1">
              <a:rPr lang="tr-TR" smtClean="0"/>
              <a:t>06.08.2017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tr-TR" smtClean="0"/>
              <a:t>www.tariheglencesi.com</a:t>
            </a:r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ED3B027-68F6-4AC4-A6DC-70ECA4128519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561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033DDDB-BB97-4DF1-AF43-D78B27876FBA}" type="datetimeFigureOut">
              <a:rPr lang="tr-TR" smtClean="0">
                <a:solidFill>
                  <a:prstClr val="white"/>
                </a:solidFill>
              </a:rPr>
              <a:pPr/>
              <a:t>06.08.2017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E76901-5D3C-4369-9394-0B0617F92EDB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79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riheglencesi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01960" y="476672"/>
            <a:ext cx="8291264" cy="5832648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pPr marL="36576" indent="0" algn="ctr">
              <a:lnSpc>
                <a:spcPct val="150000"/>
              </a:lnSpc>
              <a:buNone/>
            </a:pPr>
            <a:r>
              <a:rPr lang="tr-TR" sz="4800" b="1" dirty="0" smtClean="0">
                <a:solidFill>
                  <a:srgbClr val="FFFF66"/>
                </a:solidFill>
                <a:cs typeface="Times New Roman" pitchFamily="18" charset="0"/>
              </a:rPr>
              <a:t>GERİLEME DEVRİ</a:t>
            </a:r>
          </a:p>
          <a:p>
            <a:pPr marL="36576" indent="0" algn="ctr">
              <a:lnSpc>
                <a:spcPct val="150000"/>
              </a:lnSpc>
              <a:buNone/>
            </a:pPr>
            <a:endParaRPr lang="tr-TR" sz="4800" b="1" dirty="0" smtClean="0">
              <a:solidFill>
                <a:srgbClr val="FFFF66"/>
              </a:solidFill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KPSS’YE HAZIRLIK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kern="0" dirty="0">
                <a:solidFill>
                  <a:srgbClr val="FFFF66"/>
                </a:solidFill>
                <a:latin typeface="Tahoma"/>
              </a:rPr>
              <a:t>ARİF </a:t>
            </a:r>
            <a:r>
              <a:rPr lang="tr-TR" sz="4800" kern="0" dirty="0" smtClean="0">
                <a:solidFill>
                  <a:srgbClr val="FFFF66"/>
                </a:solidFill>
                <a:latin typeface="Tahoma"/>
              </a:rPr>
              <a:t>ÖZBEYLİ</a:t>
            </a:r>
            <a:endParaRPr lang="tr-TR" sz="4800" kern="0" dirty="0">
              <a:solidFill>
                <a:srgbClr val="FFFF66"/>
              </a:solidFill>
              <a:latin typeface="Tahoma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b="1" kern="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hlinkClick r:id="rId2"/>
              </a:rPr>
              <a:t>www.tariheglencesi.com</a:t>
            </a:r>
            <a:endParaRPr lang="tr-TR" sz="48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kern="0" dirty="0">
                <a:solidFill>
                  <a:srgbClr val="FFFF66"/>
                </a:solidFill>
                <a:latin typeface="Tahoma"/>
              </a:rPr>
              <a:t>Youtube Kanalı: </a:t>
            </a:r>
            <a:r>
              <a:rPr lang="tr-TR" sz="4800" kern="0" dirty="0" err="1">
                <a:solidFill>
                  <a:srgbClr val="FFFF66"/>
                </a:solidFill>
                <a:latin typeface="Tahoma"/>
              </a:rPr>
              <a:t>tariheglencesi</a:t>
            </a:r>
            <a:endParaRPr lang="tr-TR" sz="4800" b="1" kern="0" dirty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6576" indent="0" algn="ctr">
              <a:lnSpc>
                <a:spcPct val="150000"/>
              </a:lnSpc>
              <a:buNone/>
            </a:pPr>
            <a:endParaRPr lang="tr-TR" sz="48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A-C266-48FE-B479-7850EA52A255}" type="datetime1">
              <a:rPr lang="tr-TR" smtClean="0"/>
              <a:t>06.08.2017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6400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5525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4038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tr-TR" dirty="0" smtClean="0"/>
              <a:t>Rus Çarı I.Petro, özellikle </a:t>
            </a:r>
            <a:r>
              <a:rPr lang="tr-TR" dirty="0" err="1" smtClean="0"/>
              <a:t>Prut</a:t>
            </a:r>
            <a:r>
              <a:rPr lang="tr-TR" dirty="0" smtClean="0"/>
              <a:t> Savaşı’nda Osmanlı Devleti’ne yenilerek </a:t>
            </a:r>
            <a:r>
              <a:rPr lang="tr-TR" dirty="0" err="1" smtClean="0"/>
              <a:t>Karadenzi</a:t>
            </a:r>
            <a:r>
              <a:rPr lang="tr-TR" dirty="0" smtClean="0"/>
              <a:t> ve Balkan topraklarında genişleyeme-</a:t>
            </a:r>
            <a:r>
              <a:rPr lang="tr-TR" dirty="0" err="1" smtClean="0"/>
              <a:t>yeceğini</a:t>
            </a:r>
            <a:r>
              <a:rPr lang="tr-TR" dirty="0" smtClean="0"/>
              <a:t> anlayınca yönünü İran’a çevirdi. İran’ın karışıklık içinde olduğunu öğrenen Rus Çarı I. Petro bu karışıklıktan yararlanarak İran’a girdi ve İran’ın kuzeybatı eyaletlerini ele geçirdi. </a:t>
            </a:r>
            <a:endParaRPr lang="tr-TR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229600" cy="107157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Osmanlı-İran İlişkileri</a:t>
            </a:r>
            <a:r>
              <a:rPr lang="tr-TR" sz="2800" b="1" dirty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tr-TR" sz="2800" b="1" dirty="0">
                <a:solidFill>
                  <a:srgbClr val="FFFF00"/>
                </a:solidFill>
                <a:cs typeface="Times New Roman" pitchFamily="18" charset="0"/>
              </a:rPr>
            </a:br>
            <a:endParaRPr lang="tr-TR" sz="28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72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72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tr-TR" dirty="0" smtClean="0"/>
              <a:t>    Osmanlı </a:t>
            </a:r>
            <a:r>
              <a:rPr lang="tr-TR" dirty="0"/>
              <a:t>Devleti Rusya’yı bölgeden uzaklaştırmak ve yayılışını engellemek amacı ile İran Seferi’ne çıktı. İran’ın Kafkasya topraklarına girerek Rusya’nın daha güneye inmesini engelledi.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5226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16632"/>
            <a:ext cx="8964488" cy="662473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</a:pPr>
            <a:endParaRPr lang="tr-TR" sz="2400" dirty="0" smtClean="0"/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tr-TR" sz="2400" dirty="0" smtClean="0"/>
              <a:t>Fransa’nın araya girmesi iki devlet arasında İstanbul Antlaşması (1724) yapıldı. Bu antlaşmaya göre İran’ın Kafkasya toprakları iki ülke arasında paylaşıldı.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tr-TR" sz="2400" dirty="0" smtClean="0"/>
              <a:t>  Bu paylaşımı kabul etmeyen İran ile Osmanlı Devleti arasındaki savaşlar 1779 yılına kadar devam etti. 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tr-TR" sz="2400" dirty="0" smtClean="0"/>
              <a:t>1732’de Ahmet Paşa Antlaşması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tr-TR" sz="2400" dirty="0" smtClean="0"/>
              <a:t>1736’da İstanbul Antlaşması imzalandı.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tr-TR" sz="2400" dirty="0" smtClean="0"/>
              <a:t>1746 yılında da </a:t>
            </a:r>
            <a:r>
              <a:rPr lang="tr-TR" sz="2400" dirty="0" err="1" smtClean="0"/>
              <a:t>Kerden</a:t>
            </a:r>
            <a:r>
              <a:rPr lang="tr-TR" sz="2400" dirty="0" smtClean="0"/>
              <a:t> Antlaşması imzalandı.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tr-TR" sz="2400" dirty="0" smtClean="0"/>
              <a:t> </a:t>
            </a:r>
            <a:r>
              <a:rPr lang="tr-TR" sz="2400" dirty="0" smtClean="0">
                <a:solidFill>
                  <a:srgbClr val="FFFF00"/>
                </a:solidFill>
              </a:rPr>
              <a:t>Bu antlaşmalarda </a:t>
            </a:r>
            <a:r>
              <a:rPr lang="tr-TR" sz="2400" dirty="0" err="1" smtClean="0">
                <a:solidFill>
                  <a:srgbClr val="FFFF00"/>
                </a:solidFill>
              </a:rPr>
              <a:t>Kasr</a:t>
            </a:r>
            <a:r>
              <a:rPr lang="tr-TR" sz="2400" dirty="0" smtClean="0">
                <a:solidFill>
                  <a:srgbClr val="FFFF00"/>
                </a:solidFill>
              </a:rPr>
              <a:t>-ı Şirin Antlaşması esas alınmıştır. </a:t>
            </a:r>
            <a:endParaRPr lang="tr-T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0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116632"/>
            <a:ext cx="8712968" cy="792088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/>
            </a:r>
            <a:b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</a:br>
            <a:r>
              <a:rPr lang="tr-TR" sz="2400" b="1" dirty="0" smtClean="0">
                <a:solidFill>
                  <a:srgbClr val="FFFF00"/>
                </a:solidFill>
                <a:cs typeface="Times New Roman" pitchFamily="18" charset="0"/>
              </a:rPr>
              <a:t>b-Barış </a:t>
            </a:r>
            <a:r>
              <a:rPr lang="tr-TR" sz="2400" b="1" dirty="0">
                <a:solidFill>
                  <a:srgbClr val="FFFF00"/>
                </a:solidFill>
                <a:cs typeface="Times New Roman" pitchFamily="18" charset="0"/>
              </a:rPr>
              <a:t>Siyaseti</a:t>
            </a:r>
            <a:br>
              <a:rPr lang="tr-TR" sz="2400" b="1" dirty="0">
                <a:solidFill>
                  <a:srgbClr val="FFFF00"/>
                </a:solidFill>
                <a:cs typeface="Times New Roman" pitchFamily="18" charset="0"/>
              </a:rPr>
            </a:br>
            <a:endParaRPr lang="tr-TR" sz="24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7198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24744"/>
            <a:ext cx="8735888" cy="5616624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endParaRPr lang="tr-TR" sz="9600" dirty="0" smtClean="0"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tr-TR" sz="9600" dirty="0" smtClean="0">
                <a:cs typeface="Times New Roman" pitchFamily="18" charset="0"/>
              </a:rPr>
              <a:t>Osmanlı </a:t>
            </a:r>
            <a:r>
              <a:rPr lang="tr-TR" sz="9600" dirty="0">
                <a:cs typeface="Times New Roman" pitchFamily="18" charset="0"/>
              </a:rPr>
              <a:t>tarihinde </a:t>
            </a:r>
            <a:r>
              <a:rPr lang="tr-TR" sz="9600" b="1" dirty="0">
                <a:solidFill>
                  <a:srgbClr val="FFFF00"/>
                </a:solidFill>
                <a:cs typeface="Times New Roman" pitchFamily="18" charset="0"/>
              </a:rPr>
              <a:t>1718-1730</a:t>
            </a:r>
            <a:r>
              <a:rPr lang="tr-TR" sz="9600" dirty="0">
                <a:cs typeface="Times New Roman" pitchFamily="18" charset="0"/>
              </a:rPr>
              <a:t> yılları </a:t>
            </a:r>
            <a:r>
              <a:rPr lang="tr-TR" sz="9600" dirty="0" smtClean="0">
                <a:cs typeface="Times New Roman" pitchFamily="18" charset="0"/>
              </a:rPr>
              <a:t>arasına </a:t>
            </a:r>
            <a:r>
              <a:rPr lang="tr-TR" sz="9600" b="1" dirty="0">
                <a:solidFill>
                  <a:srgbClr val="FFFF00"/>
                </a:solidFill>
                <a:cs typeface="Times New Roman" pitchFamily="18" charset="0"/>
              </a:rPr>
              <a:t>Lale Devri</a:t>
            </a:r>
            <a:r>
              <a:rPr lang="tr-TR" sz="9600" dirty="0">
                <a:cs typeface="Times New Roman" pitchFamily="18" charset="0"/>
              </a:rPr>
              <a:t> denir. Pasarofça </a:t>
            </a:r>
            <a:r>
              <a:rPr lang="tr-TR" sz="9600" dirty="0" smtClean="0">
                <a:cs typeface="Times New Roman" pitchFamily="18" charset="0"/>
              </a:rPr>
              <a:t>Antlaşmasından </a:t>
            </a:r>
            <a:r>
              <a:rPr lang="tr-TR" sz="9600" dirty="0">
                <a:cs typeface="Times New Roman" pitchFamily="18" charset="0"/>
              </a:rPr>
              <a:t>sonra Osmanlı Devleti,</a:t>
            </a:r>
            <a:r>
              <a:rPr lang="tr-TR" sz="9600" dirty="0"/>
              <a:t> </a:t>
            </a:r>
            <a:r>
              <a:rPr lang="tr-TR" sz="9600" dirty="0">
                <a:cs typeface="Times New Roman" pitchFamily="18" charset="0"/>
              </a:rPr>
              <a:t>batıda barış siyaseti izlemiştir. </a:t>
            </a:r>
            <a:r>
              <a:rPr lang="tr-TR" sz="9600" dirty="0">
                <a:solidFill>
                  <a:srgbClr val="FFFF00"/>
                </a:solidFill>
                <a:cs typeface="Times New Roman" pitchFamily="18" charset="0"/>
              </a:rPr>
              <a:t>Bu amaçla ilk defa Avrupa’nın belli başlı merkezlerde geçici elçilikler kurmuşlardır</a:t>
            </a:r>
            <a:r>
              <a:rPr lang="tr-TR" sz="9600" dirty="0">
                <a:solidFill>
                  <a:srgbClr val="FFFF00"/>
                </a:solidFill>
              </a:rPr>
              <a:t>. </a:t>
            </a:r>
            <a:r>
              <a:rPr lang="tr-TR" sz="9600" dirty="0">
                <a:solidFill>
                  <a:srgbClr val="FFFF00"/>
                </a:solidFill>
                <a:cs typeface="Times New Roman" pitchFamily="18" charset="0"/>
              </a:rPr>
              <a:t>(Viyana,</a:t>
            </a:r>
            <a:r>
              <a:rPr lang="tr-TR" sz="9600" dirty="0">
                <a:solidFill>
                  <a:srgbClr val="FFFF00"/>
                </a:solidFill>
              </a:rPr>
              <a:t> </a:t>
            </a:r>
            <a:r>
              <a:rPr lang="tr-TR" sz="9600" dirty="0">
                <a:solidFill>
                  <a:srgbClr val="FFFF00"/>
                </a:solidFill>
                <a:cs typeface="Times New Roman" pitchFamily="18" charset="0"/>
              </a:rPr>
              <a:t>Paris</a:t>
            </a:r>
            <a:r>
              <a:rPr lang="tr-TR" sz="9600" dirty="0" smtClean="0">
                <a:solidFill>
                  <a:srgbClr val="FFFF00"/>
                </a:solidFill>
                <a:cs typeface="Times New Roman" pitchFamily="18" charset="0"/>
              </a:rPr>
              <a:t>, Londra </a:t>
            </a:r>
            <a:r>
              <a:rPr lang="tr-TR" sz="9600" dirty="0" err="1" smtClean="0">
                <a:solidFill>
                  <a:srgbClr val="FFFF00"/>
                </a:solidFill>
                <a:cs typeface="Times New Roman" pitchFamily="18" charset="0"/>
              </a:rPr>
              <a:t>v.b</a:t>
            </a:r>
            <a:r>
              <a:rPr lang="tr-TR" sz="9600" dirty="0" smtClean="0">
                <a:solidFill>
                  <a:srgbClr val="FFFF00"/>
                </a:solidFill>
                <a:cs typeface="Times New Roman" pitchFamily="18" charset="0"/>
              </a:rPr>
              <a:t>.  </a:t>
            </a:r>
            <a:r>
              <a:rPr lang="tr-TR" sz="9600" dirty="0" err="1" smtClean="0">
                <a:solidFill>
                  <a:srgbClr val="FFFF00"/>
                </a:solidFill>
                <a:cs typeface="Times New Roman" pitchFamily="18" charset="0"/>
              </a:rPr>
              <a:t>Yirmisekiz</a:t>
            </a:r>
            <a:r>
              <a:rPr lang="tr-TR" sz="9600" dirty="0" smtClean="0">
                <a:solidFill>
                  <a:srgbClr val="FFFF00"/>
                </a:solidFill>
                <a:cs typeface="Times New Roman" pitchFamily="18" charset="0"/>
              </a:rPr>
              <a:t> Mehmet Çelebi Paris elçisi olarak atanmıştır. Anılarını anlattığı Paris Seyahatnamesi adlı eseri yazmıştır.)</a:t>
            </a:r>
            <a:r>
              <a:rPr lang="tr-TR" sz="9600" b="1" dirty="0">
                <a:cs typeface="Times New Roman" pitchFamily="18" charset="0"/>
              </a:rPr>
              <a:t> </a:t>
            </a:r>
            <a:endParaRPr lang="tr-TR" sz="96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329556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4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200" dirty="0">
                <a:cs typeface="Times New Roman" pitchFamily="18" charset="0"/>
              </a:rPr>
              <a:t>Bu dönemde matbaa kurulmuştur. Matbaa da ilk basılan eser 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Van Kulu </a:t>
            </a:r>
            <a:r>
              <a:rPr lang="tr-TR" sz="3200" dirty="0" smtClean="0">
                <a:cs typeface="Times New Roman" pitchFamily="18" charset="0"/>
              </a:rPr>
              <a:t>Lügatidir. 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Doğu 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klasikleri </a:t>
            </a:r>
            <a:r>
              <a:rPr lang="tr-TR" sz="3200" dirty="0" err="1">
                <a:solidFill>
                  <a:srgbClr val="FFFF00"/>
                </a:solidFill>
                <a:cs typeface="Times New Roman" pitchFamily="18" charset="0"/>
              </a:rPr>
              <a:t>Türkçe’ye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 çevrilmiştir.</a:t>
            </a:r>
            <a:r>
              <a:rPr lang="tr-TR" sz="3200" dirty="0">
                <a:cs typeface="Times New Roman" pitchFamily="18" charset="0"/>
              </a:rPr>
              <a:t> İtfaiye bölüğü kurulmuştur. </a:t>
            </a:r>
            <a:r>
              <a:rPr lang="tr-TR" sz="3200" dirty="0">
                <a:solidFill>
                  <a:srgbClr val="FFFF00"/>
                </a:solidFill>
                <a:cs typeface="Times New Roman" pitchFamily="18" charset="0"/>
              </a:rPr>
              <a:t>Kağıt ve kumaş fabrikası açılmıştır.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5001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2016-KPSS-ÖNLİSANS</a:t>
            </a:r>
            <a:endParaRPr lang="tr-TR" dirty="0"/>
          </a:p>
        </p:txBody>
      </p:sp>
      <p:pic>
        <p:nvPicPr>
          <p:cNvPr id="4" name="İçerik Yer Tutucusu 3"/>
          <p:cNvPicPr>
            <a:picLocks noGrp="1"/>
          </p:cNvPicPr>
          <p:nvPr>
            <p:ph idx="1"/>
          </p:nvPr>
        </p:nvPicPr>
        <p:blipFill rotWithShape="1">
          <a:blip r:embed="rId2"/>
          <a:srcRect l="8598" t="62341" r="62467" b="17957"/>
          <a:stretch/>
        </p:blipFill>
        <p:spPr bwMode="auto">
          <a:xfrm>
            <a:off x="457200" y="1916832"/>
            <a:ext cx="8229600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047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pPr marL="64008" indent="0">
              <a:buNone/>
            </a:pPr>
            <a:endParaRPr lang="tr-TR" dirty="0" smtClean="0"/>
          </a:p>
          <a:p>
            <a:endParaRPr lang="tr-TR" dirty="0"/>
          </a:p>
          <a:p>
            <a:pPr algn="ctr"/>
            <a:r>
              <a:rPr lang="tr-TR" dirty="0" smtClean="0"/>
              <a:t>CEVAP: A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5009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/>
          <a:lstStyle/>
          <a:p>
            <a:r>
              <a:rPr lang="tr-TR" dirty="0"/>
              <a:t>Kağıthane ve </a:t>
            </a:r>
            <a:r>
              <a:rPr lang="tr-TR" dirty="0" err="1"/>
              <a:t>Sadabat</a:t>
            </a:r>
            <a:endParaRPr lang="tr-TR" dirty="0"/>
          </a:p>
        </p:txBody>
      </p:sp>
      <p:pic>
        <p:nvPicPr>
          <p:cNvPr id="720899" name="Picture 3" descr="kagithanesadabatkosku19y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8429684" cy="5143536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3967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tr-TR" dirty="0" smtClean="0">
                <a:solidFill>
                  <a:srgbClr val="FFFF00"/>
                </a:solidFill>
              </a:rPr>
              <a:t>2008-ORTAÖĞRETİM</a:t>
            </a:r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6" t="58928" r="58168" b="7937"/>
          <a:stretch/>
        </p:blipFill>
        <p:spPr bwMode="auto">
          <a:xfrm>
            <a:off x="971600" y="2060848"/>
            <a:ext cx="7056784" cy="419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420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Avrupa’da Düşünce ve Ekonomi Alanındaki Gelişmeler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1. Avrupa Devletleri’nin Genel Durumu</a:t>
            </a: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969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pPr marL="64008" indent="0">
              <a:buNone/>
            </a:pPr>
            <a:endParaRPr lang="tr-TR" dirty="0" smtClean="0"/>
          </a:p>
          <a:p>
            <a:endParaRPr lang="tr-TR" dirty="0"/>
          </a:p>
          <a:p>
            <a:pPr algn="ctr"/>
            <a:r>
              <a:rPr lang="tr-TR" dirty="0" smtClean="0"/>
              <a:t>CEVAP: B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7097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2011-LYS</a:t>
            </a:r>
            <a:endParaRPr lang="tr-T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53843" t="28515" r="7174" b="11914"/>
          <a:stretch>
            <a:fillRect/>
          </a:stretch>
        </p:blipFill>
        <p:spPr bwMode="auto">
          <a:xfrm>
            <a:off x="642910" y="1571612"/>
            <a:ext cx="771530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886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002060"/>
          </a:solidFill>
        </p:spPr>
        <p:txBody>
          <a:bodyPr/>
          <a:lstStyle/>
          <a:p>
            <a:endParaRPr lang="tr-TR" dirty="0" smtClean="0"/>
          </a:p>
          <a:p>
            <a:pPr marL="64008" indent="0">
              <a:buNone/>
            </a:pPr>
            <a:endParaRPr lang="tr-TR" dirty="0" smtClean="0"/>
          </a:p>
          <a:p>
            <a:endParaRPr lang="tr-TR" dirty="0"/>
          </a:p>
          <a:p>
            <a:pPr algn="ctr"/>
            <a:r>
              <a:rPr lang="tr-TR" dirty="0" smtClean="0"/>
              <a:t>CEVAP: B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2330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13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13828" name="Picture 4" descr="43-osmanli-imparatorlug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3367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44" y="274638"/>
            <a:ext cx="5500726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III.Ahmet </a:t>
            </a:r>
            <a:r>
              <a:rPr lang="tr-TR" dirty="0" smtClean="0">
                <a:solidFill>
                  <a:srgbClr val="FF0000"/>
                </a:solidFill>
              </a:rPr>
              <a:t>(</a:t>
            </a:r>
            <a:r>
              <a:rPr lang="tr-TR" dirty="0">
                <a:solidFill>
                  <a:srgbClr val="FF0000"/>
                </a:solidFill>
              </a:rPr>
              <a:t>1703-1730)</a:t>
            </a:r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 sz="2800"/>
              <a:t> </a:t>
            </a:r>
          </a:p>
        </p:txBody>
      </p:sp>
      <p:pic>
        <p:nvPicPr>
          <p:cNvPr id="713732" name="Picture 4" descr="I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00213"/>
            <a:ext cx="4495800" cy="5157787"/>
          </a:xfrm>
          <a:prstGeom prst="rect">
            <a:avLst/>
          </a:prstGeom>
          <a:noFill/>
        </p:spPr>
      </p:pic>
      <p:sp>
        <p:nvSpPr>
          <p:cNvPr id="713733" name="Rectangle 5"/>
          <p:cNvSpPr>
            <a:spLocks noChangeArrowheads="1"/>
          </p:cNvSpPr>
          <p:nvPr/>
        </p:nvSpPr>
        <p:spPr bwMode="auto">
          <a:xfrm>
            <a:off x="4572000" y="2743200"/>
            <a:ext cx="4572000" cy="36623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600" b="1" dirty="0">
                <a:solidFill>
                  <a:srgbClr val="D2D2D2"/>
                </a:solidFill>
                <a:latin typeface="Arial Narrow" pitchFamily="34" charset="0"/>
              </a:rPr>
              <a:t>Tahta Geçme Yaşı: 29.8</a:t>
            </a:r>
          </a:p>
          <a:p>
            <a:pPr>
              <a:spcBef>
                <a:spcPct val="50000"/>
              </a:spcBef>
            </a:pPr>
            <a:r>
              <a:rPr lang="tr-TR" sz="3600" b="1" dirty="0">
                <a:solidFill>
                  <a:srgbClr val="D2D2D2"/>
                </a:solidFill>
                <a:latin typeface="Arial Narrow" pitchFamily="34" charset="0"/>
              </a:rPr>
              <a:t>Saltanat Süresi:27.1</a:t>
            </a:r>
          </a:p>
          <a:p>
            <a:pPr>
              <a:spcBef>
                <a:spcPct val="50000"/>
              </a:spcBef>
            </a:pPr>
            <a:r>
              <a:rPr lang="tr-TR" sz="3600" b="1" dirty="0">
                <a:solidFill>
                  <a:srgbClr val="D2D2D2"/>
                </a:solidFill>
                <a:latin typeface="Arial Narrow" pitchFamily="34" charset="0"/>
              </a:rPr>
              <a:t>Saltanat Sonundaki Yaşı:56.9</a:t>
            </a:r>
          </a:p>
          <a:p>
            <a:pPr>
              <a:spcBef>
                <a:spcPct val="50000"/>
              </a:spcBef>
            </a:pPr>
            <a:r>
              <a:rPr lang="tr-TR" sz="3600" b="1" dirty="0">
                <a:solidFill>
                  <a:srgbClr val="D2D2D2"/>
                </a:solidFill>
                <a:latin typeface="Arial Narrow" pitchFamily="34" charset="0"/>
              </a:rPr>
              <a:t>Ölüm Yaşı:62.5</a:t>
            </a:r>
          </a:p>
        </p:txBody>
      </p:sp>
    </p:spTree>
    <p:extLst>
      <p:ext uri="{BB962C8B-B14F-4D97-AF65-F5344CB8AC3E}">
        <p14:creationId xmlns:p14="http://schemas.microsoft.com/office/powerpoint/2010/main" val="7522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85787" y="274638"/>
            <a:ext cx="7901014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3-</a:t>
            </a:r>
            <a:r>
              <a:rPr lang="tr-TR" sz="2800" b="1" dirty="0" err="1">
                <a:solidFill>
                  <a:schemeClr val="tx1"/>
                </a:solidFill>
                <a:cs typeface="Times New Roman" pitchFamily="18" charset="0"/>
              </a:rPr>
              <a:t>Karlofça’dan</a:t>
            </a:r>
            <a: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  <a:t> Küçük Kaynarca’ya</a:t>
            </a:r>
            <a:br>
              <a:rPr lang="tr-TR" sz="2800" b="1" dirty="0">
                <a:solidFill>
                  <a:schemeClr val="tx1"/>
                </a:solidFill>
                <a:cs typeface="Times New Roman" pitchFamily="18" charset="0"/>
              </a:rPr>
            </a:br>
            <a:endParaRPr lang="tr-TR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43050"/>
            <a:ext cx="8362950" cy="5214950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90000"/>
              </a:lnSpc>
            </a:pPr>
            <a:r>
              <a:rPr lang="tr-TR" sz="2800" b="1" dirty="0">
                <a:cs typeface="Times New Roman" pitchFamily="18" charset="0"/>
              </a:rPr>
              <a:t>     </a:t>
            </a:r>
            <a:r>
              <a:rPr lang="tr-TR" sz="2800" b="1" dirty="0">
                <a:solidFill>
                  <a:srgbClr val="FFFF66"/>
                </a:solidFill>
                <a:cs typeface="Times New Roman" pitchFamily="18" charset="0"/>
              </a:rPr>
              <a:t>a-Kaybedilen Toprakları Kurtarma Çabaları</a:t>
            </a:r>
            <a:endParaRPr lang="tr-TR" sz="2800" dirty="0">
              <a:solidFill>
                <a:srgbClr val="FFFF66"/>
              </a:solidFill>
              <a:cs typeface="Times New Roman" pitchFamily="18" charset="0"/>
            </a:endParaRPr>
          </a:p>
          <a:p>
            <a:pPr marL="457200" indent="-457200">
              <a:lnSpc>
                <a:spcPct val="90000"/>
              </a:lnSpc>
            </a:pPr>
            <a:r>
              <a:rPr lang="tr-TR" sz="2800" b="1" dirty="0">
                <a:solidFill>
                  <a:srgbClr val="FFFF66"/>
                </a:solidFill>
                <a:cs typeface="Times New Roman" pitchFamily="18" charset="0"/>
              </a:rPr>
              <a:t>     1711 Osmanlı-Rus Savaşı</a:t>
            </a:r>
            <a:endParaRPr lang="tr-TR" sz="2800" dirty="0">
              <a:solidFill>
                <a:srgbClr val="FFFF66"/>
              </a:solidFill>
              <a:cs typeface="Times New Roman" pitchFamily="18" charset="0"/>
            </a:endParaRPr>
          </a:p>
          <a:p>
            <a:pPr marL="457200" indent="-457200">
              <a:lnSpc>
                <a:spcPct val="160000"/>
              </a:lnSpc>
            </a:pPr>
            <a:r>
              <a:rPr lang="tr-TR" sz="2400" dirty="0">
                <a:cs typeface="Times New Roman" pitchFamily="18" charset="0"/>
              </a:rPr>
              <a:t>     </a:t>
            </a:r>
            <a:r>
              <a:rPr lang="tr-TR" b="1" dirty="0" err="1">
                <a:cs typeface="Times New Roman" pitchFamily="18" charset="0"/>
              </a:rPr>
              <a:t>Poltava</a:t>
            </a:r>
            <a:r>
              <a:rPr lang="tr-TR" b="1" dirty="0">
                <a:cs typeface="Times New Roman" pitchFamily="18" charset="0"/>
              </a:rPr>
              <a:t> Savaşı’nda Ruslara yenilen İs</a:t>
            </a:r>
            <a:r>
              <a:rPr lang="tr-TR" b="1" dirty="0"/>
              <a:t>-</a:t>
            </a:r>
            <a:r>
              <a:rPr lang="tr-TR" b="1" dirty="0" err="1">
                <a:cs typeface="Times New Roman" pitchFamily="18" charset="0"/>
              </a:rPr>
              <a:t>veç</a:t>
            </a:r>
            <a:r>
              <a:rPr lang="tr-TR" b="1" dirty="0">
                <a:cs typeface="Times New Roman" pitchFamily="18" charset="0"/>
              </a:rPr>
              <a:t> kralı XII. </a:t>
            </a:r>
            <a:r>
              <a:rPr lang="tr-TR" b="1" dirty="0" err="1">
                <a:cs typeface="Times New Roman" pitchFamily="18" charset="0"/>
              </a:rPr>
              <a:t>Şarl</a:t>
            </a:r>
            <a:r>
              <a:rPr lang="tr-TR" b="1" dirty="0">
                <a:cs typeface="Times New Roman" pitchFamily="18" charset="0"/>
              </a:rPr>
              <a:t> kaçarak Osmanlı topraklarına sığındı. Takip eden Rus kuvvetlerinin Osmanlı  topraklarına saldırması üzerine İstanbul antlaşması ile kaybettiği toprakları geri almak isteyen Osmanlı Devleti Rusya’ya savaş ilan etti. Yapılan </a:t>
            </a:r>
            <a:r>
              <a:rPr lang="tr-TR" b="1" dirty="0" err="1">
                <a:cs typeface="Times New Roman" pitchFamily="18" charset="0"/>
              </a:rPr>
              <a:t>Prut</a:t>
            </a:r>
            <a:r>
              <a:rPr lang="tr-TR" b="1" dirty="0">
                <a:cs typeface="Times New Roman" pitchFamily="18" charset="0"/>
              </a:rPr>
              <a:t> Antlaşması ile Azak kalesi ve çevresi geri alındı.</a:t>
            </a:r>
            <a:endParaRPr lang="tr-TR" dirty="0">
              <a:cs typeface="Times New Roman" pitchFamily="18" charset="0"/>
            </a:endParaRPr>
          </a:p>
          <a:p>
            <a:pPr marL="457200" indent="-457200">
              <a:lnSpc>
                <a:spcPct val="160000"/>
              </a:lnSpc>
              <a:buFont typeface="Wingdings" pitchFamily="2" charset="2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314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6632"/>
            <a:ext cx="9144000" cy="130100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tr-TR" sz="3600" b="1" dirty="0">
                <a:solidFill>
                  <a:srgbClr val="FFFF00"/>
                </a:solidFill>
                <a:cs typeface="Times New Roman" pitchFamily="18" charset="0"/>
              </a:rPr>
              <a:t>1715-1718 Osmanlı-Venedik ve Avusturya Savaşı</a:t>
            </a:r>
            <a:br>
              <a:rPr lang="tr-TR" sz="3600" b="1" dirty="0">
                <a:solidFill>
                  <a:srgbClr val="FFFF00"/>
                </a:solidFill>
                <a:cs typeface="Times New Roman" pitchFamily="18" charset="0"/>
              </a:rPr>
            </a:br>
            <a:endParaRPr lang="tr-TR" sz="36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48" y="1500174"/>
            <a:ext cx="4643470" cy="4625989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tr-TR" sz="4000" dirty="0">
                <a:cs typeface="Times New Roman" pitchFamily="18" charset="0"/>
              </a:rPr>
              <a:t>Karadağ isyanını destekleyen Venedik, Mora’da </a:t>
            </a:r>
            <a:r>
              <a:rPr lang="tr-TR" sz="4000" dirty="0" smtClean="0">
                <a:cs typeface="Times New Roman" pitchFamily="18" charset="0"/>
              </a:rPr>
              <a:t> da </a:t>
            </a:r>
            <a:r>
              <a:rPr lang="tr-TR" sz="4000" dirty="0">
                <a:cs typeface="Times New Roman" pitchFamily="18" charset="0"/>
              </a:rPr>
              <a:t>Rumlara baskı yapıyordu. Rumlar Osmanlı Devleti’nden yardım istedi.</a:t>
            </a:r>
          </a:p>
          <a:p>
            <a:endParaRPr lang="tr-TR" sz="4000" dirty="0"/>
          </a:p>
        </p:txBody>
      </p:sp>
      <p:pic>
        <p:nvPicPr>
          <p:cNvPr id="6" name="Picture 3" descr="C:\Users\TOSHIBA\Desktop\Yeni Proje\vened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35768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157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560" y="404664"/>
            <a:ext cx="8175282" cy="572149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457200" indent="-457200">
              <a:lnSpc>
                <a:spcPct val="160000"/>
              </a:lnSpc>
              <a:buNone/>
            </a:pPr>
            <a:endParaRPr lang="tr-T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428604"/>
            <a:ext cx="8186766" cy="5697559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3200" b="1" dirty="0" smtClean="0">
                <a:solidFill>
                  <a:srgbClr val="FFFF00"/>
                </a:solidFill>
                <a:cs typeface="Times New Roman" pitchFamily="18" charset="0"/>
              </a:rPr>
              <a:t>Karlofça’da kaybettiği yerleri geri almak isteyen Osmanlı Devleti Venedik’e savaş açtı. </a:t>
            </a:r>
            <a:r>
              <a:rPr lang="tr-TR" sz="3200" dirty="0" err="1" smtClean="0">
                <a:cs typeface="Times New Roman" pitchFamily="18" charset="0"/>
              </a:rPr>
              <a:t>Mora’yı</a:t>
            </a:r>
            <a:r>
              <a:rPr lang="tr-TR" sz="3200" dirty="0" smtClean="0">
                <a:cs typeface="Times New Roman" pitchFamily="18" charset="0"/>
              </a:rPr>
              <a:t> Venediklilerden aldı. Sıranın Kendisine geleceğini düşünen Avusturya’da savaşa girdi. Osmanlı Devleti Avusturya cephesinde başarılı olamadı. 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Kuzey Sırbistan,</a:t>
            </a:r>
            <a:r>
              <a:rPr lang="tr-TR" sz="3200" dirty="0" err="1" smtClean="0">
                <a:solidFill>
                  <a:srgbClr val="FFFF00"/>
                </a:solidFill>
                <a:cs typeface="Times New Roman" pitchFamily="18" charset="0"/>
              </a:rPr>
              <a:t>Belgrad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, Küçük Eflak ve </a:t>
            </a:r>
            <a:r>
              <a:rPr lang="tr-TR" sz="3200" dirty="0" err="1" smtClean="0">
                <a:solidFill>
                  <a:srgbClr val="FFFF00"/>
                </a:solidFill>
                <a:cs typeface="Times New Roman" pitchFamily="18" charset="0"/>
              </a:rPr>
              <a:t>Temeşvar’ı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sz="3200" dirty="0" smtClean="0">
                <a:cs typeface="Times New Roman" pitchFamily="18" charset="0"/>
              </a:rPr>
              <a:t>kaybetti. Venedik ve Avusturya ile </a:t>
            </a:r>
            <a:r>
              <a:rPr lang="tr-TR" sz="3200" dirty="0" err="1" smtClean="0">
                <a:solidFill>
                  <a:srgbClr val="FFFF00"/>
                </a:solidFill>
                <a:cs typeface="Times New Roman" pitchFamily="18" charset="0"/>
              </a:rPr>
              <a:t>Pasarofça</a:t>
            </a:r>
            <a:r>
              <a:rPr lang="tr-TR" sz="3200" dirty="0" smtClean="0">
                <a:solidFill>
                  <a:srgbClr val="FFFF00"/>
                </a:solidFill>
                <a:cs typeface="Times New Roman" pitchFamily="18" charset="0"/>
              </a:rPr>
              <a:t> Antlaşması </a:t>
            </a:r>
            <a:r>
              <a:rPr lang="tr-TR" sz="3200" dirty="0" smtClean="0">
                <a:cs typeface="Times New Roman" pitchFamily="18" charset="0"/>
              </a:rPr>
              <a:t>imzalandı.</a:t>
            </a:r>
            <a:r>
              <a:rPr lang="tr-TR" sz="3200" dirty="0" smtClean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979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785794"/>
            <a:ext cx="8534400" cy="5572164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70000"/>
              </a:lnSpc>
            </a:pPr>
            <a:r>
              <a:rPr lang="tr-TR" sz="4800" dirty="0">
                <a:cs typeface="Times New Roman" pitchFamily="18" charset="0"/>
              </a:rPr>
              <a:t>Buna göre Avusturya’nın aldığı yerler Avusturya’ya bırakıldı,</a:t>
            </a:r>
            <a:r>
              <a:rPr lang="tr-TR" sz="4800" dirty="0"/>
              <a:t> </a:t>
            </a:r>
            <a:r>
              <a:rPr lang="tr-TR" sz="4800" dirty="0">
                <a:cs typeface="Times New Roman" pitchFamily="18" charset="0"/>
              </a:rPr>
              <a:t>Mora Osmanlılara verildi</a:t>
            </a:r>
            <a:r>
              <a:rPr lang="tr-TR" sz="4800" b="1" dirty="0">
                <a:cs typeface="Times New Roman" pitchFamily="18" charset="0"/>
              </a:rPr>
              <a:t>. </a:t>
            </a:r>
            <a:r>
              <a:rPr lang="tr-TR" sz="4800" b="1" dirty="0" smtClean="0">
                <a:solidFill>
                  <a:srgbClr val="FFFF66"/>
                </a:solidFill>
                <a:cs typeface="Times New Roman" pitchFamily="18" charset="0"/>
              </a:rPr>
              <a:t>Osmanlı </a:t>
            </a:r>
            <a:r>
              <a:rPr lang="tr-TR" sz="4800" b="1" dirty="0">
                <a:solidFill>
                  <a:srgbClr val="FFFF66"/>
                </a:solidFill>
                <a:cs typeface="Times New Roman" pitchFamily="18" charset="0"/>
              </a:rPr>
              <a:t>Devleti’nin Avrupa’ya açılan kapısı konumundaki </a:t>
            </a:r>
            <a:r>
              <a:rPr lang="tr-TR" sz="4800" b="1" dirty="0" err="1">
                <a:solidFill>
                  <a:srgbClr val="FFFF66"/>
                </a:solidFill>
                <a:cs typeface="Times New Roman" pitchFamily="18" charset="0"/>
              </a:rPr>
              <a:t>Belgrad’ın</a:t>
            </a:r>
            <a:r>
              <a:rPr lang="tr-TR" sz="4800" b="1" dirty="0">
                <a:solidFill>
                  <a:srgbClr val="FFFF66"/>
                </a:solidFill>
                <a:cs typeface="Times New Roman" pitchFamily="18" charset="0"/>
              </a:rPr>
              <a:t> elden çıkmasıyla Balkanlar Avusturya </a:t>
            </a:r>
            <a:r>
              <a:rPr lang="tr-TR" sz="4800" b="1" dirty="0" smtClean="0">
                <a:solidFill>
                  <a:srgbClr val="FFFF66"/>
                </a:solidFill>
                <a:cs typeface="Times New Roman" pitchFamily="18" charset="0"/>
              </a:rPr>
              <a:t>tehlikesine </a:t>
            </a:r>
            <a:r>
              <a:rPr lang="tr-TR" sz="4800" b="1" dirty="0">
                <a:solidFill>
                  <a:srgbClr val="FFFF66"/>
                </a:solidFill>
                <a:cs typeface="Times New Roman" pitchFamily="18" charset="0"/>
              </a:rPr>
              <a:t>karşı açık hale gelmiştir.</a:t>
            </a:r>
            <a:r>
              <a:rPr lang="tr-TR" sz="4800" dirty="0">
                <a:solidFill>
                  <a:srgbClr val="FFFF66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18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knik">
  <a:themeElements>
    <a:clrScheme name="Teknik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knik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knik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436</Words>
  <Application>Microsoft Office PowerPoint</Application>
  <PresentationFormat>Ekran Gösterisi (4:3)</PresentationFormat>
  <Paragraphs>53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22</vt:i4>
      </vt:variant>
    </vt:vector>
  </HeadingPairs>
  <TitlesOfParts>
    <vt:vector size="35" baseType="lpstr">
      <vt:lpstr>Arial</vt:lpstr>
      <vt:lpstr>Arial Narrow</vt:lpstr>
      <vt:lpstr>Calibri</vt:lpstr>
      <vt:lpstr>Century Gothic</vt:lpstr>
      <vt:lpstr>Franklin Gothic Book</vt:lpstr>
      <vt:lpstr>Tahoma</vt:lpstr>
      <vt:lpstr>Times New Roman</vt:lpstr>
      <vt:lpstr>Verdana</vt:lpstr>
      <vt:lpstr>Wingdings</vt:lpstr>
      <vt:lpstr>Wingdings 2</vt:lpstr>
      <vt:lpstr>Teknik</vt:lpstr>
      <vt:lpstr>1_Canlı</vt:lpstr>
      <vt:lpstr>Canlı</vt:lpstr>
      <vt:lpstr>PowerPoint Sunusu</vt:lpstr>
      <vt:lpstr>Avrupa’da Düşünce ve Ekonomi Alanındaki Gelişmeler</vt:lpstr>
      <vt:lpstr>PowerPoint Sunusu</vt:lpstr>
      <vt:lpstr>III.Ahmet (1703-1730)</vt:lpstr>
      <vt:lpstr>3-Karlofça’dan Küçük Kaynarca’ya </vt:lpstr>
      <vt:lpstr>1715-1718 Osmanlı-Venedik ve Avusturya Savaşı </vt:lpstr>
      <vt:lpstr>PowerPoint Sunusu</vt:lpstr>
      <vt:lpstr>PowerPoint Sunusu</vt:lpstr>
      <vt:lpstr>PowerPoint Sunusu</vt:lpstr>
      <vt:lpstr>PowerPoint Sunusu</vt:lpstr>
      <vt:lpstr>Osmanlı-İran İlişkileri </vt:lpstr>
      <vt:lpstr>PowerPoint Sunusu</vt:lpstr>
      <vt:lpstr>PowerPoint Sunusu</vt:lpstr>
      <vt:lpstr> b-Barış Siyaseti </vt:lpstr>
      <vt:lpstr>PowerPoint Sunusu</vt:lpstr>
      <vt:lpstr>2016-KPSS-ÖNLİSANS</vt:lpstr>
      <vt:lpstr>PowerPoint Sunusu</vt:lpstr>
      <vt:lpstr>Kağıthane ve Sadabat</vt:lpstr>
      <vt:lpstr>2008-ORTAÖĞRETİM</vt:lpstr>
      <vt:lpstr>PowerPoint Sunusu</vt:lpstr>
      <vt:lpstr>2011-LYS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toshiba</cp:lastModifiedBy>
  <cp:revision>60</cp:revision>
  <dcterms:created xsi:type="dcterms:W3CDTF">2012-11-01T19:26:54Z</dcterms:created>
  <dcterms:modified xsi:type="dcterms:W3CDTF">2017-08-06T08:57:51Z</dcterms:modified>
</cp:coreProperties>
</file>