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sldIdLst>
    <p:sldId id="405" r:id="rId3"/>
    <p:sldId id="284" r:id="rId4"/>
    <p:sldId id="282" r:id="rId5"/>
    <p:sldId id="283" r:id="rId6"/>
    <p:sldId id="400" r:id="rId7"/>
    <p:sldId id="401" r:id="rId8"/>
    <p:sldId id="285" r:id="rId9"/>
    <p:sldId id="286" r:id="rId10"/>
    <p:sldId id="308" r:id="rId11"/>
    <p:sldId id="309" r:id="rId12"/>
    <p:sldId id="404" r:id="rId13"/>
    <p:sldId id="396" r:id="rId14"/>
    <p:sldId id="406" r:id="rId15"/>
    <p:sldId id="407" r:id="rId16"/>
    <p:sldId id="408" r:id="rId17"/>
    <p:sldId id="409" r:id="rId18"/>
    <p:sldId id="410" r:id="rId19"/>
    <p:sldId id="411" r:id="rId20"/>
    <p:sldId id="412" r:id="rId21"/>
    <p:sldId id="413" r:id="rId22"/>
    <p:sldId id="414" r:id="rId23"/>
    <p:sldId id="415" r:id="rId24"/>
    <p:sldId id="41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E033DDDB-BB97-4DF1-AF43-D78B27876FBA}" type="datetimeFigureOut">
              <a:rPr lang="tr-TR" smtClean="0"/>
              <a:pPr/>
              <a:t>06.08.2017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FE76901-5D3C-4369-9394-0B0617F92ED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033DDDB-BB97-4DF1-AF43-D78B27876FBA}"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E76901-5D3C-4369-9394-0B0617F92ED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033DDDB-BB97-4DF1-AF43-D78B27876FBA}"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E76901-5D3C-4369-9394-0B0617F92EDB}"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51575"/>
            <a:ext cx="2133600" cy="476250"/>
          </a:xfrm>
        </p:spPr>
        <p:txBody>
          <a:bodyPr/>
          <a:lstStyle>
            <a:lvl1pPr>
              <a:defRPr/>
            </a:lvl1pPr>
          </a:lstStyle>
          <a:p>
            <a:endParaRPr lang="tr-TR"/>
          </a:p>
        </p:txBody>
      </p:sp>
      <p:sp>
        <p:nvSpPr>
          <p:cNvPr id="6" name="5 Slayt Numarası Yer Tutucusu"/>
          <p:cNvSpPr>
            <a:spLocks noGrp="1"/>
          </p:cNvSpPr>
          <p:nvPr>
            <p:ph type="sldNum" sz="quarter" idx="11"/>
          </p:nvPr>
        </p:nvSpPr>
        <p:spPr>
          <a:xfrm>
            <a:off x="6553200" y="6248400"/>
            <a:ext cx="2133600" cy="476250"/>
          </a:xfrm>
        </p:spPr>
        <p:txBody>
          <a:bodyPr/>
          <a:lstStyle>
            <a:lvl1pPr>
              <a:defRPr/>
            </a:lvl1pPr>
          </a:lstStyle>
          <a:p>
            <a:fld id="{7A585620-98C4-4B5F-9019-B610ECD9F4D4}" type="slidenum">
              <a:rPr lang="tr-TR"/>
              <a:pPr/>
              <a:t>‹#›</a:t>
            </a:fld>
            <a:endParaRPr lang="tr-TR"/>
          </a:p>
        </p:txBody>
      </p:sp>
      <p:sp>
        <p:nvSpPr>
          <p:cNvPr id="7" name="6 Altbilgi Yer Tutucusu"/>
          <p:cNvSpPr>
            <a:spLocks noGrp="1"/>
          </p:cNvSpPr>
          <p:nvPr>
            <p:ph type="ftr" sz="quarter" idx="12"/>
          </p:nvPr>
        </p:nvSpPr>
        <p:spPr>
          <a:xfrm>
            <a:off x="3124200" y="6248400"/>
            <a:ext cx="2895600" cy="476250"/>
          </a:xfrm>
        </p:spPr>
        <p:txBody>
          <a:bodyPr/>
          <a:lstStyle>
            <a:lvl1pPr>
              <a:defRPr/>
            </a:lvl1p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4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4400" smtClean="0">
                <a:solidFill>
                  <a:srgbClr val="FFFFFF"/>
                </a:solidFill>
              </a:endParaRPr>
            </a:p>
          </p:txBody>
        </p:sp>
      </p:grpSp>
      <p:sp>
        <p:nvSpPr>
          <p:cNvPr id="364555"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3645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34902038-CFBD-45CF-9F01-94138DA59AEC}"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35818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60CF819-2651-4BC5-81A1-6119B3C4F296}"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97278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0C468E9-DD34-488D-9544-7BADC51D974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5150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75B760D-8954-47DB-8118-7A29C0A23A8C}"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6255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2B0F05E-F7E3-405A-8A8A-B43987AC078D}"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0965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D81AEBB-BAB1-4BEB-A508-8EE3F38BE4C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1672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4189E6D-EDBF-4574-B174-04C328F2F6FF}"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6632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E033DDDB-BB97-4DF1-AF43-D78B27876FBA}" type="datetimeFigureOut">
              <a:rPr lang="tr-TR" smtClean="0"/>
              <a:pPr/>
              <a:t>06.08.2017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5FE76901-5D3C-4369-9394-0B0617F92EDB}"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637869E-AF96-4125-9CB3-223F4B52AE6F}"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7461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65A53F5-4AB2-4664-BD58-20BA0785C11F}"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1893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500B1C0-630E-4295-B9EB-9A7C67E93795}"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5206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26996C7-546A-4831-A58F-1A1D5C419970}"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52360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51B9F8A-169F-48BD-832A-FC35EB8A5E3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0380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E033DDDB-BB97-4DF1-AF43-D78B27876FBA}" type="datetimeFigureOut">
              <a:rPr lang="tr-TR" smtClean="0"/>
              <a:pPr/>
              <a:t>06.08.2017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5FE76901-5D3C-4369-9394-0B0617F92EDB}"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E033DDDB-BB97-4DF1-AF43-D78B27876FBA}" type="datetimeFigureOut">
              <a:rPr lang="tr-TR" smtClean="0"/>
              <a:pPr/>
              <a:t>06.08.2017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5FE76901-5D3C-4369-9394-0B0617F92ED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E033DDDB-BB97-4DF1-AF43-D78B27876FBA}" type="datetimeFigureOut">
              <a:rPr lang="tr-TR" smtClean="0"/>
              <a:pPr/>
              <a:t>06.08.2017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5FE76901-5D3C-4369-9394-0B0617F92E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033DDDB-BB97-4DF1-AF43-D78B27876FBA}" type="datetimeFigureOut">
              <a:rPr lang="tr-TR" smtClean="0"/>
              <a:pPr/>
              <a:t>06.08.2017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FE76901-5D3C-4369-9394-0B0617F92ED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E033DDDB-BB97-4DF1-AF43-D78B27876FBA}" type="datetimeFigureOut">
              <a:rPr lang="tr-TR" smtClean="0"/>
              <a:pPr/>
              <a:t>06.08.2017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5FE76901-5D3C-4369-9394-0B0617F92ED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E033DDDB-BB97-4DF1-AF43-D78B27876FBA}" type="datetimeFigureOut">
              <a:rPr lang="tr-TR" smtClean="0"/>
              <a:pPr/>
              <a:t>06.08.2017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5FE76901-5D3C-4369-9394-0B0617F92E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E033DDDB-BB97-4DF1-AF43-D78B27876FBA}" type="datetimeFigureOut">
              <a:rPr lang="tr-TR" smtClean="0"/>
              <a:pPr/>
              <a:t>06.08.2017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5FE76901-5D3C-4369-9394-0B0617F92E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033DDDB-BB97-4DF1-AF43-D78B27876FBA}" type="datetimeFigureOut">
              <a:rPr lang="tr-TR" smtClean="0"/>
              <a:pPr/>
              <a:t>06.08.2017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FE76901-5D3C-4369-9394-0B0617F92EDB}"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3635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1D1A4120-6CDB-4726-AABE-2A753CCB9B23}"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635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3635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3635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4400" smtClean="0">
                  <a:solidFill>
                    <a:srgbClr val="FFFFFF"/>
                  </a:solidFill>
                </a:endParaRPr>
              </a:p>
            </p:txBody>
          </p:sp>
          <p:sp>
            <p:nvSpPr>
              <p:cNvPr id="3635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grpSp>
        <p:sp>
          <p:nvSpPr>
            <p:cNvPr id="3635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sz="44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4400" smtClean="0">
                <a:solidFill>
                  <a:srgbClr val="FFFFFF"/>
                </a:solidFill>
              </a:endParaRPr>
            </a:p>
          </p:txBody>
        </p:sp>
      </p:grpSp>
      <p:sp>
        <p:nvSpPr>
          <p:cNvPr id="3635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635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3635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3237144001"/>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iheglencesi.com/"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lnSpcReduction="10000"/>
          </a:bodyPr>
          <a:lstStyle/>
          <a:p>
            <a:pPr marL="36576" indent="0" algn="ctr">
              <a:lnSpc>
                <a:spcPct val="150000"/>
              </a:lnSpc>
              <a:buNone/>
            </a:pPr>
            <a:r>
              <a:rPr lang="tr-TR" sz="4800" b="1" dirty="0" smtClean="0">
                <a:solidFill>
                  <a:srgbClr val="FFFF66"/>
                </a:solidFill>
                <a:cs typeface="Times New Roman" pitchFamily="18" charset="0"/>
              </a:rPr>
              <a:t>GERİLEME DEVRİ</a:t>
            </a:r>
            <a:endParaRPr lang="tr-TR" sz="4800" b="1" dirty="0" smtClean="0">
              <a:solidFill>
                <a:srgbClr val="FFFF66"/>
              </a:solidFill>
              <a:cs typeface="Times New Roman" pitchFamily="18" charset="0"/>
            </a:endParaRPr>
          </a:p>
          <a:p>
            <a:pPr marL="36576" indent="0" algn="ctr">
              <a:lnSpc>
                <a:spcPct val="150000"/>
              </a:lnSpc>
              <a:buNone/>
            </a:pP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ÖZBEYLİ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3"/>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06.08.2017</a:t>
            </a:fld>
            <a:endParaRPr lang="tr-TR"/>
          </a:p>
        </p:txBody>
      </p:sp>
    </p:spTree>
    <p:extLst>
      <p:ext uri="{BB962C8B-B14F-4D97-AF65-F5344CB8AC3E}">
        <p14:creationId xmlns:p14="http://schemas.microsoft.com/office/powerpoint/2010/main" val="28286560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2050" name="Picture 2" descr="C:\Users\TOSHIBA\Desktop\osmanl%20gerileme.jpg"/>
          <p:cNvPicPr>
            <a:picLocks noChangeAspect="1" noChangeArrowheads="1"/>
          </p:cNvPicPr>
          <p:nvPr/>
        </p:nvPicPr>
        <p:blipFill>
          <a:blip r:embed="rId2"/>
          <a:srcRect/>
          <a:stretch>
            <a:fillRect/>
          </a:stretch>
        </p:blipFill>
        <p:spPr bwMode="auto">
          <a:xfrm>
            <a:off x="-61913" y="-133350"/>
            <a:ext cx="9267826" cy="71247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bg1"/>
          </a:solidFill>
        </p:spPr>
        <p:txBody>
          <a:bodyPr/>
          <a:lstStyle/>
          <a:p>
            <a:pPr algn="ctr"/>
            <a:r>
              <a:rPr lang="tr-TR" dirty="0" smtClean="0"/>
              <a:t>2010-YGS</a:t>
            </a:r>
            <a:endParaRPr lang="tr-TR" dirty="0"/>
          </a:p>
        </p:txBody>
      </p:sp>
      <p:pic>
        <p:nvPicPr>
          <p:cNvPr id="1026" name="Picture 2"/>
          <p:cNvPicPr>
            <a:picLocks noChangeAspect="1" noChangeArrowheads="1"/>
          </p:cNvPicPr>
          <p:nvPr/>
        </p:nvPicPr>
        <p:blipFill>
          <a:blip r:embed="rId2"/>
          <a:srcRect l="12628" t="44438" r="45644" b="13314"/>
          <a:stretch>
            <a:fillRect/>
          </a:stretch>
        </p:blipFill>
        <p:spPr bwMode="auto">
          <a:xfrm>
            <a:off x="642910" y="1643050"/>
            <a:ext cx="7786742" cy="457203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88640"/>
            <a:ext cx="8229600" cy="1525840"/>
          </a:xfrm>
          <a:solidFill>
            <a:srgbClr val="0070C0"/>
          </a:solidFill>
        </p:spPr>
        <p:txBody>
          <a:bodyPr>
            <a:normAutofit fontScale="90000"/>
          </a:bodyPr>
          <a:lstStyle/>
          <a:p>
            <a:r>
              <a:rPr lang="tr-TR" b="1" dirty="0" smtClean="0"/>
              <a:t>Ben de yemin edeceğim. </a:t>
            </a:r>
            <a:r>
              <a:rPr lang="tr-TR" dirty="0" smtClean="0"/>
              <a:t/>
            </a:r>
            <a:br>
              <a:rPr lang="tr-TR" dirty="0" smtClean="0"/>
            </a:br>
            <a:r>
              <a:rPr lang="tr-TR" dirty="0" smtClean="0"/>
              <a:t> </a:t>
            </a:r>
            <a:br>
              <a:rPr lang="tr-TR" dirty="0" smtClean="0"/>
            </a:br>
            <a:endParaRPr lang="tr-TR" dirty="0"/>
          </a:p>
        </p:txBody>
      </p:sp>
      <p:sp>
        <p:nvSpPr>
          <p:cNvPr id="3" name="2 Metin Yer Tutucusu"/>
          <p:cNvSpPr>
            <a:spLocks noGrp="1"/>
          </p:cNvSpPr>
          <p:nvPr>
            <p:ph type="body" sz="half" idx="1"/>
          </p:nvPr>
        </p:nvSpPr>
        <p:spPr>
          <a:xfrm>
            <a:off x="457200" y="1357298"/>
            <a:ext cx="8258204" cy="5168046"/>
          </a:xfrm>
          <a:solidFill>
            <a:schemeClr val="accent6">
              <a:lumMod val="75000"/>
            </a:schemeClr>
          </a:solidFill>
        </p:spPr>
        <p:txBody>
          <a:bodyPr>
            <a:normAutofit fontScale="70000" lnSpcReduction="20000"/>
          </a:bodyPr>
          <a:lstStyle/>
          <a:p>
            <a:pPr>
              <a:lnSpc>
                <a:spcPct val="170000"/>
              </a:lnSpc>
              <a:spcBef>
                <a:spcPts val="0"/>
              </a:spcBef>
            </a:pPr>
            <a:r>
              <a:rPr lang="tr-TR" dirty="0" smtClean="0"/>
              <a:t>Sadrazam Koca Ragıp Paşa bir gün huzuruna çağırdığı memurlara :</a:t>
            </a:r>
          </a:p>
          <a:p>
            <a:pPr>
              <a:lnSpc>
                <a:spcPct val="170000"/>
              </a:lnSpc>
              <a:spcBef>
                <a:spcPts val="0"/>
              </a:spcBef>
            </a:pPr>
            <a:r>
              <a:rPr lang="tr-TR" dirty="0" smtClean="0"/>
              <a:t>-Rüşvet almadığınıza dair yemin edebilir misiniz? Diye sormuş.</a:t>
            </a:r>
          </a:p>
          <a:p>
            <a:pPr>
              <a:lnSpc>
                <a:spcPct val="170000"/>
              </a:lnSpc>
              <a:spcBef>
                <a:spcPts val="0"/>
              </a:spcBef>
            </a:pPr>
            <a:r>
              <a:rPr lang="tr-TR" dirty="0" smtClean="0"/>
              <a:t>Hepsi de almadıklarına dair yemin etmiş. Fakat şair Haşmet suskun kalıyormuş. Paşa şaire şöyle demiş:</a:t>
            </a:r>
          </a:p>
          <a:p>
            <a:pPr>
              <a:lnSpc>
                <a:spcPct val="170000"/>
              </a:lnSpc>
              <a:spcBef>
                <a:spcPts val="0"/>
              </a:spcBef>
            </a:pPr>
            <a:r>
              <a:rPr lang="tr-TR" dirty="0" smtClean="0"/>
              <a:t>-</a:t>
            </a:r>
            <a:r>
              <a:rPr lang="tr-TR" dirty="0" smtClean="0">
                <a:solidFill>
                  <a:srgbClr val="FFFF00"/>
                </a:solidFill>
              </a:rPr>
              <a:t>Haşmet! Yemine yanaşmıyorsun; rüşvet almışa benzersin.</a:t>
            </a:r>
          </a:p>
          <a:p>
            <a:pPr>
              <a:lnSpc>
                <a:spcPct val="170000"/>
              </a:lnSpc>
              <a:spcBef>
                <a:spcPts val="0"/>
              </a:spcBef>
            </a:pPr>
            <a:r>
              <a:rPr lang="tr-TR" dirty="0" smtClean="0"/>
              <a:t>Haşmet şöyle demiş:</a:t>
            </a:r>
          </a:p>
          <a:p>
            <a:pPr>
              <a:lnSpc>
                <a:spcPct val="170000"/>
              </a:lnSpc>
              <a:spcBef>
                <a:spcPts val="0"/>
              </a:spcBef>
            </a:pPr>
            <a:r>
              <a:rPr lang="tr-TR" dirty="0" smtClean="0">
                <a:solidFill>
                  <a:srgbClr val="FFFF00"/>
                </a:solidFill>
              </a:rPr>
              <a:t>-Paşa hazretleri, yalan yere yemin edenler çatlar derler. Bakıyorum, çatlamazlarsa, ben de yemin edeceğim.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0" y="457200"/>
            <a:ext cx="9144000" cy="838200"/>
          </a:xfrm>
          <a:solidFill>
            <a:schemeClr val="bg2"/>
          </a:solidFill>
        </p:spPr>
        <p:txBody>
          <a:bodyPr/>
          <a:lstStyle/>
          <a:p>
            <a:pPr eaLnBrk="1" hangingPunct="1">
              <a:defRPr/>
            </a:pPr>
            <a:r>
              <a:rPr lang="tr-TR" smtClean="0"/>
              <a:t>I.Abdülhamit (1774-1789)</a:t>
            </a:r>
          </a:p>
        </p:txBody>
      </p:sp>
      <p:sp>
        <p:nvSpPr>
          <p:cNvPr id="1280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tr-TR" smtClean="0"/>
              <a:t> </a:t>
            </a:r>
          </a:p>
        </p:txBody>
      </p:sp>
      <p:pic>
        <p:nvPicPr>
          <p:cNvPr id="6148" name="Picture 4" desc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ChangeArrowheads="1"/>
          </p:cNvSpPr>
          <p:nvPr/>
        </p:nvSpPr>
        <p:spPr bwMode="auto">
          <a:xfrm>
            <a:off x="4572000" y="2286000"/>
            <a:ext cx="4248150" cy="3662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sz="3600" b="1" smtClean="0">
                <a:solidFill>
                  <a:srgbClr val="E5E5FF"/>
                </a:solidFill>
                <a:latin typeface="Arial Narrow" panose="020B0606020202030204" pitchFamily="34" charset="0"/>
              </a:rPr>
              <a:t>Tahta Geçme Yaşı: 48.10</a:t>
            </a:r>
            <a:br>
              <a:rPr lang="tr-TR" sz="3600" b="1" smtClean="0">
                <a:solidFill>
                  <a:srgbClr val="E5E5FF"/>
                </a:solidFill>
                <a:latin typeface="Arial Narrow" panose="020B0606020202030204" pitchFamily="34" charset="0"/>
              </a:rPr>
            </a:br>
            <a:r>
              <a:rPr lang="tr-TR" sz="3600" b="1" smtClean="0">
                <a:solidFill>
                  <a:srgbClr val="E5E5FF"/>
                </a:solidFill>
                <a:latin typeface="Arial Narrow" panose="020B0606020202030204" pitchFamily="34" charset="0"/>
              </a:rPr>
              <a:t>Saltanat Süresi:15.3</a:t>
            </a:r>
            <a:br>
              <a:rPr lang="tr-TR" sz="3600" b="1" smtClean="0">
                <a:solidFill>
                  <a:srgbClr val="E5E5FF"/>
                </a:solidFill>
                <a:latin typeface="Arial Narrow" panose="020B0606020202030204" pitchFamily="34" charset="0"/>
              </a:rPr>
            </a:br>
            <a:r>
              <a:rPr lang="tr-TR" sz="3600" b="1" smtClean="0">
                <a:solidFill>
                  <a:srgbClr val="E5E5FF"/>
                </a:solidFill>
                <a:latin typeface="Arial Narrow" panose="020B0606020202030204" pitchFamily="34" charset="0"/>
              </a:rPr>
              <a:t>Saltanat Sonundaki Yaşı:64.1</a:t>
            </a:r>
          </a:p>
          <a:p>
            <a:pPr fontAlgn="base">
              <a:spcBef>
                <a:spcPct val="50000"/>
              </a:spcBef>
              <a:spcAft>
                <a:spcPct val="0"/>
              </a:spcAft>
              <a:buClrTx/>
              <a:buSzTx/>
              <a:buFontTx/>
              <a:buNone/>
            </a:pPr>
            <a:r>
              <a:rPr lang="tr-TR" sz="3600" b="1" smtClean="0">
                <a:solidFill>
                  <a:srgbClr val="E5E5FF"/>
                </a:solidFill>
                <a:latin typeface="Arial Narrow" panose="020B0606020202030204" pitchFamily="34" charset="0"/>
              </a:rPr>
              <a:t>Ölüm Yaşı:64.1</a:t>
            </a:r>
          </a:p>
        </p:txBody>
      </p:sp>
    </p:spTree>
    <p:extLst>
      <p:ext uri="{BB962C8B-B14F-4D97-AF65-F5344CB8AC3E}">
        <p14:creationId xmlns:p14="http://schemas.microsoft.com/office/powerpoint/2010/main" val="4202885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defRPr/>
            </a:pPr>
            <a:endParaRPr lang="tr-TR" smtClean="0"/>
          </a:p>
        </p:txBody>
      </p:sp>
      <p:sp>
        <p:nvSpPr>
          <p:cNvPr id="129027" name="Rectangle 3"/>
          <p:cNvSpPr>
            <a:spLocks noGrp="1" noChangeArrowheads="1"/>
          </p:cNvSpPr>
          <p:nvPr>
            <p:ph type="body" idx="1"/>
          </p:nvPr>
        </p:nvSpPr>
        <p:spPr>
          <a:xfrm>
            <a:off x="228600" y="304800"/>
            <a:ext cx="8686800" cy="5791200"/>
          </a:xfrm>
        </p:spPr>
        <p:txBody>
          <a:bodyPr/>
          <a:lstStyle/>
          <a:p>
            <a:pPr eaLnBrk="1" hangingPunct="1">
              <a:buFont typeface="Wingdings" panose="05000000000000000000" pitchFamily="2" charset="2"/>
              <a:buNone/>
              <a:defRPr/>
            </a:pPr>
            <a:endParaRPr lang="tr-TR" b="1" smtClean="0">
              <a:latin typeface="Tahoma" pitchFamily="34" charset="0"/>
              <a:cs typeface="Times New Roman" pitchFamily="18" charset="0"/>
            </a:endParaRPr>
          </a:p>
        </p:txBody>
      </p:sp>
      <p:pic>
        <p:nvPicPr>
          <p:cNvPr id="7172" name="Picture 4" descr="manzara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0" y="1557338"/>
            <a:ext cx="94488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FontTx/>
              <a:buNone/>
            </a:pPr>
            <a:r>
              <a:rPr kumimoji="1" lang="en-US" sz="4800" b="1" i="1" smtClean="0">
                <a:solidFill>
                  <a:srgbClr val="FFFFFF"/>
                </a:solidFill>
                <a:latin typeface="Times New Roman" panose="02020603050405020304" pitchFamily="18" charset="0"/>
                <a:cs typeface="Times New Roman" panose="02020603050405020304" pitchFamily="18" charset="0"/>
              </a:rPr>
              <a:t>Yaşamdaki iki hedeften biri, ne istediğini bilmek, ikincisi ise elde edilenle mutlu olmaktır. Sadece akıllı kişiler bu ikinci hususu gerçekleştirirler.</a:t>
            </a:r>
            <a:endParaRPr kumimoji="1" lang="en-US" sz="4800" smtClean="0">
              <a:solidFill>
                <a:srgbClr val="FFFFFF"/>
              </a:solidFill>
              <a:latin typeface="Arial" panose="020B0604020202020204" pitchFamily="34" charset="0"/>
              <a:cs typeface="Arial" panose="020B0604020202020204" pitchFamily="34" charset="0"/>
            </a:endParaRPr>
          </a:p>
          <a:p>
            <a:pPr algn="r" eaLnBrk="0" fontAlgn="base" hangingPunct="0">
              <a:spcBef>
                <a:spcPct val="0"/>
              </a:spcBef>
              <a:spcAft>
                <a:spcPct val="0"/>
              </a:spcAft>
              <a:buClrTx/>
              <a:buSzTx/>
              <a:buFontTx/>
              <a:buNone/>
            </a:pPr>
            <a:r>
              <a:rPr kumimoji="1" lang="tr-TR" sz="2800" b="1" smtClean="0">
                <a:solidFill>
                  <a:srgbClr val="FFFF00"/>
                </a:solidFill>
                <a:latin typeface="Tahoma" panose="020B0604030504040204" pitchFamily="34" charset="0"/>
              </a:rPr>
              <a:t>L.SMITH</a:t>
            </a:r>
            <a:endParaRPr kumimoji="1" lang="tr-TR" sz="2800" smtClean="0">
              <a:solidFill>
                <a:srgbClr val="FFFF00"/>
              </a:solidFill>
              <a:latin typeface="Arial" panose="020B0604020202020204" pitchFamily="34" charset="0"/>
              <a:cs typeface="Arial" panose="020B0604020202020204" pitchFamily="34" charset="0"/>
            </a:endParaRPr>
          </a:p>
          <a:p>
            <a:pPr algn="ctr" eaLnBrk="0" fontAlgn="base" hangingPunct="0">
              <a:spcBef>
                <a:spcPct val="0"/>
              </a:spcBef>
              <a:spcAft>
                <a:spcPct val="0"/>
              </a:spcAft>
              <a:buClrTx/>
              <a:buSzTx/>
              <a:buFontTx/>
              <a:buNone/>
            </a:pPr>
            <a:r>
              <a:rPr kumimoji="1" lang="tr-TR" sz="2800" b="1" smtClean="0">
                <a:solidFill>
                  <a:srgbClr val="FFFFFF"/>
                </a:solidFill>
                <a:latin typeface="Arial Narrow" panose="020B0606020202030204" pitchFamily="34" charset="0"/>
              </a:rPr>
              <a:t> </a:t>
            </a:r>
          </a:p>
          <a:p>
            <a:pPr algn="ctr" eaLnBrk="0" fontAlgn="base" hangingPunct="0">
              <a:spcBef>
                <a:spcPct val="0"/>
              </a:spcBef>
              <a:spcAft>
                <a:spcPct val="0"/>
              </a:spcAft>
              <a:buClrTx/>
              <a:buSzTx/>
              <a:buFontTx/>
              <a:buNone/>
            </a:pPr>
            <a:endParaRPr kumimoji="1" lang="en-US" sz="2800" smtClean="0">
              <a:solidFill>
                <a:srgbClr val="FFFFFF"/>
              </a:solidFill>
              <a:latin typeface="Times New Roman" panose="02020603050405020304" pitchFamily="18" charset="0"/>
            </a:endParaRPr>
          </a:p>
        </p:txBody>
      </p:sp>
      <p:sp>
        <p:nvSpPr>
          <p:cNvPr id="7174" name="Rectangle 6"/>
          <p:cNvSpPr>
            <a:spLocks noChangeArrowheads="1"/>
          </p:cNvSpPr>
          <p:nvPr/>
        </p:nvSpPr>
        <p:spPr bwMode="auto">
          <a:xfrm>
            <a:off x="0" y="2620963"/>
            <a:ext cx="91440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endParaRPr kumimoji="1" lang="en-US" sz="2000" b="1" smtClean="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kumimoji="1" lang="en-US" sz="2400" b="1" i="1" smtClean="0">
                <a:solidFill>
                  <a:srgbClr val="000000"/>
                </a:solidFill>
                <a:latin typeface="Times New Roman" panose="02020603050405020304" pitchFamily="18" charset="0"/>
                <a:cs typeface="Times New Roman" panose="02020603050405020304" pitchFamily="18" charset="0"/>
              </a:rPr>
              <a:t> </a:t>
            </a:r>
            <a:endParaRPr kumimoji="1" lang="en-US" sz="2000" b="1" smtClean="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endParaRPr kumimoji="1" lang="en-US" sz="2400" smtClean="0">
              <a:solidFill>
                <a:srgbClr val="FFFFFF"/>
              </a:solidFill>
              <a:latin typeface="Times New Roman" panose="02020603050405020304" pitchFamily="18" charset="0"/>
            </a:endParaRPr>
          </a:p>
        </p:txBody>
      </p:sp>
      <p:sp>
        <p:nvSpPr>
          <p:cNvPr id="7175" name="Rectangle 7"/>
          <p:cNvSpPr>
            <a:spLocks noChangeArrowheads="1"/>
          </p:cNvSpPr>
          <p:nvPr/>
        </p:nvSpPr>
        <p:spPr bwMode="auto">
          <a:xfrm>
            <a:off x="0" y="510540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FontTx/>
              <a:buNone/>
            </a:pPr>
            <a:endParaRPr kumimoji="1" lang="en-US" sz="2600" b="1" smtClean="0">
              <a:solidFill>
                <a:srgbClr val="FFFFCC"/>
              </a:solidFill>
              <a:latin typeface="Arial Narrow" panose="020B0606020202030204" pitchFamily="34" charset="0"/>
            </a:endParaRPr>
          </a:p>
          <a:p>
            <a:pPr eaLnBrk="0" fontAlgn="base" hangingPunct="0">
              <a:spcBef>
                <a:spcPct val="0"/>
              </a:spcBef>
              <a:spcAft>
                <a:spcPct val="0"/>
              </a:spcAft>
              <a:buClrTx/>
              <a:buSzTx/>
              <a:buFontTx/>
              <a:buNone/>
            </a:pPr>
            <a:r>
              <a:rPr kumimoji="1" lang="en-US" sz="2600" b="1" smtClean="0">
                <a:solidFill>
                  <a:srgbClr val="000000"/>
                </a:solidFill>
                <a:latin typeface="Arial Narrow" panose="020B0606020202030204" pitchFamily="34" charset="0"/>
              </a:rPr>
              <a:t> </a:t>
            </a:r>
            <a:endParaRPr kumimoji="1" lang="en-US" sz="2600" b="1" smtClean="0">
              <a:solidFill>
                <a:srgbClr val="FFFFCC"/>
              </a:solidFill>
              <a:latin typeface="Arial Narrow" panose="020B0606020202030204" pitchFamily="34" charset="0"/>
            </a:endParaRPr>
          </a:p>
          <a:p>
            <a:pPr eaLnBrk="0" fontAlgn="base" hangingPunct="0">
              <a:spcBef>
                <a:spcPct val="0"/>
              </a:spcBef>
              <a:spcAft>
                <a:spcPct val="0"/>
              </a:spcAft>
              <a:buClrTx/>
              <a:buSzTx/>
              <a:buFontTx/>
              <a:buNone/>
            </a:pPr>
            <a:endParaRPr kumimoji="1" lang="en-US" sz="24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27759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Rectangle 3"/>
          <p:cNvSpPr>
            <a:spLocks noGrp="1" noChangeArrowheads="1"/>
          </p:cNvSpPr>
          <p:nvPr>
            <p:ph type="body" sz="half" idx="1"/>
          </p:nvPr>
        </p:nvSpPr>
        <p:spPr>
          <a:xfrm>
            <a:off x="457200" y="642938"/>
            <a:ext cx="8435975" cy="5483225"/>
          </a:xfrm>
          <a:solidFill>
            <a:schemeClr val="bg2"/>
          </a:solidFill>
        </p:spPr>
        <p:txBody>
          <a:bodyPr>
            <a:normAutofit fontScale="77500" lnSpcReduction="20000"/>
          </a:bodyPr>
          <a:lstStyle/>
          <a:p>
            <a:pPr>
              <a:lnSpc>
                <a:spcPct val="170000"/>
              </a:lnSpc>
              <a:defRPr/>
            </a:pPr>
            <a:r>
              <a:rPr lang="tr-TR" sz="3600" b="1" smtClean="0">
                <a:solidFill>
                  <a:srgbClr val="FFFF00"/>
                </a:solidFill>
                <a:cs typeface="Times New Roman" pitchFamily="18" charset="0"/>
              </a:rPr>
              <a:t>Küçük Kaynarca Antlaşması -1774</a:t>
            </a:r>
          </a:p>
          <a:p>
            <a:pPr marL="0" indent="0">
              <a:lnSpc>
                <a:spcPct val="170000"/>
              </a:lnSpc>
              <a:buFont typeface="Wingdings" panose="05000000000000000000" pitchFamily="2" charset="2"/>
              <a:buNone/>
              <a:defRPr/>
            </a:pPr>
            <a:r>
              <a:rPr lang="tr-TR" sz="3600" b="1" smtClean="0">
                <a:solidFill>
                  <a:srgbClr val="FFFF00"/>
                </a:solidFill>
                <a:cs typeface="Times New Roman" pitchFamily="18" charset="0"/>
              </a:rPr>
              <a:t>      Bu antlaşmayla</a:t>
            </a:r>
            <a:r>
              <a:rPr lang="tr-TR" sz="3600" b="1" smtClean="0">
                <a:cs typeface="Times New Roman" pitchFamily="18" charset="0"/>
              </a:rPr>
              <a:t>;</a:t>
            </a:r>
            <a:r>
              <a:rPr lang="tr-TR" sz="3600" smtClean="0">
                <a:cs typeface="Times New Roman" pitchFamily="18" charset="0"/>
              </a:rPr>
              <a:t>Kırım Hanlığı bağımsız olacak,din işlerinde halife olan Osmanlı padişahına bağlı kalacak;Azak kalesi ve Kabartay Bölgesi Rusya’ya verilecek; Besarabya, Eflak, Boğdan,</a:t>
            </a:r>
            <a:r>
              <a:rPr lang="tr-TR" sz="3600" smtClean="0"/>
              <a:t> </a:t>
            </a:r>
            <a:r>
              <a:rPr lang="tr-TR" sz="3600" smtClean="0">
                <a:cs typeface="Times New Roman" pitchFamily="18" charset="0"/>
              </a:rPr>
              <a:t>Ege adaları ve Gürcistan Osmanlılarda kalacak;Rusya,</a:t>
            </a:r>
            <a:r>
              <a:rPr lang="tr-TR" sz="3600" smtClean="0"/>
              <a:t> </a:t>
            </a:r>
            <a:r>
              <a:rPr lang="tr-TR" sz="3600" smtClean="0">
                <a:cs typeface="Times New Roman" pitchFamily="18" charset="0"/>
              </a:rPr>
              <a:t>İstanbul’da sürekli bir elçi bulunduracak,</a:t>
            </a:r>
            <a:r>
              <a:rPr lang="tr-TR" sz="3600" smtClean="0"/>
              <a:t> </a:t>
            </a:r>
            <a:r>
              <a:rPr lang="tr-TR" sz="3600" smtClean="0">
                <a:cs typeface="Times New Roman" pitchFamily="18" charset="0"/>
              </a:rPr>
              <a:t>bu elçi büyük devletlerin elçilerine tanınan ayrıcalıklardan yararlanacak,</a:t>
            </a:r>
            <a:r>
              <a:rPr lang="tr-TR" sz="3600" smtClean="0"/>
              <a:t> </a:t>
            </a:r>
            <a:endParaRPr lang="tr-TR" sz="3600" dirty="0"/>
          </a:p>
        </p:txBody>
      </p:sp>
    </p:spTree>
    <p:extLst>
      <p:ext uri="{BB962C8B-B14F-4D97-AF65-F5344CB8AC3E}">
        <p14:creationId xmlns:p14="http://schemas.microsoft.com/office/powerpoint/2010/main" val="1673450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Rectangle 3"/>
          <p:cNvSpPr>
            <a:spLocks noGrp="1" noChangeArrowheads="1"/>
          </p:cNvSpPr>
          <p:nvPr>
            <p:ph type="body" sz="half" idx="1"/>
          </p:nvPr>
        </p:nvSpPr>
        <p:spPr>
          <a:xfrm>
            <a:off x="250825" y="549275"/>
            <a:ext cx="8785225" cy="5554663"/>
          </a:xfrm>
          <a:solidFill>
            <a:schemeClr val="bg2"/>
          </a:solidFill>
        </p:spPr>
        <p:txBody>
          <a:bodyPr>
            <a:normAutofit fontScale="92500"/>
          </a:bodyPr>
          <a:lstStyle/>
          <a:p>
            <a:pPr marL="457200" indent="-457200">
              <a:lnSpc>
                <a:spcPct val="150000"/>
              </a:lnSpc>
              <a:defRPr/>
            </a:pPr>
            <a:r>
              <a:rPr lang="tr-TR" sz="4000" smtClean="0">
                <a:cs typeface="Times New Roman" pitchFamily="18" charset="0"/>
              </a:rPr>
              <a:t>  Kapitülasyonlardan Rusya’da yararla-nacak, Rusya istediği yerde konsolosluk açabilecek ve İstanbul’da bir Ortodoks kilisesi kurabilecek;Karadeniz ve Akdeniz’de serbestçe ticaret yapabilecekti. Rusya’ya savaş tazminatı ödenecekti.</a:t>
            </a:r>
          </a:p>
          <a:p>
            <a:pPr marL="457200" indent="-457200">
              <a:lnSpc>
                <a:spcPct val="150000"/>
              </a:lnSpc>
              <a:defRPr/>
            </a:pPr>
            <a:endParaRPr lang="tr-TR" sz="4000" dirty="0"/>
          </a:p>
        </p:txBody>
      </p:sp>
    </p:spTree>
    <p:extLst>
      <p:ext uri="{BB962C8B-B14F-4D97-AF65-F5344CB8AC3E}">
        <p14:creationId xmlns:p14="http://schemas.microsoft.com/office/powerpoint/2010/main" val="16004288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3"/>
          <p:cNvSpPr>
            <a:spLocks noGrp="1" noChangeArrowheads="1"/>
          </p:cNvSpPr>
          <p:nvPr>
            <p:ph type="body" sz="half" idx="1"/>
          </p:nvPr>
        </p:nvSpPr>
        <p:spPr>
          <a:xfrm>
            <a:off x="457200" y="500063"/>
            <a:ext cx="8291513" cy="5626100"/>
          </a:xfrm>
          <a:solidFill>
            <a:schemeClr val="bg2"/>
          </a:solidFill>
        </p:spPr>
        <p:txBody>
          <a:bodyPr>
            <a:normAutofit fontScale="85000" lnSpcReduction="20000"/>
          </a:bodyPr>
          <a:lstStyle/>
          <a:p>
            <a:pPr>
              <a:lnSpc>
                <a:spcPct val="160000"/>
              </a:lnSpc>
              <a:defRPr/>
            </a:pPr>
            <a:r>
              <a:rPr lang="tr-TR" sz="3600" b="1" smtClean="0">
                <a:solidFill>
                  <a:srgbClr val="FFFF00"/>
                </a:solidFill>
                <a:cs typeface="Times New Roman" pitchFamily="18" charset="0"/>
              </a:rPr>
              <a:t>Bu antlaşma ile Rusya’nın istediği yerde konsolosluk açabilmesi,</a:t>
            </a:r>
            <a:r>
              <a:rPr lang="tr-TR" sz="3600" b="1" smtClean="0">
                <a:solidFill>
                  <a:srgbClr val="FFFF00"/>
                </a:solidFill>
              </a:rPr>
              <a:t> </a:t>
            </a:r>
            <a:r>
              <a:rPr lang="tr-TR" sz="3600" b="1" smtClean="0">
                <a:solidFill>
                  <a:srgbClr val="FFFF00"/>
                </a:solidFill>
                <a:cs typeface="Times New Roman" pitchFamily="18" charset="0"/>
              </a:rPr>
              <a:t>Balkanları Rus tehlikesine karşı açık hale getirmiştir.</a:t>
            </a:r>
            <a:r>
              <a:rPr lang="tr-TR" sz="3600" smtClean="0">
                <a:solidFill>
                  <a:srgbClr val="FFFF00"/>
                </a:solidFill>
                <a:cs typeface="Times New Roman" pitchFamily="18" charset="0"/>
              </a:rPr>
              <a:t> </a:t>
            </a:r>
            <a:r>
              <a:rPr lang="tr-TR" sz="3600" b="1" smtClean="0">
                <a:solidFill>
                  <a:srgbClr val="FFFF00"/>
                </a:solidFill>
                <a:cs typeface="Times New Roman" pitchFamily="18" charset="0"/>
              </a:rPr>
              <a:t>Karadeniz’</a:t>
            </a:r>
            <a:r>
              <a:rPr lang="tr-TR" sz="3600" b="1" smtClean="0">
                <a:solidFill>
                  <a:srgbClr val="FFFF00"/>
                </a:solidFill>
              </a:rPr>
              <a:t> </a:t>
            </a:r>
            <a:r>
              <a:rPr lang="tr-TR" sz="3600" b="1" smtClean="0">
                <a:solidFill>
                  <a:srgbClr val="FFFF00"/>
                </a:solidFill>
                <a:cs typeface="Times New Roman" pitchFamily="18" charset="0"/>
              </a:rPr>
              <a:t>deki Osmanlı hakimiyeti sona erdi. İlk defa bir Müslüman belde elden çıkmıştır. Ortodoksların himayesini alması Osmanlı Devleti’nin iç işlerine  karışma fırsatı vermiştir.</a:t>
            </a:r>
            <a:endParaRPr lang="tr-TR" sz="3600" smtClean="0">
              <a:solidFill>
                <a:srgbClr val="FFFF00"/>
              </a:solidFill>
              <a:cs typeface="Times New Roman" pitchFamily="18" charset="0"/>
            </a:endParaRPr>
          </a:p>
          <a:p>
            <a:pPr>
              <a:lnSpc>
                <a:spcPct val="150000"/>
              </a:lnSpc>
              <a:buFont typeface="Wingdings" panose="05000000000000000000" pitchFamily="2" charset="2"/>
              <a:buNone/>
              <a:defRPr/>
            </a:pPr>
            <a:endParaRPr lang="tr-TR" sz="3600" dirty="0"/>
          </a:p>
        </p:txBody>
      </p:sp>
    </p:spTree>
    <p:extLst>
      <p:ext uri="{BB962C8B-B14F-4D97-AF65-F5344CB8AC3E}">
        <p14:creationId xmlns:p14="http://schemas.microsoft.com/office/powerpoint/2010/main" val="3903599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250825" y="304800"/>
            <a:ext cx="8588375" cy="762000"/>
          </a:xfrm>
          <a:solidFill>
            <a:srgbClr val="0070C0"/>
          </a:solidFill>
        </p:spPr>
        <p:txBody>
          <a:bodyPr/>
          <a:lstStyle/>
          <a:p>
            <a:pPr eaLnBrk="1" hangingPunct="1">
              <a:defRPr/>
            </a:pPr>
            <a:r>
              <a:rPr lang="tr-TR" sz="2800" b="0" dirty="0" smtClean="0">
                <a:cs typeface="Times New Roman" pitchFamily="18" charset="0"/>
              </a:rPr>
              <a:t/>
            </a:r>
            <a:br>
              <a:rPr lang="tr-TR" sz="2800" b="0" dirty="0" smtClean="0">
                <a:cs typeface="Times New Roman" pitchFamily="18" charset="0"/>
              </a:rPr>
            </a:br>
            <a:r>
              <a:rPr lang="tr-TR" sz="2800" b="0" dirty="0">
                <a:cs typeface="Times New Roman" pitchFamily="18" charset="0"/>
              </a:rPr>
              <a:t/>
            </a:r>
            <a:br>
              <a:rPr lang="tr-TR" sz="2800" b="0" dirty="0">
                <a:cs typeface="Times New Roman" pitchFamily="18" charset="0"/>
              </a:rPr>
            </a:br>
            <a:r>
              <a:rPr lang="tr-TR" sz="2800" dirty="0" smtClean="0">
                <a:cs typeface="Times New Roman" pitchFamily="18" charset="0"/>
              </a:rPr>
              <a:t>B-Küçük Kaynarca Sonrası Gelişmeler (1774-1839 )</a:t>
            </a:r>
            <a:br>
              <a:rPr lang="tr-TR" sz="2800" dirty="0" smtClean="0">
                <a:cs typeface="Times New Roman" pitchFamily="18" charset="0"/>
              </a:rPr>
            </a:br>
            <a:r>
              <a:rPr lang="tr-TR" sz="2800" b="0" dirty="0" smtClean="0">
                <a:cs typeface="Times New Roman" pitchFamily="18" charset="0"/>
              </a:rPr>
              <a:t> </a:t>
            </a:r>
            <a:r>
              <a:rPr lang="tr-TR" sz="2800" dirty="0" smtClean="0">
                <a:cs typeface="Times New Roman" pitchFamily="18" charset="0"/>
              </a:rPr>
              <a:t/>
            </a:r>
            <a:br>
              <a:rPr lang="tr-TR" sz="2800" dirty="0" smtClean="0">
                <a:cs typeface="Times New Roman" pitchFamily="18" charset="0"/>
              </a:rPr>
            </a:br>
            <a:endParaRPr lang="tr-TR" sz="2800" dirty="0" smtClean="0">
              <a:cs typeface="Times New Roman" pitchFamily="18" charset="0"/>
            </a:endParaRPr>
          </a:p>
        </p:txBody>
      </p:sp>
      <p:sp>
        <p:nvSpPr>
          <p:cNvPr id="130051" name="Rectangle 3"/>
          <p:cNvSpPr>
            <a:spLocks noGrp="1" noChangeArrowheads="1"/>
          </p:cNvSpPr>
          <p:nvPr>
            <p:ph type="body" idx="1"/>
          </p:nvPr>
        </p:nvSpPr>
        <p:spPr>
          <a:xfrm>
            <a:off x="228600" y="981075"/>
            <a:ext cx="8915400" cy="5688013"/>
          </a:xfrm>
          <a:solidFill>
            <a:schemeClr val="bg2"/>
          </a:solidFill>
        </p:spPr>
        <p:txBody>
          <a:bodyPr/>
          <a:lstStyle/>
          <a:p>
            <a:pPr marL="457200" indent="-457200" eaLnBrk="1" hangingPunct="1">
              <a:defRPr/>
            </a:pPr>
            <a:r>
              <a:rPr lang="tr-TR" b="1" dirty="0" smtClean="0">
                <a:solidFill>
                  <a:srgbClr val="FFFF00"/>
                </a:solidFill>
                <a:cs typeface="Times New Roman" pitchFamily="18" charset="0"/>
              </a:rPr>
              <a:t>1-Osmanlı-Rusya,Avusturya,İngiltere ve Fransa Münasebetleri</a:t>
            </a:r>
            <a:endParaRPr lang="tr-TR" dirty="0" smtClean="0">
              <a:solidFill>
                <a:srgbClr val="FFFF00"/>
              </a:solidFill>
              <a:cs typeface="Times New Roman" pitchFamily="18" charset="0"/>
            </a:endParaRPr>
          </a:p>
          <a:p>
            <a:pPr marL="457200" indent="-457200" eaLnBrk="1" hangingPunct="1">
              <a:lnSpc>
                <a:spcPct val="150000"/>
              </a:lnSpc>
              <a:defRPr/>
            </a:pPr>
            <a:r>
              <a:rPr lang="tr-TR" b="1" dirty="0" smtClean="0">
                <a:cs typeface="Times New Roman" pitchFamily="18" charset="0"/>
              </a:rPr>
              <a:t>       </a:t>
            </a:r>
            <a:r>
              <a:rPr lang="tr-TR" sz="4000" dirty="0" smtClean="0">
                <a:cs typeface="Times New Roman" pitchFamily="18" charset="0"/>
              </a:rPr>
              <a:t>Bu dönemdeki ilişkilerde Fransız İhtilali’nin, Rusya’nın Balkanlarda izlediği </a:t>
            </a:r>
            <a:r>
              <a:rPr lang="tr-TR" sz="4000" dirty="0" err="1" smtClean="0">
                <a:cs typeface="Times New Roman" pitchFamily="18" charset="0"/>
              </a:rPr>
              <a:t>Panislavist</a:t>
            </a:r>
            <a:r>
              <a:rPr lang="tr-TR" sz="4000" dirty="0" smtClean="0">
                <a:cs typeface="Times New Roman" pitchFamily="18" charset="0"/>
              </a:rPr>
              <a:t> politikaların ve Avrupa’daki İngiltere ve Fransa arasındaki rekabetin büyük etkisi olmuştur.</a:t>
            </a:r>
          </a:p>
          <a:p>
            <a:pPr marL="457200" indent="-457200" eaLnBrk="1" hangingPunct="1">
              <a:buFont typeface="Wingdings" panose="05000000000000000000" pitchFamily="2" charset="2"/>
              <a:buNone/>
              <a:defRPr/>
            </a:pPr>
            <a:endParaRPr lang="tr-TR" sz="4800" dirty="0" smtClean="0"/>
          </a:p>
        </p:txBody>
      </p:sp>
    </p:spTree>
    <p:extLst>
      <p:ext uri="{BB962C8B-B14F-4D97-AF65-F5344CB8AC3E}">
        <p14:creationId xmlns:p14="http://schemas.microsoft.com/office/powerpoint/2010/main" val="23300489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rrowheads="1"/>
          </p:cNvSpPr>
          <p:nvPr>
            <p:ph type="title"/>
          </p:nvPr>
        </p:nvSpPr>
        <p:spPr/>
        <p:txBody>
          <a:bodyPr/>
          <a:lstStyle/>
          <a:p>
            <a:pPr eaLnBrk="1" hangingPunct="1">
              <a:defRPr/>
            </a:pPr>
            <a:endParaRPr lang="tr-TR" smtClean="0"/>
          </a:p>
        </p:txBody>
      </p:sp>
      <p:sp>
        <p:nvSpPr>
          <p:cNvPr id="626691" name="Rectangle 3"/>
          <p:cNvSpPr>
            <a:spLocks noGrp="1" noChangeArrowheads="1"/>
          </p:cNvSpPr>
          <p:nvPr>
            <p:ph type="body" idx="1"/>
          </p:nvPr>
        </p:nvSpPr>
        <p:spPr/>
        <p:txBody>
          <a:bodyPr/>
          <a:lstStyle/>
          <a:p>
            <a:pPr eaLnBrk="1" hangingPunct="1">
              <a:defRPr/>
            </a:pPr>
            <a:endParaRPr lang="tr-TR" smtClean="0"/>
          </a:p>
        </p:txBody>
      </p:sp>
      <p:pic>
        <p:nvPicPr>
          <p:cNvPr id="12292" name="Picture 4" descr="kuleli6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3095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rrowheads="1"/>
          </p:cNvSpPr>
          <p:nvPr>
            <p:ph type="title"/>
          </p:nvPr>
        </p:nvSpPr>
        <p:spPr>
          <a:xfrm>
            <a:off x="0" y="274638"/>
            <a:ext cx="9036496" cy="1143000"/>
          </a:xfrm>
          <a:solidFill>
            <a:schemeClr val="bg1"/>
          </a:solidFill>
        </p:spPr>
        <p:txBody>
          <a:bodyPr>
            <a:normAutofit/>
          </a:bodyPr>
          <a:lstStyle/>
          <a:p>
            <a:r>
              <a:rPr lang="tr-TR" sz="4000" dirty="0"/>
              <a:t>III</a:t>
            </a:r>
            <a:r>
              <a:rPr lang="tr-TR" sz="4000" dirty="0" smtClean="0"/>
              <a:t>. Mustafa  (</a:t>
            </a:r>
            <a:r>
              <a:rPr lang="tr-TR" sz="4000" dirty="0"/>
              <a:t>1757-1774)</a:t>
            </a:r>
          </a:p>
        </p:txBody>
      </p:sp>
      <p:sp>
        <p:nvSpPr>
          <p:cNvPr id="731139" name="Rectangle 3"/>
          <p:cNvSpPr>
            <a:spLocks noGrp="1" noChangeArrowheads="1"/>
          </p:cNvSpPr>
          <p:nvPr>
            <p:ph type="body" sz="half" idx="1"/>
          </p:nvPr>
        </p:nvSpPr>
        <p:spPr/>
        <p:txBody>
          <a:bodyPr/>
          <a:lstStyle/>
          <a:p>
            <a:r>
              <a:rPr lang="tr-TR" sz="2800"/>
              <a:t> </a:t>
            </a:r>
          </a:p>
        </p:txBody>
      </p:sp>
      <p:pic>
        <p:nvPicPr>
          <p:cNvPr id="731140" name="Picture 4" descr="III"/>
          <p:cNvPicPr>
            <a:picLocks noChangeAspect="1" noChangeArrowheads="1"/>
          </p:cNvPicPr>
          <p:nvPr/>
        </p:nvPicPr>
        <p:blipFill>
          <a:blip r:embed="rId2"/>
          <a:srcRect/>
          <a:stretch>
            <a:fillRect/>
          </a:stretch>
        </p:blipFill>
        <p:spPr bwMode="auto">
          <a:xfrm>
            <a:off x="0" y="1371600"/>
            <a:ext cx="4572000" cy="5486400"/>
          </a:xfrm>
          <a:prstGeom prst="rect">
            <a:avLst/>
          </a:prstGeom>
          <a:noFill/>
        </p:spPr>
      </p:pic>
      <p:sp>
        <p:nvSpPr>
          <p:cNvPr id="731141" name="Rectangle 5"/>
          <p:cNvSpPr>
            <a:spLocks noChangeArrowheads="1"/>
          </p:cNvSpPr>
          <p:nvPr/>
        </p:nvSpPr>
        <p:spPr bwMode="auto">
          <a:xfrm>
            <a:off x="4572000" y="2492375"/>
            <a:ext cx="4572000" cy="3387725"/>
          </a:xfrm>
          <a:prstGeom prst="rect">
            <a:avLst/>
          </a:prstGeom>
          <a:solidFill>
            <a:schemeClr val="bg1"/>
          </a:solidFill>
          <a:ln w="9525">
            <a:noFill/>
            <a:miter lim="800000"/>
            <a:headEnd/>
            <a:tailEnd/>
          </a:ln>
          <a:effectLst/>
        </p:spPr>
        <p:txBody>
          <a:bodyPr>
            <a:spAutoFit/>
          </a:bodyPr>
          <a:lstStyle/>
          <a:p>
            <a:pPr>
              <a:spcBef>
                <a:spcPct val="50000"/>
              </a:spcBef>
            </a:pPr>
            <a:r>
              <a:rPr lang="tr-TR" sz="3600" b="1" dirty="0">
                <a:solidFill>
                  <a:schemeClr val="tx2"/>
                </a:solidFill>
                <a:latin typeface="Arial Narrow" pitchFamily="34" charset="0"/>
              </a:rPr>
              <a:t>Tahta Geçme Yaşı: 40.9</a:t>
            </a:r>
            <a:br>
              <a:rPr lang="tr-TR" sz="3600" b="1" dirty="0">
                <a:solidFill>
                  <a:schemeClr val="tx2"/>
                </a:solidFill>
                <a:latin typeface="Arial Narrow" pitchFamily="34" charset="0"/>
              </a:rPr>
            </a:br>
            <a:r>
              <a:rPr lang="tr-TR" sz="3600" b="1" dirty="0">
                <a:solidFill>
                  <a:schemeClr val="tx2"/>
                </a:solidFill>
                <a:latin typeface="Arial Narrow" pitchFamily="34" charset="0"/>
              </a:rPr>
              <a:t>Saltanat Süresi:16.3</a:t>
            </a:r>
          </a:p>
          <a:p>
            <a:pPr>
              <a:spcBef>
                <a:spcPct val="50000"/>
              </a:spcBef>
            </a:pPr>
            <a:r>
              <a:rPr lang="tr-TR" sz="3600" b="1" dirty="0">
                <a:solidFill>
                  <a:schemeClr val="tx2"/>
                </a:solidFill>
                <a:latin typeface="Arial Narrow" pitchFamily="34" charset="0"/>
              </a:rPr>
              <a:t>Saltanat Sonundaki Yaşı:57</a:t>
            </a:r>
          </a:p>
          <a:p>
            <a:pPr>
              <a:spcBef>
                <a:spcPct val="50000"/>
              </a:spcBef>
            </a:pPr>
            <a:r>
              <a:rPr lang="tr-TR" sz="3600" b="1" dirty="0">
                <a:solidFill>
                  <a:schemeClr val="tx2"/>
                </a:solidFill>
                <a:latin typeface="Arial Narrow" pitchFamily="34" charset="0"/>
              </a:rPr>
              <a:t>Ölüm Yaşı:57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533400" y="228600"/>
            <a:ext cx="8305800" cy="1295400"/>
          </a:xfrm>
        </p:spPr>
        <p:txBody>
          <a:bodyPr/>
          <a:lstStyle/>
          <a:p>
            <a:pPr eaLnBrk="1" hangingPunct="1">
              <a:defRPr/>
            </a:pPr>
            <a:r>
              <a:rPr lang="tr-TR" sz="2800" b="0" smtClean="0">
                <a:solidFill>
                  <a:srgbClr val="FFFF00"/>
                </a:solidFill>
                <a:cs typeface="Times New Roman" pitchFamily="18" charset="0"/>
              </a:rPr>
              <a:t>1787-1791(1792)Osmanlı-Rus,Avusturya Savaşı</a:t>
            </a:r>
            <a:r>
              <a:rPr lang="tr-TR" smtClean="0">
                <a:solidFill>
                  <a:srgbClr val="FFFF00"/>
                </a:solidFill>
                <a:cs typeface="Times New Roman" pitchFamily="18" charset="0"/>
              </a:rPr>
              <a:t/>
            </a:r>
            <a:br>
              <a:rPr lang="tr-TR" smtClean="0">
                <a:solidFill>
                  <a:srgbClr val="FFFF00"/>
                </a:solidFill>
                <a:cs typeface="Times New Roman" pitchFamily="18" charset="0"/>
              </a:rPr>
            </a:br>
            <a:endParaRPr lang="tr-TR" smtClean="0">
              <a:solidFill>
                <a:srgbClr val="FFFF00"/>
              </a:solidFill>
              <a:cs typeface="Times New Roman" pitchFamily="18" charset="0"/>
            </a:endParaRPr>
          </a:p>
        </p:txBody>
      </p:sp>
      <p:sp>
        <p:nvSpPr>
          <p:cNvPr id="131075" name="Rectangle 3"/>
          <p:cNvSpPr>
            <a:spLocks noGrp="1" noChangeArrowheads="1"/>
          </p:cNvSpPr>
          <p:nvPr>
            <p:ph type="body" idx="1"/>
          </p:nvPr>
        </p:nvSpPr>
        <p:spPr>
          <a:xfrm>
            <a:off x="152400" y="1143000"/>
            <a:ext cx="8740775" cy="5410200"/>
          </a:xfrm>
          <a:solidFill>
            <a:schemeClr val="bg2"/>
          </a:solidFill>
        </p:spPr>
        <p:txBody>
          <a:bodyPr/>
          <a:lstStyle/>
          <a:p>
            <a:pPr marL="457200" indent="-457200" eaLnBrk="1" hangingPunct="1">
              <a:lnSpc>
                <a:spcPct val="150000"/>
              </a:lnSpc>
              <a:defRPr/>
            </a:pPr>
            <a:r>
              <a:rPr lang="tr-TR" sz="4000" dirty="0" smtClean="0">
                <a:cs typeface="Times New Roman" pitchFamily="18" charset="0"/>
              </a:rPr>
              <a:t>Rus çariçesi II. </a:t>
            </a:r>
            <a:r>
              <a:rPr lang="tr-TR" sz="4000" dirty="0" err="1" smtClean="0">
                <a:cs typeface="Times New Roman" pitchFamily="18" charset="0"/>
              </a:rPr>
              <a:t>Katerina’nın</a:t>
            </a:r>
            <a:r>
              <a:rPr lang="tr-TR" sz="4000" dirty="0" smtClean="0">
                <a:cs typeface="Times New Roman" pitchFamily="18" charset="0"/>
              </a:rPr>
              <a:t> Kırım’ı ele geçirmesi (1783 ),</a:t>
            </a:r>
            <a:r>
              <a:rPr lang="tr-TR" sz="4000" dirty="0" smtClean="0"/>
              <a:t> </a:t>
            </a:r>
            <a:r>
              <a:rPr lang="tr-TR" sz="4000" dirty="0" smtClean="0">
                <a:cs typeface="Times New Roman" pitchFamily="18" charset="0"/>
              </a:rPr>
              <a:t>onun Osmanlı topraklarında yayılma arzusunu kamçıladı. Amacına ulaşmak için </a:t>
            </a:r>
            <a:r>
              <a:rPr lang="tr-TR" sz="4000" dirty="0" err="1" smtClean="0">
                <a:cs typeface="Times New Roman" pitchFamily="18" charset="0"/>
              </a:rPr>
              <a:t>Avus</a:t>
            </a:r>
            <a:r>
              <a:rPr lang="tr-TR" sz="4000" dirty="0" err="1" smtClean="0"/>
              <a:t>-</a:t>
            </a:r>
            <a:r>
              <a:rPr lang="tr-TR" sz="4000" dirty="0" err="1" smtClean="0">
                <a:cs typeface="Times New Roman" pitchFamily="18" charset="0"/>
              </a:rPr>
              <a:t>turya</a:t>
            </a:r>
            <a:r>
              <a:rPr lang="tr-TR" sz="4000" dirty="0" smtClean="0">
                <a:cs typeface="Times New Roman" pitchFamily="18" charset="0"/>
              </a:rPr>
              <a:t> imparatoru ile gizli bir antlaşma imzaladı. </a:t>
            </a:r>
            <a:endParaRPr lang="tr-TR" sz="4000" dirty="0" smtClean="0"/>
          </a:p>
        </p:txBody>
      </p:sp>
    </p:spTree>
    <p:extLst>
      <p:ext uri="{BB962C8B-B14F-4D97-AF65-F5344CB8AC3E}">
        <p14:creationId xmlns:p14="http://schemas.microsoft.com/office/powerpoint/2010/main" val="114274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468313" y="838200"/>
            <a:ext cx="8447087" cy="5759450"/>
          </a:xfrm>
          <a:solidFill>
            <a:schemeClr val="bg2"/>
          </a:solidFill>
        </p:spPr>
        <p:txBody>
          <a:bodyPr/>
          <a:lstStyle/>
          <a:p>
            <a:pPr eaLnBrk="1" hangingPunct="1">
              <a:lnSpc>
                <a:spcPct val="150000"/>
              </a:lnSpc>
              <a:defRPr/>
            </a:pPr>
            <a:r>
              <a:rPr lang="tr-TR" sz="6000" dirty="0" smtClean="0"/>
              <a:t> </a:t>
            </a:r>
            <a:r>
              <a:rPr lang="tr-TR" sz="4800" dirty="0" smtClean="0">
                <a:cs typeface="Times New Roman" pitchFamily="18" charset="0"/>
              </a:rPr>
              <a:t>Buna göre Bizans imparatorluğu yeniden kurulacak,</a:t>
            </a:r>
            <a:r>
              <a:rPr lang="tr-TR" sz="4800" dirty="0" smtClean="0"/>
              <a:t> </a:t>
            </a:r>
            <a:r>
              <a:rPr lang="tr-TR" sz="4800" dirty="0" smtClean="0">
                <a:cs typeface="Times New Roman" pitchFamily="18" charset="0"/>
              </a:rPr>
              <a:t>başkenti İstanbul olacaktı. Bu durum İngiltere ve Prusya’yı rahatsız etmiştir. </a:t>
            </a:r>
          </a:p>
          <a:p>
            <a:pPr eaLnBrk="1" hangingPunct="1">
              <a:defRPr/>
            </a:pPr>
            <a:endParaRPr lang="tr-TR" sz="6000" dirty="0" smtClean="0"/>
          </a:p>
          <a:p>
            <a:pPr eaLnBrk="1" hangingPunct="1">
              <a:buFont typeface="Wingdings" panose="05000000000000000000" pitchFamily="2" charset="2"/>
              <a:buNone/>
              <a:defRPr/>
            </a:pPr>
            <a:endParaRPr lang="tr-TR" sz="6000" dirty="0" smtClean="0"/>
          </a:p>
        </p:txBody>
      </p:sp>
    </p:spTree>
    <p:extLst>
      <p:ext uri="{BB962C8B-B14F-4D97-AF65-F5344CB8AC3E}">
        <p14:creationId xmlns:p14="http://schemas.microsoft.com/office/powerpoint/2010/main" val="342508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304800" y="609600"/>
            <a:ext cx="8588375" cy="5607050"/>
          </a:xfrm>
          <a:solidFill>
            <a:schemeClr val="bg2"/>
          </a:solidFill>
        </p:spPr>
        <p:txBody>
          <a:bodyPr/>
          <a:lstStyle/>
          <a:p>
            <a:pPr marL="457200" indent="-457200" eaLnBrk="1" hangingPunct="1">
              <a:lnSpc>
                <a:spcPct val="150000"/>
              </a:lnSpc>
              <a:defRPr/>
            </a:pPr>
            <a:r>
              <a:rPr lang="tr-TR" b="1" dirty="0" smtClean="0">
                <a:cs typeface="Times New Roman" pitchFamily="18" charset="0"/>
              </a:rPr>
              <a:t> </a:t>
            </a:r>
            <a:r>
              <a:rPr lang="tr-TR" sz="4400" dirty="0" smtClean="0">
                <a:cs typeface="Times New Roman" pitchFamily="18" charset="0"/>
              </a:rPr>
              <a:t>Bu gelişmeleri haber alan Osmanlı Devleti Rusya’ya savaş ilan etti. Avusturya’da Rusya’nın yanında savaşa girdi.</a:t>
            </a:r>
          </a:p>
        </p:txBody>
      </p:sp>
    </p:spTree>
    <p:extLst>
      <p:ext uri="{BB962C8B-B14F-4D97-AF65-F5344CB8AC3E}">
        <p14:creationId xmlns:p14="http://schemas.microsoft.com/office/powerpoint/2010/main" val="1693637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381000" y="1412875"/>
            <a:ext cx="8534400" cy="4683125"/>
          </a:xfrm>
          <a:solidFill>
            <a:schemeClr val="bg2"/>
          </a:solidFill>
        </p:spPr>
        <p:txBody>
          <a:bodyPr/>
          <a:lstStyle/>
          <a:p>
            <a:pPr eaLnBrk="1" hangingPunct="1">
              <a:lnSpc>
                <a:spcPct val="150000"/>
              </a:lnSpc>
              <a:defRPr/>
            </a:pPr>
            <a:r>
              <a:rPr lang="tr-TR" sz="4000" dirty="0" smtClean="0">
                <a:cs typeface="Times New Roman" pitchFamily="18" charset="0"/>
              </a:rPr>
              <a:t>   Rusya ile yapılan savaşlarda Osmanlı Devleti başarılı olamadı. Avusturya ile yapılan savaşlarda bazı başarılar kazandı. </a:t>
            </a:r>
          </a:p>
          <a:p>
            <a:pPr eaLnBrk="1" hangingPunct="1">
              <a:defRPr/>
            </a:pPr>
            <a:endParaRPr lang="tr-TR" sz="6000" dirty="0" smtClean="0"/>
          </a:p>
        </p:txBody>
      </p:sp>
    </p:spTree>
    <p:extLst>
      <p:ext uri="{BB962C8B-B14F-4D97-AF65-F5344CB8AC3E}">
        <p14:creationId xmlns:p14="http://schemas.microsoft.com/office/powerpoint/2010/main" val="384979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Rectangle 3"/>
          <p:cNvSpPr>
            <a:spLocks noGrp="1" noChangeArrowheads="1"/>
          </p:cNvSpPr>
          <p:nvPr>
            <p:ph type="body" sz="half" idx="1"/>
          </p:nvPr>
        </p:nvSpPr>
        <p:spPr>
          <a:xfrm>
            <a:off x="250825" y="571480"/>
            <a:ext cx="8713663" cy="5554683"/>
          </a:xfrm>
          <a:solidFill>
            <a:schemeClr val="bg1"/>
          </a:solidFill>
        </p:spPr>
        <p:txBody>
          <a:bodyPr>
            <a:normAutofit/>
          </a:bodyPr>
          <a:lstStyle/>
          <a:p>
            <a:pPr marL="457200" indent="-457200">
              <a:lnSpc>
                <a:spcPct val="150000"/>
              </a:lnSpc>
              <a:buFont typeface="Wingdings" pitchFamily="2" charset="2"/>
              <a:buNone/>
            </a:pPr>
            <a:r>
              <a:rPr lang="tr-TR" sz="2800" b="1" dirty="0">
                <a:cs typeface="Times New Roman" pitchFamily="18" charset="0"/>
              </a:rPr>
              <a:t>     </a:t>
            </a:r>
            <a:r>
              <a:rPr lang="tr-TR" sz="2800" b="1" dirty="0" smtClean="0">
                <a:cs typeface="Times New Roman" pitchFamily="18" charset="0"/>
              </a:rPr>
              <a:t>   </a:t>
            </a:r>
            <a:r>
              <a:rPr lang="tr-TR" dirty="0" smtClean="0">
                <a:cs typeface="Times New Roman" pitchFamily="18" charset="0"/>
              </a:rPr>
              <a:t>Osmanlı </a:t>
            </a:r>
            <a:r>
              <a:rPr lang="tr-TR" dirty="0">
                <a:cs typeface="Times New Roman" pitchFamily="18" charset="0"/>
              </a:rPr>
              <a:t>Devleti XVIII. yüzyılda,</a:t>
            </a:r>
            <a:r>
              <a:rPr lang="tr-TR" dirty="0"/>
              <a:t> </a:t>
            </a:r>
            <a:r>
              <a:rPr lang="tr-TR" dirty="0" smtClean="0">
                <a:cs typeface="Times New Roman" pitchFamily="18" charset="0"/>
              </a:rPr>
              <a:t>Avrupa’nın </a:t>
            </a:r>
            <a:r>
              <a:rPr lang="tr-TR" dirty="0">
                <a:cs typeface="Times New Roman" pitchFamily="18" charset="0"/>
              </a:rPr>
              <a:t>yeni devletlerinden biri olan Prusya ile de bazı ilişkilerde bulundu. Avusturya’ya karşı  giriştiği mücadelede Osmanlı Devleti ile işbirliği yapmak istedi.</a:t>
            </a:r>
            <a:r>
              <a:rPr lang="tr-TR" dirty="0"/>
              <a:t> </a:t>
            </a:r>
            <a:r>
              <a:rPr lang="tr-TR" b="1" dirty="0">
                <a:solidFill>
                  <a:srgbClr val="FFFF00"/>
                </a:solidFill>
                <a:cs typeface="Times New Roman" pitchFamily="18" charset="0"/>
              </a:rPr>
              <a:t>1761</a:t>
            </a:r>
            <a:r>
              <a:rPr lang="tr-TR" dirty="0">
                <a:solidFill>
                  <a:srgbClr val="FFFF00"/>
                </a:solidFill>
                <a:cs typeface="Times New Roman" pitchFamily="18" charset="0"/>
              </a:rPr>
              <a:t> </a:t>
            </a:r>
            <a:r>
              <a:rPr lang="tr-TR" dirty="0">
                <a:cs typeface="Times New Roman" pitchFamily="18" charset="0"/>
              </a:rPr>
              <a:t>yılında </a:t>
            </a:r>
            <a:r>
              <a:rPr lang="tr-TR" b="1" dirty="0">
                <a:solidFill>
                  <a:srgbClr val="FFFF00"/>
                </a:solidFill>
                <a:cs typeface="Times New Roman" pitchFamily="18" charset="0"/>
              </a:rPr>
              <a:t>Prusya</a:t>
            </a:r>
            <a:r>
              <a:rPr lang="tr-TR" b="1" dirty="0">
                <a:cs typeface="Times New Roman" pitchFamily="18" charset="0"/>
              </a:rPr>
              <a:t> </a:t>
            </a:r>
            <a:r>
              <a:rPr lang="tr-TR" dirty="0">
                <a:cs typeface="Times New Roman" pitchFamily="18" charset="0"/>
              </a:rPr>
              <a:t>ile bir ticaret antlaşması yapılmıştır. </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sz="half" idx="1"/>
          </p:nvPr>
        </p:nvSpPr>
        <p:spPr>
          <a:xfrm>
            <a:off x="457200" y="2060848"/>
            <a:ext cx="8435975" cy="4536802"/>
          </a:xfrm>
          <a:solidFill>
            <a:schemeClr val="bg1"/>
          </a:solidFill>
        </p:spPr>
        <p:txBody>
          <a:bodyPr>
            <a:normAutofit fontScale="92500" lnSpcReduction="10000"/>
          </a:bodyPr>
          <a:lstStyle/>
          <a:p>
            <a:pPr>
              <a:lnSpc>
                <a:spcPct val="150000"/>
              </a:lnSpc>
              <a:spcBef>
                <a:spcPts val="0"/>
              </a:spcBef>
            </a:pPr>
            <a:r>
              <a:rPr lang="tr-TR" sz="4400" dirty="0">
                <a:cs typeface="Times New Roman" pitchFamily="18" charset="0"/>
              </a:rPr>
              <a:t>Bu yakınlaşma, </a:t>
            </a:r>
            <a:r>
              <a:rPr lang="tr-TR" sz="4400" b="1" dirty="0">
                <a:cs typeface="Times New Roman" pitchFamily="18" charset="0"/>
              </a:rPr>
              <a:t>1787 yılında başlayan Osmanlı-Rusya ve Avusturya</a:t>
            </a:r>
            <a:r>
              <a:rPr lang="tr-TR" sz="4400" dirty="0">
                <a:cs typeface="Times New Roman" pitchFamily="18" charset="0"/>
              </a:rPr>
              <a:t> savaşları sırasında iki devlet arasında bir ittifak yapılmasına imkan hazırladı.</a:t>
            </a:r>
          </a:p>
          <a:p>
            <a:endParaRPr lang="tr-TR" sz="4400" dirty="0"/>
          </a:p>
        </p:txBody>
      </p:sp>
      <p:pic>
        <p:nvPicPr>
          <p:cNvPr id="730116" name="Picture 4" descr="aslan_1"/>
          <p:cNvPicPr>
            <a:picLocks noGrp="1" noChangeAspect="1" noChangeArrowheads="1"/>
          </p:cNvPicPr>
          <p:nvPr>
            <p:ph sz="half" idx="2"/>
          </p:nvPr>
        </p:nvPicPr>
        <p:blipFill>
          <a:blip r:embed="rId2"/>
          <a:srcRect/>
          <a:stretch>
            <a:fillRect/>
          </a:stretch>
        </p:blipFill>
        <p:spPr>
          <a:xfrm>
            <a:off x="468313" y="260350"/>
            <a:ext cx="2374900" cy="1781175"/>
          </a:xfrm>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429684" cy="1143000"/>
          </a:xfrm>
          <a:solidFill>
            <a:schemeClr val="tx1">
              <a:lumMod val="85000"/>
            </a:schemeClr>
          </a:solidFill>
        </p:spPr>
        <p:txBody>
          <a:bodyPr>
            <a:normAutofit fontScale="90000"/>
          </a:bodyPr>
          <a:lstStyle/>
          <a:p>
            <a:r>
              <a:rPr lang="tr-TR" b="1" i="1" dirty="0" smtClean="0"/>
              <a:t>III. Mustafa'nın Üzüntüsü</a:t>
            </a:r>
            <a:br>
              <a:rPr lang="tr-TR" b="1" i="1" dirty="0" smtClean="0"/>
            </a:br>
            <a:endParaRPr lang="tr-TR" dirty="0"/>
          </a:p>
        </p:txBody>
      </p:sp>
      <p:sp>
        <p:nvSpPr>
          <p:cNvPr id="3" name="2 Metin Yer Tutucusu"/>
          <p:cNvSpPr>
            <a:spLocks noGrp="1"/>
          </p:cNvSpPr>
          <p:nvPr>
            <p:ph type="body" sz="half" idx="1"/>
          </p:nvPr>
        </p:nvSpPr>
        <p:spPr>
          <a:xfrm>
            <a:off x="285720" y="1000108"/>
            <a:ext cx="8606760" cy="5643602"/>
          </a:xfrm>
          <a:solidFill>
            <a:srgbClr val="00B050"/>
          </a:solidFill>
        </p:spPr>
        <p:txBody>
          <a:bodyPr>
            <a:normAutofit fontScale="77500" lnSpcReduction="20000"/>
          </a:bodyPr>
          <a:lstStyle/>
          <a:p>
            <a:pPr>
              <a:lnSpc>
                <a:spcPct val="160000"/>
              </a:lnSpc>
              <a:spcBef>
                <a:spcPts val="0"/>
              </a:spcBef>
            </a:pPr>
            <a:r>
              <a:rPr lang="tr-TR" dirty="0" smtClean="0"/>
              <a:t>Osmanlı tarihinde Rus düşmanı diye anılan III.Mustafa sadrazamı Koca Ragıp Paşa ile devamlı münakaşa ederdi. Bu münakaşaya sebep padişahın Ruslar ile savaş istemesi, Ragıp Paşa’nın ise buna mani olmasıydı. Bir gün gene huzuruna Ragıp Paşa’yı çağıran III.Mustafa kendisine:</a:t>
            </a:r>
            <a:br>
              <a:rPr lang="tr-TR" dirty="0" smtClean="0"/>
            </a:br>
            <a:r>
              <a:rPr lang="tr-TR" b="1" dirty="0" smtClean="0">
                <a:solidFill>
                  <a:srgbClr val="FFFF00"/>
                </a:solidFill>
              </a:rPr>
              <a:t>-Neden vezirim, daima savaştan kaçarsın. Şayet kastın akçe ise </a:t>
            </a:r>
            <a:r>
              <a:rPr lang="tr-TR" b="1" dirty="0" err="1" smtClean="0">
                <a:solidFill>
                  <a:srgbClr val="FFFF00"/>
                </a:solidFill>
              </a:rPr>
              <a:t>Edirnekapısı’ndan</a:t>
            </a:r>
            <a:r>
              <a:rPr lang="tr-TR" b="1" dirty="0" smtClean="0">
                <a:solidFill>
                  <a:srgbClr val="FFFF00"/>
                </a:solidFill>
              </a:rPr>
              <a:t> Rusçuk’a kadar iki keçeli akçe dizerim, dediğinde,</a:t>
            </a:r>
            <a:br>
              <a:rPr lang="tr-TR" b="1" dirty="0" smtClean="0">
                <a:solidFill>
                  <a:srgbClr val="FFFF00"/>
                </a:solidFill>
              </a:rPr>
            </a:br>
            <a:endParaRPr lang="tr-TR" b="1" dirty="0" smtClean="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500042"/>
            <a:ext cx="8568952" cy="5929354"/>
          </a:xfrm>
          <a:solidFill>
            <a:srgbClr val="00B050"/>
          </a:solidFill>
        </p:spPr>
        <p:txBody>
          <a:bodyPr>
            <a:normAutofit fontScale="92500" lnSpcReduction="20000"/>
          </a:bodyPr>
          <a:lstStyle/>
          <a:p>
            <a:pPr>
              <a:lnSpc>
                <a:spcPct val="150000"/>
              </a:lnSpc>
              <a:spcBef>
                <a:spcPts val="0"/>
              </a:spcBef>
            </a:pPr>
            <a:r>
              <a:rPr lang="tr-TR" dirty="0" smtClean="0"/>
              <a:t>Ragıp Paşa şu tarihi konuşmayı yaptı:</a:t>
            </a:r>
            <a:br>
              <a:rPr lang="tr-TR" dirty="0" smtClean="0"/>
            </a:br>
            <a:r>
              <a:rPr lang="tr-TR" b="1" dirty="0" smtClean="0">
                <a:solidFill>
                  <a:srgbClr val="FFFF00"/>
                </a:solidFill>
              </a:rPr>
              <a:t>-Padişahım ben savaştan kaçmıyorum. Osmanlı Devleti uzaktan kükremiş bir aslana benzemektedir. Bu heybeti ile bir çok Avrupa devletini korkutmaktadır. Şayet savaşa girecek olursak düşmanlarımız kükremiş aslanın ağzında dişi, pençelerinde tırnaklarının olmadığını göreceklerdir. Dişi ve tırnağı olmayan bir aslanın parçalama gücü var mıdır?</a:t>
            </a:r>
          </a:p>
          <a:p>
            <a:pPr>
              <a:lnSpc>
                <a:spcPct val="150000"/>
              </a:lnSpc>
              <a:spcBef>
                <a:spcPts val="0"/>
              </a:spcBef>
            </a:pPr>
            <a:endParaRPr lang="tr-TR" b="1" dirty="0" smtClean="0">
              <a:solidFill>
                <a:srgbClr val="FFFF00"/>
              </a:solidFill>
            </a:endParaRPr>
          </a:p>
          <a:p>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rrowheads="1"/>
          </p:cNvSpPr>
          <p:nvPr>
            <p:ph type="title"/>
          </p:nvPr>
        </p:nvSpPr>
        <p:spPr>
          <a:xfrm>
            <a:off x="395536" y="274638"/>
            <a:ext cx="8291264" cy="1143000"/>
          </a:xfrm>
          <a:solidFill>
            <a:srgbClr val="0070C0"/>
          </a:solidFill>
        </p:spPr>
        <p:txBody>
          <a:bodyPr>
            <a:normAutofit fontScale="90000"/>
          </a:bodyPr>
          <a:lstStyle/>
          <a:p>
            <a:r>
              <a:rPr lang="tr-TR" b="1" dirty="0">
                <a:solidFill>
                  <a:srgbClr val="FFFF00"/>
                </a:solidFill>
              </a:rPr>
              <a:t>1768-1774 Osmanlı-Rus Savaşı</a:t>
            </a:r>
          </a:p>
        </p:txBody>
      </p:sp>
      <p:sp>
        <p:nvSpPr>
          <p:cNvPr id="732163" name="Rectangle 3"/>
          <p:cNvSpPr>
            <a:spLocks noGrp="1" noChangeArrowheads="1"/>
          </p:cNvSpPr>
          <p:nvPr>
            <p:ph type="body" sz="half" idx="1"/>
          </p:nvPr>
        </p:nvSpPr>
        <p:spPr>
          <a:xfrm>
            <a:off x="457200" y="1857364"/>
            <a:ext cx="8435975" cy="4500594"/>
          </a:xfrm>
          <a:solidFill>
            <a:schemeClr val="bg1"/>
          </a:solidFill>
        </p:spPr>
        <p:txBody>
          <a:bodyPr>
            <a:normAutofit fontScale="70000" lnSpcReduction="20000"/>
          </a:bodyPr>
          <a:lstStyle/>
          <a:p>
            <a:pPr marL="457200" indent="-457200">
              <a:lnSpc>
                <a:spcPct val="170000"/>
              </a:lnSpc>
            </a:pPr>
            <a:r>
              <a:rPr lang="tr-TR" sz="3600" dirty="0" smtClean="0">
                <a:cs typeface="Times New Roman" pitchFamily="18" charset="0"/>
              </a:rPr>
              <a:t>     Sebepleri: </a:t>
            </a:r>
            <a:r>
              <a:rPr lang="tr-TR" sz="3600" dirty="0" smtClean="0">
                <a:solidFill>
                  <a:srgbClr val="FFFF00"/>
                </a:solidFill>
                <a:cs typeface="Times New Roman" pitchFamily="18" charset="0"/>
              </a:rPr>
              <a:t>Rusya</a:t>
            </a:r>
            <a:r>
              <a:rPr lang="tr-TR" sz="3600" dirty="0">
                <a:solidFill>
                  <a:srgbClr val="FFFF00"/>
                </a:solidFill>
                <a:cs typeface="Times New Roman" pitchFamily="18" charset="0"/>
              </a:rPr>
              <a:t>, Lehistan’ın iç işlerine karışarak kendi adayını zorla kral seçtirmiştir. Buna karşı çıkan Leh milliyetçileri Osmanlı Devleti’ne sığınarak yardım istemişlerdir. </a:t>
            </a:r>
            <a:r>
              <a:rPr lang="tr-TR" sz="3600" dirty="0">
                <a:cs typeface="Times New Roman" pitchFamily="18" charset="0"/>
              </a:rPr>
              <a:t>Onları takip eden Rusların Osmanlı topraklarına girmeleri bazı Lehlileri ve</a:t>
            </a:r>
            <a:r>
              <a:rPr lang="tr-TR" sz="3600" dirty="0"/>
              <a:t> </a:t>
            </a:r>
            <a:r>
              <a:rPr lang="tr-TR" sz="3600" dirty="0">
                <a:cs typeface="Times New Roman" pitchFamily="18" charset="0"/>
              </a:rPr>
              <a:t>Türkleri öldürmeleri üzerine Osmanlı Devleti Rusya’ya savaş ilan etti.</a:t>
            </a:r>
          </a:p>
          <a:p>
            <a:pPr marL="457200" indent="-457200">
              <a:buFont typeface="Wingdings" pitchFamily="2" charset="2"/>
              <a:buNone/>
            </a:pPr>
            <a:endParaRPr lang="tr-TR"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7" name="Rectangle 3"/>
          <p:cNvSpPr>
            <a:spLocks noGrp="1" noChangeArrowheads="1"/>
          </p:cNvSpPr>
          <p:nvPr>
            <p:ph type="body" sz="half" idx="1"/>
          </p:nvPr>
        </p:nvSpPr>
        <p:spPr>
          <a:xfrm>
            <a:off x="457200" y="500042"/>
            <a:ext cx="8291513" cy="5626121"/>
          </a:xfrm>
          <a:solidFill>
            <a:schemeClr val="bg1"/>
          </a:solidFill>
        </p:spPr>
        <p:txBody>
          <a:bodyPr>
            <a:normAutofit fontScale="70000" lnSpcReduction="20000"/>
          </a:bodyPr>
          <a:lstStyle/>
          <a:p>
            <a:pPr marL="457200" indent="-457200">
              <a:lnSpc>
                <a:spcPct val="170000"/>
              </a:lnSpc>
            </a:pPr>
            <a:r>
              <a:rPr lang="tr-TR" sz="3600" dirty="0" smtClean="0">
                <a:cs typeface="Times New Roman" pitchFamily="18" charset="0"/>
              </a:rPr>
              <a:t>       Yapılan </a:t>
            </a:r>
            <a:r>
              <a:rPr lang="tr-TR" sz="3600" dirty="0">
                <a:cs typeface="Times New Roman" pitchFamily="18" charset="0"/>
              </a:rPr>
              <a:t>savaşlarda Osmanlı Devleti başarılı olamadı. Ruslar kısa sürede Eflak ve </a:t>
            </a:r>
            <a:r>
              <a:rPr lang="tr-TR" sz="3600" dirty="0" err="1">
                <a:cs typeface="Times New Roman" pitchFamily="18" charset="0"/>
              </a:rPr>
              <a:t>Boğdan’ı</a:t>
            </a:r>
            <a:r>
              <a:rPr lang="tr-TR" sz="3600" dirty="0">
                <a:cs typeface="Times New Roman" pitchFamily="18" charset="0"/>
              </a:rPr>
              <a:t> ele geçirdi. Kırım’ı işgal etti. Rus donanması Baltık deni</a:t>
            </a:r>
            <a:r>
              <a:rPr lang="tr-TR" sz="3600" dirty="0"/>
              <a:t>-</a:t>
            </a:r>
            <a:r>
              <a:rPr lang="tr-TR" sz="3600" dirty="0">
                <a:cs typeface="Times New Roman" pitchFamily="18" charset="0"/>
              </a:rPr>
              <a:t>zinden Akdeniz’e geçerek Mora’</a:t>
            </a:r>
            <a:r>
              <a:rPr lang="tr-TR" sz="3600" dirty="0"/>
              <a:t> </a:t>
            </a:r>
            <a:r>
              <a:rPr lang="tr-TR" sz="3600" dirty="0">
                <a:cs typeface="Times New Roman" pitchFamily="18" charset="0"/>
              </a:rPr>
              <a:t>da Rumların ayaklanmasına yol açmıştır.</a:t>
            </a:r>
            <a:r>
              <a:rPr lang="tr-TR" sz="3600" dirty="0"/>
              <a:t> </a:t>
            </a:r>
            <a:r>
              <a:rPr lang="tr-TR" sz="3600" dirty="0">
                <a:cs typeface="Times New Roman" pitchFamily="18" charset="0"/>
              </a:rPr>
              <a:t>1770 yılında Çeşme’de Osmanlı donanmasını yaktı. Başarılı olamayan Osmanlı Devleti Küçük Kaynarca Antlaşmasını imzalamıştır.</a:t>
            </a:r>
          </a:p>
          <a:p>
            <a:pPr marL="457200" indent="-457200"/>
            <a:endParaRPr lang="tr-TR"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453</TotalTime>
  <Words>588</Words>
  <Application>Microsoft Office PowerPoint</Application>
  <PresentationFormat>Ekran Gösterisi (4:3)</PresentationFormat>
  <Paragraphs>51</Paragraphs>
  <Slides>23</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23</vt:i4>
      </vt:variant>
    </vt:vector>
  </HeadingPairs>
  <TitlesOfParts>
    <vt:vector size="34" baseType="lpstr">
      <vt:lpstr>Arial</vt:lpstr>
      <vt:lpstr>Arial Narrow</vt:lpstr>
      <vt:lpstr>Century Gothic</vt:lpstr>
      <vt:lpstr>Garamond</vt:lpstr>
      <vt:lpstr>Tahoma</vt:lpstr>
      <vt:lpstr>Times New Roman</vt:lpstr>
      <vt:lpstr>Verdana</vt:lpstr>
      <vt:lpstr>Wingdings</vt:lpstr>
      <vt:lpstr>Wingdings 2</vt:lpstr>
      <vt:lpstr>Canlı</vt:lpstr>
      <vt:lpstr>Dere</vt:lpstr>
      <vt:lpstr>PowerPoint Sunusu</vt:lpstr>
      <vt:lpstr>III. Mustafa  (1757-1774)</vt:lpstr>
      <vt:lpstr>PowerPoint Sunusu</vt:lpstr>
      <vt:lpstr>PowerPoint Sunusu</vt:lpstr>
      <vt:lpstr>III. Mustafa'nın Üzüntüsü </vt:lpstr>
      <vt:lpstr>PowerPoint Sunusu</vt:lpstr>
      <vt:lpstr>1768-1774 Osmanlı-Rus Savaşı</vt:lpstr>
      <vt:lpstr>PowerPoint Sunusu</vt:lpstr>
      <vt:lpstr>PowerPoint Sunusu</vt:lpstr>
      <vt:lpstr>PowerPoint Sunusu</vt:lpstr>
      <vt:lpstr>2010-YGS</vt:lpstr>
      <vt:lpstr>Ben de yemin edeceğim.    </vt:lpstr>
      <vt:lpstr>I.Abdülhamit (1774-1789)</vt:lpstr>
      <vt:lpstr>PowerPoint Sunusu</vt:lpstr>
      <vt:lpstr>PowerPoint Sunusu</vt:lpstr>
      <vt:lpstr>PowerPoint Sunusu</vt:lpstr>
      <vt:lpstr>PowerPoint Sunusu</vt:lpstr>
      <vt:lpstr>  B-Küçük Kaynarca Sonrası Gelişmeler (1774-1839 )   </vt:lpstr>
      <vt:lpstr>PowerPoint Sunusu</vt:lpstr>
      <vt:lpstr>1787-1791(1792)Osmanlı-Rus,Avusturya Savaşı </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44</cp:revision>
  <dcterms:created xsi:type="dcterms:W3CDTF">2011-03-12T12:17:31Z</dcterms:created>
  <dcterms:modified xsi:type="dcterms:W3CDTF">2017-08-06T08:59:39Z</dcterms:modified>
</cp:coreProperties>
</file>