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1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259B"/>
    <a:srgbClr val="000000"/>
    <a:srgbClr val="002060"/>
    <a:srgbClr val="3E11A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1" autoAdjust="0"/>
    <p:restoredTop sz="94660"/>
  </p:normalViewPr>
  <p:slideViewPr>
    <p:cSldViewPr>
      <p:cViewPr varScale="1">
        <p:scale>
          <a:sx n="70" d="100"/>
          <a:sy n="7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4BBCB-4F22-46CE-9556-C9A5AFD8CFD4}" type="datetimeFigureOut">
              <a:rPr lang="tr-TR" smtClean="0"/>
              <a:t>06.08.2017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2D325-54A1-492C-A64F-927C4A4D9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63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FE74C437-C865-4F49-937F-22FE7E0A5BBC}" type="slidenum">
              <a:rPr lang="tr-TR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</a:t>
            </a:fld>
            <a:endParaRPr lang="tr-TR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14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F424-615A-471D-869D-549F3CDC5930}" type="datetime1">
              <a:rPr lang="tr-TR" smtClean="0"/>
              <a:t>06.08.2017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3E44-E49C-4254-9B7A-2B321ABD5431}" type="datetime1">
              <a:rPr lang="tr-TR" smtClean="0"/>
              <a:t>06.08.2017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0DEF-F0DA-441F-9BEB-92DC5A358015}" type="datetime1">
              <a:rPr lang="tr-TR" smtClean="0"/>
              <a:t>06.08.2017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4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4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4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4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4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4400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4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645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645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F536D59-9DA0-4F04-A374-6813CD973F51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477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CC17A-C9C6-47A7-A067-4AF62650A96F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49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0E1C39-7651-430C-A11F-CC0909579D99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76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B68EEA-C4C5-432E-95F5-1EAA78A8ED09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01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6C54F2-F013-4EBA-8523-359E8F6BD350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82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88F36B-9B1B-4952-9CA3-2540B8E63A70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3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7210FE-5F19-4B78-81ED-6A565D558E30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41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1EE3D6-4A04-4C95-A11C-73F4297D688B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4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62C8-C86B-4B9A-9EF7-F43AB6F019D0}" type="datetime1">
              <a:rPr lang="tr-TR" smtClean="0"/>
              <a:t>06.08.2017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7B8FD-EC1E-4B96-A7BC-05212826C45F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967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3C8BD0-4211-4762-837C-F5C63FF545C4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10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5BD7FF-85D6-40B7-BC97-08483E1B62DE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098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79EE14-43B8-4199-9AC4-B3C6F9E53911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9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EE0B-AE63-46B9-80E1-BDF721989646}" type="datetime1">
              <a:rPr lang="tr-TR" smtClean="0"/>
              <a:t>06.08.2017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E903-BB97-49AC-A6BB-EEA0F9734C3A}" type="datetime1">
              <a:rPr lang="tr-TR" smtClean="0"/>
              <a:t>06.08.2017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53DD-089E-4837-B44F-02FAA5661909}" type="datetime1">
              <a:rPr lang="tr-TR" smtClean="0"/>
              <a:t>06.08.2017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114F-6608-43DA-A765-90A2188BD1D2}" type="datetime1">
              <a:rPr lang="tr-TR" smtClean="0"/>
              <a:t>06.08.2017</a:t>
            </a:fld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36B3-001F-4C85-B0B1-EAF6529E51C2}" type="datetime1">
              <a:rPr lang="tr-TR" smtClean="0"/>
              <a:t>06.08.2017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5722-EF24-400E-B698-A27FC9074767}" type="datetime1">
              <a:rPr lang="tr-TR" smtClean="0"/>
              <a:t>06.08.2017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59F38CF-C1AC-4532-831B-27DF17AA02BC}" type="datetime1">
              <a:rPr lang="tr-TR" smtClean="0"/>
              <a:t>06.08.2017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55D4866-6571-402E-8F1F-0932EE85C0CE}" type="datetime1">
              <a:rPr lang="tr-TR" smtClean="0"/>
              <a:t>06.08.2017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FB1461-3026-4B75-A305-F9BF46D54020}" type="slidenum">
              <a:rPr lang="tr-T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smtClean="0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635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4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635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4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635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4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4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35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4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635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4400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44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635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3635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635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12614315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riheglencesi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246;zbeyli\Belgelerim\M&#252;zik\013_Mehter_Marsi.mp3" TargetMode="Externa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401960" y="476672"/>
            <a:ext cx="8291264" cy="5832648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pPr marL="36576" indent="0" algn="ctr">
              <a:lnSpc>
                <a:spcPct val="150000"/>
              </a:lnSpc>
              <a:buNone/>
            </a:pPr>
            <a:r>
              <a:rPr lang="tr-TR" sz="4800" b="1" dirty="0" smtClean="0">
                <a:solidFill>
                  <a:srgbClr val="FFFF66"/>
                </a:solidFill>
                <a:cs typeface="Times New Roman" pitchFamily="18" charset="0"/>
              </a:rPr>
              <a:t>DAĞILMA DEVRİ</a:t>
            </a:r>
            <a:endParaRPr lang="tr-TR" sz="4800" b="1" dirty="0" smtClean="0">
              <a:solidFill>
                <a:srgbClr val="FFFF66"/>
              </a:solidFill>
              <a:cs typeface="Times New Roman" pitchFamily="18" charset="0"/>
            </a:endParaRPr>
          </a:p>
          <a:p>
            <a:pPr marL="36576" indent="0" algn="ctr">
              <a:lnSpc>
                <a:spcPct val="150000"/>
              </a:lnSpc>
              <a:buNone/>
            </a:pPr>
            <a:endParaRPr lang="tr-TR" sz="4800" b="1" dirty="0" smtClean="0">
              <a:solidFill>
                <a:srgbClr val="FFFF66"/>
              </a:solidFill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48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KPSS’YE HAZIRLIK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4800" kern="0" dirty="0">
                <a:solidFill>
                  <a:srgbClr val="FFFF66"/>
                </a:solidFill>
                <a:latin typeface="Tahoma"/>
              </a:rPr>
              <a:t>ARİF ÖZBEYLİ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48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hlinkClick r:id="rId2"/>
              </a:rPr>
              <a:t>www.tariheglencesi.com</a:t>
            </a:r>
            <a:endParaRPr lang="tr-TR" sz="4800" b="1" kern="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4800" kern="0" dirty="0">
                <a:solidFill>
                  <a:srgbClr val="FFFF66"/>
                </a:solidFill>
                <a:latin typeface="Tahoma"/>
              </a:rPr>
              <a:t>Youtube Kanalı: </a:t>
            </a:r>
            <a:r>
              <a:rPr lang="tr-TR" sz="4800" kern="0" dirty="0" err="1">
                <a:solidFill>
                  <a:srgbClr val="FFFF66"/>
                </a:solidFill>
                <a:latin typeface="Tahoma"/>
              </a:rPr>
              <a:t>tariheglencesi</a:t>
            </a:r>
            <a:endParaRPr lang="tr-TR" sz="4800" b="1" kern="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marL="36576" indent="0" algn="ctr">
              <a:lnSpc>
                <a:spcPct val="150000"/>
              </a:lnSpc>
              <a:buNone/>
            </a:pPr>
            <a:endParaRPr lang="tr-TR" sz="48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A-C266-48FE-B479-7850EA52A255}" type="datetime1">
              <a:rPr lang="tr-TR" smtClean="0"/>
              <a:t>06.08.2017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5175"/>
            <a:ext cx="8610600" cy="5330825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6000" dirty="0" smtClean="0">
                <a:cs typeface="Times New Roman" pitchFamily="18" charset="0"/>
              </a:rPr>
              <a:t> </a:t>
            </a:r>
            <a:r>
              <a:rPr lang="tr-TR" sz="4000" dirty="0" smtClean="0">
                <a:cs typeface="Times New Roman" pitchFamily="18" charset="0"/>
              </a:rPr>
              <a:t>Bu amaçla </a:t>
            </a:r>
            <a:r>
              <a:rPr lang="tr-TR" sz="4000" dirty="0" smtClean="0">
                <a:solidFill>
                  <a:srgbClr val="FFFF00"/>
                </a:solidFill>
                <a:cs typeface="Times New Roman" pitchFamily="18" charset="0"/>
              </a:rPr>
              <a:t>Napolyon </a:t>
            </a:r>
            <a:r>
              <a:rPr lang="tr-TR" sz="4000" dirty="0" err="1" smtClean="0">
                <a:solidFill>
                  <a:srgbClr val="FFFF00"/>
                </a:solidFill>
                <a:cs typeface="Times New Roman" pitchFamily="18" charset="0"/>
              </a:rPr>
              <a:t>Bonapart</a:t>
            </a:r>
            <a:r>
              <a:rPr lang="tr-TR" sz="40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tr-TR" sz="4000" dirty="0" smtClean="0">
                <a:cs typeface="Times New Roman" pitchFamily="18" charset="0"/>
              </a:rPr>
              <a:t>Mısır’ı işgal etti. Fakat </a:t>
            </a:r>
            <a:r>
              <a:rPr lang="tr-TR" sz="4000" dirty="0" err="1" smtClean="0">
                <a:solidFill>
                  <a:srgbClr val="FFFF00"/>
                </a:solidFill>
                <a:cs typeface="Times New Roman" pitchFamily="18" charset="0"/>
              </a:rPr>
              <a:t>Akka</a:t>
            </a:r>
            <a:r>
              <a:rPr lang="tr-TR" sz="4000" dirty="0" smtClean="0">
                <a:cs typeface="Times New Roman" pitchFamily="18" charset="0"/>
              </a:rPr>
              <a:t> kalesi önlerinde </a:t>
            </a:r>
            <a:r>
              <a:rPr lang="tr-TR" sz="4000" dirty="0" err="1" smtClean="0">
                <a:solidFill>
                  <a:srgbClr val="FFFF00"/>
                </a:solidFill>
                <a:cs typeface="Times New Roman" pitchFamily="18" charset="0"/>
              </a:rPr>
              <a:t>Cezzar</a:t>
            </a:r>
            <a:r>
              <a:rPr lang="tr-TR" sz="4000" dirty="0" smtClean="0">
                <a:solidFill>
                  <a:srgbClr val="FFFF00"/>
                </a:solidFill>
                <a:cs typeface="Times New Roman" pitchFamily="18" charset="0"/>
              </a:rPr>
              <a:t> Ahmet Paşa </a:t>
            </a:r>
            <a:r>
              <a:rPr lang="tr-TR" sz="4000" dirty="0" smtClean="0">
                <a:cs typeface="Times New Roman" pitchFamily="18" charset="0"/>
              </a:rPr>
              <a:t>komutasındaki </a:t>
            </a:r>
            <a:r>
              <a:rPr lang="tr-TR" sz="4000" dirty="0" smtClean="0">
                <a:solidFill>
                  <a:srgbClr val="FFFF00"/>
                </a:solidFill>
                <a:cs typeface="Times New Roman" pitchFamily="18" charset="0"/>
              </a:rPr>
              <a:t>Nizam-ı Cedit </a:t>
            </a:r>
            <a:r>
              <a:rPr lang="tr-TR" sz="4000" dirty="0" smtClean="0">
                <a:cs typeface="Times New Roman" pitchFamily="18" charset="0"/>
              </a:rPr>
              <a:t>ordusuna yenildi</a:t>
            </a:r>
          </a:p>
        </p:txBody>
      </p:sp>
    </p:spTree>
    <p:extLst>
      <p:ext uri="{BB962C8B-B14F-4D97-AF65-F5344CB8AC3E}">
        <p14:creationId xmlns:p14="http://schemas.microsoft.com/office/powerpoint/2010/main" val="224304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649"/>
            <a:ext cx="8610600" cy="5544840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4000" dirty="0" smtClean="0">
                <a:cs typeface="Times New Roman" pitchFamily="18" charset="0"/>
              </a:rPr>
              <a:t>   </a:t>
            </a:r>
            <a:r>
              <a:rPr lang="tr-TR" sz="4000" dirty="0" smtClean="0">
                <a:solidFill>
                  <a:srgbClr val="FFFF00"/>
                </a:solidFill>
                <a:cs typeface="Times New Roman" pitchFamily="18" charset="0"/>
              </a:rPr>
              <a:t>Bu  Napolyon’un ilk yenilgisi,</a:t>
            </a:r>
            <a:r>
              <a:rPr lang="tr-TR" sz="4000" dirty="0" smtClean="0">
                <a:solidFill>
                  <a:srgbClr val="FFFF00"/>
                </a:solidFill>
              </a:rPr>
              <a:t> </a:t>
            </a:r>
            <a:r>
              <a:rPr lang="tr-TR" sz="4000" dirty="0" smtClean="0">
                <a:solidFill>
                  <a:srgbClr val="FFFF00"/>
                </a:solidFill>
                <a:cs typeface="Times New Roman" pitchFamily="18" charset="0"/>
              </a:rPr>
              <a:t>Nizam-ı </a:t>
            </a:r>
            <a:r>
              <a:rPr lang="tr-TR" sz="4000" dirty="0" err="1" smtClean="0">
                <a:solidFill>
                  <a:srgbClr val="FFFF00"/>
                </a:solidFill>
                <a:cs typeface="Times New Roman" pitchFamily="18" charset="0"/>
              </a:rPr>
              <a:t>Cedit’in</a:t>
            </a:r>
            <a:r>
              <a:rPr lang="tr-TR" sz="4000" dirty="0" smtClean="0">
                <a:solidFill>
                  <a:srgbClr val="FFFF00"/>
                </a:solidFill>
                <a:cs typeface="Times New Roman" pitchFamily="18" charset="0"/>
              </a:rPr>
              <a:t> ilk başarısı idi. </a:t>
            </a:r>
            <a:r>
              <a:rPr lang="tr-TR" sz="4000" dirty="0" smtClean="0">
                <a:cs typeface="Times New Roman" pitchFamily="18" charset="0"/>
              </a:rPr>
              <a:t>İlk önce </a:t>
            </a:r>
            <a:r>
              <a:rPr lang="tr-TR" sz="4000" dirty="0" smtClean="0">
                <a:solidFill>
                  <a:srgbClr val="FFFF00"/>
                </a:solidFill>
                <a:cs typeface="Times New Roman" pitchFamily="18" charset="0"/>
              </a:rPr>
              <a:t>El-</a:t>
            </a:r>
            <a:r>
              <a:rPr lang="tr-TR" sz="4000" dirty="0" err="1" smtClean="0">
                <a:solidFill>
                  <a:srgbClr val="FFFF00"/>
                </a:solidFill>
                <a:cs typeface="Times New Roman" pitchFamily="18" charset="0"/>
              </a:rPr>
              <a:t>Ariş</a:t>
            </a:r>
            <a:r>
              <a:rPr lang="tr-TR" sz="4000" dirty="0" smtClean="0">
                <a:solidFill>
                  <a:srgbClr val="FFFF00"/>
                </a:solidFill>
                <a:cs typeface="Times New Roman" pitchFamily="18" charset="0"/>
              </a:rPr>
              <a:t> mukavelenamesi </a:t>
            </a:r>
            <a:r>
              <a:rPr lang="tr-TR" sz="4000" dirty="0" smtClean="0">
                <a:cs typeface="Times New Roman" pitchFamily="18" charset="0"/>
              </a:rPr>
              <a:t>yapıldı.</a:t>
            </a:r>
            <a:r>
              <a:rPr lang="tr-TR" sz="40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tr-TR" sz="4000" dirty="0" smtClean="0">
                <a:cs typeface="Times New Roman" pitchFamily="18" charset="0"/>
              </a:rPr>
              <a:t>Daha sonra Yapılan </a:t>
            </a:r>
            <a:r>
              <a:rPr lang="tr-TR" sz="4000" dirty="0" smtClean="0">
                <a:solidFill>
                  <a:srgbClr val="FFFF00"/>
                </a:solidFill>
                <a:cs typeface="Times New Roman" pitchFamily="18" charset="0"/>
              </a:rPr>
              <a:t>Paris Antlaşması</a:t>
            </a:r>
            <a:r>
              <a:rPr lang="tr-TR" sz="4000" dirty="0" smtClean="0">
                <a:cs typeface="Times New Roman" pitchFamily="18" charset="0"/>
              </a:rPr>
              <a:t> ile Fransız kuvvetleri Mısır ve Suriye’yi boşalttı (1802).</a:t>
            </a:r>
          </a:p>
          <a:p>
            <a:pPr eaLnBrk="1" hangingPunct="1">
              <a:defRPr/>
            </a:pPr>
            <a:endParaRPr lang="tr-TR" sz="6000" dirty="0" smtClean="0"/>
          </a:p>
        </p:txBody>
      </p:sp>
    </p:spTree>
    <p:extLst>
      <p:ext uri="{BB962C8B-B14F-4D97-AF65-F5344CB8AC3E}">
        <p14:creationId xmlns:p14="http://schemas.microsoft.com/office/powerpoint/2010/main" val="274244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Galatakopru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40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382000" cy="914400"/>
          </a:xfrm>
          <a:solidFill>
            <a:srgbClr val="0070C0"/>
          </a:solidFill>
        </p:spPr>
        <p:txBody>
          <a:bodyPr/>
          <a:lstStyle/>
          <a:p>
            <a:pPr eaLnBrk="1" hangingPunct="1">
              <a:defRPr/>
            </a:pPr>
            <a:r>
              <a:rPr lang="tr-TR" sz="2800" dirty="0" smtClean="0">
                <a:cs typeface="Times New Roman" pitchFamily="18" charset="0"/>
              </a:rPr>
              <a:t>1806-1812 Osmanlı-Rus Savaşı</a:t>
            </a:r>
            <a:br>
              <a:rPr lang="tr-TR" sz="2800" dirty="0" smtClean="0">
                <a:cs typeface="Times New Roman" pitchFamily="18" charset="0"/>
              </a:rPr>
            </a:br>
            <a:endParaRPr lang="tr-TR" sz="2800" dirty="0" smtClean="0">
              <a:cs typeface="Times New Roman" pitchFamily="18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52513"/>
            <a:ext cx="8610600" cy="5164137"/>
          </a:xfrm>
          <a:solidFill>
            <a:schemeClr val="bg2"/>
          </a:solidFill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defRPr/>
            </a:pPr>
            <a:r>
              <a:rPr lang="tr-TR" sz="4400" dirty="0" smtClean="0">
                <a:cs typeface="Times New Roman" pitchFamily="18" charset="0"/>
              </a:rPr>
              <a:t>Napolyon’un kendisini imparator ilan etmesi diğer Avrupa devletlerini kaygılandırdı (1804).İngiltere ve Rusya’nın da dahil olduğu devletler Fransa’</a:t>
            </a:r>
            <a:r>
              <a:rPr lang="tr-TR" sz="4400" dirty="0" smtClean="0"/>
              <a:t> </a:t>
            </a:r>
            <a:r>
              <a:rPr lang="tr-TR" sz="4400" dirty="0" smtClean="0">
                <a:cs typeface="Times New Roman" pitchFamily="18" charset="0"/>
              </a:rPr>
              <a:t>ya karşı ittifak oluşturdular. </a:t>
            </a:r>
          </a:p>
        </p:txBody>
      </p:sp>
    </p:spTree>
    <p:extLst>
      <p:ext uri="{BB962C8B-B14F-4D97-AF65-F5344CB8AC3E}">
        <p14:creationId xmlns:p14="http://schemas.microsoft.com/office/powerpoint/2010/main" val="153538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591550" cy="5759450"/>
          </a:xfrm>
          <a:solidFill>
            <a:schemeClr val="bg2"/>
          </a:solidFill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defRPr/>
            </a:pPr>
            <a:r>
              <a:rPr lang="tr-TR" sz="4000" dirty="0" smtClean="0">
                <a:cs typeface="Times New Roman" pitchFamily="18" charset="0"/>
              </a:rPr>
              <a:t>Osmanlı Devleti, Fransa’nın isteğiyle Rus taraftarı olarak bilinen Eflak ve </a:t>
            </a:r>
            <a:r>
              <a:rPr lang="tr-TR" sz="4000" dirty="0" err="1" smtClean="0">
                <a:cs typeface="Times New Roman" pitchFamily="18" charset="0"/>
              </a:rPr>
              <a:t>Boğdan</a:t>
            </a:r>
            <a:r>
              <a:rPr lang="tr-TR" sz="4000" dirty="0" smtClean="0">
                <a:cs typeface="Times New Roman" pitchFamily="18" charset="0"/>
              </a:rPr>
              <a:t> beylerini azletti. Ayrıca Boğazlar Rus gemilerine kapatıldı. Rusya bu durumu bir ültimatomla protesto etti. </a:t>
            </a:r>
            <a:endParaRPr lang="tr-TR" sz="4000" dirty="0" smtClean="0"/>
          </a:p>
        </p:txBody>
      </p:sp>
    </p:spTree>
    <p:extLst>
      <p:ext uri="{BB962C8B-B14F-4D97-AF65-F5344CB8AC3E}">
        <p14:creationId xmlns:p14="http://schemas.microsoft.com/office/powerpoint/2010/main" val="284439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667750" cy="5562600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4400" dirty="0" smtClean="0">
                <a:cs typeface="Times New Roman" pitchFamily="18" charset="0"/>
              </a:rPr>
              <a:t>     İngiltere’de Rusya tarafını tuttu. Verdiği ültimatomun sonucunu beklemeden Eflak ve </a:t>
            </a:r>
            <a:r>
              <a:rPr lang="tr-TR" sz="4400" dirty="0" err="1" smtClean="0">
                <a:cs typeface="Times New Roman" pitchFamily="18" charset="0"/>
              </a:rPr>
              <a:t>Boğdan’ı</a:t>
            </a:r>
            <a:r>
              <a:rPr lang="tr-TR" sz="4400" dirty="0" smtClean="0">
                <a:cs typeface="Times New Roman" pitchFamily="18" charset="0"/>
              </a:rPr>
              <a:t> işgal etti(1806</a:t>
            </a:r>
            <a:r>
              <a:rPr lang="tr-TR" sz="4400" dirty="0" smtClean="0"/>
              <a:t>)</a:t>
            </a:r>
            <a:r>
              <a:rPr lang="tr-TR" sz="4400" dirty="0" smtClean="0"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endParaRPr lang="tr-TR" sz="6600" dirty="0" smtClean="0"/>
          </a:p>
        </p:txBody>
      </p:sp>
    </p:spTree>
    <p:extLst>
      <p:ext uri="{BB962C8B-B14F-4D97-AF65-F5344CB8AC3E}">
        <p14:creationId xmlns:p14="http://schemas.microsoft.com/office/powerpoint/2010/main" val="53907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04813"/>
            <a:ext cx="8610600" cy="5691187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4000" dirty="0" smtClean="0">
                <a:cs typeface="Times New Roman" pitchFamily="18" charset="0"/>
              </a:rPr>
              <a:t>Osmanlı Devleti ise Napolyon’un imparatorluğunu tanıdı. Napolyon’un Avusturya ve Rusya’ya kazandığı askeri başarılar Osmanlı Devleti’ni Fransa’ya daha da yaklaştırdı.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tr-TR" sz="4000" dirty="0" smtClean="0"/>
          </a:p>
        </p:txBody>
      </p:sp>
    </p:spTree>
    <p:extLst>
      <p:ext uri="{BB962C8B-B14F-4D97-AF65-F5344CB8AC3E}">
        <p14:creationId xmlns:p14="http://schemas.microsoft.com/office/powerpoint/2010/main" val="234567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382000" cy="5091112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4000" b="1" dirty="0" smtClean="0">
                <a:cs typeface="Times New Roman" pitchFamily="18" charset="0"/>
              </a:rPr>
              <a:t> </a:t>
            </a:r>
            <a:r>
              <a:rPr lang="tr-TR" sz="4000" b="1" dirty="0" smtClean="0"/>
              <a:t>   </a:t>
            </a:r>
            <a:r>
              <a:rPr lang="tr-TR" sz="4000" dirty="0" smtClean="0">
                <a:cs typeface="Times New Roman" pitchFamily="18" charset="0"/>
              </a:rPr>
              <a:t>İngiltere’de Osmanlı Devleti</a:t>
            </a:r>
            <a:r>
              <a:rPr lang="tr-TR" sz="4000" dirty="0" smtClean="0"/>
              <a:t>’</a:t>
            </a:r>
            <a:r>
              <a:rPr lang="tr-TR" sz="4000" dirty="0" smtClean="0">
                <a:cs typeface="Times New Roman" pitchFamily="18" charset="0"/>
              </a:rPr>
              <a:t>nden Eflak ve </a:t>
            </a:r>
            <a:r>
              <a:rPr lang="tr-TR" sz="4000" dirty="0" err="1" smtClean="0">
                <a:cs typeface="Times New Roman" pitchFamily="18" charset="0"/>
              </a:rPr>
              <a:t>Boğdan</a:t>
            </a:r>
            <a:r>
              <a:rPr lang="tr-TR" sz="4000" dirty="0" smtClean="0">
                <a:cs typeface="Times New Roman" pitchFamily="18" charset="0"/>
              </a:rPr>
              <a:t> beylerini görevlerine iade etmesini, Boğazların da açılmasını istedi. Osmanlı kabul etmedi.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tr-TR" sz="6000" dirty="0" smtClean="0"/>
          </a:p>
        </p:txBody>
      </p:sp>
    </p:spTree>
    <p:extLst>
      <p:ext uri="{BB962C8B-B14F-4D97-AF65-F5344CB8AC3E}">
        <p14:creationId xmlns:p14="http://schemas.microsoft.com/office/powerpoint/2010/main" val="386230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382000" cy="5759450"/>
          </a:xfrm>
          <a:solidFill>
            <a:schemeClr val="bg2"/>
          </a:solidFill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tr-TR" sz="2800" dirty="0" smtClean="0"/>
              <a:t>     </a:t>
            </a:r>
            <a:r>
              <a:rPr lang="tr-TR" sz="2800" dirty="0" smtClean="0">
                <a:cs typeface="Times New Roman" pitchFamily="18" charset="0"/>
              </a:rPr>
              <a:t> </a:t>
            </a:r>
            <a:r>
              <a:rPr lang="tr-TR" sz="3600" dirty="0" smtClean="0">
                <a:cs typeface="Times New Roman" pitchFamily="18" charset="0"/>
              </a:rPr>
              <a:t>Osmanlı ordusunun,</a:t>
            </a:r>
            <a:r>
              <a:rPr lang="tr-TR" sz="3600" dirty="0" smtClean="0"/>
              <a:t> </a:t>
            </a:r>
            <a:r>
              <a:rPr lang="tr-TR" sz="3600" dirty="0" smtClean="0">
                <a:cs typeface="Times New Roman" pitchFamily="18" charset="0"/>
              </a:rPr>
              <a:t>Rusya’</a:t>
            </a:r>
            <a:r>
              <a:rPr lang="tr-TR" sz="3600" dirty="0" smtClean="0"/>
              <a:t> </a:t>
            </a:r>
            <a:r>
              <a:rPr lang="tr-TR" sz="3600" dirty="0" smtClean="0">
                <a:cs typeface="Times New Roman" pitchFamily="18" charset="0"/>
              </a:rPr>
              <a:t>ya karşı savaşmak üzere,</a:t>
            </a:r>
            <a:r>
              <a:rPr lang="tr-TR" sz="3600" dirty="0" smtClean="0"/>
              <a:t> </a:t>
            </a:r>
            <a:r>
              <a:rPr lang="tr-TR" sz="3600" dirty="0" smtClean="0">
                <a:cs typeface="Times New Roman" pitchFamily="18" charset="0"/>
              </a:rPr>
              <a:t>Tuna boylarına hareket etmesinden sonra kısa bir sonra İstanbul’da Kabakçı Mustafa isyanı başladı .</a:t>
            </a:r>
            <a:r>
              <a:rPr lang="tr-TR" sz="3600" dirty="0" smtClean="0"/>
              <a:t> </a:t>
            </a:r>
            <a:r>
              <a:rPr lang="tr-TR" sz="3600" dirty="0" err="1" smtClean="0">
                <a:cs typeface="Times New Roman" pitchFamily="18" charset="0"/>
              </a:rPr>
              <a:t>III.Selim</a:t>
            </a:r>
            <a:r>
              <a:rPr lang="tr-TR" sz="3600" dirty="0" smtClean="0">
                <a:cs typeface="Times New Roman" pitchFamily="18" charset="0"/>
              </a:rPr>
              <a:t> tahttan indirilerek yerine </a:t>
            </a:r>
            <a:r>
              <a:rPr lang="tr-TR" sz="3600" dirty="0" err="1" smtClean="0">
                <a:cs typeface="Times New Roman" pitchFamily="18" charset="0"/>
              </a:rPr>
              <a:t>IV.Mustafa</a:t>
            </a:r>
            <a:r>
              <a:rPr lang="tr-TR" sz="3600" dirty="0" smtClean="0">
                <a:cs typeface="Times New Roman" pitchFamily="18" charset="0"/>
              </a:rPr>
              <a:t> getirildi. </a:t>
            </a:r>
            <a:endParaRPr lang="tr-TR" sz="3600" dirty="0" smtClean="0"/>
          </a:p>
        </p:txBody>
      </p:sp>
    </p:spTree>
    <p:extLst>
      <p:ext uri="{BB962C8B-B14F-4D97-AF65-F5344CB8AC3E}">
        <p14:creationId xmlns:p14="http://schemas.microsoft.com/office/powerpoint/2010/main" val="159409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kizkules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85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ctrTitle"/>
          </p:nvPr>
        </p:nvSpPr>
        <p:spPr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tr-TR" dirty="0" smtClean="0"/>
              <a:t>OSMANLI TARİHİ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221163"/>
            <a:ext cx="5895975" cy="1152525"/>
          </a:xfrm>
          <a:solidFill>
            <a:srgbClr val="002060"/>
          </a:solidFill>
        </p:spPr>
        <p:txBody>
          <a:bodyPr/>
          <a:lstStyle/>
          <a:p>
            <a:pPr eaLnBrk="1" hangingPunct="1">
              <a:defRPr/>
            </a:pPr>
            <a:endParaRPr lang="tr-TR" dirty="0" smtClean="0"/>
          </a:p>
          <a:p>
            <a:pPr eaLnBrk="1" hangingPunct="1">
              <a:defRPr/>
            </a:pPr>
            <a:r>
              <a:rPr lang="tr-TR" dirty="0" smtClean="0"/>
              <a:t>ARİF ÖZBEYLİ</a:t>
            </a:r>
          </a:p>
        </p:txBody>
      </p:sp>
      <p:pic>
        <p:nvPicPr>
          <p:cNvPr id="366596" name="013_Mehter_Mars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09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65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5">
                <p:cTn id="7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659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304800"/>
            <a:ext cx="8763000" cy="9144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tr-TR" dirty="0" err="1" smtClean="0"/>
              <a:t>IV.Mustafa</a:t>
            </a:r>
            <a:r>
              <a:rPr lang="tr-TR" dirty="0" smtClean="0"/>
              <a:t> (1807-1808)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/>
              <a:t> </a:t>
            </a:r>
          </a:p>
        </p:txBody>
      </p:sp>
      <p:pic>
        <p:nvPicPr>
          <p:cNvPr id="22532" name="Picture 4" descr="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4648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146925" y="5070475"/>
            <a:ext cx="161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257800" y="1600200"/>
            <a:ext cx="3886200" cy="3937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r-TR" sz="3600" b="1" smtClean="0">
                <a:solidFill>
                  <a:srgbClr val="E5E5FF"/>
                </a:solidFill>
                <a:latin typeface="Arial Narrow" panose="020B0606020202030204" pitchFamily="34" charset="0"/>
              </a:rPr>
              <a:t>Tahta Geçme Yaşı: 27.9</a:t>
            </a:r>
            <a:br>
              <a:rPr lang="tr-TR" sz="3600" b="1" smtClean="0">
                <a:solidFill>
                  <a:srgbClr val="E5E5FF"/>
                </a:solidFill>
                <a:latin typeface="Arial Narrow" panose="020B0606020202030204" pitchFamily="34" charset="0"/>
              </a:rPr>
            </a:br>
            <a:r>
              <a:rPr lang="tr-TR" sz="3600" b="1" smtClean="0">
                <a:solidFill>
                  <a:srgbClr val="E5E5FF"/>
                </a:solidFill>
                <a:latin typeface="Arial Narrow" panose="020B0606020202030204" pitchFamily="34" charset="0"/>
              </a:rPr>
              <a:t>Saltanat Süresi:1.2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r-TR" sz="3600" b="1" smtClean="0">
                <a:solidFill>
                  <a:srgbClr val="E5E5FF"/>
                </a:solidFill>
                <a:latin typeface="Arial Narrow" panose="020B0606020202030204" pitchFamily="34" charset="0"/>
              </a:rPr>
              <a:t>Saltanat Sonundaki Yaşı:28.11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r-TR" sz="3600" b="1" smtClean="0">
                <a:solidFill>
                  <a:srgbClr val="E5E5FF"/>
                </a:solidFill>
                <a:latin typeface="Arial Narrow" panose="020B0606020202030204" pitchFamily="34" charset="0"/>
              </a:rPr>
              <a:t>Ölüm Yaşı:29.2</a:t>
            </a:r>
          </a:p>
        </p:txBody>
      </p:sp>
    </p:spTree>
    <p:extLst>
      <p:ext uri="{BB962C8B-B14F-4D97-AF65-F5344CB8AC3E}">
        <p14:creationId xmlns:p14="http://schemas.microsoft.com/office/powerpoint/2010/main" val="277795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86800" cy="5715000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4000" dirty="0" smtClean="0">
                <a:cs typeface="Times New Roman" pitchFamily="18" charset="0"/>
              </a:rPr>
              <a:t>   Bu durumu kabul etmeyen Alemdar Mustafa İstanbul’</a:t>
            </a:r>
            <a:r>
              <a:rPr lang="tr-TR" sz="4000" dirty="0" smtClean="0"/>
              <a:t> </a:t>
            </a:r>
            <a:r>
              <a:rPr lang="tr-TR" sz="4000" dirty="0" smtClean="0">
                <a:cs typeface="Times New Roman" pitchFamily="18" charset="0"/>
              </a:rPr>
              <a:t>a gelerek III. Selim’i tahta tekrar geçirmek istedi.</a:t>
            </a:r>
            <a:r>
              <a:rPr lang="tr-TR" sz="4000" dirty="0" smtClean="0"/>
              <a:t> </a:t>
            </a:r>
            <a:r>
              <a:rPr lang="tr-TR" sz="4000" dirty="0" smtClean="0">
                <a:cs typeface="Times New Roman" pitchFamily="18" charset="0"/>
              </a:rPr>
              <a:t>Onun öldürülmesi üzerine </a:t>
            </a:r>
            <a:r>
              <a:rPr lang="tr-TR" sz="4000" dirty="0" err="1" smtClean="0">
                <a:cs typeface="Times New Roman" pitchFamily="18" charset="0"/>
              </a:rPr>
              <a:t>II.Mahmut’u</a:t>
            </a:r>
            <a:r>
              <a:rPr lang="tr-TR" sz="4000" dirty="0" smtClean="0">
                <a:cs typeface="Times New Roman" pitchFamily="18" charset="0"/>
              </a:rPr>
              <a:t> tahta geçirdi</a:t>
            </a:r>
            <a:r>
              <a:rPr lang="tr-TR" sz="4000" dirty="0" smtClean="0"/>
              <a:t> </a:t>
            </a:r>
            <a:r>
              <a:rPr lang="tr-TR" sz="4000" dirty="0" smtClean="0">
                <a:cs typeface="Times New Roman" pitchFamily="18" charset="0"/>
              </a:rPr>
              <a:t>(1808)</a:t>
            </a:r>
            <a:r>
              <a:rPr lang="tr-TR" sz="40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6000" dirty="0" smtClean="0"/>
          </a:p>
        </p:txBody>
      </p:sp>
    </p:spTree>
    <p:extLst>
      <p:ext uri="{BB962C8B-B14F-4D97-AF65-F5344CB8AC3E}">
        <p14:creationId xmlns:p14="http://schemas.microsoft.com/office/powerpoint/2010/main" val="57412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rgbClr val="0070C0"/>
          </a:solidFill>
        </p:spPr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III.Selim Devri Islahatları</a:t>
            </a:r>
            <a:endParaRPr lang="tr-T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700213"/>
            <a:ext cx="8329613" cy="4392612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dirty="0" smtClean="0"/>
              <a:t>III.Selim dönemi ıslahatlarına genel anlamda </a:t>
            </a:r>
            <a:r>
              <a:rPr lang="tr-TR" dirty="0" smtClean="0">
                <a:solidFill>
                  <a:srgbClr val="FFFF00"/>
                </a:solidFill>
              </a:rPr>
              <a:t>Nizam-ı Cedit (Yeni düzen)</a:t>
            </a:r>
            <a:r>
              <a:rPr lang="tr-TR" dirty="0" smtClean="0"/>
              <a:t> adı verilmiştir. </a:t>
            </a:r>
            <a:r>
              <a:rPr lang="tr-TR" dirty="0" smtClean="0">
                <a:solidFill>
                  <a:srgbClr val="FFFF00"/>
                </a:solidFill>
              </a:rPr>
              <a:t>Nizam-ı Cedit </a:t>
            </a:r>
            <a:r>
              <a:rPr lang="tr-TR" dirty="0" smtClean="0"/>
              <a:t>aynı zaman bu dönemde oluşturulan ordunun adıdır. Bu ordu için </a:t>
            </a:r>
            <a:r>
              <a:rPr lang="tr-TR" dirty="0" err="1" smtClean="0">
                <a:solidFill>
                  <a:srgbClr val="FFFF00"/>
                </a:solidFill>
              </a:rPr>
              <a:t>irad</a:t>
            </a:r>
            <a:r>
              <a:rPr lang="tr-TR" dirty="0" smtClean="0">
                <a:solidFill>
                  <a:srgbClr val="FFFF00"/>
                </a:solidFill>
              </a:rPr>
              <a:t>- ı cedit </a:t>
            </a:r>
            <a:r>
              <a:rPr lang="tr-TR" dirty="0" smtClean="0"/>
              <a:t>adında bir hazine de oluşturulmuştur. </a:t>
            </a:r>
          </a:p>
        </p:txBody>
      </p:sp>
    </p:spTree>
    <p:extLst>
      <p:ext uri="{BB962C8B-B14F-4D97-AF65-F5344CB8AC3E}">
        <p14:creationId xmlns:p14="http://schemas.microsoft.com/office/powerpoint/2010/main" val="358881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tr-TR" dirty="0" smtClean="0"/>
              <a:t>2016-KPSS- ORTAÖĞRETİM</a:t>
            </a:r>
            <a:endParaRPr lang="tr-TR" dirty="0"/>
          </a:p>
        </p:txBody>
      </p:sp>
      <p:pic>
        <p:nvPicPr>
          <p:cNvPr id="5" name="Resim 4"/>
          <p:cNvPicPr/>
          <p:nvPr/>
        </p:nvPicPr>
        <p:blipFill rotWithShape="1">
          <a:blip r:embed="rId2"/>
          <a:srcRect l="38525" t="42933" r="31383" b="27956"/>
          <a:stretch/>
        </p:blipFill>
        <p:spPr bwMode="auto">
          <a:xfrm>
            <a:off x="475010" y="1628800"/>
            <a:ext cx="8211790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936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endParaRPr lang="tr-TR" dirty="0" smtClean="0"/>
          </a:p>
          <a:p>
            <a:pPr marL="64008" indent="0">
              <a:buNone/>
            </a:pPr>
            <a:endParaRPr lang="tr-TR" dirty="0" smtClean="0"/>
          </a:p>
          <a:p>
            <a:endParaRPr lang="tr-TR" dirty="0"/>
          </a:p>
          <a:p>
            <a:pPr algn="ctr"/>
            <a:r>
              <a:rPr lang="tr-TR" dirty="0" smtClean="0"/>
              <a:t>CEVAP: D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45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549275"/>
            <a:ext cx="8362950" cy="5903913"/>
          </a:xfrm>
          <a:solidFill>
            <a:schemeClr val="bg2"/>
          </a:solidFill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tr-TR" sz="2800" dirty="0" smtClean="0"/>
              <a:t>Avrupa’da </a:t>
            </a:r>
            <a:r>
              <a:rPr lang="tr-TR" sz="2800" dirty="0" smtClean="0">
                <a:solidFill>
                  <a:srgbClr val="FFFF00"/>
                </a:solidFill>
              </a:rPr>
              <a:t>daimi elçilikler </a:t>
            </a:r>
            <a:r>
              <a:rPr lang="tr-TR" sz="2800" dirty="0" smtClean="0"/>
              <a:t>kuruldu.</a:t>
            </a:r>
          </a:p>
          <a:p>
            <a:pPr>
              <a:lnSpc>
                <a:spcPct val="150000"/>
              </a:lnSpc>
              <a:defRPr/>
            </a:pPr>
            <a:r>
              <a:rPr lang="tr-TR" sz="2800" dirty="0" smtClean="0">
                <a:solidFill>
                  <a:srgbClr val="FFFF00"/>
                </a:solidFill>
              </a:rPr>
              <a:t>Selimiye</a:t>
            </a:r>
            <a:r>
              <a:rPr lang="tr-TR" sz="2800" dirty="0" smtClean="0"/>
              <a:t> ve </a:t>
            </a:r>
            <a:r>
              <a:rPr lang="tr-TR" sz="2800" dirty="0" smtClean="0">
                <a:solidFill>
                  <a:srgbClr val="FFFF00"/>
                </a:solidFill>
              </a:rPr>
              <a:t>Levent </a:t>
            </a:r>
            <a:r>
              <a:rPr lang="tr-TR" sz="2800" dirty="0" smtClean="0"/>
              <a:t>kışlaları oluşturuldu.</a:t>
            </a:r>
          </a:p>
          <a:p>
            <a:pPr>
              <a:lnSpc>
                <a:spcPct val="150000"/>
              </a:lnSpc>
              <a:defRPr/>
            </a:pPr>
            <a:r>
              <a:rPr lang="tr-TR" sz="2800" dirty="0" smtClean="0"/>
              <a:t>Tersanecilik ve topçu ocağı geliştirildi.</a:t>
            </a:r>
          </a:p>
          <a:p>
            <a:pPr>
              <a:lnSpc>
                <a:spcPct val="150000"/>
              </a:lnSpc>
              <a:defRPr/>
            </a:pPr>
            <a:r>
              <a:rPr lang="tr-TR" sz="2800" dirty="0" smtClean="0">
                <a:solidFill>
                  <a:srgbClr val="FFFF00"/>
                </a:solidFill>
              </a:rPr>
              <a:t>Mühendishane-i </a:t>
            </a:r>
            <a:r>
              <a:rPr lang="tr-TR" sz="2800" dirty="0" err="1" smtClean="0">
                <a:solidFill>
                  <a:srgbClr val="FFFF00"/>
                </a:solidFill>
              </a:rPr>
              <a:t>Berr</a:t>
            </a:r>
            <a:r>
              <a:rPr lang="tr-TR" sz="2800" dirty="0" smtClean="0">
                <a:solidFill>
                  <a:srgbClr val="FFFF00"/>
                </a:solidFill>
              </a:rPr>
              <a:t>-i Hümayun </a:t>
            </a:r>
            <a:r>
              <a:rPr lang="tr-TR" sz="2800" dirty="0" smtClean="0"/>
              <a:t>(Kara Mühendishanesi) kuruldu.</a:t>
            </a:r>
          </a:p>
          <a:p>
            <a:pPr>
              <a:lnSpc>
                <a:spcPct val="150000"/>
              </a:lnSpc>
              <a:defRPr/>
            </a:pPr>
            <a:r>
              <a:rPr lang="tr-TR" sz="2800" dirty="0" smtClean="0">
                <a:solidFill>
                  <a:srgbClr val="FFFF00"/>
                </a:solidFill>
              </a:rPr>
              <a:t>Yerli malı </a:t>
            </a:r>
            <a:r>
              <a:rPr lang="tr-TR" sz="2800" dirty="0" smtClean="0"/>
              <a:t>kullanılması teşvik edildi.</a:t>
            </a:r>
          </a:p>
          <a:p>
            <a:pPr>
              <a:lnSpc>
                <a:spcPct val="150000"/>
              </a:lnSpc>
              <a:defRPr/>
            </a:pPr>
            <a:r>
              <a:rPr lang="tr-TR" sz="2800" dirty="0" smtClean="0">
                <a:solidFill>
                  <a:srgbClr val="FFFF00"/>
                </a:solidFill>
              </a:rPr>
              <a:t>Yabancı dil </a:t>
            </a:r>
            <a:r>
              <a:rPr lang="tr-TR" sz="2800" dirty="0" smtClean="0"/>
              <a:t>eğitimine önem verildi. Bazı eserler </a:t>
            </a:r>
            <a:r>
              <a:rPr lang="tr-TR" sz="2800" dirty="0" err="1" smtClean="0"/>
              <a:t>Türkçe’ye</a:t>
            </a:r>
            <a:r>
              <a:rPr lang="tr-TR" sz="2800" dirty="0" smtClean="0"/>
              <a:t> çevrildi.</a:t>
            </a:r>
          </a:p>
          <a:p>
            <a:pPr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396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" t="36111" r="58279" b="13889"/>
          <a:stretch>
            <a:fillRect/>
          </a:stretch>
        </p:blipFill>
        <p:spPr bwMode="auto">
          <a:xfrm>
            <a:off x="827088" y="549275"/>
            <a:ext cx="6840537" cy="559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90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endParaRPr lang="tr-TR" dirty="0" smtClean="0"/>
          </a:p>
          <a:p>
            <a:pPr marL="64008" indent="0">
              <a:buNone/>
            </a:pPr>
            <a:endParaRPr lang="tr-TR" dirty="0" smtClean="0"/>
          </a:p>
          <a:p>
            <a:endParaRPr lang="tr-TR" dirty="0"/>
          </a:p>
          <a:p>
            <a:pPr algn="ctr"/>
            <a:r>
              <a:rPr lang="tr-TR" dirty="0" smtClean="0"/>
              <a:t>CEVAP: 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606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382000" cy="5105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smtClean="0"/>
          </a:p>
        </p:txBody>
      </p:sp>
      <p:pic>
        <p:nvPicPr>
          <p:cNvPr id="27652" name="Picture 4" descr="manzara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609600" y="381000"/>
            <a:ext cx="853440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396" bIns="0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4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4000" b="1" smtClean="0">
                <a:solidFill>
                  <a:srgbClr val="FFFFFF"/>
                </a:solidFill>
                <a:latin typeface="Tahoma" panose="020B0604030504040204" pitchFamily="34" charset="0"/>
              </a:rPr>
              <a:t>"</a:t>
            </a:r>
            <a:r>
              <a:rPr kumimoji="1" lang="en-US" b="1" i="1" smtClean="0">
                <a:solidFill>
                  <a:srgbClr val="FFFFFF"/>
                </a:solidFill>
                <a:latin typeface="Tahoma" panose="020B0604030504040204" pitchFamily="34" charset="0"/>
              </a:rPr>
              <a:t>Beni g</a:t>
            </a:r>
            <a:r>
              <a:rPr kumimoji="1" lang="en-US" b="1" i="1" smtClean="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üç</a:t>
            </a:r>
            <a:r>
              <a:rPr kumimoji="1" lang="en-US" b="1" i="1" smtClean="0">
                <a:solidFill>
                  <a:srgbClr val="FFFFFF"/>
                </a:solidFill>
                <a:latin typeface="Tahoma" panose="020B0604030504040204" pitchFamily="34" charset="0"/>
              </a:rPr>
              <a:t>lendiren ba</a:t>
            </a:r>
            <a:r>
              <a:rPr kumimoji="1" lang="en-US" b="1" i="1" smtClean="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ş</a:t>
            </a:r>
            <a:r>
              <a:rPr kumimoji="1" lang="en-US" b="1" i="1" smtClean="0">
                <a:solidFill>
                  <a:srgbClr val="FFFFFF"/>
                </a:solidFill>
                <a:latin typeface="Tahoma" panose="020B0604030504040204" pitchFamily="34" charset="0"/>
              </a:rPr>
              <a:t>ar</a:t>
            </a:r>
            <a:r>
              <a:rPr kumimoji="1" lang="en-US" b="1" i="1" smtClean="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ı</a:t>
            </a:r>
            <a:r>
              <a:rPr kumimoji="1" lang="en-US" b="1" i="1" smtClean="0">
                <a:solidFill>
                  <a:srgbClr val="FFFFFF"/>
                </a:solidFill>
                <a:latin typeface="Tahoma" panose="020B0604030504040204" pitchFamily="34" charset="0"/>
              </a:rPr>
              <a:t>lar</a:t>
            </a:r>
            <a:r>
              <a:rPr kumimoji="1" lang="en-US" b="1" i="1" smtClean="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ı</a:t>
            </a:r>
            <a:r>
              <a:rPr kumimoji="1" lang="en-US" b="1" i="1" smtClean="0">
                <a:solidFill>
                  <a:srgbClr val="FFFFFF"/>
                </a:solidFill>
                <a:latin typeface="Tahoma" panose="020B0604030504040204" pitchFamily="34" charset="0"/>
              </a:rPr>
              <a:t>m de</a:t>
            </a:r>
            <a:r>
              <a:rPr kumimoji="1" lang="en-US" b="1" i="1" smtClean="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ğ</a:t>
            </a:r>
            <a:r>
              <a:rPr kumimoji="1" lang="en-US" b="1" i="1" smtClean="0">
                <a:solidFill>
                  <a:srgbClr val="FFFFFF"/>
                </a:solidFill>
                <a:latin typeface="Tahoma" panose="020B0604030504040204" pitchFamily="34" charset="0"/>
              </a:rPr>
              <a:t>il, yenilgilerim olmu</a:t>
            </a:r>
            <a:r>
              <a:rPr kumimoji="1" lang="en-US" b="1" i="1" smtClean="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ş</a:t>
            </a:r>
            <a:r>
              <a:rPr kumimoji="1" lang="en-US" b="1" i="1" smtClean="0">
                <a:solidFill>
                  <a:srgbClr val="FFFFFF"/>
                </a:solidFill>
                <a:latin typeface="Tahoma" panose="020B0604030504040204" pitchFamily="34" charset="0"/>
              </a:rPr>
              <a:t>tur."</a:t>
            </a:r>
            <a:endParaRPr kumimoji="1" lang="en-US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1746250"/>
            <a:ext cx="9144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396" bIns="0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000" b="1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2200" b="1" i="1" smtClean="0">
                <a:solidFill>
                  <a:srgbClr val="000000"/>
                </a:solidFill>
                <a:latin typeface="Tahoma" panose="020B0604030504040204" pitchFamily="34" charset="0"/>
              </a:rPr>
              <a:t> </a:t>
            </a:r>
            <a:endParaRPr kumimoji="1" lang="en-US" sz="2000" b="1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2362200"/>
            <a:ext cx="91440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396" bIns="0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kumimoji="1" lang="en-US" sz="14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2400" smtClean="0">
                <a:solidFill>
                  <a:srgbClr val="E5E5FF"/>
                </a:solidFill>
                <a:latin typeface="Wingdings" panose="05000000000000000000" pitchFamily="2" charset="2"/>
                <a:cs typeface="Arial" panose="020B0604020202020204" pitchFamily="34" charset="0"/>
              </a:rPr>
              <a:t>n</a:t>
            </a:r>
            <a:r>
              <a:rPr kumimoji="1" lang="en-US" sz="2400" smtClean="0">
                <a:solidFill>
                  <a:srgbClr val="E5E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</a:t>
            </a:r>
            <a:r>
              <a:rPr kumimoji="1" lang="en-US" sz="2400" b="1" smtClean="0">
                <a:solidFill>
                  <a:srgbClr val="E5E5FF"/>
                </a:solidFill>
                <a:latin typeface="Tahoma" panose="020B0604030504040204" pitchFamily="34" charset="0"/>
              </a:rPr>
              <a:t>SYDNEY POYNTZ</a:t>
            </a:r>
            <a:endParaRPr kumimoji="1" lang="en-US" sz="2400" smtClean="0">
              <a:solidFill>
                <a:srgbClr val="E5E5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E5E5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363378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396" bIns="0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000" b="1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1" lang="en-US" sz="2000" b="1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4654550"/>
            <a:ext cx="9144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600" b="1" smtClean="0">
              <a:solidFill>
                <a:srgbClr val="FFFFCC"/>
              </a:solidFill>
              <a:latin typeface="Arial Narrow" panose="020B0606020202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26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 </a:t>
            </a:r>
            <a:endParaRPr kumimoji="1" lang="en-US" sz="2600" b="1" smtClean="0">
              <a:solidFill>
                <a:srgbClr val="FFFFCC"/>
              </a:solidFill>
              <a:latin typeface="Arial Narrow" panose="020B0606020202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2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57200"/>
            <a:ext cx="9144000" cy="6858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tr-TR" dirty="0" smtClean="0"/>
              <a:t>III. Selim (1789-1807)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81200"/>
            <a:ext cx="74676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smtClean="0"/>
              <a:t> </a:t>
            </a:r>
          </a:p>
        </p:txBody>
      </p:sp>
      <p:pic>
        <p:nvPicPr>
          <p:cNvPr id="5124" name="Picture 4" descr="I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5029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257800" y="2743200"/>
            <a:ext cx="3886200" cy="3937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r-TR" sz="3600" b="1" smtClean="0">
                <a:solidFill>
                  <a:srgbClr val="E5E5FF"/>
                </a:solidFill>
                <a:latin typeface="Arial Narrow" panose="020B0606020202030204" pitchFamily="34" charset="0"/>
              </a:rPr>
              <a:t>Tahta Geçme Yaşı: 27.4</a:t>
            </a:r>
            <a:br>
              <a:rPr lang="tr-TR" sz="3600" b="1" smtClean="0">
                <a:solidFill>
                  <a:srgbClr val="E5E5FF"/>
                </a:solidFill>
                <a:latin typeface="Arial Narrow" panose="020B0606020202030204" pitchFamily="34" charset="0"/>
              </a:rPr>
            </a:br>
            <a:r>
              <a:rPr lang="tr-TR" sz="3600" b="1" smtClean="0">
                <a:solidFill>
                  <a:srgbClr val="E5E5FF"/>
                </a:solidFill>
                <a:latin typeface="Arial Narrow" panose="020B0606020202030204" pitchFamily="34" charset="0"/>
              </a:rPr>
              <a:t>Saltanat Süresi:18.2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r-TR" sz="3600" b="1" smtClean="0">
                <a:solidFill>
                  <a:srgbClr val="E5E5FF"/>
                </a:solidFill>
                <a:latin typeface="Arial Narrow" panose="020B0606020202030204" pitchFamily="34" charset="0"/>
              </a:rPr>
              <a:t>Saltanat Sonundaki Yaşı:46.5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r-TR" sz="3600" b="1" smtClean="0">
                <a:solidFill>
                  <a:srgbClr val="E5E5FF"/>
                </a:solidFill>
                <a:latin typeface="Arial Narrow" panose="020B0606020202030204" pitchFamily="34" charset="0"/>
              </a:rPr>
              <a:t>Ölüm Yaşı:46.7</a:t>
            </a:r>
          </a:p>
        </p:txBody>
      </p:sp>
    </p:spTree>
    <p:extLst>
      <p:ext uri="{BB962C8B-B14F-4D97-AF65-F5344CB8AC3E}">
        <p14:creationId xmlns:p14="http://schemas.microsoft.com/office/powerpoint/2010/main" val="1409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istanbul16mn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52463"/>
            <a:ext cx="76200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8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257800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4400" dirty="0" smtClean="0">
                <a:cs typeface="Times New Roman" pitchFamily="18" charset="0"/>
              </a:rPr>
              <a:t>   1787-1791 (1792) Savaşı devam ettiği sırada Fransız İhtilali çıktığı için Avusturya savaştan çekildi. Yapılan </a:t>
            </a:r>
            <a:r>
              <a:rPr lang="tr-TR" sz="4400" dirty="0" smtClean="0">
                <a:solidFill>
                  <a:srgbClr val="FFFF00"/>
                </a:solidFill>
                <a:cs typeface="Times New Roman" pitchFamily="18" charset="0"/>
              </a:rPr>
              <a:t>Ziştovi</a:t>
            </a:r>
            <a:r>
              <a:rPr lang="tr-TR" sz="4400" dirty="0" smtClean="0">
                <a:cs typeface="Times New Roman" pitchFamily="18" charset="0"/>
              </a:rPr>
              <a:t> Antlaşmasıyla eski sınırlar geçerli oldu. </a:t>
            </a:r>
          </a:p>
          <a:p>
            <a:pPr eaLnBrk="1" hangingPunct="1">
              <a:defRPr/>
            </a:pPr>
            <a:endParaRPr lang="tr-TR" sz="6000" dirty="0" smtClean="0"/>
          </a:p>
        </p:txBody>
      </p:sp>
    </p:spTree>
    <p:extLst>
      <p:ext uri="{BB962C8B-B14F-4D97-AF65-F5344CB8AC3E}">
        <p14:creationId xmlns:p14="http://schemas.microsoft.com/office/powerpoint/2010/main" val="187076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6975"/>
            <a:ext cx="8534400" cy="5356225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3600" dirty="0" smtClean="0">
                <a:cs typeface="Times New Roman" pitchFamily="18" charset="0"/>
              </a:rPr>
              <a:t>  Yalnız kalan Rusya Osmanlı Devleti ile</a:t>
            </a:r>
            <a:r>
              <a:rPr lang="tr-TR" sz="3600" dirty="0" smtClean="0"/>
              <a:t> </a:t>
            </a:r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Yaş Antlaşması</a:t>
            </a:r>
            <a:r>
              <a:rPr lang="tr-TR" sz="3600" dirty="0" smtClean="0">
                <a:cs typeface="Times New Roman" pitchFamily="18" charset="0"/>
              </a:rPr>
              <a:t>nı imzalamıştır. (1792) Bu antlaşma ile sınır </a:t>
            </a:r>
            <a:r>
              <a:rPr lang="tr-TR" sz="3600" dirty="0" err="1" smtClean="0">
                <a:cs typeface="Times New Roman" pitchFamily="18" charset="0"/>
              </a:rPr>
              <a:t>Dinyester</a:t>
            </a:r>
            <a:r>
              <a:rPr lang="tr-TR" sz="3600" dirty="0" smtClean="0">
                <a:cs typeface="Times New Roman" pitchFamily="18" charset="0"/>
              </a:rPr>
              <a:t> nehri olmuş,</a:t>
            </a:r>
            <a:r>
              <a:rPr lang="tr-TR" sz="3600" dirty="0" smtClean="0"/>
              <a:t> </a:t>
            </a:r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Kırım’ın Rusya’ya ait olduğu kabul edilmiştir.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sz="6000" dirty="0" smtClean="0"/>
          </a:p>
        </p:txBody>
      </p:sp>
    </p:spTree>
    <p:extLst>
      <p:ext uri="{BB962C8B-B14F-4D97-AF65-F5344CB8AC3E}">
        <p14:creationId xmlns:p14="http://schemas.microsoft.com/office/powerpoint/2010/main" val="106808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304800"/>
            <a:ext cx="8515350" cy="914400"/>
          </a:xfrm>
          <a:solidFill>
            <a:srgbClr val="0070C0"/>
          </a:solidFill>
        </p:spPr>
        <p:txBody>
          <a:bodyPr/>
          <a:lstStyle/>
          <a:p>
            <a:pPr eaLnBrk="1" hangingPunct="1">
              <a:defRPr/>
            </a:pPr>
            <a:r>
              <a:rPr lang="tr-TR" sz="3200" b="0" dirty="0" smtClean="0">
                <a:cs typeface="Times New Roman" pitchFamily="18" charset="0"/>
              </a:rPr>
              <a:t>1798-1802 Osmanlı-Fransa Savaşı</a:t>
            </a:r>
            <a:r>
              <a:rPr lang="tr-TR" sz="3200" dirty="0" smtClean="0">
                <a:cs typeface="Times New Roman" pitchFamily="18" charset="0"/>
              </a:rPr>
              <a:t/>
            </a:r>
            <a:br>
              <a:rPr lang="tr-TR" sz="3200" dirty="0" smtClean="0">
                <a:cs typeface="Times New Roman" pitchFamily="18" charset="0"/>
              </a:rPr>
            </a:br>
            <a:endParaRPr lang="tr-TR" sz="3200" dirty="0" smtClean="0">
              <a:cs typeface="Times New Roman" pitchFamily="18" charset="0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586788" cy="5638800"/>
          </a:xfrm>
          <a:solidFill>
            <a:schemeClr val="bg2"/>
          </a:solidFill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4000" b="1" dirty="0" smtClean="0">
                <a:cs typeface="Times New Roman" pitchFamily="18" charset="0"/>
              </a:rPr>
              <a:t>      </a:t>
            </a:r>
            <a:r>
              <a:rPr lang="tr-TR" sz="4000" b="1" dirty="0" smtClean="0">
                <a:solidFill>
                  <a:srgbClr val="FFFF00"/>
                </a:solidFill>
                <a:cs typeface="Times New Roman" pitchFamily="18" charset="0"/>
              </a:rPr>
              <a:t>Kompo </a:t>
            </a:r>
            <a:r>
              <a:rPr lang="tr-TR" sz="4000" b="1" dirty="0" err="1" smtClean="0">
                <a:solidFill>
                  <a:srgbClr val="FFFF00"/>
                </a:solidFill>
                <a:cs typeface="Times New Roman" pitchFamily="18" charset="0"/>
              </a:rPr>
              <a:t>Formio</a:t>
            </a:r>
            <a:r>
              <a:rPr lang="tr-TR" sz="40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tr-TR" sz="4000" b="1" dirty="0" smtClean="0">
                <a:cs typeface="Times New Roman" pitchFamily="18" charset="0"/>
              </a:rPr>
              <a:t>antlaşması ile Venedik Avusturya ve Fransa arasında paylaşılmış </a:t>
            </a:r>
            <a:r>
              <a:rPr lang="tr-TR" sz="4000" b="1" dirty="0" err="1" smtClean="0">
                <a:cs typeface="Times New Roman" pitchFamily="18" charset="0"/>
              </a:rPr>
              <a:t>Yediada</a:t>
            </a:r>
            <a:r>
              <a:rPr lang="tr-TR" sz="4000" b="1" dirty="0" smtClean="0">
                <a:cs typeface="Times New Roman" pitchFamily="18" charset="0"/>
              </a:rPr>
              <a:t> ve Arnavutluk’taki bazı limanlar Fransa’</a:t>
            </a:r>
            <a:r>
              <a:rPr lang="tr-TR" sz="4000" b="1" dirty="0" smtClean="0"/>
              <a:t> </a:t>
            </a:r>
            <a:r>
              <a:rPr lang="tr-TR" sz="4000" b="1" dirty="0" smtClean="0">
                <a:cs typeface="Times New Roman" pitchFamily="18" charset="0"/>
              </a:rPr>
              <a:t>ya düşmüştür (1797). </a:t>
            </a:r>
            <a:endParaRPr lang="tr-TR" sz="4000" dirty="0" smtClean="0"/>
          </a:p>
        </p:txBody>
      </p:sp>
    </p:spTree>
    <p:extLst>
      <p:ext uri="{BB962C8B-B14F-4D97-AF65-F5344CB8AC3E}">
        <p14:creationId xmlns:p14="http://schemas.microsoft.com/office/powerpoint/2010/main" val="410639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81075"/>
            <a:ext cx="8610600" cy="5114925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3600" b="1" dirty="0" smtClean="0">
                <a:cs typeface="Times New Roman" pitchFamily="18" charset="0"/>
              </a:rPr>
              <a:t>    Bu şekilde Osmanlı Devleti ile komşu olan Fransa ihtilal fikirlerini yaydığı gibi, Fransa’ya Osmanlı Devleti’nde yayılma düşüncesine de yol açtı. </a:t>
            </a:r>
            <a:endParaRPr lang="tr-TR" sz="3600" dirty="0" smtClean="0"/>
          </a:p>
          <a:p>
            <a:pPr eaLnBrk="1" hangingPunct="1">
              <a:lnSpc>
                <a:spcPct val="150000"/>
              </a:lnSpc>
              <a:defRPr/>
            </a:pPr>
            <a:endParaRPr lang="tr-TR" sz="6000" dirty="0" smtClean="0"/>
          </a:p>
        </p:txBody>
      </p:sp>
    </p:spTree>
    <p:extLst>
      <p:ext uri="{BB962C8B-B14F-4D97-AF65-F5344CB8AC3E}">
        <p14:creationId xmlns:p14="http://schemas.microsoft.com/office/powerpoint/2010/main" val="248696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5538"/>
            <a:ext cx="8664575" cy="5351462"/>
          </a:xfrm>
          <a:solidFill>
            <a:schemeClr val="bg2"/>
          </a:solidFill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defRPr/>
            </a:pPr>
            <a:r>
              <a:rPr lang="tr-TR" sz="4000" dirty="0" smtClean="0">
                <a:cs typeface="Times New Roman" pitchFamily="18" charset="0"/>
              </a:rPr>
              <a:t>Karada sadece İngiltere’ye karşı başarılı olamayan Fransa ,Onun  sömürgelerine giden yollarını kontrol ederek etkisiz hale getirmeyi düşündü..  </a:t>
            </a:r>
            <a:endParaRPr lang="tr-TR" sz="4000" dirty="0" smtClean="0"/>
          </a:p>
        </p:txBody>
      </p:sp>
    </p:spTree>
    <p:extLst>
      <p:ext uri="{BB962C8B-B14F-4D97-AF65-F5344CB8AC3E}">
        <p14:creationId xmlns:p14="http://schemas.microsoft.com/office/powerpoint/2010/main" val="132484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nik">
  <a:themeElements>
    <a:clrScheme name="Teknik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knik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k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re">
  <a:themeElements>
    <a:clrScheme name="Dere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Der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re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r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492</Words>
  <Application>Microsoft Office PowerPoint</Application>
  <PresentationFormat>Ekran Gösterisi (4:3)</PresentationFormat>
  <Paragraphs>63</Paragraphs>
  <Slides>28</Slides>
  <Notes>1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28</vt:i4>
      </vt:variant>
    </vt:vector>
  </HeadingPairs>
  <TitlesOfParts>
    <vt:vector size="39" baseType="lpstr">
      <vt:lpstr>Arial</vt:lpstr>
      <vt:lpstr>Arial Narrow</vt:lpstr>
      <vt:lpstr>Calibri</vt:lpstr>
      <vt:lpstr>Franklin Gothic Book</vt:lpstr>
      <vt:lpstr>Garamond</vt:lpstr>
      <vt:lpstr>Tahoma</vt:lpstr>
      <vt:lpstr>Times New Roman</vt:lpstr>
      <vt:lpstr>Wingdings</vt:lpstr>
      <vt:lpstr>Wingdings 2</vt:lpstr>
      <vt:lpstr>Teknik</vt:lpstr>
      <vt:lpstr>Dere</vt:lpstr>
      <vt:lpstr>PowerPoint Sunusu</vt:lpstr>
      <vt:lpstr>OSMANLI TARİHİ</vt:lpstr>
      <vt:lpstr>III. Selim (1789-1807)</vt:lpstr>
      <vt:lpstr>PowerPoint Sunusu</vt:lpstr>
      <vt:lpstr>PowerPoint Sunusu</vt:lpstr>
      <vt:lpstr>PowerPoint Sunusu</vt:lpstr>
      <vt:lpstr>1798-1802 Osmanlı-Fransa Savaşı </vt:lpstr>
      <vt:lpstr>PowerPoint Sunusu</vt:lpstr>
      <vt:lpstr>PowerPoint Sunusu</vt:lpstr>
      <vt:lpstr>PowerPoint Sunusu</vt:lpstr>
      <vt:lpstr>PowerPoint Sunusu</vt:lpstr>
      <vt:lpstr>PowerPoint Sunusu</vt:lpstr>
      <vt:lpstr>1806-1812 Osmanlı-Rus Savaşı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IV.Mustafa (1807-1808)</vt:lpstr>
      <vt:lpstr>PowerPoint Sunusu</vt:lpstr>
      <vt:lpstr>III.Selim Devri Islahatları</vt:lpstr>
      <vt:lpstr>2016-KPSS- ORTAÖĞRETİM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toshiba</cp:lastModifiedBy>
  <cp:revision>61</cp:revision>
  <dcterms:created xsi:type="dcterms:W3CDTF">2012-11-01T19:26:54Z</dcterms:created>
  <dcterms:modified xsi:type="dcterms:W3CDTF">2017-08-06T08:58:34Z</dcterms:modified>
</cp:coreProperties>
</file>