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5"/>
  </p:notesMasterIdLst>
  <p:sldIdLst>
    <p:sldId id="487" r:id="rId2"/>
    <p:sldId id="488" r:id="rId3"/>
    <p:sldId id="604" r:id="rId4"/>
    <p:sldId id="489" r:id="rId5"/>
    <p:sldId id="615" r:id="rId6"/>
    <p:sldId id="657" r:id="rId7"/>
    <p:sldId id="490" r:id="rId8"/>
    <p:sldId id="653" r:id="rId9"/>
    <p:sldId id="654" r:id="rId10"/>
    <p:sldId id="655" r:id="rId11"/>
    <p:sldId id="656" r:id="rId12"/>
    <p:sldId id="611" r:id="rId13"/>
    <p:sldId id="612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2719A-9342-4073-95EB-9190B8F85322}" type="datetimeFigureOut">
              <a:rPr lang="tr-TR" smtClean="0"/>
              <a:pPr/>
              <a:t>13.11.2017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2569A-B318-4E9C-88DB-BE8E87E60F6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6728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5D6C2B20-44CB-4F10-9A7A-8C0B0593037A}" type="slidenum">
              <a:rPr lang="tr-TR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</a:t>
            </a:fld>
            <a:endParaRPr lang="tr-T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345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010 h 1906"/>
                <a:gd name="T4" fmla="*/ 5902 w 5740"/>
                <a:gd name="T5" fmla="*/ 1010 h 1906"/>
                <a:gd name="T6" fmla="*/ 590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6676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tr-TR" noProof="0" smtClean="0"/>
              <a:t>Asıl başlık stili için tıklatın</a:t>
            </a:r>
          </a:p>
        </p:txBody>
      </p:sp>
      <p:sp>
        <p:nvSpPr>
          <p:cNvPr id="6676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tr-TR" noProof="0" smtClean="0"/>
              <a:t>Asıl alt başlık stilini düzenlemek için tıklatın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3A5DA33-FB88-4616-9B7A-C80765A4FBF7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877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76118-5FD7-456F-9746-A848BB91D370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24775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11AC6-FA38-44A6-A359-61171CB74D43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4095195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Küçük Resim Yer Tutucusu 2"/>
          <p:cNvSpPr>
            <a:spLocks noGrp="1"/>
          </p:cNvSpPr>
          <p:nvPr>
            <p:ph type="clipArt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44E13-67F3-4D5C-A72F-C2B5252B03A4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93016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01569-A2EE-4023-A464-E8B33DB505B0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973978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8302BC-FC80-4D17-A11F-7E391AB28491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815110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D55D0B-85D2-4886-AB99-1339E25ED6B1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666378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8639B-0D9B-4D6B-B27D-197C3D4F8991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647650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F33CDB-2F15-4BF5-941A-D8FEB5BD1935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41737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0BFCEE-434E-4989-BD96-F66B147E1CF8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413350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51139E-753C-47F6-B086-FA2C19C71CDB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7692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E85683-BA86-4DDF-8CF0-B46AD8136EF6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140395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1652C2-65FC-4B6D-A10E-7459C9649A38}" type="slidenum">
              <a:rPr lang="tr-T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smtClean="0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6663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66663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66663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663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6663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010 h 1906"/>
                <a:gd name="T4" fmla="*/ 5902 w 5740"/>
                <a:gd name="T5" fmla="*/ 1010 h 1906"/>
                <a:gd name="T6" fmla="*/ 590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66663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6666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  <p:sp>
        <p:nvSpPr>
          <p:cNvPr id="6666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743312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solidFill>
            <a:srgbClr val="00B050"/>
          </a:solidFill>
        </p:spPr>
        <p:txBody>
          <a:bodyPr/>
          <a:lstStyle/>
          <a:p>
            <a:pPr eaLnBrk="1" hangingPunct="1">
              <a:defRPr/>
            </a:pPr>
            <a:r>
              <a:rPr lang="tr-TR" dirty="0" smtClean="0"/>
              <a:t>T.C İnkılap Tarihi Ve Atatürkçülük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solidFill>
            <a:srgbClr val="7030A0"/>
          </a:solidFill>
        </p:spPr>
        <p:txBody>
          <a:bodyPr/>
          <a:lstStyle/>
          <a:p>
            <a:pPr eaLnBrk="1" hangingPunct="1">
              <a:defRPr/>
            </a:pPr>
            <a:endParaRPr lang="tr-TR" dirty="0" smtClean="0"/>
          </a:p>
          <a:p>
            <a:pPr eaLnBrk="1" hangingPunct="1">
              <a:defRPr/>
            </a:pPr>
            <a:r>
              <a:rPr lang="tr-TR" dirty="0" smtClean="0"/>
              <a:t>Arif ÖZBEYLİ</a:t>
            </a:r>
          </a:p>
        </p:txBody>
      </p:sp>
      <p:sp>
        <p:nvSpPr>
          <p:cNvPr id="3076" name="Altbilgi Yer Tutucusu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986046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4897239" cy="6553200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3600" dirty="0" smtClean="0">
                <a:solidFill>
                  <a:srgbClr val="FFFF00"/>
                </a:solidFill>
                <a:cs typeface="Times New Roman" pitchFamily="18" charset="0"/>
              </a:rPr>
              <a:t>19 Ekim 1922 </a:t>
            </a:r>
            <a:r>
              <a:rPr lang="tr-TR" sz="3600" dirty="0" smtClean="0">
                <a:cs typeface="Times New Roman" pitchFamily="18" charset="0"/>
              </a:rPr>
              <a:t>tarihinde,</a:t>
            </a:r>
            <a:r>
              <a:rPr lang="tr-TR" sz="3600" dirty="0" smtClean="0"/>
              <a:t> </a:t>
            </a:r>
            <a:r>
              <a:rPr lang="tr-TR" sz="3600" dirty="0" smtClean="0">
                <a:cs typeface="Times New Roman" pitchFamily="18" charset="0"/>
              </a:rPr>
              <a:t>Başkomutanlık Olağanüstü Temsilcisi atanan </a:t>
            </a:r>
            <a:r>
              <a:rPr lang="tr-TR" sz="3600" dirty="0" smtClean="0">
                <a:solidFill>
                  <a:srgbClr val="FFFF00"/>
                </a:solidFill>
                <a:cs typeface="Times New Roman" pitchFamily="18" charset="0"/>
              </a:rPr>
              <a:t>Refet Bele </a:t>
            </a:r>
            <a:r>
              <a:rPr lang="tr-TR" sz="3600" dirty="0" smtClean="0">
                <a:cs typeface="Times New Roman" pitchFamily="18" charset="0"/>
              </a:rPr>
              <a:t>büyük </a:t>
            </a:r>
            <a:r>
              <a:rPr lang="tr-TR" sz="3600" dirty="0" smtClean="0">
                <a:cs typeface="Times New Roman" pitchFamily="18" charset="0"/>
              </a:rPr>
              <a:t>gösteriler </a:t>
            </a:r>
            <a:r>
              <a:rPr lang="tr-TR" sz="3600" dirty="0" smtClean="0">
                <a:cs typeface="Times New Roman" pitchFamily="18" charset="0"/>
              </a:rPr>
              <a:t>ve sevinç çığlıkları ile </a:t>
            </a:r>
            <a:r>
              <a:rPr lang="tr-TR" sz="3600" dirty="0" smtClean="0">
                <a:solidFill>
                  <a:srgbClr val="FFFF00"/>
                </a:solidFill>
                <a:cs typeface="Times New Roman" pitchFamily="18" charset="0"/>
              </a:rPr>
              <a:t>İstanbul</a:t>
            </a:r>
            <a:r>
              <a:rPr lang="tr-TR" sz="3600" dirty="0" smtClean="0">
                <a:cs typeface="Times New Roman" pitchFamily="18" charset="0"/>
              </a:rPr>
              <a:t>’a girdi.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tr-TR" sz="4400" dirty="0" smtClean="0"/>
          </a:p>
          <a:p>
            <a:pPr eaLnBrk="1" hangingPunct="1">
              <a:defRPr/>
            </a:pPr>
            <a:endParaRPr lang="tr-TR" sz="4400" dirty="0" smtClean="0"/>
          </a:p>
        </p:txBody>
      </p:sp>
      <p:sp>
        <p:nvSpPr>
          <p:cNvPr id="69635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  <p:pic>
        <p:nvPicPr>
          <p:cNvPr id="69636" name="Picture 5" descr="http://upload.wikimedia.org/wikipedia/commons/8/8c/Refet_Bele_War_of_Independ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908050"/>
            <a:ext cx="3263900" cy="51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675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81075"/>
            <a:ext cx="8610600" cy="5114925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Mudanya Mütarekesi</a:t>
            </a:r>
            <a:r>
              <a:rPr lang="tr-TR" dirty="0" smtClean="0">
                <a:cs typeface="Times New Roman" pitchFamily="18" charset="0"/>
              </a:rPr>
              <a:t>, yeni Türk bir başarısıdır. Sevr Antlaşmasını geçersiz kılmış, Lozan Antlaşmasına ortam hazırlamıştır.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Böylece yeni Türk Devleti, I. Dünya Savaşının ezici sonuçlarından sıyrılmış</a:t>
            </a:r>
            <a:r>
              <a:rPr lang="tr-TR" dirty="0" smtClean="0">
                <a:cs typeface="Times New Roman" pitchFamily="18" charset="0"/>
              </a:rPr>
              <a:t>,</a:t>
            </a:r>
            <a:r>
              <a:rPr lang="tr-TR" dirty="0" smtClean="0"/>
              <a:t> </a:t>
            </a:r>
            <a:r>
              <a:rPr lang="tr-TR" dirty="0" smtClean="0">
                <a:cs typeface="Times New Roman" pitchFamily="18" charset="0"/>
              </a:rPr>
              <a:t>milletimizi devletlerarası eşit haklara sahip kılan bir varlık durumuna sokuyordu.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r-TR" sz="4000" dirty="0" smtClean="0">
                <a:cs typeface="Times New Roman" pitchFamily="18" charset="0"/>
              </a:rPr>
              <a:t>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r-TR" sz="4000" dirty="0" smtClean="0">
                <a:cs typeface="Times New Roman" pitchFamily="18" charset="0"/>
              </a:rPr>
              <a:t>      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r-TR" sz="2800" dirty="0" smtClean="0">
                <a:cs typeface="Times New Roman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  <a:defRPr/>
            </a:pPr>
            <a:endParaRPr lang="tr-TR" sz="2800" dirty="0" smtClean="0"/>
          </a:p>
        </p:txBody>
      </p:sp>
      <p:sp>
        <p:nvSpPr>
          <p:cNvPr id="70659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385293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0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0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0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0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0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0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49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tr-TR" dirty="0" smtClean="0"/>
              <a:t>15 MAYIS 2016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37824" t="21454" r="31737" b="13579"/>
          <a:stretch/>
        </p:blipFill>
        <p:spPr>
          <a:xfrm>
            <a:off x="2591779" y="1628800"/>
            <a:ext cx="3960441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2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ctr"/>
            <a:r>
              <a:rPr lang="tr-TR" dirty="0" smtClean="0"/>
              <a:t>CEVAP: A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59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980" y="4005064"/>
            <a:ext cx="7618040" cy="1143000"/>
          </a:xfrm>
          <a:solidFill>
            <a:schemeClr val="bg2"/>
          </a:solidFill>
        </p:spPr>
        <p:txBody>
          <a:bodyPr/>
          <a:lstStyle/>
          <a:p>
            <a:pPr eaLnBrk="1" hangingPunct="1">
              <a:defRPr/>
            </a:pPr>
            <a:r>
              <a:rPr lang="tr-TR" dirty="0" smtClean="0">
                <a:solidFill>
                  <a:schemeClr val="tx1"/>
                </a:solidFill>
              </a:rPr>
              <a:t>Üçüncü Ünite: </a:t>
            </a:r>
            <a:r>
              <a:rPr lang="tr-TR" dirty="0" smtClean="0"/>
              <a:t>Ya İstiklal Ya Ölüm</a:t>
            </a:r>
          </a:p>
        </p:txBody>
      </p:sp>
      <p:pic>
        <p:nvPicPr>
          <p:cNvPr id="4100" name="Picture 4" descr="ata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171400"/>
            <a:ext cx="5076056" cy="38070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4195350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3600400"/>
          </a:xfrm>
          <a:solidFill>
            <a:srgbClr val="00B050"/>
          </a:solidFill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Altıncı </a:t>
            </a:r>
            <a:r>
              <a:rPr lang="tr-TR" dirty="0" smtClean="0">
                <a:solidFill>
                  <a:schemeClr val="tx1"/>
                </a:solidFill>
              </a:rPr>
              <a:t>Konu:</a:t>
            </a:r>
            <a:r>
              <a:rPr lang="tr-TR" dirty="0" smtClean="0">
                <a:solidFill>
                  <a:srgbClr val="FFFF00"/>
                </a:solidFill>
              </a:rPr>
              <a:t> </a:t>
            </a:r>
            <a:br>
              <a:rPr lang="tr-TR" dirty="0" smtClean="0">
                <a:solidFill>
                  <a:srgbClr val="FFFF00"/>
                </a:solidFill>
              </a:rPr>
            </a:br>
            <a:r>
              <a:rPr lang="tr-TR" dirty="0" smtClean="0">
                <a:solidFill>
                  <a:srgbClr val="FFFF00"/>
                </a:solidFill>
              </a:rPr>
              <a:t>Mudanya Ateşkes Antlaşması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784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908720"/>
            <a:ext cx="8928992" cy="5688632"/>
          </a:xfrm>
          <a:solidFill>
            <a:schemeClr val="accent4">
              <a:lumMod val="10000"/>
            </a:schemeClr>
          </a:solidFill>
        </p:spPr>
        <p:txBody>
          <a:bodyPr/>
          <a:lstStyle/>
          <a:p>
            <a:pPr marL="1629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2800" b="1" dirty="0">
                <a:cs typeface="Times New Roman" pitchFamily="18" charset="0"/>
              </a:rPr>
              <a:t> </a:t>
            </a:r>
            <a:r>
              <a:rPr lang="tr-TR" sz="2800" b="1" dirty="0" smtClean="0">
                <a:cs typeface="Times New Roman" pitchFamily="18" charset="0"/>
              </a:rPr>
              <a:t>    </a:t>
            </a:r>
            <a:r>
              <a:rPr lang="tr-TR" sz="2800" dirty="0" smtClean="0"/>
              <a:t>Büyük </a:t>
            </a:r>
            <a:r>
              <a:rPr lang="tr-TR" sz="2800" dirty="0"/>
              <a:t>Taarruz ile elde edilen zafer sonrasında Batı Anadolu Yunan birliklerinden temizlenmişti. </a:t>
            </a:r>
            <a:r>
              <a:rPr lang="tr-TR" sz="2800" dirty="0" smtClean="0"/>
              <a:t>Bununla birlikte </a:t>
            </a:r>
            <a:r>
              <a:rPr lang="tr-TR" sz="2800" dirty="0">
                <a:solidFill>
                  <a:srgbClr val="FFFF00"/>
                </a:solidFill>
              </a:rPr>
              <a:t>İstanbul, Trakya ve Boğazlar bölgesinde hâlâ İtilaf Devletleri askerleri </a:t>
            </a:r>
            <a:r>
              <a:rPr lang="tr-TR" sz="2800" dirty="0"/>
              <a:t>bulunuyordu. </a:t>
            </a:r>
            <a:r>
              <a:rPr lang="tr-TR" sz="2800" dirty="0" smtClean="0"/>
              <a:t>Mustafa Kemal</a:t>
            </a:r>
            <a:r>
              <a:rPr lang="tr-TR" sz="2800" dirty="0"/>
              <a:t>, İtilaf Devletlerine askerlerini bu bölgelerden çekmelerini, istedikleri ateşkesin ancak bu yolla </a:t>
            </a:r>
            <a:r>
              <a:rPr lang="tr-TR" sz="2800" dirty="0" smtClean="0"/>
              <a:t>kabul edilebileceğini </a:t>
            </a:r>
            <a:r>
              <a:rPr lang="tr-TR" sz="2800" dirty="0"/>
              <a:t>bildirdi. </a:t>
            </a:r>
            <a:endParaRPr lang="tr-TR" sz="2800" dirty="0" smtClean="0"/>
          </a:p>
        </p:txBody>
      </p:sp>
      <p:sp>
        <p:nvSpPr>
          <p:cNvPr id="5124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959845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404664"/>
            <a:ext cx="8568952" cy="6048672"/>
          </a:xfrm>
          <a:solidFill>
            <a:schemeClr val="accent4">
              <a:lumMod val="10000"/>
            </a:schemeClr>
          </a:solidFill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dirty="0" smtClean="0"/>
              <a:t>     Bunun </a:t>
            </a:r>
            <a:r>
              <a:rPr lang="tr-TR" dirty="0"/>
              <a:t>üzerine Fransızlar ve İtalyanlar Çanakkale ve İzmit’i boşaltarak savaşı bir </a:t>
            </a:r>
            <a:r>
              <a:rPr lang="tr-TR" dirty="0" smtClean="0"/>
              <a:t>an önce </a:t>
            </a:r>
            <a:r>
              <a:rPr lang="tr-TR" dirty="0"/>
              <a:t>bitirmek istediklerini gösterdiler. </a:t>
            </a:r>
            <a:r>
              <a:rPr lang="tr-TR" dirty="0">
                <a:solidFill>
                  <a:srgbClr val="FFFF00"/>
                </a:solidFill>
              </a:rPr>
              <a:t>İngilizler </a:t>
            </a:r>
            <a:r>
              <a:rPr lang="tr-TR" dirty="0"/>
              <a:t>ise Türk ordusunun Boğazlar bölgesine girmesi </a:t>
            </a:r>
            <a:r>
              <a:rPr lang="tr-TR" dirty="0" smtClean="0"/>
              <a:t>durumunda savaşacaklarını </a:t>
            </a:r>
            <a:r>
              <a:rPr lang="tr-TR" dirty="0"/>
              <a:t>söylediler. Ancak Türk birliklerinin </a:t>
            </a:r>
            <a:r>
              <a:rPr lang="tr-TR" dirty="0" smtClean="0"/>
              <a:t>büyük bir </a:t>
            </a:r>
            <a:r>
              <a:rPr lang="tr-TR" dirty="0"/>
              <a:t>kararlılıkla </a:t>
            </a:r>
            <a:r>
              <a:rPr lang="tr-TR" dirty="0">
                <a:solidFill>
                  <a:srgbClr val="FFFF00"/>
                </a:solidFill>
              </a:rPr>
              <a:t>Boğazlar bölgesine doğru ilerlemesi </a:t>
            </a:r>
            <a:r>
              <a:rPr lang="tr-TR" dirty="0" smtClean="0">
                <a:solidFill>
                  <a:srgbClr val="FFFF00"/>
                </a:solidFill>
              </a:rPr>
              <a:t>karşısında ateş </a:t>
            </a:r>
            <a:r>
              <a:rPr lang="tr-TR" dirty="0">
                <a:solidFill>
                  <a:srgbClr val="FFFF00"/>
                </a:solidFill>
              </a:rPr>
              <a:t>açmayı göze alamayıp ateşkes </a:t>
            </a:r>
            <a:r>
              <a:rPr lang="tr-TR" dirty="0" smtClean="0">
                <a:solidFill>
                  <a:srgbClr val="FFFF00"/>
                </a:solidFill>
              </a:rPr>
              <a:t>görüşmelerinde </a:t>
            </a:r>
            <a:r>
              <a:rPr lang="tr-TR" dirty="0" smtClean="0"/>
              <a:t>bulunmayı </a:t>
            </a:r>
            <a:r>
              <a:rPr lang="tr-TR" dirty="0"/>
              <a:t>kabul ettiler.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791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88640"/>
            <a:ext cx="4608512" cy="6536010"/>
          </a:xfrm>
          <a:solidFill>
            <a:schemeClr val="bg2"/>
          </a:solidFill>
        </p:spPr>
        <p:txBody>
          <a:bodyPr/>
          <a:lstStyle/>
          <a:p>
            <a:pPr marL="1629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dirty="0" smtClean="0"/>
              <a:t>    </a:t>
            </a:r>
            <a:r>
              <a:rPr lang="tr-TR" sz="2800" dirty="0" smtClean="0"/>
              <a:t>Ateşkes </a:t>
            </a:r>
            <a:r>
              <a:rPr lang="tr-TR" sz="2800" dirty="0"/>
              <a:t>görüşmeleri 3 Ekim </a:t>
            </a:r>
            <a:r>
              <a:rPr lang="tr-TR" sz="2800" dirty="0" smtClean="0"/>
              <a:t>1922’de Mudanya’da başladı</a:t>
            </a:r>
            <a:r>
              <a:rPr lang="tr-TR" sz="2800" dirty="0"/>
              <a:t>. </a:t>
            </a:r>
            <a:r>
              <a:rPr lang="tr-TR" sz="2800" dirty="0">
                <a:solidFill>
                  <a:srgbClr val="FFFF00"/>
                </a:solidFill>
              </a:rPr>
              <a:t>Mudanya Konferansı’na Türkiye, İngiltere, </a:t>
            </a:r>
            <a:r>
              <a:rPr lang="tr-TR" sz="2800" dirty="0" smtClean="0">
                <a:solidFill>
                  <a:srgbClr val="FFFF00"/>
                </a:solidFill>
              </a:rPr>
              <a:t>Fransa ve </a:t>
            </a:r>
            <a:r>
              <a:rPr lang="tr-TR" sz="2800" dirty="0">
                <a:solidFill>
                  <a:srgbClr val="FFFF00"/>
                </a:solidFill>
              </a:rPr>
              <a:t>İtalya</a:t>
            </a:r>
            <a:r>
              <a:rPr lang="tr-TR" sz="2800" dirty="0"/>
              <a:t> temsilcileri katıldı. Yunanistan’ın </a:t>
            </a:r>
            <a:r>
              <a:rPr lang="tr-TR" sz="2800" dirty="0" smtClean="0"/>
              <a:t>İngiltere tarafından </a:t>
            </a:r>
            <a:r>
              <a:rPr lang="tr-TR" sz="2800" dirty="0"/>
              <a:t>temsil edildiği bu konferansta Türk </a:t>
            </a:r>
            <a:r>
              <a:rPr lang="tr-TR" sz="2800" dirty="0" smtClean="0"/>
              <a:t>heyetinin başkanlığını </a:t>
            </a:r>
            <a:r>
              <a:rPr lang="tr-TR" sz="2800" dirty="0"/>
              <a:t>İsmet Paşa </a:t>
            </a:r>
            <a:r>
              <a:rPr lang="tr-TR" sz="2800" dirty="0" smtClean="0"/>
              <a:t>yaptı.</a:t>
            </a:r>
            <a:endParaRPr lang="tr-TR" sz="2800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1777051"/>
            <a:ext cx="4596782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219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ltbilgi Yer Tutucusu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25760" y="51159"/>
            <a:ext cx="8892480" cy="335553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3200" dirty="0" smtClean="0"/>
              <a:t>     </a:t>
            </a:r>
            <a:r>
              <a:rPr lang="tr-TR" sz="2800" dirty="0" smtClean="0"/>
              <a:t>İsmet </a:t>
            </a:r>
            <a:r>
              <a:rPr lang="tr-TR" sz="2800" dirty="0"/>
              <a:t>Paşa </a:t>
            </a:r>
            <a:r>
              <a:rPr lang="tr-TR" sz="2800" dirty="0" smtClean="0"/>
              <a:t>konferansta Trakya’daki Yunan birliklerinin Meriç Nehri’nin batısına çekilmesini </a:t>
            </a:r>
            <a:r>
              <a:rPr lang="tr-TR" sz="2800" dirty="0"/>
              <a:t>isteyerek ateşkesin ancak bu şekilde </a:t>
            </a:r>
            <a:r>
              <a:rPr lang="tr-TR" sz="2800" dirty="0" smtClean="0"/>
              <a:t>sağlanabileceğini söyledi</a:t>
            </a:r>
            <a:r>
              <a:rPr lang="tr-TR" sz="2800" dirty="0"/>
              <a:t>. İngilizlerin katı tutumu </a:t>
            </a:r>
            <a:r>
              <a:rPr lang="tr-TR" sz="2800" dirty="0" smtClean="0"/>
              <a:t>nedeniyle bir </a:t>
            </a:r>
            <a:r>
              <a:rPr lang="tr-TR" sz="2800" dirty="0"/>
              <a:t>ara kesintiye uğrayan ve sert tartışmalara sahne </a:t>
            </a:r>
            <a:r>
              <a:rPr lang="tr-TR" sz="2800" dirty="0" smtClean="0"/>
              <a:t>olan konferans </a:t>
            </a:r>
            <a:r>
              <a:rPr lang="tr-TR" sz="2800" dirty="0"/>
              <a:t>nihayet </a:t>
            </a:r>
            <a:r>
              <a:rPr lang="tr-TR" sz="2800" dirty="0">
                <a:solidFill>
                  <a:srgbClr val="FFFF00"/>
                </a:solidFill>
              </a:rPr>
              <a:t>11 Ekim’de antlaşmayla </a:t>
            </a:r>
            <a:r>
              <a:rPr lang="tr-TR" sz="2800" dirty="0"/>
              <a:t>sonuçlandı.</a:t>
            </a:r>
            <a:endParaRPr lang="tr-TR" sz="28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433" y="3616182"/>
            <a:ext cx="4712349" cy="2870343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251520" y="4365881"/>
            <a:ext cx="3888432" cy="101566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tr-TR" sz="2000" dirty="0"/>
              <a:t>Mudanya görüşmelerinde Türkiye’yi temsil eden İsmet Paşa (sağdan ikinci) ve İtilaf Devletleri temsilcileri</a:t>
            </a:r>
          </a:p>
        </p:txBody>
      </p:sp>
    </p:spTree>
    <p:extLst>
      <p:ext uri="{BB962C8B-B14F-4D97-AF65-F5344CB8AC3E}">
        <p14:creationId xmlns:p14="http://schemas.microsoft.com/office/powerpoint/2010/main" val="668760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686800" cy="5330825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b="1" dirty="0" smtClean="0">
                <a:solidFill>
                  <a:srgbClr val="FFFF00"/>
                </a:solidFill>
                <a:cs typeface="Times New Roman" pitchFamily="18" charset="0"/>
              </a:rPr>
              <a:t>Bu ateşkese göre; 14/15 Ekim gecesi </a:t>
            </a:r>
            <a:r>
              <a:rPr lang="tr-TR" sz="2800" dirty="0" smtClean="0">
                <a:cs typeface="Times New Roman" pitchFamily="18" charset="0"/>
              </a:rPr>
              <a:t>ateşkes yürürlüğe girecek, Yunan kuvvetleri 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Doğu Trakya’yı </a:t>
            </a:r>
            <a:r>
              <a:rPr lang="tr-TR" sz="2800" dirty="0" smtClean="0">
                <a:cs typeface="Times New Roman" pitchFamily="18" charset="0"/>
              </a:rPr>
              <a:t>hemen boşaltmaya başlayacak ve 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15 gün </a:t>
            </a:r>
            <a:r>
              <a:rPr lang="tr-TR" sz="2800" dirty="0" smtClean="0">
                <a:cs typeface="Times New Roman" pitchFamily="18" charset="0"/>
              </a:rPr>
              <a:t>içerisinde burayı boşaltmış olacak,</a:t>
            </a:r>
            <a:r>
              <a:rPr lang="tr-TR" sz="2800" dirty="0" smtClean="0"/>
              <a:t> 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30</a:t>
            </a:r>
            <a:r>
              <a:rPr lang="tr-TR" sz="2800" dirty="0" smtClean="0">
                <a:solidFill>
                  <a:srgbClr val="FFFF00"/>
                </a:solidFill>
              </a:rPr>
              <a:t> 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gün </a:t>
            </a:r>
            <a:r>
              <a:rPr lang="tr-TR" sz="2800" dirty="0" smtClean="0">
                <a:cs typeface="Times New Roman" pitchFamily="18" charset="0"/>
              </a:rPr>
              <a:t>içerisinde de Türklere teslim edilecekti. 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8000 kişilik </a:t>
            </a:r>
            <a:r>
              <a:rPr lang="tr-TR" sz="2800" dirty="0" smtClean="0">
                <a:cs typeface="Times New Roman" pitchFamily="18" charset="0"/>
              </a:rPr>
              <a:t>bir Türk jandarma birliği bu bölgeye geçecek ve güvenliği sağlayacaktı. </a:t>
            </a:r>
          </a:p>
        </p:txBody>
      </p:sp>
      <p:sp>
        <p:nvSpPr>
          <p:cNvPr id="67587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612564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81075"/>
            <a:ext cx="8515350" cy="5191125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cs typeface="Times New Roman" pitchFamily="18" charset="0"/>
              </a:rPr>
              <a:t>İtilaf Devletleri bu bölgede devir teslim işleri için 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7 taburluk </a:t>
            </a:r>
            <a:r>
              <a:rPr lang="tr-TR" sz="2800" dirty="0" smtClean="0">
                <a:cs typeface="Times New Roman" pitchFamily="18" charset="0"/>
              </a:rPr>
              <a:t>bir kuvvet bulunduracaktı. Bu birlik 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Doğu Trakya</a:t>
            </a:r>
            <a:r>
              <a:rPr lang="tr-TR" sz="2800" dirty="0" smtClean="0">
                <a:cs typeface="Times New Roman" pitchFamily="18" charset="0"/>
              </a:rPr>
              <a:t>’nın Türklere teslim edilmesinden 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30</a:t>
            </a:r>
            <a:r>
              <a:rPr lang="tr-TR" sz="2800" dirty="0" smtClean="0">
                <a:solidFill>
                  <a:srgbClr val="FFFF00"/>
                </a:solidFill>
              </a:rPr>
              <a:t> 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gün </a:t>
            </a:r>
            <a:r>
              <a:rPr lang="tr-TR" sz="2800" dirty="0" smtClean="0">
                <a:cs typeface="Times New Roman" pitchFamily="18" charset="0"/>
              </a:rPr>
              <a:t>sonra geri çekileceklerdi. Türk silahlı kuvvetleri, barış imzalanıncaya kadar 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Doğu Trakya</a:t>
            </a:r>
            <a:r>
              <a:rPr lang="tr-TR" sz="2800" dirty="0" smtClean="0">
                <a:cs typeface="Times New Roman" pitchFamily="18" charset="0"/>
              </a:rPr>
              <a:t>’ ya geçemeyecekler, 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Çanakkale’de ve </a:t>
            </a:r>
            <a:r>
              <a:rPr lang="tr-TR" sz="2800" dirty="0" err="1" smtClean="0">
                <a:solidFill>
                  <a:srgbClr val="FFFF00"/>
                </a:solidFill>
                <a:cs typeface="Times New Roman" pitchFamily="18" charset="0"/>
              </a:rPr>
              <a:t>Kocaeli’de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tr-TR" sz="2800" dirty="0" smtClean="0">
                <a:cs typeface="Times New Roman" pitchFamily="18" charset="0"/>
              </a:rPr>
              <a:t>saptanan çizgide bulunacaklardı.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r-TR" sz="2800" dirty="0" smtClean="0">
                <a:cs typeface="Times New Roman" pitchFamily="18" charset="0"/>
              </a:rPr>
              <a:t>   </a:t>
            </a:r>
            <a:endParaRPr lang="tr-TR" sz="2800" dirty="0" smtClean="0"/>
          </a:p>
        </p:txBody>
      </p:sp>
      <p:sp>
        <p:nvSpPr>
          <p:cNvPr id="68611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578234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1" grpId="0" build="p" autoUpdateAnimBg="0"/>
    </p:bldLst>
  </p:timing>
</p:sld>
</file>

<file path=ppt/theme/theme1.xml><?xml version="1.0" encoding="utf-8"?>
<a:theme xmlns:a="http://schemas.openxmlformats.org/drawingml/2006/main" name="Dere">
  <a:themeElements>
    <a:clrScheme name="Dere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Der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re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r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1353</TotalTime>
  <Words>382</Words>
  <Application>Microsoft Office PowerPoint</Application>
  <PresentationFormat>Ekran Gösterisi (4:3)</PresentationFormat>
  <Paragraphs>37</Paragraphs>
  <Slides>13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9" baseType="lpstr">
      <vt:lpstr>Arial</vt:lpstr>
      <vt:lpstr>Calibri</vt:lpstr>
      <vt:lpstr>Garamond</vt:lpstr>
      <vt:lpstr>Times New Roman</vt:lpstr>
      <vt:lpstr>Wingdings</vt:lpstr>
      <vt:lpstr>Dere</vt:lpstr>
      <vt:lpstr>T.C İnkılap Tarihi Ve Atatürkçülük</vt:lpstr>
      <vt:lpstr>Üçüncü Ünite: Ya İstiklal Ya Ölüm</vt:lpstr>
      <vt:lpstr>Altıncı Konu:  Mudanya Ateşkes Antlaşması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15 MAYIS 2016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XIX. YÜZYIL BAŞLARINDA ASYA VE AVRUPA</dc:title>
  <dc:creator>TOSHIBA</dc:creator>
  <cp:lastModifiedBy>toshiba</cp:lastModifiedBy>
  <cp:revision>124</cp:revision>
  <dcterms:created xsi:type="dcterms:W3CDTF">2011-04-28T18:08:03Z</dcterms:created>
  <dcterms:modified xsi:type="dcterms:W3CDTF">2017-11-13T15:20:37Z</dcterms:modified>
</cp:coreProperties>
</file>