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487" r:id="rId2"/>
    <p:sldId id="488" r:id="rId3"/>
    <p:sldId id="604" r:id="rId4"/>
    <p:sldId id="489" r:id="rId5"/>
    <p:sldId id="615" r:id="rId6"/>
    <p:sldId id="490" r:id="rId7"/>
    <p:sldId id="491" r:id="rId8"/>
    <p:sldId id="616" r:id="rId9"/>
    <p:sldId id="619" r:id="rId10"/>
    <p:sldId id="620" r:id="rId11"/>
    <p:sldId id="609" r:id="rId12"/>
    <p:sldId id="610" r:id="rId13"/>
    <p:sldId id="617" r:id="rId14"/>
    <p:sldId id="618" r:id="rId15"/>
    <p:sldId id="613" r:id="rId16"/>
    <p:sldId id="614" r:id="rId17"/>
    <p:sldId id="621" r:id="rId18"/>
    <p:sldId id="62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09.11.2017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D6C2B20-44CB-4F10-9A7A-8C0B0593037A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4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A5DA33-FB88-4616-9B7A-C80765A4FB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76118-5FD7-456F-9746-A848BB91D37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477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1AC6-FA38-44A6-A359-61171CB74D4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9519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44E13-67F3-4D5C-A72F-C2B5252B03A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30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01569-A2EE-4023-A464-E8B33DB505B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739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302BC-FC80-4D17-A11F-7E391AB284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15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55D0B-85D2-4886-AB99-1339E25ED6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663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8639B-0D9B-4D6B-B27D-197C3D4F89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4765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3CDB-2F15-4BF5-941A-D8FEB5BD193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17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FCEE-434E-4989-BD96-F66B147E1C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3350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1139E-753C-47F6-B086-FA2C19C71CD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6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85683-BA86-4DDF-8CF0-B46AD8136EF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403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652C2-65FC-4B6D-A10E-7459C9649A38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4331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604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836712"/>
            <a:ext cx="5040560" cy="5078313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i="1" dirty="0">
                <a:latin typeface="Calibri-Italic"/>
              </a:rPr>
              <a:t>Tekâlifimilliye </a:t>
            </a:r>
            <a:r>
              <a:rPr lang="tr-TR" sz="2400" i="1" dirty="0" err="1">
                <a:latin typeface="Calibri-Italic"/>
              </a:rPr>
              <a:t>Emirleri’nde</a:t>
            </a:r>
            <a:r>
              <a:rPr lang="tr-TR" sz="2400" i="1" dirty="0">
                <a:latin typeface="Calibri-Italic"/>
              </a:rPr>
              <a:t>, bedeli sonradan ödenecek denilen yardımlar </a:t>
            </a:r>
            <a:r>
              <a:rPr lang="tr-TR" sz="2400" i="1" dirty="0" smtClean="0">
                <a:solidFill>
                  <a:srgbClr val="FFFF00"/>
                </a:solidFill>
                <a:latin typeface="Calibri-Italic"/>
              </a:rPr>
              <a:t>Tekâlifimilliye Komisyonları </a:t>
            </a:r>
            <a:r>
              <a:rPr lang="tr-TR" sz="2400" i="1" dirty="0" smtClean="0">
                <a:latin typeface="Calibri-Italic"/>
              </a:rPr>
              <a:t>tarafından </a:t>
            </a:r>
            <a:r>
              <a:rPr lang="tr-TR" sz="2400" i="1" dirty="0">
                <a:latin typeface="Calibri-Italic"/>
              </a:rPr>
              <a:t>titizlikle kayıt altına alındı. Mustafa Kemal Paşa bu komisyonları Başkomutanlık Karargâhında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latin typeface="Calibri-Italic"/>
              </a:rPr>
              <a:t>kurduğu bir büro aracılığıyla bizzat yönetti.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63" y="2056970"/>
            <a:ext cx="4124737" cy="26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25 NİSAN 2014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7939" t="33266" r="63836" b="23423"/>
          <a:stretch/>
        </p:blipFill>
        <p:spPr>
          <a:xfrm>
            <a:off x="2014173" y="1626267"/>
            <a:ext cx="5115653" cy="44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7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</a:t>
            </a:r>
            <a:r>
              <a:rPr lang="tr-TR" dirty="0"/>
              <a:t>B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8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30 NİSAN 2015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9599" t="35235" r="62176" b="13579"/>
          <a:stretch/>
        </p:blipFill>
        <p:spPr>
          <a:xfrm>
            <a:off x="1979712" y="1556791"/>
            <a:ext cx="4896544" cy="49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</a:t>
            </a:r>
            <a:r>
              <a:rPr lang="tr-TR" dirty="0" smtClean="0"/>
              <a:t>D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74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28 KASIM 2016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6832" t="22439" r="63283" b="23422"/>
          <a:stretch/>
        </p:blipFill>
        <p:spPr>
          <a:xfrm>
            <a:off x="2107198" y="1628800"/>
            <a:ext cx="46661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28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</a:t>
            </a:r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81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27 NİSAN 2017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66" t="41998" r="30321" b="11863"/>
          <a:stretch/>
        </p:blipFill>
        <p:spPr>
          <a:xfrm>
            <a:off x="1763688" y="1660291"/>
            <a:ext cx="5616624" cy="479065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51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</a:t>
            </a:r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980" y="4005064"/>
            <a:ext cx="761804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Üçüncü Ünite: </a:t>
            </a:r>
            <a:r>
              <a:rPr lang="tr-TR" dirty="0" smtClean="0"/>
              <a:t>Ya İstiklal Ya Ölüm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71400"/>
            <a:ext cx="5076056" cy="3807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535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600400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Dördüncü Konu: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Dayanışma Günleri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8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928992" cy="568863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      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Kütahya-Eskişehir savaşlarında</a:t>
            </a:r>
            <a:r>
              <a:rPr lang="tr-TR" sz="2800" dirty="0">
                <a:cs typeface="Times New Roman" pitchFamily="18" charset="0"/>
              </a:rPr>
              <a:t> stratejik önemi </a:t>
            </a:r>
            <a:r>
              <a:rPr lang="tr-TR" sz="2800" dirty="0" smtClean="0">
                <a:cs typeface="Times New Roman" pitchFamily="18" charset="0"/>
              </a:rPr>
              <a:t>olan şehirlerimizin </a:t>
            </a:r>
            <a:r>
              <a:rPr lang="tr-TR" sz="2800" dirty="0">
                <a:cs typeface="Times New Roman" pitchFamily="18" charset="0"/>
              </a:rPr>
              <a:t>kaybedilmesi ve </a:t>
            </a:r>
            <a:r>
              <a:rPr lang="tr-TR" sz="2800" dirty="0" smtClean="0">
                <a:cs typeface="Times New Roman" pitchFamily="18" charset="0"/>
              </a:rPr>
              <a:t>ordumuzun Sakarya’nın </a:t>
            </a:r>
            <a:r>
              <a:rPr lang="tr-TR" sz="2800" dirty="0">
                <a:cs typeface="Times New Roman" pitchFamily="18" charset="0"/>
              </a:rPr>
              <a:t>doğu kıyılarına kadar çekilmesi bütün yurtta üzüntüyle karşılandı. Mustafa Kemal’in </a:t>
            </a:r>
            <a:r>
              <a:rPr lang="tr-TR" sz="2800" dirty="0" smtClean="0">
                <a:cs typeface="Times New Roman" pitchFamily="18" charset="0"/>
              </a:rPr>
              <a:t>ordumuzun daha </a:t>
            </a:r>
            <a:r>
              <a:rPr lang="tr-TR" sz="2800" dirty="0">
                <a:cs typeface="Times New Roman" pitchFamily="18" charset="0"/>
              </a:rPr>
              <a:t>fazla kayba uğramaması için bütün sorumluluğu üzerine alarak verdiği çekilme kararı </a:t>
            </a:r>
            <a:r>
              <a:rPr lang="tr-TR" sz="2800" dirty="0">
                <a:solidFill>
                  <a:srgbClr val="FFFF00"/>
                </a:solidFill>
                <a:cs typeface="Times New Roman" pitchFamily="18" charset="0"/>
              </a:rPr>
              <a:t>Mecliste de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sert tartışmalara </a:t>
            </a:r>
            <a:r>
              <a:rPr lang="tr-TR" sz="2800" dirty="0">
                <a:cs typeface="Times New Roman" pitchFamily="18" charset="0"/>
              </a:rPr>
              <a:t>neden oldu.</a:t>
            </a:r>
            <a:endParaRPr lang="tr-TR" sz="2800" dirty="0" smtClean="0">
              <a:solidFill>
                <a:srgbClr val="FFFF00"/>
              </a:solidFill>
            </a:endParaRPr>
          </a:p>
        </p:txBody>
      </p:sp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5984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04656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16290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2800" dirty="0"/>
          </a:p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800" dirty="0" smtClean="0"/>
              <a:t>        Mustafa </a:t>
            </a:r>
            <a:r>
              <a:rPr lang="tr-TR" sz="2800" dirty="0"/>
              <a:t>Kemal </a:t>
            </a:r>
            <a:r>
              <a:rPr lang="tr-TR" sz="2800" dirty="0" smtClean="0"/>
              <a:t>bu gelişmeler </a:t>
            </a:r>
            <a:r>
              <a:rPr lang="tr-TR" sz="2800" dirty="0"/>
              <a:t>üzerine meclisten “Başkomutanlık” yetkisi istedi. </a:t>
            </a:r>
            <a:r>
              <a:rPr lang="tr-TR" sz="2800" dirty="0">
                <a:solidFill>
                  <a:srgbClr val="FFFF00"/>
                </a:solidFill>
              </a:rPr>
              <a:t>5 Ağustos 1921’de 144 sayılı kanun ile Mustafa Kemal’e üç ay süre ile istediği</a:t>
            </a:r>
            <a:r>
              <a:rPr lang="tr-TR" sz="2800" dirty="0"/>
              <a:t> yetkiler </a:t>
            </a:r>
            <a:r>
              <a:rPr lang="tr-TR" sz="2800" dirty="0" smtClean="0"/>
              <a:t>verildi. Bu Kanun’a göre </a:t>
            </a:r>
            <a:r>
              <a:rPr lang="tr-TR" sz="2800" dirty="0" err="1"/>
              <a:t>Başkomutan’ın</a:t>
            </a:r>
            <a:r>
              <a:rPr lang="tr-TR" sz="2800" dirty="0"/>
              <a:t> vereceği emir, kanun </a:t>
            </a:r>
            <a:r>
              <a:rPr lang="tr-TR" sz="2800" dirty="0" smtClean="0"/>
              <a:t>olacaktı.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9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20" y="1124744"/>
            <a:ext cx="8640960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       Mustafa </a:t>
            </a:r>
            <a:r>
              <a:rPr lang="tr-TR" sz="3200" dirty="0">
                <a:cs typeface="Times New Roman" pitchFamily="18" charset="0"/>
              </a:rPr>
              <a:t>Kemal Paşa pek çok defa olduğu gibi Kurtuluş Savaşı’mızın bu aşamasında karşılaştığı </a:t>
            </a:r>
            <a:r>
              <a:rPr lang="tr-TR" sz="3200" dirty="0" smtClean="0">
                <a:cs typeface="Times New Roman" pitchFamily="18" charset="0"/>
              </a:rPr>
              <a:t>zorluğu da </a:t>
            </a:r>
            <a:r>
              <a:rPr lang="tr-TR" sz="3200" dirty="0">
                <a:cs typeface="Times New Roman" pitchFamily="18" charset="0"/>
              </a:rPr>
              <a:t>yine TBMM’den aldığı güçle </a:t>
            </a:r>
            <a:r>
              <a:rPr lang="tr-TR" sz="3200" dirty="0" smtClean="0">
                <a:cs typeface="Times New Roman" pitchFamily="18" charset="0"/>
              </a:rPr>
              <a:t>aştı. Başkomutanlık </a:t>
            </a:r>
            <a:r>
              <a:rPr lang="tr-TR" sz="3200" dirty="0">
                <a:cs typeface="Times New Roman" pitchFamily="18" charset="0"/>
              </a:rPr>
              <a:t>görevini üstlendikten sonra ordunun eksikliklerini </a:t>
            </a:r>
            <a:r>
              <a:rPr lang="tr-TR" sz="3200" dirty="0" smtClean="0">
                <a:cs typeface="Times New Roman" pitchFamily="18" charset="0"/>
              </a:rPr>
              <a:t>gidermek üzere </a:t>
            </a:r>
            <a:r>
              <a:rPr lang="tr-TR" sz="3200" b="1" dirty="0" smtClean="0">
                <a:solidFill>
                  <a:srgbClr val="FFFF00"/>
                </a:solidFill>
                <a:cs typeface="Times New Roman" pitchFamily="18" charset="0"/>
              </a:rPr>
              <a:t>“</a:t>
            </a:r>
            <a:r>
              <a:rPr lang="tr-TR" sz="3200" b="1" dirty="0">
                <a:solidFill>
                  <a:srgbClr val="FFFF00"/>
                </a:solidFill>
                <a:cs typeface="Times New Roman" pitchFamily="18" charset="0"/>
              </a:rPr>
              <a:t>Tekâlifimilliye </a:t>
            </a:r>
            <a:r>
              <a:rPr lang="tr-TR" sz="3200" b="1" dirty="0" err="1">
                <a:solidFill>
                  <a:srgbClr val="FFFF00"/>
                </a:solidFill>
                <a:cs typeface="Times New Roman" pitchFamily="18" charset="0"/>
              </a:rPr>
              <a:t>Emirleri”</a:t>
            </a:r>
            <a:r>
              <a:rPr lang="tr-TR" sz="3200" dirty="0" err="1">
                <a:cs typeface="Times New Roman" pitchFamily="18" charset="0"/>
              </a:rPr>
              <a:t>ni</a:t>
            </a:r>
            <a:r>
              <a:rPr lang="tr-TR" sz="3200" dirty="0">
                <a:cs typeface="Times New Roman" pitchFamily="18" charset="0"/>
              </a:rPr>
              <a:t> </a:t>
            </a:r>
            <a:r>
              <a:rPr lang="tr-TR" sz="3200" dirty="0" smtClean="0">
                <a:cs typeface="Times New Roman" pitchFamily="18" charset="0"/>
              </a:rPr>
              <a:t>yayımladı.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6876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23528" y="472501"/>
            <a:ext cx="8712968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rgbClr val="FFFF00"/>
                </a:solidFill>
              </a:rPr>
              <a:t>Buna göre; </a:t>
            </a:r>
            <a:r>
              <a:rPr lang="tr-TR" sz="3200" dirty="0" smtClean="0"/>
              <a:t>Her </a:t>
            </a:r>
            <a:r>
              <a:rPr lang="tr-TR" sz="3200" dirty="0"/>
              <a:t>ilçede bir Tekalif-i Milliye komisyonu kurulacak, her aileden birer çift çamaşır, çorap ve çarık alınacak, </a:t>
            </a:r>
            <a:r>
              <a:rPr lang="tr-TR" sz="3200" dirty="0">
                <a:solidFill>
                  <a:srgbClr val="FFFF00"/>
                </a:solidFill>
              </a:rPr>
              <a:t>bütün giyim eşyaları </a:t>
            </a:r>
            <a:r>
              <a:rPr lang="tr-TR" sz="3200" dirty="0" smtClean="0">
                <a:solidFill>
                  <a:srgbClr val="FFFF00"/>
                </a:solidFill>
              </a:rPr>
              <a:t>, yiyecekler </a:t>
            </a:r>
            <a:r>
              <a:rPr lang="tr-TR" sz="3200" dirty="0">
                <a:solidFill>
                  <a:srgbClr val="FFFF00"/>
                </a:solidFill>
              </a:rPr>
              <a:t>ve teknik araç-gereçlerin </a:t>
            </a:r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yüzde kırkına</a:t>
            </a:r>
            <a:r>
              <a:rPr lang="tr-TR" sz="3200" dirty="0"/>
              <a:t>, sahipsiz mallara, taşıt ve </a:t>
            </a:r>
            <a:r>
              <a:rPr lang="tr-TR" sz="3200" dirty="0">
                <a:solidFill>
                  <a:srgbClr val="FFFF00"/>
                </a:solidFill>
              </a:rPr>
              <a:t>binek hayvanlarının </a:t>
            </a:r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yüzde yirmisine</a:t>
            </a:r>
            <a:r>
              <a:rPr lang="tr-TR" sz="3200" dirty="0"/>
              <a:t>, silah ve cephaneye el konulacak. Demirci, marangoz, dökümcü gibi zanaatkarların ordu emrinde kullanılmasına karar verildi.</a:t>
            </a:r>
          </a:p>
        </p:txBody>
      </p:sp>
    </p:spTree>
    <p:extLst>
      <p:ext uri="{BB962C8B-B14F-4D97-AF65-F5344CB8AC3E}">
        <p14:creationId xmlns:p14="http://schemas.microsoft.com/office/powerpoint/2010/main" val="290463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5677" y="729028"/>
            <a:ext cx="8424936" cy="5616623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/>
              <a:t>Tekâlifimilliye </a:t>
            </a:r>
            <a:r>
              <a:rPr lang="tr-TR" dirty="0" err="1"/>
              <a:t>Emirleri’nin</a:t>
            </a:r>
            <a:r>
              <a:rPr lang="tr-TR" dirty="0"/>
              <a:t> yayımlanmasının ardından her ilçede </a:t>
            </a:r>
            <a:r>
              <a:rPr lang="tr-TR" dirty="0">
                <a:solidFill>
                  <a:srgbClr val="FFFF00"/>
                </a:solidFill>
              </a:rPr>
              <a:t>Tekâlifimilliye Komisyonl</a:t>
            </a:r>
            <a:r>
              <a:rPr lang="tr-TR" dirty="0"/>
              <a:t>arı </a:t>
            </a:r>
            <a:r>
              <a:rPr lang="tr-TR" dirty="0" smtClean="0"/>
              <a:t>oluşturuldu. Ayrıca </a:t>
            </a:r>
            <a:r>
              <a:rPr lang="tr-TR" dirty="0"/>
              <a:t>bu emirleri yerine getirmeyenlerin vatana ihanetle yargılanması için </a:t>
            </a:r>
            <a:r>
              <a:rPr lang="tr-TR" dirty="0">
                <a:solidFill>
                  <a:srgbClr val="FFFF00"/>
                </a:solidFill>
              </a:rPr>
              <a:t>Ankara, Konya, </a:t>
            </a:r>
            <a:r>
              <a:rPr lang="tr-TR" dirty="0" smtClean="0">
                <a:solidFill>
                  <a:srgbClr val="FFFF00"/>
                </a:solidFill>
              </a:rPr>
              <a:t>Kastamonu, Eskişehir </a:t>
            </a:r>
            <a:r>
              <a:rPr lang="tr-TR" dirty="0">
                <a:solidFill>
                  <a:srgbClr val="FFFF00"/>
                </a:solidFill>
              </a:rPr>
              <a:t>ve Samsun’da İstiklal Mahkemeleri </a:t>
            </a:r>
            <a:r>
              <a:rPr lang="tr-TR" dirty="0"/>
              <a:t>kuruldu.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>
          <a:xfrm>
            <a:off x="3180345" y="634565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7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rgbClr val="FFFF00"/>
                </a:solidFill>
              </a:rPr>
              <a:t>Mustafa Kemal, Tekâlifimilliye </a:t>
            </a:r>
            <a:r>
              <a:rPr lang="tr-TR" sz="2400" dirty="0" err="1">
                <a:solidFill>
                  <a:srgbClr val="FFFF00"/>
                </a:solidFill>
              </a:rPr>
              <a:t>Emirleri’nin</a:t>
            </a:r>
            <a:r>
              <a:rPr lang="tr-TR" sz="2400" dirty="0">
                <a:solidFill>
                  <a:srgbClr val="FFFF00"/>
                </a:solidFill>
              </a:rPr>
              <a:t> gerekçesini şu sözlerle açıklamıştır:</a:t>
            </a:r>
            <a:r>
              <a:rPr lang="tr-TR" sz="2400" dirty="0"/>
              <a:t> “Harp, yalnız iki </a:t>
            </a:r>
            <a:r>
              <a:rPr lang="tr-TR" sz="2400" dirty="0" smtClean="0"/>
              <a:t>ordunun değil</a:t>
            </a:r>
            <a:r>
              <a:rPr lang="tr-TR" sz="2400" dirty="0"/>
              <a:t>, iki milletin bütün varlıklarıyla ve ellerindeki her şeyle, bütün elde tutulur ve tutulmaz </a:t>
            </a:r>
            <a:r>
              <a:rPr lang="tr-TR" sz="2400" dirty="0" smtClean="0"/>
              <a:t>güçleriyle birbirleriyle </a:t>
            </a:r>
            <a:r>
              <a:rPr lang="tr-TR" sz="2400" dirty="0"/>
              <a:t>karşı karşıya gelmesi ve birbiriyle vuruşması demektir. Bundan dolayı bütün Türk milletini </a:t>
            </a:r>
            <a:r>
              <a:rPr lang="tr-TR" sz="2400" dirty="0" smtClean="0"/>
              <a:t>cephede bulunan </a:t>
            </a:r>
            <a:r>
              <a:rPr lang="tr-TR" sz="2400" dirty="0"/>
              <a:t>ordu kadar fikren, hissen ve fiilen ilgilendirmeliydim. Milletin her ferdi, yalnız düşman karşısında </a:t>
            </a:r>
            <a:r>
              <a:rPr lang="tr-TR" sz="2400" dirty="0" smtClean="0"/>
              <a:t>bulunanlar değil</a:t>
            </a:r>
            <a:r>
              <a:rPr lang="tr-TR" sz="2400" dirty="0"/>
              <a:t>, köyde evinde, tarlasında bulunan herkes, silahla vuruşan savaşçı gibi kendini ödev almış </a:t>
            </a:r>
            <a:r>
              <a:rPr lang="tr-TR" sz="2400" dirty="0" smtClean="0"/>
              <a:t>hissederek bütün </a:t>
            </a:r>
            <a:r>
              <a:rPr lang="tr-TR" sz="2400" dirty="0"/>
              <a:t>varlığını mücadeleye verecekti.”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389</Words>
  <Application>Microsoft Office PowerPoint</Application>
  <PresentationFormat>Ekran Gösterisi (4:3)</PresentationFormat>
  <Paragraphs>53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Calibri-Italic</vt:lpstr>
      <vt:lpstr>Garamond</vt:lpstr>
      <vt:lpstr>Times New Roman</vt:lpstr>
      <vt:lpstr>Wingdings</vt:lpstr>
      <vt:lpstr>Dere</vt:lpstr>
      <vt:lpstr>T.C İnkılap Tarihi Ve Atatürkçülük</vt:lpstr>
      <vt:lpstr>Üçüncü Ünite: Ya İstiklal Ya Ölüm</vt:lpstr>
      <vt:lpstr>Dördüncü Konu:  Dayanışma Günleri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25 NİSAN 2014</vt:lpstr>
      <vt:lpstr>PowerPoint Sunusu</vt:lpstr>
      <vt:lpstr>30 NİSAN 2015</vt:lpstr>
      <vt:lpstr>PowerPoint Sunusu</vt:lpstr>
      <vt:lpstr>28 KASIM 2016</vt:lpstr>
      <vt:lpstr>PowerPoint Sunusu</vt:lpstr>
      <vt:lpstr>27 NİSAN 2017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108</cp:revision>
  <dcterms:created xsi:type="dcterms:W3CDTF">2011-04-28T18:08:03Z</dcterms:created>
  <dcterms:modified xsi:type="dcterms:W3CDTF">2017-11-09T19:24:15Z</dcterms:modified>
</cp:coreProperties>
</file>